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4" r:id="rId2"/>
    <p:sldId id="262" r:id="rId3"/>
    <p:sldId id="261" r:id="rId4"/>
    <p:sldId id="257" r:id="rId5"/>
    <p:sldId id="281" r:id="rId6"/>
    <p:sldId id="282" r:id="rId7"/>
    <p:sldId id="283" r:id="rId8"/>
    <p:sldId id="270" r:id="rId9"/>
    <p:sldId id="271" r:id="rId10"/>
    <p:sldId id="266" r:id="rId11"/>
    <p:sldId id="267" r:id="rId12"/>
    <p:sldId id="268" r:id="rId13"/>
    <p:sldId id="269" r:id="rId14"/>
    <p:sldId id="272" r:id="rId15"/>
    <p:sldId id="265" r:id="rId16"/>
    <p:sldId id="264" r:id="rId17"/>
    <p:sldId id="274" r:id="rId18"/>
    <p:sldId id="275" r:id="rId19"/>
    <p:sldId id="279" r:id="rId20"/>
    <p:sldId id="287" r:id="rId21"/>
    <p:sldId id="280" r:id="rId22"/>
    <p:sldId id="285" r:id="rId23"/>
    <p:sldId id="288" r:id="rId24"/>
    <p:sldId id="289" r:id="rId25"/>
    <p:sldId id="273" r:id="rId26"/>
    <p:sldId id="277" r:id="rId27"/>
    <p:sldId id="2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ACC02-259F-451C-A44B-75326D152F26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4168E-8BAA-4B3B-8920-D8871DC0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2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CD24709A-99A8-4DC2-9FAD-6F44A4C06F57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7875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0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5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3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0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5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4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7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1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9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8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2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CED79-B20C-4CBB-BBA2-13A2DF56733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0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30" y="0"/>
            <a:ext cx="1209787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Homework 9 (last one) assigned: </a:t>
            </a:r>
            <a:r>
              <a:rPr lang="en-US" sz="3200" b="1" smtClean="0"/>
              <a:t>due </a:t>
            </a:r>
            <a:r>
              <a:rPr lang="en-US" sz="3200" b="1" smtClean="0"/>
              <a:t>Monday</a:t>
            </a:r>
            <a:r>
              <a:rPr lang="en-US" sz="3200" b="1" smtClean="0"/>
              <a:t> </a:t>
            </a:r>
            <a:r>
              <a:rPr lang="en-US" sz="3200" b="1" dirty="0"/>
              <a:t>4</a:t>
            </a:r>
            <a:r>
              <a:rPr lang="en-US" sz="3200" b="1" smtClean="0"/>
              <a:t> </a:t>
            </a:r>
            <a:r>
              <a:rPr lang="en-US" sz="3200" b="1" dirty="0" smtClean="0"/>
              <a:t>December</a:t>
            </a:r>
          </a:p>
          <a:p>
            <a:r>
              <a:rPr lang="en-US" sz="3200" b="1" dirty="0"/>
              <a:t>R</a:t>
            </a:r>
            <a:r>
              <a:rPr lang="en-US" sz="3200" b="1" dirty="0" smtClean="0"/>
              <a:t>eading Chapter 7: Liquids and Solids- pp 235-260</a:t>
            </a:r>
          </a:p>
          <a:p>
            <a:r>
              <a:rPr lang="en-US" sz="3200" b="1" dirty="0" smtClean="0"/>
              <a:t>Exam </a:t>
            </a:r>
            <a:r>
              <a:rPr lang="en-US" sz="3200" b="1" dirty="0"/>
              <a:t>3</a:t>
            </a:r>
            <a:r>
              <a:rPr lang="en-US" sz="3200" b="1" dirty="0" smtClean="0"/>
              <a:t> Friday 1 December (Review Wednesday 29 November)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537" y="1569661"/>
            <a:ext cx="4552060" cy="528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9"/>
          <p:cNvSpPr txBox="1">
            <a:spLocks noChangeArrowheads="1"/>
          </p:cNvSpPr>
          <p:nvPr/>
        </p:nvSpPr>
        <p:spPr bwMode="auto">
          <a:xfrm>
            <a:off x="6553200" y="152400"/>
            <a:ext cx="4114800" cy="20320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</a:rPr>
              <a:t>Some lowbrow </a:t>
            </a:r>
            <a:r>
              <a:rPr lang="en-US" altLang="en-US" sz="3600" b="1" dirty="0" err="1">
                <a:solidFill>
                  <a:srgbClr val="000000"/>
                </a:solidFill>
              </a:rPr>
              <a:t>chem</a:t>
            </a:r>
            <a:r>
              <a:rPr lang="en-US" altLang="en-US" sz="3600" b="1" dirty="0">
                <a:solidFill>
                  <a:srgbClr val="000000"/>
                </a:solidFill>
              </a:rPr>
              <a:t> insights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</a:rPr>
              <a:t> into Pressure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3124200" y="4267200"/>
            <a:ext cx="6324600" cy="17843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4400" b="1">
                <a:solidFill>
                  <a:schemeClr val="bg1"/>
                </a:solidFill>
              </a:rPr>
              <a:t>Getting hammered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4400" b="1">
                <a:solidFill>
                  <a:schemeClr val="bg1"/>
                </a:solidFill>
              </a:rPr>
              <a:t>Bed of nails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6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1981200" y="2971800"/>
            <a:ext cx="9601200" cy="1323439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Pressure </a:t>
            </a:r>
            <a:r>
              <a:rPr lang="en-US" altLang="en-US" sz="4000" b="1" dirty="0">
                <a:solidFill>
                  <a:srgbClr val="000000"/>
                </a:solidFill>
              </a:rPr>
              <a:t>expresses how much a (constant) impressed force is spread out…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52401"/>
            <a:ext cx="43338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05000" y="5105400"/>
            <a:ext cx="8763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00"/>
                </a:solidFill>
              </a:rPr>
              <a:t>MORE AREA, LOWER PRESSURE</a:t>
            </a:r>
          </a:p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00"/>
                </a:solidFill>
              </a:rPr>
              <a:t>LESS AREA, HIGHER PRESSURE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48400" y="609600"/>
            <a:ext cx="4419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What the bed of nails demonstration illustrates….</a:t>
            </a:r>
          </a:p>
        </p:txBody>
      </p:sp>
    </p:spTree>
    <p:extLst>
      <p:ext uri="{BB962C8B-B14F-4D97-AF65-F5344CB8AC3E}">
        <p14:creationId xmlns:p14="http://schemas.microsoft.com/office/powerpoint/2010/main" val="61727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3657600" y="1652588"/>
            <a:ext cx="1981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outer space</a:t>
            </a:r>
          </a:p>
        </p:txBody>
      </p:sp>
      <p:sp>
        <p:nvSpPr>
          <p:cNvPr id="107539" name="Oval 19"/>
          <p:cNvSpPr>
            <a:spLocks noChangeArrowheads="1"/>
          </p:cNvSpPr>
          <p:nvPr/>
        </p:nvSpPr>
        <p:spPr bwMode="auto">
          <a:xfrm>
            <a:off x="5334000" y="3810000"/>
            <a:ext cx="1219200" cy="11430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07540" name="Oval 20"/>
          <p:cNvSpPr>
            <a:spLocks noChangeArrowheads="1"/>
          </p:cNvSpPr>
          <p:nvPr/>
        </p:nvSpPr>
        <p:spPr bwMode="auto">
          <a:xfrm>
            <a:off x="4610100" y="3076576"/>
            <a:ext cx="2667000" cy="27146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07541" name="Rectangle 21"/>
          <p:cNvSpPr>
            <a:spLocks noChangeArrowheads="1"/>
          </p:cNvSpPr>
          <p:nvPr/>
        </p:nvSpPr>
        <p:spPr bwMode="auto">
          <a:xfrm>
            <a:off x="5867400" y="3076575"/>
            <a:ext cx="152400" cy="762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07542" name="Text Box 22"/>
          <p:cNvSpPr txBox="1">
            <a:spLocks noChangeArrowheads="1"/>
          </p:cNvSpPr>
          <p:nvPr/>
        </p:nvSpPr>
        <p:spPr bwMode="auto">
          <a:xfrm>
            <a:off x="5334001" y="4197351"/>
            <a:ext cx="1152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Earth</a:t>
            </a:r>
          </a:p>
        </p:txBody>
      </p:sp>
      <p:sp>
        <p:nvSpPr>
          <p:cNvPr id="107543" name="Line 23"/>
          <p:cNvSpPr>
            <a:spLocks noChangeShapeType="1"/>
          </p:cNvSpPr>
          <p:nvPr/>
        </p:nvSpPr>
        <p:spPr bwMode="auto">
          <a:xfrm flipH="1" flipV="1">
            <a:off x="6872288" y="5600700"/>
            <a:ext cx="747712" cy="2667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4" name="Text Box 24"/>
          <p:cNvSpPr txBox="1">
            <a:spLocks noChangeArrowheads="1"/>
          </p:cNvSpPr>
          <p:nvPr/>
        </p:nvSpPr>
        <p:spPr bwMode="auto">
          <a:xfrm>
            <a:off x="1257300" y="2811930"/>
            <a:ext cx="3124200" cy="193899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~</a:t>
            </a:r>
            <a:r>
              <a:rPr lang="en-US" altLang="en-US" sz="2400" b="1" dirty="0">
                <a:solidFill>
                  <a:srgbClr val="FF0000"/>
                </a:solidFill>
              </a:rPr>
              <a:t>20 mile tall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column of air in Earth’s atmosphere creates pressure we all feel </a:t>
            </a:r>
          </a:p>
        </p:txBody>
      </p:sp>
      <p:sp>
        <p:nvSpPr>
          <p:cNvPr id="107545" name="Line 25"/>
          <p:cNvSpPr>
            <a:spLocks noChangeShapeType="1"/>
          </p:cNvSpPr>
          <p:nvPr/>
        </p:nvSpPr>
        <p:spPr bwMode="auto">
          <a:xfrm flipH="1">
            <a:off x="6105526" y="3278189"/>
            <a:ext cx="1514475" cy="503237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6" name="Text Box 26"/>
          <p:cNvSpPr txBox="1">
            <a:spLocks noChangeArrowheads="1"/>
          </p:cNvSpPr>
          <p:nvPr/>
        </p:nvSpPr>
        <p:spPr bwMode="auto">
          <a:xfrm>
            <a:off x="7204075" y="2138364"/>
            <a:ext cx="34226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Pressure =1 </a:t>
            </a:r>
            <a:r>
              <a:rPr lang="en-US" altLang="en-US" sz="2800" b="1">
                <a:solidFill>
                  <a:srgbClr val="FF0066"/>
                </a:solidFill>
              </a:rPr>
              <a:t>atm </a:t>
            </a:r>
            <a:r>
              <a:rPr lang="en-US" altLang="en-US" sz="2800" b="1">
                <a:solidFill>
                  <a:srgbClr val="000000"/>
                </a:solidFill>
              </a:rPr>
              <a:t>at sea level</a:t>
            </a:r>
          </a:p>
        </p:txBody>
      </p:sp>
      <p:sp>
        <p:nvSpPr>
          <p:cNvPr id="107553" name="Line 33"/>
          <p:cNvSpPr>
            <a:spLocks noChangeShapeType="1"/>
          </p:cNvSpPr>
          <p:nvPr/>
        </p:nvSpPr>
        <p:spPr bwMode="auto">
          <a:xfrm>
            <a:off x="4648200" y="3457575"/>
            <a:ext cx="990600" cy="714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Rectangle 2"/>
          <p:cNvSpPr txBox="1">
            <a:spLocks noChangeArrowheads="1"/>
          </p:cNvSpPr>
          <p:nvPr/>
        </p:nvSpPr>
        <p:spPr bwMode="auto">
          <a:xfrm>
            <a:off x="18288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/>
              <a:t>Atmospheric Pressure </a:t>
            </a:r>
            <a:r>
              <a:rPr lang="en-US" altLang="en-US" sz="3600" b="1" dirty="0"/>
              <a:t>in  `lowbrow’ </a:t>
            </a:r>
            <a:r>
              <a:rPr lang="en-US" altLang="en-US" sz="3600" b="1" i="1" dirty="0" err="1">
                <a:solidFill>
                  <a:schemeClr val="accent2"/>
                </a:solidFill>
              </a:rPr>
              <a:t>Chem</a:t>
            </a:r>
            <a:r>
              <a:rPr lang="en-US" altLang="en-US" sz="3600" b="1" i="1" dirty="0">
                <a:solidFill>
                  <a:schemeClr val="accent2"/>
                </a:solidFill>
              </a:rPr>
              <a:t> speak</a:t>
            </a:r>
            <a:r>
              <a:rPr lang="en-US" altLang="en-US" sz="3600" b="1" dirty="0"/>
              <a:t>: </a:t>
            </a:r>
            <a:br>
              <a:rPr lang="en-US" altLang="en-US" sz="3600" b="1" dirty="0"/>
            </a:br>
            <a:r>
              <a:rPr lang="en-US" altLang="en-US" sz="3600" b="1" dirty="0"/>
              <a:t>barometers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62726" y="5791201"/>
            <a:ext cx="37433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Edge of Earth’s atmosphere</a:t>
            </a:r>
          </a:p>
        </p:txBody>
      </p:sp>
    </p:spTree>
    <p:extLst>
      <p:ext uri="{BB962C8B-B14F-4D97-AF65-F5344CB8AC3E}">
        <p14:creationId xmlns:p14="http://schemas.microsoft.com/office/powerpoint/2010/main" val="53284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7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9" grpId="0"/>
      <p:bldP spid="107539" grpId="0" animBg="1"/>
      <p:bldP spid="107540" grpId="0" animBg="1"/>
      <p:bldP spid="107541" grpId="0" animBg="1"/>
      <p:bldP spid="107542" grpId="0"/>
      <p:bldP spid="107544" grpId="0" animBg="1"/>
      <p:bldP spid="107546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/>
              <a:t>Measuring Pressure </a:t>
            </a:r>
            <a:r>
              <a:rPr lang="en-US" sz="3200" b="1" dirty="0"/>
              <a:t>in  `lowbrow’ </a:t>
            </a:r>
            <a:r>
              <a:rPr lang="en-US" sz="3200" b="1" i="1" dirty="0" err="1">
                <a:solidFill>
                  <a:schemeClr val="accent2"/>
                </a:solidFill>
              </a:rPr>
              <a:t>Chem</a:t>
            </a:r>
            <a:r>
              <a:rPr lang="en-US" sz="3200" b="1" i="1" dirty="0">
                <a:solidFill>
                  <a:schemeClr val="accent2"/>
                </a:solidFill>
              </a:rPr>
              <a:t> speak (continued)</a:t>
            </a:r>
            <a:r>
              <a:rPr lang="en-US" sz="3200" b="1" dirty="0"/>
              <a:t>: </a:t>
            </a:r>
            <a:br>
              <a:rPr lang="en-US" sz="3200" b="1" dirty="0"/>
            </a:br>
            <a:r>
              <a:rPr lang="en-US" sz="3200" b="1" i="1" dirty="0">
                <a:solidFill>
                  <a:srgbClr val="C00000"/>
                </a:solidFill>
              </a:rPr>
              <a:t>barometers</a:t>
            </a:r>
            <a:r>
              <a:rPr lang="en-US" sz="3200" b="1" dirty="0"/>
              <a:t> 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276600" y="1676400"/>
            <a:ext cx="228600" cy="3124200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590800" y="4267200"/>
            <a:ext cx="17526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895600" y="4267200"/>
            <a:ext cx="838200" cy="152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2895600" y="4267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H="1">
            <a:off x="3505200" y="4267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8" name="Line 8"/>
          <p:cNvSpPr>
            <a:spLocks noChangeShapeType="1"/>
          </p:cNvSpPr>
          <p:nvPr/>
        </p:nvSpPr>
        <p:spPr bwMode="auto">
          <a:xfrm flipH="1">
            <a:off x="3657600" y="2286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4267200" y="2286001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Evacuated space</a:t>
            </a: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2286000" y="2667000"/>
            <a:ext cx="1981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147077" y="3135482"/>
            <a:ext cx="2830047" cy="50783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FF0066"/>
                </a:solidFill>
              </a:rPr>
              <a:t>P</a:t>
            </a:r>
            <a:r>
              <a:rPr lang="en-US" altLang="en-US" sz="2700" b="1" dirty="0">
                <a:solidFill>
                  <a:srgbClr val="000000"/>
                </a:solidFill>
              </a:rPr>
              <a:t> </a:t>
            </a:r>
            <a:r>
              <a:rPr lang="en-US" altLang="en-US" sz="2700" b="1" dirty="0" smtClean="0">
                <a:solidFill>
                  <a:srgbClr val="000000"/>
                </a:solidFill>
              </a:rPr>
              <a:t>=760mm Hg</a:t>
            </a:r>
            <a:endParaRPr lang="en-US" altLang="en-US" sz="2700" b="1" dirty="0">
              <a:solidFill>
                <a:srgbClr val="000000"/>
              </a:solidFill>
            </a:endParaRPr>
          </a:p>
        </p:txBody>
      </p:sp>
      <p:sp>
        <p:nvSpPr>
          <p:cNvPr id="107532" name="Line 12"/>
          <p:cNvSpPr>
            <a:spLocks noChangeShapeType="1"/>
          </p:cNvSpPr>
          <p:nvPr/>
        </p:nvSpPr>
        <p:spPr bwMode="auto">
          <a:xfrm>
            <a:off x="3886200" y="33528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4371975" y="2882900"/>
            <a:ext cx="2590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</a:rPr>
              <a:t>External atmospheric pressure, P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3124200" y="4572000"/>
            <a:ext cx="80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</a:rPr>
              <a:t>Hg</a:t>
            </a: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3276600" y="1676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7467600" y="3487739"/>
            <a:ext cx="25146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i="1">
                <a:solidFill>
                  <a:srgbClr val="000000"/>
                </a:solidFill>
              </a:rPr>
              <a:t>A </a:t>
            </a:r>
            <a:r>
              <a:rPr lang="en-US" altLang="en-US" sz="4000" b="1" i="1">
                <a:solidFill>
                  <a:srgbClr val="000000"/>
                </a:solidFill>
              </a:rPr>
              <a:t>Torricelli </a:t>
            </a:r>
            <a:r>
              <a:rPr lang="en-US" altLang="en-US" sz="4000" i="1">
                <a:solidFill>
                  <a:srgbClr val="000000"/>
                </a:solidFill>
              </a:rPr>
              <a:t>barometer </a:t>
            </a:r>
          </a:p>
        </p:txBody>
      </p:sp>
      <p:sp>
        <p:nvSpPr>
          <p:cNvPr id="107551" name="Line 31"/>
          <p:cNvSpPr>
            <a:spLocks noChangeShapeType="1"/>
          </p:cNvSpPr>
          <p:nvPr/>
        </p:nvSpPr>
        <p:spPr bwMode="auto">
          <a:xfrm flipV="1">
            <a:off x="3124200" y="2743200"/>
            <a:ext cx="0" cy="15240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2" name="Rectangle 32"/>
          <p:cNvSpPr>
            <a:spLocks noChangeArrowheads="1"/>
          </p:cNvSpPr>
          <p:nvPr/>
        </p:nvSpPr>
        <p:spPr bwMode="auto">
          <a:xfrm>
            <a:off x="3276600" y="2667000"/>
            <a:ext cx="228600" cy="16764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1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7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7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9" grpId="0"/>
      <p:bldP spid="107531" grpId="0" animBg="1"/>
      <p:bldP spid="107533" grpId="0"/>
      <p:bldP spid="107538" grpId="0"/>
      <p:bldP spid="1075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190500"/>
            <a:ext cx="7772400" cy="1143000"/>
          </a:xfrm>
        </p:spPr>
        <p:txBody>
          <a:bodyPr/>
          <a:lstStyle/>
          <a:p>
            <a:r>
              <a:rPr lang="en-US" altLang="en-US" sz="3200" dirty="0"/>
              <a:t>Atmosphere demonstrated the </a:t>
            </a:r>
            <a:r>
              <a:rPr lang="en-US" altLang="en-US" sz="3200" b="1" dirty="0">
                <a:solidFill>
                  <a:srgbClr val="009900"/>
                </a:solidFill>
              </a:rPr>
              <a:t>Italian Way</a:t>
            </a:r>
            <a:r>
              <a:rPr lang="en-US" altLang="en-US" sz="3200" dirty="0"/>
              <a:t> (</a:t>
            </a:r>
            <a:r>
              <a:rPr lang="en-US" altLang="en-US" sz="3600" dirty="0"/>
              <a:t>BIG</a:t>
            </a:r>
            <a:r>
              <a:rPr lang="en-US" altLang="en-US" sz="3200" dirty="0"/>
              <a:t> time </a:t>
            </a:r>
            <a:r>
              <a:rPr lang="en-US" altLang="en-US" sz="3200" b="1" dirty="0">
                <a:solidFill>
                  <a:srgbClr val="009900"/>
                </a:solidFill>
              </a:rPr>
              <a:t>Torricelli</a:t>
            </a:r>
            <a:r>
              <a:rPr lang="en-US" altLang="en-US" sz="3200" dirty="0"/>
              <a:t> Barometers)</a:t>
            </a:r>
          </a:p>
        </p:txBody>
      </p:sp>
      <p:pic>
        <p:nvPicPr>
          <p:cNvPr id="111619" name="Picture 3" descr="torricel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1"/>
            <a:ext cx="472440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8229600" y="3570288"/>
            <a:ext cx="3836894" cy="1384995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Height  of </a:t>
            </a:r>
            <a:r>
              <a:rPr lang="en-US" altLang="en-US" sz="2800" b="1" dirty="0">
                <a:solidFill>
                  <a:srgbClr val="CC00FF"/>
                </a:solidFill>
              </a:rPr>
              <a:t>Hg</a:t>
            </a:r>
            <a:r>
              <a:rPr lang="en-US" altLang="en-US" sz="2800" b="1" dirty="0">
                <a:solidFill>
                  <a:srgbClr val="000000"/>
                </a:solidFill>
              </a:rPr>
              <a:t> columns is </a:t>
            </a:r>
            <a:r>
              <a:rPr lang="en-US" altLang="en-US" sz="2800" b="1" dirty="0">
                <a:solidFill>
                  <a:srgbClr val="FF0000"/>
                </a:solidFill>
              </a:rPr>
              <a:t>independent</a:t>
            </a:r>
            <a:r>
              <a:rPr lang="en-US" altLang="en-US" sz="2800" b="1" dirty="0">
                <a:solidFill>
                  <a:srgbClr val="000000"/>
                </a:solidFill>
              </a:rPr>
              <a:t> of cross-sectional areas of tubes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8534400" y="1066801"/>
            <a:ext cx="2362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Lesson from 17</a:t>
            </a:r>
            <a:r>
              <a:rPr lang="en-US" altLang="en-US" sz="3600" b="1" baseline="30000">
                <a:solidFill>
                  <a:srgbClr val="000000"/>
                </a:solidFill>
              </a:rPr>
              <a:t>th</a:t>
            </a:r>
            <a:r>
              <a:rPr lang="en-US" altLang="en-US" sz="3600" b="1">
                <a:solidFill>
                  <a:srgbClr val="000000"/>
                </a:solidFill>
              </a:rPr>
              <a:t> century picture</a:t>
            </a:r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 flipH="1" flipV="1">
            <a:off x="6019800" y="3505200"/>
            <a:ext cx="2057400" cy="1143000"/>
          </a:xfrm>
          <a:prstGeom prst="line">
            <a:avLst/>
          </a:prstGeom>
          <a:noFill/>
          <a:ln w="6667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4876800" y="60198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Vat of mercury </a:t>
            </a:r>
            <a:r>
              <a:rPr lang="en-US" altLang="en-US" sz="2400" b="1">
                <a:solidFill>
                  <a:srgbClr val="CC00FF"/>
                </a:solidFill>
              </a:rPr>
              <a:t>(Hg)</a:t>
            </a:r>
          </a:p>
        </p:txBody>
      </p:sp>
    </p:spTree>
    <p:extLst>
      <p:ext uri="{BB962C8B-B14F-4D97-AF65-F5344CB8AC3E}">
        <p14:creationId xmlns:p14="http://schemas.microsoft.com/office/powerpoint/2010/main" val="367132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animBg="1"/>
      <p:bldP spid="111621" grpId="0"/>
      <p:bldP spid="1116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variation of vapor pressure with temperature for liqu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79" y="618683"/>
            <a:ext cx="7544394" cy="602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5018" y="157018"/>
            <a:ext cx="11351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Variation of  Various Liquid Vapor Pressures with Temperature (see also Fig. 7.16 p. 251)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552873" y="1514764"/>
            <a:ext cx="33620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Normal boiling point is the temperature where the liquid vapor pressure = 1 </a:t>
            </a:r>
            <a:r>
              <a:rPr lang="en-US" sz="3600" b="1" dirty="0" err="1" smtClean="0"/>
              <a:t>atm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1098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establishment of a vapor pressure over a liqu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237673"/>
            <a:ext cx="11001952" cy="348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93891" y="5483146"/>
            <a:ext cx="4498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Rate of 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O leaving liquid and returning to liquid becomes equal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75855" y="4717983"/>
            <a:ext cx="3426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Vacuum state to start:</a:t>
            </a:r>
          </a:p>
          <a:p>
            <a:r>
              <a:rPr lang="en-US" sz="2400" b="1" dirty="0" smtClean="0"/>
              <a:t>T constant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62401" y="5004868"/>
            <a:ext cx="4304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Rate of  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O escape from liquid higher than return to liquid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55127" y="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05164" y="166255"/>
            <a:ext cx="11194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vapor pressure (P) vs. T curves are generated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4000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450" y="382650"/>
            <a:ext cx="9736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Phase diagrams: mapping the phase behavior of materials as a function of T and P</a:t>
            </a:r>
            <a:endParaRPr lang="en-US" sz="4000" dirty="0"/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2" y="1706089"/>
            <a:ext cx="4952193" cy="488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1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Map reading &amp; Phase diagrams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76389"/>
            <a:ext cx="79248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1905000" y="1295400"/>
            <a:ext cx="0" cy="525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905000" y="6553200"/>
            <a:ext cx="830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1905000" y="563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1905000" y="3962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1905000" y="1905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4114800" y="6553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6858000" y="6553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9525000" y="6553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667000" y="6096001"/>
            <a:ext cx="15240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latitude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981200" y="1295401"/>
            <a:ext cx="1371600" cy="3667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longitude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1905000" y="2971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1905000" y="4876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5486400" y="6553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2743200" y="5638800"/>
            <a:ext cx="2438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3733800" y="6019800"/>
            <a:ext cx="1676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2590800" y="1676400"/>
            <a:ext cx="1981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3810000" y="6324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V="1">
            <a:off x="1981200" y="457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2057400" y="3048001"/>
            <a:ext cx="3048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b</a:t>
            </a:r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1905000" y="3352800"/>
            <a:ext cx="6934200" cy="76200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>
            <a:off x="8839200" y="3429000"/>
            <a:ext cx="0" cy="3124200"/>
          </a:xfrm>
          <a:prstGeom prst="line">
            <a:avLst/>
          </a:prstGeom>
          <a:noFill/>
          <a:ln w="31750">
            <a:solidFill>
              <a:srgbClr val="3366FF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8305800" y="6491288"/>
            <a:ext cx="381000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8001000" y="2667001"/>
            <a:ext cx="6858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(</a:t>
            </a:r>
            <a:r>
              <a:rPr lang="en-US" b="1" dirty="0" err="1">
                <a:solidFill>
                  <a:srgbClr val="FF0000"/>
                </a:solidFill>
              </a:rPr>
              <a:t>a</a:t>
            </a:r>
            <a:r>
              <a:rPr lang="en-US" b="1" dirty="0" err="1"/>
              <a:t>,</a:t>
            </a:r>
            <a:r>
              <a:rPr lang="en-US" b="1" dirty="0" err="1">
                <a:solidFill>
                  <a:srgbClr val="0000FF"/>
                </a:solidFill>
              </a:rPr>
              <a:t>b</a:t>
            </a:r>
            <a:r>
              <a:rPr lang="en-US" dirty="0"/>
              <a:t>)</a:t>
            </a:r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8534400" y="3048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 flipH="1">
            <a:off x="1905000" y="32766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 flipV="1">
            <a:off x="8686800" y="65532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8839200" y="2667000"/>
            <a:ext cx="1371600" cy="3048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= Alfred, NY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91400" y="2209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(42°16'N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002060"/>
                </a:solidFill>
              </a:rPr>
              <a:t>77°48‘W)</a:t>
            </a:r>
          </a:p>
        </p:txBody>
      </p:sp>
    </p:spTree>
    <p:extLst>
      <p:ext uri="{BB962C8B-B14F-4D97-AF65-F5344CB8AC3E}">
        <p14:creationId xmlns:p14="http://schemas.microsoft.com/office/powerpoint/2010/main" val="129970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8" grpId="0" animBg="1"/>
      <p:bldP spid="24599" grpId="0" animBg="1"/>
      <p:bldP spid="24600" grpId="0" animBg="1"/>
      <p:bldP spid="24601" grpId="0" animBg="1"/>
      <p:bldP spid="24602" grpId="0" animBg="1"/>
      <p:bldP spid="24603" grpId="0" animBg="1"/>
      <p:bldP spid="24604" grpId="0" animBg="1"/>
      <p:bldP spid="24606" grpId="0" animBg="1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441" y="838200"/>
            <a:ext cx="9286875" cy="601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5299" y="122548"/>
            <a:ext cx="8710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Part of the Phase `map’  of water</a:t>
            </a:r>
            <a:endParaRPr lang="en-US" sz="3600" dirty="0"/>
          </a:p>
        </p:txBody>
      </p:sp>
      <p:sp>
        <p:nvSpPr>
          <p:cNvPr id="2" name="AutoShape 2" descr="Image result for phase diagram of CO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model of metallic bo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538" y="2652393"/>
            <a:ext cx="7049206" cy="305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copper me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" y="276933"/>
            <a:ext cx="4447021" cy="351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78582" y="1130531"/>
            <a:ext cx="5827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Model for atomic intermolecular metal bonding:  `Sea of electrons’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33404" y="4962698"/>
            <a:ext cx="194517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These don’t move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51571" y="4414058"/>
            <a:ext cx="165423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Electrons move and `flow’ about freely in around cations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2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Phase diagram map </a:t>
            </a:r>
            <a:r>
              <a:rPr lang="en-US" sz="3600" dirty="0" smtClean="0"/>
              <a:t>reading (on board too…)</a:t>
            </a:r>
            <a:endParaRPr lang="en-US" sz="3600" dirty="0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3048000" y="16002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048000" y="58674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H="1">
            <a:off x="3200400" y="4038600"/>
            <a:ext cx="1143000" cy="16764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H="1">
            <a:off x="4343400" y="1524000"/>
            <a:ext cx="1066800" cy="25146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4343400" y="2667000"/>
            <a:ext cx="4343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752600" y="1676401"/>
            <a:ext cx="990600" cy="3667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P(atm)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239000" y="6019801"/>
            <a:ext cx="12192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 (</a:t>
            </a:r>
            <a:r>
              <a:rPr lang="en-US" b="1" baseline="30000"/>
              <a:t>o</a:t>
            </a:r>
            <a:r>
              <a:rPr lang="en-US" b="1"/>
              <a:t> C)</a:t>
            </a:r>
            <a:r>
              <a:rPr lang="en-US"/>
              <a:t> 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3048000" y="34290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514600" y="3276601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200400" y="1828801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Solid (s) only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7010400" y="4114801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FF"/>
                </a:solidFill>
              </a:rPr>
              <a:t>Gas (g) only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6096000" y="1676401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Liquid (l)</a:t>
            </a:r>
            <a:r>
              <a:rPr lang="en-US" b="1"/>
              <a:t>  only</a:t>
            </a:r>
          </a:p>
        </p:txBody>
      </p:sp>
      <p:sp>
        <p:nvSpPr>
          <p:cNvPr id="25615" name="Oval 15"/>
          <p:cNvSpPr>
            <a:spLocks noChangeArrowheads="1"/>
          </p:cNvSpPr>
          <p:nvPr/>
        </p:nvSpPr>
        <p:spPr bwMode="auto">
          <a:xfrm>
            <a:off x="36576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H="1" flipV="1">
            <a:off x="3886200" y="50292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4724400" y="5105400"/>
            <a:ext cx="1981200" cy="6413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 + g sublimation (sp)</a:t>
            </a:r>
          </a:p>
        </p:txBody>
      </p: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4800600" y="281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3048000" y="2209006"/>
            <a:ext cx="1447800" cy="61118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/>
              <a:t>s + l</a:t>
            </a:r>
          </a:p>
          <a:p>
            <a:r>
              <a:rPr lang="en-US" sz="1600" b="1" dirty="0"/>
              <a:t>melting (</a:t>
            </a:r>
            <a:r>
              <a:rPr lang="en-US" sz="1600" b="1" dirty="0" err="1"/>
              <a:t>mp</a:t>
            </a:r>
            <a:r>
              <a:rPr lang="en-US" sz="1600" b="1" dirty="0"/>
              <a:t>)</a:t>
            </a:r>
            <a:r>
              <a:rPr lang="en-US" b="1" dirty="0"/>
              <a:t> </a:t>
            </a:r>
          </a:p>
        </p:txBody>
      </p:sp>
      <p:sp>
        <p:nvSpPr>
          <p:cNvPr id="25620" name="Oval 20"/>
          <p:cNvSpPr>
            <a:spLocks noChangeArrowheads="1"/>
          </p:cNvSpPr>
          <p:nvPr/>
        </p:nvSpPr>
        <p:spPr bwMode="auto">
          <a:xfrm>
            <a:off x="7315200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5410200" y="2514600"/>
            <a:ext cx="1524000" cy="6413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l + g</a:t>
            </a:r>
          </a:p>
          <a:p>
            <a:r>
              <a:rPr lang="en-US" b="1"/>
              <a:t>boiling (bp)</a:t>
            </a:r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7010400" y="2895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8229600" y="31242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normal line*</a:t>
            </a:r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8686800" y="1524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8686800" y="2667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 flipH="1">
            <a:off x="8153400" y="32766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4572000" y="4114800"/>
            <a:ext cx="2133600" cy="6413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 + l + g</a:t>
            </a:r>
          </a:p>
          <a:p>
            <a:r>
              <a:rPr lang="en-US" b="1"/>
              <a:t>triple point (tp)</a:t>
            </a:r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8534400" y="6248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V="1">
            <a:off x="2133600" y="129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8763000" y="1600200"/>
            <a:ext cx="1600200" cy="6413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/>
              <a:t>Supercritical region</a:t>
            </a:r>
          </a:p>
        </p:txBody>
      </p:sp>
      <p:sp>
        <p:nvSpPr>
          <p:cNvPr id="25631" name="Oval 31"/>
          <p:cNvSpPr>
            <a:spLocks noChangeArrowheads="1"/>
          </p:cNvSpPr>
          <p:nvPr/>
        </p:nvSpPr>
        <p:spPr bwMode="auto">
          <a:xfrm>
            <a:off x="8686800" y="259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8382000" y="2743201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Critical  pt (cp)</a:t>
            </a:r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 flipH="1" flipV="1">
            <a:off x="8686800" y="26670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4" name="Oval 34"/>
          <p:cNvSpPr>
            <a:spLocks noChangeArrowheads="1"/>
          </p:cNvSpPr>
          <p:nvPr/>
        </p:nvSpPr>
        <p:spPr bwMode="auto">
          <a:xfrm>
            <a:off x="42672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>
            <a:off x="4495800" y="25908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 flipH="1" flipV="1">
            <a:off x="4343400" y="40386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7848600" y="4495800"/>
            <a:ext cx="25146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*Temperature of </a:t>
            </a:r>
            <a:r>
              <a:rPr lang="en-US" b="1">
                <a:solidFill>
                  <a:srgbClr val="FF0066"/>
                </a:solidFill>
              </a:rPr>
              <a:t>LIQ</a:t>
            </a:r>
            <a:r>
              <a:rPr lang="en-US" b="1"/>
              <a:t>/</a:t>
            </a:r>
            <a:r>
              <a:rPr lang="en-US" b="1">
                <a:solidFill>
                  <a:srgbClr val="CC00FF"/>
                </a:solidFill>
              </a:rPr>
              <a:t>GAS</a:t>
            </a:r>
            <a:r>
              <a:rPr lang="en-US" b="1"/>
              <a:t> transition at 1 atm is called the </a:t>
            </a:r>
            <a:r>
              <a:rPr lang="en-US" sz="2000" b="1">
                <a:solidFill>
                  <a:schemeClr val="hlink"/>
                </a:solidFill>
              </a:rPr>
              <a:t>normal </a:t>
            </a:r>
            <a:r>
              <a:rPr lang="en-US" b="1"/>
              <a:t>boiling point</a:t>
            </a:r>
          </a:p>
        </p:txBody>
      </p:sp>
    </p:spTree>
    <p:extLst>
      <p:ext uri="{BB962C8B-B14F-4D97-AF65-F5344CB8AC3E}">
        <p14:creationId xmlns:p14="http://schemas.microsoft.com/office/powerpoint/2010/main" val="18945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1" grpId="0"/>
      <p:bldP spid="25612" grpId="0"/>
      <p:bldP spid="25613" grpId="0"/>
      <p:bldP spid="25614" grpId="0"/>
      <p:bldP spid="25615" grpId="0" animBg="1"/>
      <p:bldP spid="25616" grpId="0" animBg="1"/>
      <p:bldP spid="25617" grpId="0" animBg="1"/>
      <p:bldP spid="25618" grpId="0" animBg="1"/>
      <p:bldP spid="25619" grpId="0" animBg="1"/>
      <p:bldP spid="25620" grpId="0" animBg="1"/>
      <p:bldP spid="25621" grpId="0" animBg="1"/>
      <p:bldP spid="25622" grpId="0" animBg="1"/>
      <p:bldP spid="25623" grpId="0"/>
      <p:bldP spid="25626" grpId="0" animBg="1"/>
      <p:bldP spid="25627" grpId="0" animBg="1"/>
      <p:bldP spid="25630" grpId="0" animBg="1"/>
      <p:bldP spid="25631" grpId="0" animBg="1"/>
      <p:bldP spid="25632" grpId="0"/>
      <p:bldP spid="25633" grpId="0" animBg="1"/>
      <p:bldP spid="25634" grpId="0" animBg="1"/>
      <p:bldP spid="25634" grpId="1" animBg="1"/>
      <p:bldP spid="25635" grpId="0" animBg="1"/>
      <p:bldP spid="25636" grpId="0" animBg="1"/>
      <p:bldP spid="256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802" y="148998"/>
            <a:ext cx="8157007" cy="6240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000" y="103694"/>
            <a:ext cx="370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More complete phase map of water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00" y="3269027"/>
            <a:ext cx="2787977" cy="30946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000" y="1226216"/>
            <a:ext cx="35710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Cat’s Cradle</a:t>
            </a:r>
          </a:p>
          <a:p>
            <a:r>
              <a:rPr lang="en-US" sz="2800" dirty="0" smtClean="0"/>
              <a:t>By Kurt Vonnegut</a:t>
            </a:r>
          </a:p>
          <a:p>
            <a:r>
              <a:rPr lang="en-US" sz="2800" dirty="0" smtClean="0"/>
              <a:t>…where Ice 9 freezes everything….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101353" y="1976718"/>
            <a:ext cx="739588" cy="510988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7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964" y="390346"/>
            <a:ext cx="8177493" cy="646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Supercritical behavior:CO</a:t>
            </a:r>
            <a:r>
              <a:rPr lang="en-US" sz="3200" baseline="-25000" dirty="0"/>
              <a:t>2</a:t>
            </a:r>
            <a:r>
              <a:rPr lang="en-US" sz="3200" dirty="0"/>
              <a:t> example </a:t>
            </a:r>
            <a:br>
              <a:rPr lang="en-US" sz="3200" dirty="0"/>
            </a:br>
            <a:endParaRPr lang="en-US" sz="2400" dirty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86000" y="1676401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43195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5486400" y="2057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6096000" y="19812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pattFill prst="wdUpDiag">
              <a:fgClr>
                <a:schemeClr val="bg2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66294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7315200" y="1981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7924800" y="1828800"/>
            <a:ext cx="152400" cy="1524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2438400" y="41148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819400" y="4495800"/>
            <a:ext cx="800100" cy="14859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5562600" y="4495800"/>
            <a:ext cx="800100" cy="148590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1" y="4495800"/>
            <a:ext cx="8667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9" y="3390900"/>
            <a:ext cx="4762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9" y="3390900"/>
            <a:ext cx="4762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8534400" y="4495800"/>
            <a:ext cx="800100" cy="1485900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1" y="4495800"/>
            <a:ext cx="8858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2743200" y="38100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    1</a:t>
            </a:r>
            <a:r>
              <a:rPr lang="en-US"/>
              <a:t> </a:t>
            </a:r>
          </a:p>
          <a:p>
            <a:r>
              <a:rPr lang="en-US" b="1">
                <a:solidFill>
                  <a:schemeClr val="accent2"/>
                </a:solidFill>
              </a:rPr>
              <a:t>all solid</a:t>
            </a:r>
            <a:r>
              <a:rPr lang="en-US"/>
              <a:t>    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3962400" y="38100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    2</a:t>
            </a:r>
            <a:r>
              <a:rPr lang="en-US"/>
              <a:t> </a:t>
            </a:r>
          </a:p>
          <a:p>
            <a:r>
              <a:rPr lang="en-US" b="1">
                <a:solidFill>
                  <a:srgbClr val="0033CC"/>
                </a:solidFill>
              </a:rPr>
              <a:t>Solid</a:t>
            </a:r>
            <a:r>
              <a:rPr lang="en-US" b="1"/>
              <a:t>/</a:t>
            </a:r>
            <a:r>
              <a:rPr lang="en-US" b="1">
                <a:solidFill>
                  <a:schemeClr val="hlink"/>
                </a:solidFill>
              </a:rPr>
              <a:t>liquid</a:t>
            </a:r>
            <a:r>
              <a:rPr lang="en-US" b="1"/>
              <a:t> </a:t>
            </a:r>
            <a:r>
              <a:rPr lang="en-US"/>
              <a:t>   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5410200" y="38100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   3</a:t>
            </a:r>
            <a:endParaRPr lang="en-US"/>
          </a:p>
          <a:p>
            <a:r>
              <a:rPr lang="en-US" b="1">
                <a:solidFill>
                  <a:schemeClr val="hlink"/>
                </a:solidFill>
              </a:rPr>
              <a:t>All liquid</a:t>
            </a:r>
            <a:r>
              <a:rPr lang="en-US"/>
              <a:t>    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6705600" y="38100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    4</a:t>
            </a:r>
            <a:r>
              <a:rPr lang="en-US"/>
              <a:t> </a:t>
            </a:r>
          </a:p>
          <a:p>
            <a:r>
              <a:rPr lang="en-US" b="1">
                <a:solidFill>
                  <a:schemeClr val="hlink"/>
                </a:solidFill>
              </a:rPr>
              <a:t>Liquid/</a:t>
            </a:r>
            <a:r>
              <a:rPr lang="en-US" b="1">
                <a:solidFill>
                  <a:srgbClr val="FF3300"/>
                </a:solidFill>
              </a:rPr>
              <a:t>gas</a:t>
            </a:r>
            <a:r>
              <a:rPr lang="en-US"/>
              <a:t>    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8458200" y="3581400"/>
            <a:ext cx="1524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    5</a:t>
            </a:r>
            <a:r>
              <a:rPr lang="en-US"/>
              <a:t> </a:t>
            </a:r>
          </a:p>
          <a:p>
            <a:r>
              <a:rPr lang="en-US" sz="1600" b="1">
                <a:solidFill>
                  <a:srgbClr val="0033CC"/>
                </a:solidFill>
              </a:rPr>
              <a:t>Supercritical</a:t>
            </a:r>
            <a:r>
              <a:rPr lang="en-US" sz="1600"/>
              <a:t> </a:t>
            </a:r>
            <a:r>
              <a:rPr lang="en-US"/>
              <a:t>   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9448800" y="4724400"/>
            <a:ext cx="914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Phase line gone</a:t>
            </a:r>
          </a:p>
        </p:txBody>
      </p:sp>
      <p:sp>
        <p:nvSpPr>
          <p:cNvPr id="13337" name="Line 27"/>
          <p:cNvSpPr>
            <a:spLocks noChangeShapeType="1"/>
          </p:cNvSpPr>
          <p:nvPr/>
        </p:nvSpPr>
        <p:spPr bwMode="auto">
          <a:xfrm>
            <a:off x="7391400" y="1295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8" name="Line 28"/>
          <p:cNvSpPr>
            <a:spLocks noChangeShapeType="1"/>
          </p:cNvSpPr>
          <p:nvPr/>
        </p:nvSpPr>
        <p:spPr bwMode="auto">
          <a:xfrm>
            <a:off x="7391400" y="2057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8382000" y="1371600"/>
            <a:ext cx="1752600" cy="641350"/>
          </a:xfrm>
          <a:prstGeom prst="rect">
            <a:avLst/>
          </a:prstGeom>
          <a:gradFill rotWithShape="1">
            <a:gsLst>
              <a:gs pos="0">
                <a:srgbClr val="FAFBBD"/>
              </a:gs>
              <a:gs pos="100000">
                <a:srgbClr val="74745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Supercritical region</a:t>
            </a:r>
          </a:p>
        </p:txBody>
      </p:sp>
      <p:sp>
        <p:nvSpPr>
          <p:cNvPr id="13340" name="Text Box 30"/>
          <p:cNvSpPr txBox="1">
            <a:spLocks noChangeArrowheads="1"/>
          </p:cNvSpPr>
          <p:nvPr/>
        </p:nvSpPr>
        <p:spPr bwMode="auto">
          <a:xfrm>
            <a:off x="4038600" y="1828801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73 atm</a:t>
            </a:r>
          </a:p>
        </p:txBody>
      </p:sp>
      <p:sp>
        <p:nvSpPr>
          <p:cNvPr id="13341" name="Text Box 31"/>
          <p:cNvSpPr txBox="1">
            <a:spLocks noChangeArrowheads="1"/>
          </p:cNvSpPr>
          <p:nvPr/>
        </p:nvSpPr>
        <p:spPr bwMode="auto">
          <a:xfrm>
            <a:off x="7543800" y="3200401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~31 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endParaRPr lang="en-US" dirty="0"/>
          </a:p>
        </p:txBody>
      </p:sp>
      <p:sp>
        <p:nvSpPr>
          <p:cNvPr id="13342" name="Line 32"/>
          <p:cNvSpPr>
            <a:spLocks noChangeShapeType="1"/>
          </p:cNvSpPr>
          <p:nvPr/>
        </p:nvSpPr>
        <p:spPr bwMode="auto">
          <a:xfrm flipH="1">
            <a:off x="7467600" y="35052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5486400" y="14478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6019800" y="14478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6553200" y="14478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7239000" y="12954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7848600" y="1143001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575" y="2500315"/>
            <a:ext cx="502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https://www.youtube.com/watch?v=L6IxVPxkfQE</a:t>
            </a:r>
          </a:p>
        </p:txBody>
      </p:sp>
    </p:spTree>
    <p:extLst>
      <p:ext uri="{BB962C8B-B14F-4D97-AF65-F5344CB8AC3E}">
        <p14:creationId xmlns:p14="http://schemas.microsoft.com/office/powerpoint/2010/main" val="149806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8" grpId="0" animBg="1"/>
      <p:bldP spid="5129" grpId="0" animBg="1"/>
      <p:bldP spid="5130" grpId="0" animBg="1"/>
      <p:bldP spid="5133" grpId="0" animBg="1"/>
      <p:bldP spid="5134" grpId="0" animBg="1"/>
      <p:bldP spid="5138" grpId="0" animBg="1"/>
      <p:bldP spid="5140" grpId="0"/>
      <p:bldP spid="5141" grpId="0"/>
      <p:bldP spid="5142" grpId="0"/>
      <p:bldP spid="5143" grpId="0"/>
      <p:bldP spid="5144" grpId="0"/>
      <p:bldP spid="5145" grpId="0"/>
      <p:bldP spid="5149" grpId="0" animBg="1"/>
      <p:bldP spid="5153" grpId="0"/>
      <p:bldP spid="5154" grpId="0"/>
      <p:bldP spid="5155" grpId="0"/>
      <p:bldP spid="5156" grpId="0"/>
      <p:bldP spid="51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017675"/>
              </p:ext>
            </p:extLst>
          </p:nvPr>
        </p:nvGraphicFramePr>
        <p:xfrm>
          <a:off x="2719389" y="1471613"/>
          <a:ext cx="5805487" cy="193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Packager Shell Object" showAsIcon="1" r:id="rId3" imgW="2056320" imgH="685800" progId="Package">
                  <p:embed/>
                </p:oleObj>
              </mc:Choice>
              <mc:Fallback>
                <p:oleObj name="Packager Shell Object" showAsIcon="1" r:id="rId3" imgW="2056320" imgH="68580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389" y="1471613"/>
                        <a:ext cx="5805487" cy="1935162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19400" y="6096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More Video of super critical phenomena</a:t>
            </a:r>
          </a:p>
        </p:txBody>
      </p:sp>
    </p:spTree>
    <p:extLst>
      <p:ext uri="{BB962C8B-B14F-4D97-AF65-F5344CB8AC3E}">
        <p14:creationId xmlns:p14="http://schemas.microsoft.com/office/powerpoint/2010/main" val="69991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1175657" y="0"/>
            <a:ext cx="11016343" cy="1143000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chemeClr val="accent2"/>
                </a:solidFill>
                <a:latin typeface="Vivaldi" pitchFamily="66" charset="0"/>
              </a:rPr>
              <a:t> </a:t>
            </a:r>
            <a:r>
              <a:rPr lang="en-US" b="1" i="1" dirty="0">
                <a:solidFill>
                  <a:schemeClr val="accent2"/>
                </a:solidFill>
                <a:latin typeface="Vivaldi" pitchFamily="66" charset="0"/>
              </a:rPr>
              <a:t>ice</a:t>
            </a:r>
            <a:r>
              <a:rPr lang="en-US" b="1" i="1" dirty="0">
                <a:solidFill>
                  <a:srgbClr val="FF0000"/>
                </a:solidFill>
                <a:latin typeface="Vivaldi" pitchFamily="66" charset="0"/>
              </a:rPr>
              <a:t> </a:t>
            </a:r>
            <a:r>
              <a:rPr lang="en-US" b="1" i="1" dirty="0">
                <a:solidFill>
                  <a:schemeClr val="accent2"/>
                </a:solidFill>
                <a:latin typeface="Vivaldi" pitchFamily="66" charset="0"/>
              </a:rPr>
              <a:t>melting</a:t>
            </a:r>
            <a:r>
              <a:rPr lang="en-US" b="1" i="1" dirty="0">
                <a:solidFill>
                  <a:srgbClr val="FF0000"/>
                </a:solidFill>
                <a:latin typeface="Vivaldi" pitchFamily="66" charset="0"/>
              </a:rPr>
              <a:t>-</a:t>
            </a:r>
            <a:r>
              <a:rPr lang="en-US" sz="3200" i="1" dirty="0">
                <a:solidFill>
                  <a:srgbClr val="FF0000"/>
                </a:solidFill>
              </a:rPr>
              <a:t> the Movie-frame by frame </a:t>
            </a:r>
            <a:r>
              <a:rPr lang="en-US" sz="3200" dirty="0"/>
              <a:t>: heating/cooling </a:t>
            </a:r>
            <a:r>
              <a:rPr lang="en-US" sz="3200" dirty="0" smtClean="0"/>
              <a:t>curves (on board too, with numbers)</a:t>
            </a:r>
            <a:endParaRPr lang="en-US" sz="3200" dirty="0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2971800" y="17526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2971800" y="48006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V="1">
            <a:off x="2971800" y="4191000"/>
            <a:ext cx="8382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3810000" y="4191000"/>
            <a:ext cx="1295400" cy="0"/>
          </a:xfrm>
          <a:prstGeom prst="line">
            <a:avLst/>
          </a:prstGeom>
          <a:noFill/>
          <a:ln w="76200">
            <a:pattFill prst="solidDmnd">
              <a:fgClr>
                <a:srgbClr val="00FFFF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V="1">
            <a:off x="5105400" y="2438400"/>
            <a:ext cx="914400" cy="1752600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6019800" y="2438400"/>
            <a:ext cx="2286000" cy="0"/>
          </a:xfrm>
          <a:prstGeom prst="line">
            <a:avLst/>
          </a:prstGeom>
          <a:noFill/>
          <a:ln w="57150">
            <a:pattFill prst="pct40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V="1">
            <a:off x="8305800" y="1981200"/>
            <a:ext cx="10668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1905000" y="1828801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T ( </a:t>
            </a:r>
            <a:r>
              <a:rPr lang="en-US" b="1" baseline="30000">
                <a:solidFill>
                  <a:schemeClr val="hlink"/>
                </a:solidFill>
              </a:rPr>
              <a:t>o</a:t>
            </a:r>
            <a:r>
              <a:rPr lang="en-US" b="1">
                <a:solidFill>
                  <a:schemeClr val="hlink"/>
                </a:solidFill>
              </a:rPr>
              <a:t>C)</a:t>
            </a:r>
            <a:r>
              <a:rPr lang="en-US"/>
              <a:t> </a:t>
            </a:r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3048000" y="5029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3124200" y="5715001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3200400" y="5105401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6600"/>
                </a:solidFill>
              </a:rPr>
              <a:t>Heat Energy in</a:t>
            </a:r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 flipH="1">
            <a:off x="2895600" y="4572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2209800" y="44958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699FF"/>
                </a:solidFill>
              </a:rPr>
              <a:t>-10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2362200" y="3886201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699FF"/>
                </a:solidFill>
              </a:rPr>
              <a:t>0</a:t>
            </a:r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>
            <a:off x="2971800" y="4191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2971800" y="2362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1524000" y="1219201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Heating up a block of ice at P=1 </a:t>
            </a:r>
            <a:r>
              <a:rPr lang="en-US" sz="3200" b="1" dirty="0" err="1"/>
              <a:t>atm</a:t>
            </a:r>
            <a:endParaRPr lang="en-US" sz="3200" b="1" dirty="0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>
            <a:off x="2057400" y="40386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524000" y="3352800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STARTHERE</a:t>
            </a:r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3810000" y="19812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0" name="Line 26"/>
          <p:cNvSpPr>
            <a:spLocks noChangeShapeType="1"/>
          </p:cNvSpPr>
          <p:nvPr/>
        </p:nvSpPr>
        <p:spPr bwMode="auto">
          <a:xfrm>
            <a:off x="5105400" y="20574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auto">
          <a:xfrm>
            <a:off x="6019800" y="20574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>
            <a:off x="8305800" y="20574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2971800" y="2743201"/>
            <a:ext cx="914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Ice</a:t>
            </a:r>
          </a:p>
          <a:p>
            <a:r>
              <a:rPr lang="en-US" b="1">
                <a:solidFill>
                  <a:srgbClr val="FF6600"/>
                </a:solidFill>
              </a:rPr>
              <a:t>Heats</a:t>
            </a:r>
          </a:p>
          <a:p>
            <a:endParaRPr lang="en-US" b="1"/>
          </a:p>
          <a:p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47135" name="Text Box 31"/>
          <p:cNvSpPr txBox="1">
            <a:spLocks noChangeArrowheads="1"/>
          </p:cNvSpPr>
          <p:nvPr/>
        </p:nvSpPr>
        <p:spPr bwMode="auto">
          <a:xfrm>
            <a:off x="4038600" y="2819400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Ice </a:t>
            </a:r>
            <a:r>
              <a:rPr lang="en-US" b="1">
                <a:solidFill>
                  <a:schemeClr val="hlink"/>
                </a:solidFill>
              </a:rPr>
              <a:t>melts</a:t>
            </a:r>
          </a:p>
        </p:txBody>
      </p:sp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5181600" y="17526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Water</a:t>
            </a:r>
            <a:r>
              <a:rPr lang="en-US"/>
              <a:t> </a:t>
            </a:r>
            <a:r>
              <a:rPr lang="en-US" b="1">
                <a:solidFill>
                  <a:srgbClr val="FF6600"/>
                </a:solidFill>
              </a:rPr>
              <a:t>heats</a:t>
            </a:r>
          </a:p>
        </p:txBody>
      </p:sp>
      <p:sp>
        <p:nvSpPr>
          <p:cNvPr id="47137" name="Text Box 33"/>
          <p:cNvSpPr txBox="1">
            <a:spLocks noChangeArrowheads="1"/>
          </p:cNvSpPr>
          <p:nvPr/>
        </p:nvSpPr>
        <p:spPr bwMode="auto">
          <a:xfrm>
            <a:off x="6248400" y="1676401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Water </a:t>
            </a:r>
            <a:r>
              <a:rPr lang="en-US" b="1">
                <a:solidFill>
                  <a:srgbClr val="FF0066"/>
                </a:solidFill>
              </a:rPr>
              <a:t>boils</a:t>
            </a:r>
          </a:p>
        </p:txBody>
      </p:sp>
      <p:sp>
        <p:nvSpPr>
          <p:cNvPr id="47138" name="Text Box 34"/>
          <p:cNvSpPr txBox="1">
            <a:spLocks noChangeArrowheads="1"/>
          </p:cNvSpPr>
          <p:nvPr/>
        </p:nvSpPr>
        <p:spPr bwMode="auto">
          <a:xfrm>
            <a:off x="8382000" y="160020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Steam</a:t>
            </a:r>
            <a:r>
              <a:rPr lang="en-US"/>
              <a:t> </a:t>
            </a:r>
            <a:r>
              <a:rPr lang="en-US" b="1">
                <a:solidFill>
                  <a:srgbClr val="FF6600"/>
                </a:solidFill>
              </a:rPr>
              <a:t>heats</a:t>
            </a:r>
          </a:p>
        </p:txBody>
      </p:sp>
      <p:sp>
        <p:nvSpPr>
          <p:cNvPr id="47139" name="Text Box 35"/>
          <p:cNvSpPr txBox="1">
            <a:spLocks noChangeArrowheads="1"/>
          </p:cNvSpPr>
          <p:nvPr/>
        </p:nvSpPr>
        <p:spPr bwMode="auto">
          <a:xfrm>
            <a:off x="3124200" y="36576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</a:p>
        </p:txBody>
      </p:sp>
      <p:sp>
        <p:nvSpPr>
          <p:cNvPr id="47140" name="Text Box 36"/>
          <p:cNvSpPr txBox="1">
            <a:spLocks noChangeArrowheads="1"/>
          </p:cNvSpPr>
          <p:nvPr/>
        </p:nvSpPr>
        <p:spPr bwMode="auto">
          <a:xfrm>
            <a:off x="3962400" y="3657601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 + L</a:t>
            </a:r>
          </a:p>
        </p:txBody>
      </p:sp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5486400" y="3657601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</a:t>
            </a:r>
          </a:p>
        </p:txBody>
      </p:sp>
      <p:sp>
        <p:nvSpPr>
          <p:cNvPr id="47142" name="Text Box 38"/>
          <p:cNvSpPr txBox="1">
            <a:spLocks noChangeArrowheads="1"/>
          </p:cNvSpPr>
          <p:nvPr/>
        </p:nvSpPr>
        <p:spPr bwMode="auto">
          <a:xfrm>
            <a:off x="6248400" y="3657601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 + G</a:t>
            </a:r>
          </a:p>
        </p:txBody>
      </p: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8534400" y="3657601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56933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 animBg="1"/>
      <p:bldP spid="47112" grpId="0" animBg="1"/>
      <p:bldP spid="47113" grpId="0" animBg="1"/>
      <p:bldP spid="47114" grpId="0" animBg="1"/>
      <p:bldP spid="47115" grpId="0" animBg="1"/>
      <p:bldP spid="47125" grpId="0"/>
      <p:bldP spid="47126" grpId="0" animBg="1"/>
      <p:bldP spid="47127" grpId="0"/>
      <p:bldP spid="47129" grpId="0" animBg="1"/>
      <p:bldP spid="47130" grpId="0" animBg="1"/>
      <p:bldP spid="47131" grpId="0" animBg="1"/>
      <p:bldP spid="47132" grpId="0" animBg="1"/>
      <p:bldP spid="47133" grpId="0"/>
      <p:bldP spid="47135" grpId="0"/>
      <p:bldP spid="47136" grpId="0"/>
      <p:bldP spid="47137" grpId="0"/>
      <p:bldP spid="47138" grpId="0"/>
      <p:bldP spid="47139" grpId="0"/>
      <p:bldP spid="47140" grpId="0"/>
      <p:bldP spid="47140" grpId="1"/>
      <p:bldP spid="47141" grpId="0"/>
      <p:bldP spid="47142" grpId="0"/>
      <p:bldP spid="47142" grpId="1"/>
      <p:bldP spid="471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133600" y="637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how phase diagrams are built from ZILLIONS of heating curves</a:t>
            </a:r>
          </a:p>
        </p:txBody>
      </p:sp>
      <p:sp>
        <p:nvSpPr>
          <p:cNvPr id="11267" name="Line 6"/>
          <p:cNvSpPr>
            <a:spLocks noChangeShapeType="1"/>
          </p:cNvSpPr>
          <p:nvPr/>
        </p:nvSpPr>
        <p:spPr bwMode="auto">
          <a:xfrm>
            <a:off x="2971800" y="1828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Line 7"/>
          <p:cNvSpPr>
            <a:spLocks noChangeShapeType="1"/>
          </p:cNvSpPr>
          <p:nvPr/>
        </p:nvSpPr>
        <p:spPr bwMode="auto">
          <a:xfrm>
            <a:off x="2971800" y="5105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Line 8"/>
          <p:cNvSpPr>
            <a:spLocks noChangeShapeType="1"/>
          </p:cNvSpPr>
          <p:nvPr/>
        </p:nvSpPr>
        <p:spPr bwMode="auto">
          <a:xfrm>
            <a:off x="7162800" y="1752600"/>
            <a:ext cx="0" cy="335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Line 9"/>
          <p:cNvSpPr>
            <a:spLocks noChangeShapeType="1"/>
          </p:cNvSpPr>
          <p:nvPr/>
        </p:nvSpPr>
        <p:spPr bwMode="auto">
          <a:xfrm>
            <a:off x="7162800" y="51054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3048000" y="1157288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</a:rPr>
              <a:t>Heating curve</a:t>
            </a:r>
          </a:p>
        </p:txBody>
      </p: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7546109" y="1226344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Phase diagram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3505200" y="1905001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P=1 atm</a:t>
            </a:r>
          </a:p>
        </p:txBody>
      </p:sp>
      <p:sp>
        <p:nvSpPr>
          <p:cNvPr id="11274" name="Line 14"/>
          <p:cNvSpPr>
            <a:spLocks noChangeShapeType="1"/>
          </p:cNvSpPr>
          <p:nvPr/>
        </p:nvSpPr>
        <p:spPr bwMode="auto">
          <a:xfrm flipH="1">
            <a:off x="2819400" y="4953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2286000" y="4800601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-20</a:t>
            </a: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5943600" y="3962401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P=1</a:t>
            </a:r>
          </a:p>
        </p:txBody>
      </p:sp>
      <p:sp>
        <p:nvSpPr>
          <p:cNvPr id="11277" name="Line 18"/>
          <p:cNvSpPr>
            <a:spLocks noChangeShapeType="1"/>
          </p:cNvSpPr>
          <p:nvPr/>
        </p:nvSpPr>
        <p:spPr bwMode="auto">
          <a:xfrm>
            <a:off x="7848600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7620000" y="5334001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+10 </a:t>
            </a:r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>
            <a:off x="3886200" y="4267200"/>
            <a:ext cx="609600" cy="0"/>
          </a:xfrm>
          <a:prstGeom prst="line">
            <a:avLst/>
          </a:prstGeom>
          <a:noFill/>
          <a:ln w="76200">
            <a:pattFill prst="pct60">
              <a:fgClr>
                <a:srgbClr val="33CCCC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3" name="Oval 21"/>
          <p:cNvSpPr>
            <a:spLocks noChangeArrowheads="1"/>
          </p:cNvSpPr>
          <p:nvPr/>
        </p:nvSpPr>
        <p:spPr bwMode="auto">
          <a:xfrm>
            <a:off x="76962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3276600" y="46482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</a:t>
            </a:r>
          </a:p>
        </p:txBody>
      </p:sp>
      <p:sp>
        <p:nvSpPr>
          <p:cNvPr id="38937" name="Line 25"/>
          <p:cNvSpPr>
            <a:spLocks noChangeShapeType="1"/>
          </p:cNvSpPr>
          <p:nvPr/>
        </p:nvSpPr>
        <p:spPr bwMode="auto">
          <a:xfrm flipH="1">
            <a:off x="7391400" y="2895600"/>
            <a:ext cx="381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6611794" y="2642826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S all along the line</a:t>
            </a:r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7924800" y="2895601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hlink"/>
                </a:solidFill>
              </a:rPr>
              <a:t>Put a big dot here to indicate </a:t>
            </a:r>
            <a:r>
              <a:rPr lang="en-US" b="1" dirty="0"/>
              <a:t>S</a:t>
            </a:r>
            <a:r>
              <a:rPr lang="en-US" b="1" dirty="0">
                <a:solidFill>
                  <a:schemeClr val="hlink"/>
                </a:solidFill>
              </a:rPr>
              <a:t>-</a:t>
            </a:r>
            <a:r>
              <a:rPr lang="en-US" b="1" dirty="0">
                <a:solidFill>
                  <a:srgbClr val="0000FF"/>
                </a:solidFill>
              </a:rPr>
              <a:t>L</a:t>
            </a:r>
            <a:r>
              <a:rPr lang="en-US" b="1" dirty="0">
                <a:solidFill>
                  <a:schemeClr val="hlink"/>
                </a:solidFill>
              </a:rPr>
              <a:t> phase change</a:t>
            </a:r>
          </a:p>
        </p:txBody>
      </p:sp>
      <p:sp>
        <p:nvSpPr>
          <p:cNvPr id="38941" name="Line 29"/>
          <p:cNvSpPr>
            <a:spLocks noChangeShapeType="1"/>
          </p:cNvSpPr>
          <p:nvPr/>
        </p:nvSpPr>
        <p:spPr bwMode="auto">
          <a:xfrm>
            <a:off x="2667000" y="45720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42" name="Line 30"/>
          <p:cNvSpPr>
            <a:spLocks noChangeShapeType="1"/>
          </p:cNvSpPr>
          <p:nvPr/>
        </p:nvSpPr>
        <p:spPr bwMode="auto">
          <a:xfrm>
            <a:off x="6705600" y="3810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43" name="Text Box 31"/>
          <p:cNvSpPr txBox="1">
            <a:spLocks noChangeArrowheads="1"/>
          </p:cNvSpPr>
          <p:nvPr/>
        </p:nvSpPr>
        <p:spPr bwMode="auto">
          <a:xfrm>
            <a:off x="6781800" y="5334001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-20</a:t>
            </a:r>
          </a:p>
        </p:txBody>
      </p:sp>
      <p:sp>
        <p:nvSpPr>
          <p:cNvPr id="38944" name="Text Box 32"/>
          <p:cNvSpPr txBox="1">
            <a:spLocks noChangeArrowheads="1"/>
          </p:cNvSpPr>
          <p:nvPr/>
        </p:nvSpPr>
        <p:spPr bwMode="auto">
          <a:xfrm>
            <a:off x="1752600" y="4191001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start</a:t>
            </a:r>
          </a:p>
        </p:txBody>
      </p:sp>
      <p:sp>
        <p:nvSpPr>
          <p:cNvPr id="38945" name="Text Box 33"/>
          <p:cNvSpPr txBox="1">
            <a:spLocks noChangeArrowheads="1"/>
          </p:cNvSpPr>
          <p:nvPr/>
        </p:nvSpPr>
        <p:spPr bwMode="auto">
          <a:xfrm>
            <a:off x="6019800" y="3429001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start</a:t>
            </a:r>
          </a:p>
        </p:txBody>
      </p:sp>
      <p:sp>
        <p:nvSpPr>
          <p:cNvPr id="11290" name="Text Box 34"/>
          <p:cNvSpPr txBox="1">
            <a:spLocks noChangeArrowheads="1"/>
          </p:cNvSpPr>
          <p:nvPr/>
        </p:nvSpPr>
        <p:spPr bwMode="auto">
          <a:xfrm>
            <a:off x="4191000" y="5257801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6600"/>
                </a:solidFill>
              </a:rPr>
              <a:t>Heat in (J)</a:t>
            </a:r>
          </a:p>
        </p:txBody>
      </p:sp>
      <p:sp>
        <p:nvSpPr>
          <p:cNvPr id="11291" name="Text Box 35"/>
          <p:cNvSpPr txBox="1">
            <a:spLocks noChangeArrowheads="1"/>
          </p:cNvSpPr>
          <p:nvPr/>
        </p:nvSpPr>
        <p:spPr bwMode="auto">
          <a:xfrm>
            <a:off x="6553200" y="1752601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P</a:t>
            </a:r>
          </a:p>
        </p:txBody>
      </p:sp>
      <p:sp>
        <p:nvSpPr>
          <p:cNvPr id="11292" name="Text Box 36"/>
          <p:cNvSpPr txBox="1">
            <a:spLocks noChangeArrowheads="1"/>
          </p:cNvSpPr>
          <p:nvPr/>
        </p:nvSpPr>
        <p:spPr bwMode="auto">
          <a:xfrm>
            <a:off x="9982200" y="533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11293" name="Text Box 37"/>
          <p:cNvSpPr txBox="1">
            <a:spLocks noChangeArrowheads="1"/>
          </p:cNvSpPr>
          <p:nvPr/>
        </p:nvSpPr>
        <p:spPr bwMode="auto">
          <a:xfrm>
            <a:off x="2133600" y="1828801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11294" name="Line 38"/>
          <p:cNvSpPr>
            <a:spLocks noChangeShapeType="1"/>
          </p:cNvSpPr>
          <p:nvPr/>
        </p:nvSpPr>
        <p:spPr bwMode="auto">
          <a:xfrm>
            <a:off x="2895600" y="419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1" name="Text Box 39"/>
          <p:cNvSpPr txBox="1">
            <a:spLocks noChangeArrowheads="1"/>
          </p:cNvSpPr>
          <p:nvPr/>
        </p:nvSpPr>
        <p:spPr bwMode="auto">
          <a:xfrm>
            <a:off x="2286001" y="4038600"/>
            <a:ext cx="5341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+10</a:t>
            </a:r>
          </a:p>
        </p:txBody>
      </p:sp>
      <p:sp>
        <p:nvSpPr>
          <p:cNvPr id="11296" name="Line 40"/>
          <p:cNvSpPr>
            <a:spLocks noChangeShapeType="1"/>
          </p:cNvSpPr>
          <p:nvPr/>
        </p:nvSpPr>
        <p:spPr bwMode="auto">
          <a:xfrm flipH="1">
            <a:off x="7010400" y="4114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4" name="Line 42"/>
          <p:cNvSpPr>
            <a:spLocks noChangeShapeType="1"/>
          </p:cNvSpPr>
          <p:nvPr/>
        </p:nvSpPr>
        <p:spPr bwMode="auto">
          <a:xfrm flipV="1">
            <a:off x="2971800" y="4267200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55" name="Line 43"/>
          <p:cNvSpPr>
            <a:spLocks noChangeShapeType="1"/>
          </p:cNvSpPr>
          <p:nvPr/>
        </p:nvSpPr>
        <p:spPr bwMode="auto">
          <a:xfrm flipV="1">
            <a:off x="7162800" y="4114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56" name="Text Box 44"/>
          <p:cNvSpPr txBox="1">
            <a:spLocks noChangeArrowheads="1"/>
          </p:cNvSpPr>
          <p:nvPr/>
        </p:nvSpPr>
        <p:spPr bwMode="auto">
          <a:xfrm>
            <a:off x="3048000" y="3200401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Heat up and wait for  S-</a:t>
            </a:r>
            <a:r>
              <a:rPr lang="en-US" b="1" dirty="0">
                <a:solidFill>
                  <a:srgbClr val="0000FF"/>
                </a:solidFill>
              </a:rPr>
              <a:t>L</a:t>
            </a:r>
            <a:r>
              <a:rPr lang="en-US" b="1" dirty="0"/>
              <a:t> transition (at </a:t>
            </a:r>
            <a:r>
              <a:rPr lang="en-US" b="1" dirty="0">
                <a:solidFill>
                  <a:srgbClr val="0000FF"/>
                </a:solidFill>
              </a:rPr>
              <a:t>10 </a:t>
            </a:r>
            <a:r>
              <a:rPr lang="en-US" b="1" baseline="30000" dirty="0" err="1">
                <a:solidFill>
                  <a:srgbClr val="0000FF"/>
                </a:solidFill>
              </a:rPr>
              <a:t>o</a:t>
            </a:r>
            <a:r>
              <a:rPr lang="en-US" b="1" dirty="0" err="1">
                <a:solidFill>
                  <a:srgbClr val="0000FF"/>
                </a:solidFill>
              </a:rPr>
              <a:t>C</a:t>
            </a:r>
            <a:r>
              <a:rPr lang="en-US" b="1" dirty="0"/>
              <a:t>)</a:t>
            </a:r>
          </a:p>
        </p:txBody>
      </p:sp>
      <p:sp>
        <p:nvSpPr>
          <p:cNvPr id="38957" name="Text Box 45"/>
          <p:cNvSpPr txBox="1">
            <a:spLocks noChangeArrowheads="1"/>
          </p:cNvSpPr>
          <p:nvPr/>
        </p:nvSpPr>
        <p:spPr bwMode="auto">
          <a:xfrm>
            <a:off x="3810000" y="44958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Keep heating and melt…</a:t>
            </a:r>
          </a:p>
        </p:txBody>
      </p:sp>
      <p:sp>
        <p:nvSpPr>
          <p:cNvPr id="38958" name="Line 46"/>
          <p:cNvSpPr>
            <a:spLocks noChangeShapeType="1"/>
          </p:cNvSpPr>
          <p:nvPr/>
        </p:nvSpPr>
        <p:spPr bwMode="auto">
          <a:xfrm flipV="1">
            <a:off x="4495800" y="3200400"/>
            <a:ext cx="381000" cy="10668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59" name="Text Box 47"/>
          <p:cNvSpPr txBox="1">
            <a:spLocks noChangeArrowheads="1"/>
          </p:cNvSpPr>
          <p:nvPr/>
        </p:nvSpPr>
        <p:spPr bwMode="auto">
          <a:xfrm>
            <a:off x="2902529" y="2249523"/>
            <a:ext cx="2819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After melting…watch liquid warm until </a:t>
            </a:r>
            <a:r>
              <a:rPr lang="en-US" b="1" dirty="0">
                <a:solidFill>
                  <a:srgbClr val="0000FF"/>
                </a:solidFill>
              </a:rPr>
              <a:t>L</a:t>
            </a:r>
            <a:r>
              <a:rPr lang="en-US" b="1" dirty="0"/>
              <a:t>-</a:t>
            </a:r>
            <a:r>
              <a:rPr lang="en-US" b="1" dirty="0">
                <a:solidFill>
                  <a:srgbClr val="FF6600"/>
                </a:solidFill>
              </a:rPr>
              <a:t>G</a:t>
            </a:r>
            <a:r>
              <a:rPr lang="en-US" b="1" dirty="0"/>
              <a:t> transition (</a:t>
            </a:r>
            <a:r>
              <a:rPr lang="en-US" b="1" dirty="0">
                <a:solidFill>
                  <a:srgbClr val="0000FF"/>
                </a:solidFill>
              </a:rPr>
              <a:t>30 </a:t>
            </a:r>
            <a:r>
              <a:rPr lang="en-US" b="1" baseline="30000" dirty="0" err="1">
                <a:solidFill>
                  <a:srgbClr val="0000FF"/>
                </a:solidFill>
              </a:rPr>
              <a:t>o</a:t>
            </a:r>
            <a:r>
              <a:rPr lang="en-US" b="1" dirty="0" err="1">
                <a:solidFill>
                  <a:srgbClr val="0000FF"/>
                </a:solidFill>
              </a:rPr>
              <a:t>C</a:t>
            </a:r>
            <a:r>
              <a:rPr lang="en-US" b="1" dirty="0"/>
              <a:t>)</a:t>
            </a:r>
          </a:p>
        </p:txBody>
      </p:sp>
      <p:sp>
        <p:nvSpPr>
          <p:cNvPr id="11303" name="Line 49"/>
          <p:cNvSpPr>
            <a:spLocks noChangeShapeType="1"/>
          </p:cNvSpPr>
          <p:nvPr/>
        </p:nvSpPr>
        <p:spPr bwMode="auto">
          <a:xfrm>
            <a:off x="2895600" y="3276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2" name="Line 50"/>
          <p:cNvSpPr>
            <a:spLocks noChangeShapeType="1"/>
          </p:cNvSpPr>
          <p:nvPr/>
        </p:nvSpPr>
        <p:spPr bwMode="auto">
          <a:xfrm>
            <a:off x="7772400" y="4114800"/>
            <a:ext cx="1295400" cy="0"/>
          </a:xfrm>
          <a:prstGeom prst="line">
            <a:avLst/>
          </a:prstGeom>
          <a:noFill/>
          <a:ln w="19050">
            <a:solidFill>
              <a:srgbClr val="339966"/>
            </a:solidFill>
            <a:prstDash val="dashDot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05" name="Text Box 51"/>
          <p:cNvSpPr txBox="1">
            <a:spLocks noChangeArrowheads="1"/>
          </p:cNvSpPr>
          <p:nvPr/>
        </p:nvSpPr>
        <p:spPr bwMode="auto">
          <a:xfrm>
            <a:off x="7772400" y="4495801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8964" name="Text Box 52"/>
          <p:cNvSpPr txBox="1">
            <a:spLocks noChangeArrowheads="1"/>
          </p:cNvSpPr>
          <p:nvPr/>
        </p:nvSpPr>
        <p:spPr bwMode="auto">
          <a:xfrm>
            <a:off x="8001000" y="5638800"/>
            <a:ext cx="1447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Liquid all along  line after dot</a:t>
            </a:r>
          </a:p>
        </p:txBody>
      </p:sp>
      <p:sp>
        <p:nvSpPr>
          <p:cNvPr id="38966" name="Text Box 54"/>
          <p:cNvSpPr txBox="1">
            <a:spLocks noChangeArrowheads="1"/>
          </p:cNvSpPr>
          <p:nvPr/>
        </p:nvSpPr>
        <p:spPr bwMode="auto">
          <a:xfrm>
            <a:off x="2286000" y="32004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+30</a:t>
            </a:r>
          </a:p>
        </p:txBody>
      </p:sp>
      <p:sp>
        <p:nvSpPr>
          <p:cNvPr id="11308" name="Line 56"/>
          <p:cNvSpPr>
            <a:spLocks noChangeShapeType="1"/>
          </p:cNvSpPr>
          <p:nvPr/>
        </p:nvSpPr>
        <p:spPr bwMode="auto">
          <a:xfrm>
            <a:off x="91440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9" name="Text Box 57"/>
          <p:cNvSpPr txBox="1">
            <a:spLocks noChangeArrowheads="1"/>
          </p:cNvSpPr>
          <p:nvPr/>
        </p:nvSpPr>
        <p:spPr bwMode="auto">
          <a:xfrm>
            <a:off x="8991600" y="52578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+30</a:t>
            </a:r>
          </a:p>
        </p:txBody>
      </p:sp>
      <p:sp>
        <p:nvSpPr>
          <p:cNvPr id="38972" name="Line 60"/>
          <p:cNvSpPr>
            <a:spLocks noChangeShapeType="1"/>
          </p:cNvSpPr>
          <p:nvPr/>
        </p:nvSpPr>
        <p:spPr bwMode="auto">
          <a:xfrm flipV="1">
            <a:off x="8686800" y="4191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73" name="Line 61"/>
          <p:cNvSpPr>
            <a:spLocks noChangeShapeType="1"/>
          </p:cNvSpPr>
          <p:nvPr/>
        </p:nvSpPr>
        <p:spPr bwMode="auto">
          <a:xfrm>
            <a:off x="4876800" y="3200400"/>
            <a:ext cx="533400" cy="0"/>
          </a:xfrm>
          <a:prstGeom prst="line">
            <a:avLst/>
          </a:prstGeom>
          <a:noFill/>
          <a:ln w="57150">
            <a:pattFill prst="pct75">
              <a:fgClr>
                <a:srgbClr val="0000FF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4" name="Oval 62" descr="80%"/>
          <p:cNvSpPr>
            <a:spLocks noChangeArrowheads="1"/>
          </p:cNvSpPr>
          <p:nvPr/>
        </p:nvSpPr>
        <p:spPr bwMode="auto">
          <a:xfrm>
            <a:off x="8991600" y="4038600"/>
            <a:ext cx="152400" cy="152400"/>
          </a:xfrm>
          <a:prstGeom prst="ellipse">
            <a:avLst/>
          </a:prstGeom>
          <a:pattFill prst="pct80">
            <a:fgClr>
              <a:srgbClr val="0000FF"/>
            </a:fgClr>
            <a:bgClr>
              <a:schemeClr val="bg1"/>
            </a:bgClr>
          </a:pattFill>
          <a:ln w="9525">
            <a:pattFill prst="pct60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76" name="Text Box 64"/>
          <p:cNvSpPr txBox="1">
            <a:spLocks noChangeArrowheads="1"/>
          </p:cNvSpPr>
          <p:nvPr/>
        </p:nvSpPr>
        <p:spPr bwMode="auto">
          <a:xfrm>
            <a:off x="3276600" y="57912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Keep heating and vaporize</a:t>
            </a:r>
          </a:p>
        </p:txBody>
      </p:sp>
      <p:sp>
        <p:nvSpPr>
          <p:cNvPr id="38977" name="Text Box 65"/>
          <p:cNvSpPr txBox="1">
            <a:spLocks noChangeArrowheads="1"/>
          </p:cNvSpPr>
          <p:nvPr/>
        </p:nvSpPr>
        <p:spPr bwMode="auto">
          <a:xfrm>
            <a:off x="8522276" y="1667307"/>
            <a:ext cx="21457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hlink"/>
                </a:solidFill>
              </a:rPr>
              <a:t>Put a big dot here to indicated L-</a:t>
            </a:r>
            <a:r>
              <a:rPr lang="en-US" b="1" dirty="0">
                <a:solidFill>
                  <a:srgbClr val="FF0066"/>
                </a:solidFill>
              </a:rPr>
              <a:t>G </a:t>
            </a:r>
            <a:r>
              <a:rPr lang="en-US" b="1" dirty="0">
                <a:solidFill>
                  <a:schemeClr val="hlink"/>
                </a:solidFill>
              </a:rPr>
              <a:t>phase change</a:t>
            </a:r>
          </a:p>
        </p:txBody>
      </p:sp>
      <p:sp>
        <p:nvSpPr>
          <p:cNvPr id="38978" name="Line 66"/>
          <p:cNvSpPr>
            <a:spLocks noChangeShapeType="1"/>
          </p:cNvSpPr>
          <p:nvPr/>
        </p:nvSpPr>
        <p:spPr bwMode="auto">
          <a:xfrm flipV="1">
            <a:off x="5410200" y="28956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79" name="Line 67"/>
          <p:cNvSpPr>
            <a:spLocks noChangeShapeType="1"/>
          </p:cNvSpPr>
          <p:nvPr/>
        </p:nvSpPr>
        <p:spPr bwMode="auto">
          <a:xfrm>
            <a:off x="9144000" y="4114800"/>
            <a:ext cx="838200" cy="0"/>
          </a:xfrm>
          <a:prstGeom prst="line">
            <a:avLst/>
          </a:prstGeom>
          <a:noFill/>
          <a:ln w="38100">
            <a:solidFill>
              <a:srgbClr val="FF0066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80" name="Text Box 68"/>
          <p:cNvSpPr txBox="1">
            <a:spLocks noChangeArrowheads="1"/>
          </p:cNvSpPr>
          <p:nvPr/>
        </p:nvSpPr>
        <p:spPr bwMode="auto">
          <a:xfrm>
            <a:off x="5276273" y="2110724"/>
            <a:ext cx="1981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66"/>
                </a:solidFill>
              </a:rPr>
              <a:t>Heat gas until anything else happens</a:t>
            </a:r>
          </a:p>
        </p:txBody>
      </p:sp>
      <p:sp>
        <p:nvSpPr>
          <p:cNvPr id="38981" name="Text Box 69"/>
          <p:cNvSpPr txBox="1">
            <a:spLocks noChangeArrowheads="1"/>
          </p:cNvSpPr>
          <p:nvPr/>
        </p:nvSpPr>
        <p:spPr bwMode="auto">
          <a:xfrm>
            <a:off x="9144000" y="5715001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Gas all along line after dot</a:t>
            </a:r>
          </a:p>
        </p:txBody>
      </p:sp>
      <p:sp>
        <p:nvSpPr>
          <p:cNvPr id="38982" name="Line 70"/>
          <p:cNvSpPr>
            <a:spLocks noChangeShapeType="1"/>
          </p:cNvSpPr>
          <p:nvPr/>
        </p:nvSpPr>
        <p:spPr bwMode="auto">
          <a:xfrm flipV="1">
            <a:off x="9753600" y="41148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83" name="Text Box 71"/>
          <p:cNvSpPr txBox="1">
            <a:spLocks noChangeArrowheads="1"/>
          </p:cNvSpPr>
          <p:nvPr/>
        </p:nvSpPr>
        <p:spPr bwMode="auto">
          <a:xfrm>
            <a:off x="7239000" y="36576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</a:t>
            </a:r>
          </a:p>
        </p:txBody>
      </p:sp>
      <p:sp>
        <p:nvSpPr>
          <p:cNvPr id="38984" name="Text Box 72"/>
          <p:cNvSpPr txBox="1">
            <a:spLocks noChangeArrowheads="1"/>
          </p:cNvSpPr>
          <p:nvPr/>
        </p:nvSpPr>
        <p:spPr bwMode="auto">
          <a:xfrm>
            <a:off x="8077200" y="3657601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L</a:t>
            </a:r>
          </a:p>
        </p:txBody>
      </p:sp>
      <p:sp>
        <p:nvSpPr>
          <p:cNvPr id="38985" name="Text Box 73"/>
          <p:cNvSpPr txBox="1">
            <a:spLocks noChangeArrowheads="1"/>
          </p:cNvSpPr>
          <p:nvPr/>
        </p:nvSpPr>
        <p:spPr bwMode="auto">
          <a:xfrm>
            <a:off x="9220200" y="3657601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78482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8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8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3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3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38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38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3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3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38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38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3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38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38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7" dur="500"/>
                                        <p:tgtEl>
                                          <p:spTgt spid="38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5" grpId="0"/>
      <p:bldP spid="38927" grpId="0"/>
      <p:bldP spid="38929" grpId="0"/>
      <p:bldP spid="38931" grpId="0"/>
      <p:bldP spid="38932" grpId="0" animBg="1"/>
      <p:bldP spid="38933" grpId="0" animBg="1"/>
      <p:bldP spid="38934" grpId="0"/>
      <p:bldP spid="38937" grpId="0" animBg="1"/>
      <p:bldP spid="38937" grpId="1" animBg="1"/>
      <p:bldP spid="38938" grpId="0"/>
      <p:bldP spid="38938" grpId="1"/>
      <p:bldP spid="38940" grpId="0"/>
      <p:bldP spid="38940" grpId="1"/>
      <p:bldP spid="38941" grpId="0" animBg="1"/>
      <p:bldP spid="38942" grpId="0" animBg="1"/>
      <p:bldP spid="38943" grpId="0"/>
      <p:bldP spid="38944" grpId="0"/>
      <p:bldP spid="38945" grpId="0"/>
      <p:bldP spid="38951" grpId="0"/>
      <p:bldP spid="38954" grpId="0" animBg="1"/>
      <p:bldP spid="38955" grpId="0" animBg="1"/>
      <p:bldP spid="38956" grpId="0"/>
      <p:bldP spid="38956" grpId="1"/>
      <p:bldP spid="38957" grpId="0"/>
      <p:bldP spid="38958" grpId="0" animBg="1"/>
      <p:bldP spid="38959" grpId="0"/>
      <p:bldP spid="38959" grpId="1"/>
      <p:bldP spid="38962" grpId="0" animBg="1"/>
      <p:bldP spid="38964" grpId="0"/>
      <p:bldP spid="38964" grpId="1"/>
      <p:bldP spid="38966" grpId="0"/>
      <p:bldP spid="38969" grpId="0"/>
      <p:bldP spid="38972" grpId="0" animBg="1"/>
      <p:bldP spid="38972" grpId="1" animBg="1"/>
      <p:bldP spid="38973" grpId="0" animBg="1"/>
      <p:bldP spid="38974" grpId="0" animBg="1"/>
      <p:bldP spid="38976" grpId="0"/>
      <p:bldP spid="38976" grpId="1"/>
      <p:bldP spid="38977" grpId="0"/>
      <p:bldP spid="38977" grpId="1"/>
      <p:bldP spid="38978" grpId="0" animBg="1"/>
      <p:bldP spid="38979" grpId="0" animBg="1"/>
      <p:bldP spid="38980" grpId="0"/>
      <p:bldP spid="38980" grpId="1"/>
      <p:bldP spid="38981" grpId="0"/>
      <p:bldP spid="38981" grpId="1"/>
      <p:bldP spid="38982" grpId="0" animBg="1"/>
      <p:bldP spid="38982" grpId="1" animBg="1"/>
      <p:bldP spid="38983" grpId="0"/>
      <p:bldP spid="38984" grpId="0"/>
      <p:bldP spid="3898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4"/>
          <p:cNvSpPr>
            <a:spLocks noChangeShapeType="1"/>
          </p:cNvSpPr>
          <p:nvPr/>
        </p:nvSpPr>
        <p:spPr bwMode="auto">
          <a:xfrm>
            <a:off x="5181600" y="13716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1" name="Line 5"/>
          <p:cNvSpPr>
            <a:spLocks noChangeShapeType="1"/>
          </p:cNvSpPr>
          <p:nvPr/>
        </p:nvSpPr>
        <p:spPr bwMode="auto">
          <a:xfrm>
            <a:off x="5181600" y="5181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>
            <a:off x="1828800" y="1600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>
            <a:off x="1828800" y="3733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>
            <a:off x="2438400" y="2819400"/>
            <a:ext cx="5334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Line 9"/>
          <p:cNvSpPr>
            <a:spLocks noChangeShapeType="1"/>
          </p:cNvSpPr>
          <p:nvPr/>
        </p:nvSpPr>
        <p:spPr bwMode="auto">
          <a:xfrm flipV="1">
            <a:off x="2971800" y="2362200"/>
            <a:ext cx="609600" cy="457200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>
            <a:off x="3581400" y="2362200"/>
            <a:ext cx="91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Line 12"/>
          <p:cNvSpPr>
            <a:spLocks noChangeShapeType="1"/>
          </p:cNvSpPr>
          <p:nvPr/>
        </p:nvSpPr>
        <p:spPr bwMode="auto">
          <a:xfrm flipV="1">
            <a:off x="4495800" y="1981200"/>
            <a:ext cx="5334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V="1">
            <a:off x="2438400" y="3048000"/>
            <a:ext cx="685800" cy="152400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3048000" y="30480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 flipV="1">
            <a:off x="3581400" y="2819400"/>
            <a:ext cx="685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Line 16"/>
          <p:cNvSpPr>
            <a:spLocks noChangeShapeType="1"/>
          </p:cNvSpPr>
          <p:nvPr/>
        </p:nvSpPr>
        <p:spPr bwMode="auto">
          <a:xfrm flipH="1">
            <a:off x="1828800" y="2819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 flipH="1">
            <a:off x="1981200" y="3200400"/>
            <a:ext cx="457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 flipH="1">
            <a:off x="1828800" y="3200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 flipH="1">
            <a:off x="2362200" y="32004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 flipH="1">
            <a:off x="1981200" y="3581400"/>
            <a:ext cx="381000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 flipH="1">
            <a:off x="1828800" y="3581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Text Box 24"/>
          <p:cNvSpPr txBox="1">
            <a:spLocks noChangeArrowheads="1"/>
          </p:cNvSpPr>
          <p:nvPr/>
        </p:nvSpPr>
        <p:spPr bwMode="auto">
          <a:xfrm>
            <a:off x="1828800" y="2438401"/>
            <a:ext cx="4572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</a:t>
            </a:r>
          </a:p>
        </p:txBody>
      </p:sp>
      <p:sp>
        <p:nvSpPr>
          <p:cNvPr id="12308" name="Text Box 25"/>
          <p:cNvSpPr txBox="1">
            <a:spLocks noChangeArrowheads="1"/>
          </p:cNvSpPr>
          <p:nvPr/>
        </p:nvSpPr>
        <p:spPr bwMode="auto">
          <a:xfrm>
            <a:off x="2895600" y="1905001"/>
            <a:ext cx="3810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L</a:t>
            </a:r>
          </a:p>
        </p:txBody>
      </p:sp>
      <p:sp>
        <p:nvSpPr>
          <p:cNvPr id="12309" name="Text Box 26"/>
          <p:cNvSpPr txBox="1">
            <a:spLocks noChangeArrowheads="1"/>
          </p:cNvSpPr>
          <p:nvPr/>
        </p:nvSpPr>
        <p:spPr bwMode="auto">
          <a:xfrm>
            <a:off x="4343400" y="1295401"/>
            <a:ext cx="3810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G</a:t>
            </a:r>
          </a:p>
        </p:txBody>
      </p:sp>
      <p:sp>
        <p:nvSpPr>
          <p:cNvPr id="12310" name="Text Box 27"/>
          <p:cNvSpPr txBox="1">
            <a:spLocks noChangeArrowheads="1"/>
          </p:cNvSpPr>
          <p:nvPr/>
        </p:nvSpPr>
        <p:spPr bwMode="auto">
          <a:xfrm>
            <a:off x="3657600" y="2057401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L</a:t>
            </a:r>
            <a:r>
              <a:rPr lang="en-US" b="1"/>
              <a:t>/ </a:t>
            </a:r>
            <a:r>
              <a:rPr lang="en-US" b="1">
                <a:solidFill>
                  <a:srgbClr val="FF0066"/>
                </a:solidFill>
              </a:rPr>
              <a:t>G</a:t>
            </a:r>
          </a:p>
        </p:txBody>
      </p:sp>
      <p:sp>
        <p:nvSpPr>
          <p:cNvPr id="12311" name="Text Box 28"/>
          <p:cNvSpPr txBox="1">
            <a:spLocks noChangeArrowheads="1"/>
          </p:cNvSpPr>
          <p:nvPr/>
        </p:nvSpPr>
        <p:spPr bwMode="auto">
          <a:xfrm>
            <a:off x="2362200" y="2514601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S/</a:t>
            </a:r>
            <a:r>
              <a:rPr lang="en-US" b="1">
                <a:solidFill>
                  <a:schemeClr val="hlink"/>
                </a:solidFill>
              </a:rPr>
              <a:t>L</a:t>
            </a:r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1905000" y="3276601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</a:t>
            </a:r>
            <a:r>
              <a:rPr lang="en-US" b="1">
                <a:solidFill>
                  <a:srgbClr val="CC66FF"/>
                </a:solidFill>
              </a:rPr>
              <a:t>/</a:t>
            </a:r>
            <a:r>
              <a:rPr lang="en-US" b="1">
                <a:solidFill>
                  <a:srgbClr val="FF0066"/>
                </a:solidFill>
              </a:rPr>
              <a:t>G</a:t>
            </a:r>
            <a:r>
              <a:rPr lang="en-US" b="1">
                <a:solidFill>
                  <a:srgbClr val="CC66FF"/>
                </a:solidFill>
              </a:rPr>
              <a:t>*</a:t>
            </a:r>
          </a:p>
        </p:txBody>
      </p:sp>
      <p:sp>
        <p:nvSpPr>
          <p:cNvPr id="12313" name="Text Box 32"/>
          <p:cNvSpPr txBox="1">
            <a:spLocks noChangeArrowheads="1"/>
          </p:cNvSpPr>
          <p:nvPr/>
        </p:nvSpPr>
        <p:spPr bwMode="auto">
          <a:xfrm>
            <a:off x="4495800" y="2362201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P</a:t>
            </a:r>
            <a:r>
              <a:rPr lang="en-US" b="1" baseline="-25000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4114800" y="2895601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P</a:t>
            </a:r>
            <a:r>
              <a:rPr lang="en-US" b="1" baseline="-2500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40994" name="Text Box 34"/>
          <p:cNvSpPr txBox="1">
            <a:spLocks noChangeArrowheads="1"/>
          </p:cNvSpPr>
          <p:nvPr/>
        </p:nvSpPr>
        <p:spPr bwMode="auto">
          <a:xfrm>
            <a:off x="2971800" y="3276601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P</a:t>
            </a:r>
            <a:r>
              <a:rPr lang="en-US" b="1" baseline="-2500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12316" name="Oval 35"/>
          <p:cNvSpPr>
            <a:spLocks noChangeArrowheads="1"/>
          </p:cNvSpPr>
          <p:nvPr/>
        </p:nvSpPr>
        <p:spPr bwMode="auto">
          <a:xfrm>
            <a:off x="6172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Oval 36"/>
          <p:cNvSpPr>
            <a:spLocks noChangeArrowheads="1"/>
          </p:cNvSpPr>
          <p:nvPr/>
        </p:nvSpPr>
        <p:spPr bwMode="auto">
          <a:xfrm>
            <a:off x="7848600" y="3276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8" name="Oval 38"/>
          <p:cNvSpPr>
            <a:spLocks noChangeArrowheads="1"/>
          </p:cNvSpPr>
          <p:nvPr/>
        </p:nvSpPr>
        <p:spPr bwMode="auto">
          <a:xfrm>
            <a:off x="57912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9" name="Oval 39"/>
          <p:cNvSpPr>
            <a:spLocks noChangeArrowheads="1"/>
          </p:cNvSpPr>
          <p:nvPr/>
        </p:nvSpPr>
        <p:spPr bwMode="auto">
          <a:xfrm>
            <a:off x="6400800" y="3962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1" name="Oval 41"/>
          <p:cNvSpPr>
            <a:spLocks noChangeArrowheads="1"/>
          </p:cNvSpPr>
          <p:nvPr/>
        </p:nvSpPr>
        <p:spPr bwMode="auto">
          <a:xfrm>
            <a:off x="5410200" y="4572000"/>
            <a:ext cx="152400" cy="152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5" name="Line 45"/>
          <p:cNvSpPr>
            <a:spLocks noChangeShapeType="1"/>
          </p:cNvSpPr>
          <p:nvPr/>
        </p:nvSpPr>
        <p:spPr bwMode="auto">
          <a:xfrm>
            <a:off x="5257800" y="3352800"/>
            <a:ext cx="838200" cy="0"/>
          </a:xfrm>
          <a:prstGeom prst="line">
            <a:avLst/>
          </a:prstGeom>
          <a:noFill/>
          <a:ln w="5715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6" name="Line 46"/>
          <p:cNvSpPr>
            <a:spLocks noChangeShapeType="1"/>
          </p:cNvSpPr>
          <p:nvPr/>
        </p:nvSpPr>
        <p:spPr bwMode="auto">
          <a:xfrm>
            <a:off x="6324600" y="3352800"/>
            <a:ext cx="1524000" cy="0"/>
          </a:xfrm>
          <a:prstGeom prst="line">
            <a:avLst/>
          </a:prstGeom>
          <a:noFill/>
          <a:ln w="38100">
            <a:solidFill>
              <a:srgbClr val="33CCC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7" name="Line 47"/>
          <p:cNvSpPr>
            <a:spLocks noChangeShapeType="1"/>
          </p:cNvSpPr>
          <p:nvPr/>
        </p:nvSpPr>
        <p:spPr bwMode="auto">
          <a:xfrm>
            <a:off x="8077200" y="3352800"/>
            <a:ext cx="1524000" cy="0"/>
          </a:xfrm>
          <a:prstGeom prst="line">
            <a:avLst/>
          </a:prstGeom>
          <a:noFill/>
          <a:ln w="666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8" name="Line 48"/>
          <p:cNvSpPr>
            <a:spLocks noChangeShapeType="1"/>
          </p:cNvSpPr>
          <p:nvPr/>
        </p:nvSpPr>
        <p:spPr bwMode="auto">
          <a:xfrm>
            <a:off x="5334000" y="40386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9" name="Line 49"/>
          <p:cNvSpPr>
            <a:spLocks noChangeShapeType="1"/>
          </p:cNvSpPr>
          <p:nvPr/>
        </p:nvSpPr>
        <p:spPr bwMode="auto">
          <a:xfrm>
            <a:off x="5105400" y="4648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0" name="Line 50"/>
          <p:cNvSpPr>
            <a:spLocks noChangeShapeType="1"/>
          </p:cNvSpPr>
          <p:nvPr/>
        </p:nvSpPr>
        <p:spPr bwMode="auto">
          <a:xfrm flipH="1">
            <a:off x="5943600" y="4038600"/>
            <a:ext cx="457200" cy="0"/>
          </a:xfrm>
          <a:prstGeom prst="line">
            <a:avLst/>
          </a:prstGeom>
          <a:noFill/>
          <a:ln w="57150">
            <a:solidFill>
              <a:srgbClr val="33CC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1" name="Line 51"/>
          <p:cNvSpPr>
            <a:spLocks noChangeShapeType="1"/>
          </p:cNvSpPr>
          <p:nvPr/>
        </p:nvSpPr>
        <p:spPr bwMode="auto">
          <a:xfrm>
            <a:off x="6553200" y="4038600"/>
            <a:ext cx="23622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2" name="Line 52"/>
          <p:cNvSpPr>
            <a:spLocks noChangeShapeType="1"/>
          </p:cNvSpPr>
          <p:nvPr/>
        </p:nvSpPr>
        <p:spPr bwMode="auto">
          <a:xfrm>
            <a:off x="5638800" y="4648200"/>
            <a:ext cx="2971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3" name="Text Box 53"/>
          <p:cNvSpPr txBox="1">
            <a:spLocks noChangeArrowheads="1"/>
          </p:cNvSpPr>
          <p:nvPr/>
        </p:nvSpPr>
        <p:spPr bwMode="auto">
          <a:xfrm>
            <a:off x="9372600" y="2895601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P</a:t>
            </a:r>
            <a:r>
              <a:rPr lang="en-US" sz="2000" b="1" baseline="-25000">
                <a:solidFill>
                  <a:srgbClr val="FF0066"/>
                </a:solidFill>
              </a:rPr>
              <a:t>1</a:t>
            </a:r>
            <a:endParaRPr lang="en-US" sz="2000" b="1">
              <a:solidFill>
                <a:srgbClr val="FF0066"/>
              </a:solidFill>
            </a:endParaRPr>
          </a:p>
        </p:txBody>
      </p:sp>
      <p:sp>
        <p:nvSpPr>
          <p:cNvPr id="12330" name="Text Box 54"/>
          <p:cNvSpPr txBox="1">
            <a:spLocks noChangeArrowheads="1"/>
          </p:cNvSpPr>
          <p:nvPr/>
        </p:nvSpPr>
        <p:spPr bwMode="auto">
          <a:xfrm>
            <a:off x="4953000" y="838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P</a:t>
            </a:r>
          </a:p>
        </p:txBody>
      </p:sp>
      <p:sp>
        <p:nvSpPr>
          <p:cNvPr id="12331" name="Text Box 55"/>
          <p:cNvSpPr txBox="1">
            <a:spLocks noChangeArrowheads="1"/>
          </p:cNvSpPr>
          <p:nvPr/>
        </p:nvSpPr>
        <p:spPr bwMode="auto">
          <a:xfrm>
            <a:off x="7620000" y="54102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12332" name="Text Box 56"/>
          <p:cNvSpPr txBox="1">
            <a:spLocks noChangeArrowheads="1"/>
          </p:cNvSpPr>
          <p:nvPr/>
        </p:nvSpPr>
        <p:spPr bwMode="auto">
          <a:xfrm>
            <a:off x="2971800" y="4038601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Heat in</a:t>
            </a:r>
          </a:p>
        </p:txBody>
      </p:sp>
      <p:sp>
        <p:nvSpPr>
          <p:cNvPr id="12333" name="Text Box 57"/>
          <p:cNvSpPr txBox="1">
            <a:spLocks noChangeArrowheads="1"/>
          </p:cNvSpPr>
          <p:nvPr/>
        </p:nvSpPr>
        <p:spPr bwMode="auto">
          <a:xfrm>
            <a:off x="1828800" y="11430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41018" name="Text Box 58"/>
          <p:cNvSpPr txBox="1">
            <a:spLocks noChangeArrowheads="1"/>
          </p:cNvSpPr>
          <p:nvPr/>
        </p:nvSpPr>
        <p:spPr bwMode="auto">
          <a:xfrm>
            <a:off x="9144000" y="3810001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P</a:t>
            </a:r>
            <a:r>
              <a:rPr lang="en-US" sz="2000" b="1" baseline="-25000">
                <a:solidFill>
                  <a:srgbClr val="FF0066"/>
                </a:solidFill>
              </a:rPr>
              <a:t>2</a:t>
            </a:r>
            <a:endParaRPr lang="en-US" sz="2000" b="1">
              <a:solidFill>
                <a:srgbClr val="FF0066"/>
              </a:solidFill>
            </a:endParaRPr>
          </a:p>
        </p:txBody>
      </p:sp>
      <p:sp>
        <p:nvSpPr>
          <p:cNvPr id="41019" name="Text Box 59"/>
          <p:cNvSpPr txBox="1">
            <a:spLocks noChangeArrowheads="1"/>
          </p:cNvSpPr>
          <p:nvPr/>
        </p:nvSpPr>
        <p:spPr bwMode="auto">
          <a:xfrm>
            <a:off x="8534400" y="4419601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P</a:t>
            </a:r>
            <a:r>
              <a:rPr lang="en-US" b="1" baseline="-2500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41020" name="Line 60"/>
          <p:cNvSpPr>
            <a:spLocks noChangeShapeType="1"/>
          </p:cNvSpPr>
          <p:nvPr/>
        </p:nvSpPr>
        <p:spPr bwMode="auto">
          <a:xfrm flipV="1">
            <a:off x="5562600" y="40386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1" name="Line 61"/>
          <p:cNvSpPr>
            <a:spLocks noChangeShapeType="1"/>
          </p:cNvSpPr>
          <p:nvPr/>
        </p:nvSpPr>
        <p:spPr bwMode="auto">
          <a:xfrm flipV="1">
            <a:off x="6477000" y="2743200"/>
            <a:ext cx="2438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2" name="Line 62"/>
          <p:cNvSpPr>
            <a:spLocks noChangeShapeType="1"/>
          </p:cNvSpPr>
          <p:nvPr/>
        </p:nvSpPr>
        <p:spPr bwMode="auto">
          <a:xfrm flipV="1">
            <a:off x="5486400" y="41148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3" name="Line 63"/>
          <p:cNvSpPr>
            <a:spLocks noChangeShapeType="1"/>
          </p:cNvSpPr>
          <p:nvPr/>
        </p:nvSpPr>
        <p:spPr bwMode="auto">
          <a:xfrm flipV="1">
            <a:off x="5943600" y="1828800"/>
            <a:ext cx="9906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4" name="Line 64"/>
          <p:cNvSpPr>
            <a:spLocks noChangeShapeType="1"/>
          </p:cNvSpPr>
          <p:nvPr/>
        </p:nvSpPr>
        <p:spPr bwMode="auto">
          <a:xfrm flipH="1">
            <a:off x="5181600" y="4724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5" name="Text Box 65"/>
          <p:cNvSpPr txBox="1">
            <a:spLocks noChangeArrowheads="1"/>
          </p:cNvSpPr>
          <p:nvPr/>
        </p:nvSpPr>
        <p:spPr bwMode="auto">
          <a:xfrm>
            <a:off x="5410200" y="2057401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solid</a:t>
            </a:r>
          </a:p>
        </p:txBody>
      </p:sp>
      <p:sp>
        <p:nvSpPr>
          <p:cNvPr id="41026" name="Text Box 66"/>
          <p:cNvSpPr txBox="1">
            <a:spLocks noChangeArrowheads="1"/>
          </p:cNvSpPr>
          <p:nvPr/>
        </p:nvSpPr>
        <p:spPr bwMode="auto">
          <a:xfrm>
            <a:off x="6934200" y="2133601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liquid</a:t>
            </a:r>
          </a:p>
        </p:txBody>
      </p:sp>
      <p:sp>
        <p:nvSpPr>
          <p:cNvPr id="41027" name="Text Box 67"/>
          <p:cNvSpPr txBox="1">
            <a:spLocks noChangeArrowheads="1"/>
          </p:cNvSpPr>
          <p:nvPr/>
        </p:nvSpPr>
        <p:spPr bwMode="auto">
          <a:xfrm>
            <a:off x="8077200" y="3581401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gas</a:t>
            </a:r>
          </a:p>
        </p:txBody>
      </p:sp>
      <p:sp>
        <p:nvSpPr>
          <p:cNvPr id="12344" name="Text Box 68"/>
          <p:cNvSpPr txBox="1">
            <a:spLocks noChangeArrowheads="1"/>
          </p:cNvSpPr>
          <p:nvPr/>
        </p:nvSpPr>
        <p:spPr bwMode="auto">
          <a:xfrm>
            <a:off x="5867400" y="381001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345" name="Text Box 69"/>
          <p:cNvSpPr txBox="1">
            <a:spLocks noChangeArrowheads="1"/>
          </p:cNvSpPr>
          <p:nvPr/>
        </p:nvSpPr>
        <p:spPr bwMode="auto">
          <a:xfrm>
            <a:off x="5867400" y="381001"/>
            <a:ext cx="388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Adding more data at different </a:t>
            </a:r>
            <a:r>
              <a:rPr lang="en-US" sz="2400" b="1">
                <a:solidFill>
                  <a:srgbClr val="FF0066"/>
                </a:solidFill>
              </a:rPr>
              <a:t>Pressures, P</a:t>
            </a:r>
          </a:p>
        </p:txBody>
      </p:sp>
      <p:sp>
        <p:nvSpPr>
          <p:cNvPr id="12346" name="Text Box 70"/>
          <p:cNvSpPr txBox="1">
            <a:spLocks noChangeArrowheads="1"/>
          </p:cNvSpPr>
          <p:nvPr/>
        </p:nvSpPr>
        <p:spPr bwMode="auto">
          <a:xfrm>
            <a:off x="1828800" y="6019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Heating Curve</a:t>
            </a:r>
          </a:p>
        </p:txBody>
      </p:sp>
      <p:sp>
        <p:nvSpPr>
          <p:cNvPr id="12347" name="Text Box 71"/>
          <p:cNvSpPr txBox="1">
            <a:spLocks noChangeArrowheads="1"/>
          </p:cNvSpPr>
          <p:nvPr/>
        </p:nvSpPr>
        <p:spPr bwMode="auto">
          <a:xfrm>
            <a:off x="5867400" y="60198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Phase Diagram</a:t>
            </a:r>
          </a:p>
        </p:txBody>
      </p:sp>
      <p:sp>
        <p:nvSpPr>
          <p:cNvPr id="41032" name="Text Box 72"/>
          <p:cNvSpPr txBox="1">
            <a:spLocks noChangeArrowheads="1"/>
          </p:cNvSpPr>
          <p:nvPr/>
        </p:nvSpPr>
        <p:spPr bwMode="auto">
          <a:xfrm>
            <a:off x="1828800" y="4953001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 * =</a:t>
            </a:r>
            <a:r>
              <a:rPr lang="en-US" sz="2000" b="1"/>
              <a:t>sublim</a:t>
            </a:r>
            <a:r>
              <a:rPr lang="en-US" sz="2000" b="1">
                <a:solidFill>
                  <a:srgbClr val="FF0066"/>
                </a:solidFill>
              </a:rPr>
              <a:t>ation</a:t>
            </a:r>
          </a:p>
        </p:txBody>
      </p:sp>
    </p:spTree>
    <p:extLst>
      <p:ext uri="{BB962C8B-B14F-4D97-AF65-F5344CB8AC3E}">
        <p14:creationId xmlns:p14="http://schemas.microsoft.com/office/powerpoint/2010/main" val="6775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4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4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4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4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4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4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 animBg="1"/>
      <p:bldP spid="40974" grpId="0" animBg="1"/>
      <p:bldP spid="40975" grpId="0" animBg="1"/>
      <p:bldP spid="40978" grpId="0" animBg="1"/>
      <p:bldP spid="40979" grpId="0" animBg="1"/>
      <p:bldP spid="40980" grpId="0" animBg="1"/>
      <p:bldP spid="40981" grpId="0" animBg="1"/>
      <p:bldP spid="40982" grpId="0" animBg="1"/>
      <p:bldP spid="40991" grpId="0"/>
      <p:bldP spid="40993" grpId="0"/>
      <p:bldP spid="40994" grpId="0"/>
      <p:bldP spid="40998" grpId="0" animBg="1"/>
      <p:bldP spid="40999" grpId="0" animBg="1"/>
      <p:bldP spid="41001" grpId="0" animBg="1"/>
      <p:bldP spid="41005" grpId="0" animBg="1"/>
      <p:bldP spid="41006" grpId="0" animBg="1"/>
      <p:bldP spid="41007" grpId="0" animBg="1"/>
      <p:bldP spid="41008" grpId="0" animBg="1"/>
      <p:bldP spid="41008" grpId="1" animBg="1"/>
      <p:bldP spid="41009" grpId="0" animBg="1"/>
      <p:bldP spid="41009" grpId="1" animBg="1"/>
      <p:bldP spid="41010" grpId="0" animBg="1"/>
      <p:bldP spid="41010" grpId="1" animBg="1"/>
      <p:bldP spid="41011" grpId="0" animBg="1"/>
      <p:bldP spid="41011" grpId="1" animBg="1"/>
      <p:bldP spid="41012" grpId="0" animBg="1"/>
      <p:bldP spid="41012" grpId="1" animBg="1"/>
      <p:bldP spid="41013" grpId="0"/>
      <p:bldP spid="41018" grpId="0"/>
      <p:bldP spid="41018" grpId="1"/>
      <p:bldP spid="41019" grpId="0"/>
      <p:bldP spid="41019" grpId="1"/>
      <p:bldP spid="41020" grpId="0" animBg="1"/>
      <p:bldP spid="41021" grpId="0" animBg="1"/>
      <p:bldP spid="41022" grpId="0" animBg="1"/>
      <p:bldP spid="41023" grpId="0" animBg="1"/>
      <p:bldP spid="41024" grpId="0" animBg="1"/>
      <p:bldP spid="41025" grpId="0"/>
      <p:bldP spid="41026" grpId="0"/>
      <p:bldP spid="41027" grpId="0"/>
      <p:bldP spid="410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302" y="452488"/>
            <a:ext cx="6816745" cy="4830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818" y="0"/>
            <a:ext cx="4184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Atomic solid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7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29" y="1340464"/>
            <a:ext cx="8813182" cy="4952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189" y="295835"/>
            <a:ext cx="12133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Solid Argon (</a:t>
            </a:r>
            <a:r>
              <a:rPr lang="en-US" sz="3200" b="1" dirty="0" err="1" smtClean="0"/>
              <a:t>mp</a:t>
            </a:r>
            <a:r>
              <a:rPr lang="en-US" sz="3200" b="1" dirty="0" smtClean="0"/>
              <a:t>= -189 C= -309 F): </a:t>
            </a:r>
          </a:p>
          <a:p>
            <a:r>
              <a:rPr lang="en-US" sz="3200" b="1" dirty="0" smtClean="0"/>
              <a:t>  atomic bonding-  example of London dispersion in atoms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946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3919" y="284086"/>
            <a:ext cx="6897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Trends in intermolecular force</a:t>
            </a:r>
            <a:r>
              <a:rPr lang="en-US" sz="3200" dirty="0" smtClean="0"/>
              <a:t>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35004" y="1145220"/>
            <a:ext cx="108751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Ionic and network covalent interactions are the strongest examples: </a:t>
            </a:r>
            <a:r>
              <a:rPr lang="en-US" sz="3200" dirty="0" err="1" smtClean="0"/>
              <a:t>NaCl</a:t>
            </a:r>
            <a:r>
              <a:rPr lang="en-US" sz="3200" dirty="0" smtClean="0"/>
              <a:t> (ionic) melts at 820 </a:t>
            </a:r>
            <a:r>
              <a:rPr lang="en-US" sz="3200" baseline="30000" dirty="0" err="1" smtClean="0"/>
              <a:t>o</a:t>
            </a:r>
            <a:r>
              <a:rPr lang="en-US" sz="3200" dirty="0" err="1" smtClean="0"/>
              <a:t>C</a:t>
            </a:r>
            <a:r>
              <a:rPr lang="en-US" sz="3200" dirty="0" smtClean="0"/>
              <a:t>, SiO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(network covalent) melts at 1800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H-bonding is the </a:t>
            </a:r>
            <a:r>
              <a:rPr lang="en-US" sz="3200" dirty="0" err="1" smtClean="0"/>
              <a:t>the</a:t>
            </a:r>
            <a:r>
              <a:rPr lang="en-US" sz="3200" dirty="0" smtClean="0"/>
              <a:t> next most powerful interaction (see Figure 7.9-despite being smallest water melts the highest)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Dipole-dipole interactions are less potent than H-bonding (see Figure 7.9 again…)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Dispersion is the weakest and is present in every molecule or atom.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382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8093" y="736847"/>
            <a:ext cx="710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More trends in intermolecular forces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731145" y="1526960"/>
            <a:ext cx="9117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Bigger molecules always have more intermolecular interaction than smaller ones,  if the same collection of intermolecular interactions exist for them.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032984" y="3055737"/>
            <a:ext cx="8131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Example:   	compound	F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       Cl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	     Br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					MW	38       86           160     g/</a:t>
            </a:r>
            <a:r>
              <a:rPr lang="en-US" sz="2800" dirty="0" err="1" smtClean="0"/>
              <a:t>mol</a:t>
            </a:r>
            <a:r>
              <a:rPr lang="en-US" sz="2800" dirty="0" smtClean="0"/>
              <a:t>    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6650" y="4153626"/>
            <a:ext cx="47673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Order boiling points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4362" y="4153626"/>
            <a:ext cx="4769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-188   -34      +59   </a:t>
            </a:r>
            <a:r>
              <a:rPr lang="en-US" sz="3200" baseline="30000" dirty="0" err="1" smtClean="0">
                <a:solidFill>
                  <a:srgbClr val="FF0000"/>
                </a:solidFill>
              </a:rPr>
              <a:t>o</a:t>
            </a:r>
            <a:r>
              <a:rPr lang="en-US" sz="3200" dirty="0" err="1" smtClean="0">
                <a:solidFill>
                  <a:srgbClr val="FF0000"/>
                </a:solidFill>
              </a:rPr>
              <a:t>C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0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934" y="1564849"/>
            <a:ext cx="7447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In-class practice ordering melting and boiling points (text book problems)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353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58" y="932873"/>
            <a:ext cx="115246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Describing phase changes </a:t>
            </a:r>
          </a:p>
          <a:p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P vs. T diagrams (liquid-vapor)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Phase diagrams (solid-liquid-gas (not in text)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655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888" y="2657031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01652" y="274638"/>
            <a:ext cx="980914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/>
              <a:t>Pressure (</a:t>
            </a:r>
            <a:r>
              <a:rPr lang="en-US" sz="4000" b="1" dirty="0">
                <a:solidFill>
                  <a:srgbClr val="FF0000"/>
                </a:solidFill>
              </a:rPr>
              <a:t>P</a:t>
            </a:r>
            <a:r>
              <a:rPr lang="en-US" sz="4000" b="1" dirty="0"/>
              <a:t>) concepts &amp; measures in “</a:t>
            </a:r>
            <a:r>
              <a:rPr lang="en-US" sz="4000" b="1" i="1" dirty="0">
                <a:solidFill>
                  <a:srgbClr val="FF0000"/>
                </a:solidFill>
              </a:rPr>
              <a:t>Physics-speak</a:t>
            </a:r>
            <a:r>
              <a:rPr lang="en-US" sz="4000" b="1" i="1" dirty="0"/>
              <a:t> </a:t>
            </a:r>
            <a:r>
              <a:rPr lang="en-US" sz="4000" i="1" dirty="0"/>
              <a:t>“</a:t>
            </a:r>
            <a:r>
              <a:rPr lang="en-US" sz="4000" dirty="0"/>
              <a:t> 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620140" y="1155005"/>
            <a:ext cx="8895460" cy="138499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u="sng" dirty="0">
                <a:solidFill>
                  <a:srgbClr val="000000"/>
                </a:solidFill>
              </a:rPr>
              <a:t>1 </a:t>
            </a:r>
            <a:r>
              <a:rPr lang="en-US" altLang="en-US" sz="3600" b="1" u="sng" dirty="0" smtClean="0">
                <a:solidFill>
                  <a:srgbClr val="000000"/>
                </a:solidFill>
              </a:rPr>
              <a:t>kg m    </a:t>
            </a:r>
            <a:r>
              <a:rPr lang="en-US" altLang="en-US" sz="3600" b="1" dirty="0" smtClean="0">
                <a:solidFill>
                  <a:srgbClr val="000000"/>
                </a:solidFill>
              </a:rPr>
              <a:t>= </a:t>
            </a:r>
            <a:r>
              <a:rPr lang="en-US" altLang="en-US" sz="3600" b="1" u="sng" dirty="0" smtClean="0">
                <a:solidFill>
                  <a:srgbClr val="000000"/>
                </a:solidFill>
              </a:rPr>
              <a:t>1 newton</a:t>
            </a:r>
            <a:r>
              <a:rPr lang="en-US" altLang="en-US" sz="3600" b="1" dirty="0" smtClean="0">
                <a:solidFill>
                  <a:srgbClr val="000000"/>
                </a:solidFill>
              </a:rPr>
              <a:t>=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1</a:t>
            </a:r>
            <a:r>
              <a:rPr lang="en-US" altLang="en-US" sz="36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Pascal (Pa)= </a:t>
            </a:r>
            <a:r>
              <a:rPr lang="en-US" altLang="en-US" sz="3600" b="1" u="sng" dirty="0">
                <a:solidFill>
                  <a:srgbClr val="FF0000"/>
                </a:solidFill>
              </a:rPr>
              <a:t>force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</a:rPr>
              <a:t>  </a:t>
            </a:r>
            <a:r>
              <a:rPr lang="en-US" altLang="en-US" sz="3600" b="1" dirty="0" smtClean="0">
                <a:solidFill>
                  <a:srgbClr val="000000"/>
                </a:solidFill>
              </a:rPr>
              <a:t>m</a:t>
            </a:r>
            <a:r>
              <a:rPr lang="en-US" altLang="en-US" sz="3600" b="1" baseline="30000" dirty="0" smtClean="0">
                <a:solidFill>
                  <a:srgbClr val="000000"/>
                </a:solidFill>
              </a:rPr>
              <a:t>2</a:t>
            </a:r>
            <a:r>
              <a:rPr lang="en-US" altLang="en-US" sz="3600" b="1" dirty="0" smtClean="0">
                <a:solidFill>
                  <a:srgbClr val="000000"/>
                </a:solidFill>
              </a:rPr>
              <a:t> s	      m</a:t>
            </a:r>
            <a:r>
              <a:rPr lang="en-US" altLang="en-US" sz="3600" b="1" baseline="30000" dirty="0" smtClean="0">
                <a:solidFill>
                  <a:srgbClr val="000000"/>
                </a:solidFill>
              </a:rPr>
              <a:t>2</a:t>
            </a:r>
            <a:r>
              <a:rPr lang="en-US" altLang="en-US" sz="3600" b="1" baseline="30000" dirty="0">
                <a:solidFill>
                  <a:srgbClr val="000000"/>
                </a:solidFill>
              </a:rPr>
              <a:t>			</a:t>
            </a:r>
            <a:r>
              <a:rPr lang="en-US" altLang="en-US" sz="4800" b="1" baseline="30000" dirty="0">
                <a:solidFill>
                  <a:srgbClr val="000000"/>
                </a:solidFill>
              </a:rPr>
              <a:t>     </a:t>
            </a:r>
            <a:r>
              <a:rPr lang="en-US" altLang="en-US" sz="4800" b="1" baseline="30000" dirty="0" smtClean="0">
                <a:solidFill>
                  <a:srgbClr val="000000"/>
                </a:solidFill>
              </a:rPr>
              <a:t>            </a:t>
            </a:r>
            <a:r>
              <a:rPr lang="en-US" altLang="en-US" sz="4800" b="1" baseline="30000" dirty="0" smtClean="0">
                <a:solidFill>
                  <a:srgbClr val="C00000"/>
                </a:solidFill>
              </a:rPr>
              <a:t>area</a:t>
            </a:r>
            <a:endParaRPr lang="en-US" altLang="en-US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5740" y="1470819"/>
            <a:ext cx="91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000000"/>
                </a:solidFill>
                <a:sym typeface="Symbol" panose="05050102010706020507" pitchFamily="18" charset="2"/>
              </a:rPr>
              <a:t></a:t>
            </a:r>
            <a:endParaRPr lang="en-US" altLang="en-US" sz="6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6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880</Words>
  <Application>Microsoft Office PowerPoint</Application>
  <PresentationFormat>Widescreen</PresentationFormat>
  <Paragraphs>187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Symbol</vt:lpstr>
      <vt:lpstr>Times New Roman</vt:lpstr>
      <vt:lpstr>Vivaldi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Pressure (P) concepts &amp; measures in “Physics-speak “ </vt:lpstr>
      <vt:lpstr>PowerPoint Presentation</vt:lpstr>
      <vt:lpstr>PowerPoint Presentation</vt:lpstr>
      <vt:lpstr>PowerPoint Presentation</vt:lpstr>
      <vt:lpstr>Measuring Pressure in  `lowbrow’ Chem speak (continued):  barometers </vt:lpstr>
      <vt:lpstr>Atmosphere demonstrated the Italian Way (BIG time Torricelli Barometers)</vt:lpstr>
      <vt:lpstr>PowerPoint Presentation</vt:lpstr>
      <vt:lpstr>PowerPoint Presentation</vt:lpstr>
      <vt:lpstr>PowerPoint Presentation</vt:lpstr>
      <vt:lpstr>Map reading &amp; Phase diagrams</vt:lpstr>
      <vt:lpstr>PowerPoint Presentation</vt:lpstr>
      <vt:lpstr>Phase diagram map reading (on board too…)</vt:lpstr>
      <vt:lpstr>PowerPoint Presentation</vt:lpstr>
      <vt:lpstr>PowerPoint Presentation</vt:lpstr>
      <vt:lpstr>Supercritical behavior:CO2 example  </vt:lpstr>
      <vt:lpstr>PowerPoint Presentation</vt:lpstr>
      <vt:lpstr> ice melting- the Movie-frame by frame : heating/cooling curves (on board too, with numbers)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Fong, Jerry</dc:creator>
  <cp:lastModifiedBy>Fong, Jerry</cp:lastModifiedBy>
  <cp:revision>29</cp:revision>
  <dcterms:created xsi:type="dcterms:W3CDTF">2017-11-09T20:40:09Z</dcterms:created>
  <dcterms:modified xsi:type="dcterms:W3CDTF">2017-11-18T01:27:35Z</dcterms:modified>
</cp:coreProperties>
</file>