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58" r:id="rId3"/>
    <p:sldId id="290" r:id="rId4"/>
    <p:sldId id="259" r:id="rId5"/>
    <p:sldId id="260" r:id="rId6"/>
    <p:sldId id="263" r:id="rId7"/>
    <p:sldId id="256" r:id="rId8"/>
    <p:sldId id="262" r:id="rId9"/>
    <p:sldId id="261" r:id="rId10"/>
    <p:sldId id="257" r:id="rId11"/>
    <p:sldId id="281" r:id="rId12"/>
    <p:sldId id="282" r:id="rId13"/>
    <p:sldId id="283" r:id="rId14"/>
    <p:sldId id="270" r:id="rId15"/>
    <p:sldId id="271" r:id="rId16"/>
    <p:sldId id="266" r:id="rId17"/>
    <p:sldId id="267" r:id="rId18"/>
    <p:sldId id="268" r:id="rId19"/>
    <p:sldId id="269" r:id="rId20"/>
    <p:sldId id="272" r:id="rId21"/>
    <p:sldId id="265" r:id="rId22"/>
    <p:sldId id="264" r:id="rId23"/>
    <p:sldId id="274" r:id="rId24"/>
    <p:sldId id="275" r:id="rId25"/>
    <p:sldId id="279" r:id="rId26"/>
    <p:sldId id="287" r:id="rId27"/>
    <p:sldId id="280" r:id="rId28"/>
    <p:sldId id="285" r:id="rId29"/>
    <p:sldId id="288" r:id="rId30"/>
    <p:sldId id="289" r:id="rId31"/>
    <p:sldId id="273" r:id="rId32"/>
    <p:sldId id="277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CC02-259F-451C-A44B-75326D152F2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168E-8BAA-4B3B-8920-D8871DC0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D24709A-99A8-4DC2-9FAD-6F44A4C06F57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87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ED79-B20C-4CBB-BBA2-13A2DF56733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ida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7" y="1569660"/>
            <a:ext cx="7913565" cy="50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30" y="0"/>
            <a:ext cx="1209787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Homework 8 due today</a:t>
            </a:r>
          </a:p>
          <a:p>
            <a:r>
              <a:rPr lang="en-US" sz="3200" b="1" dirty="0" smtClean="0"/>
              <a:t>Homework 9 (last one) assigned: due Monday 4 December</a:t>
            </a:r>
          </a:p>
          <a:p>
            <a:r>
              <a:rPr lang="en-US" sz="3200" b="1" dirty="0" smtClean="0"/>
              <a:t>Start reading Chapter 7: Liquids and Solids- pp 235-260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3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1340464"/>
            <a:ext cx="8813182" cy="495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" y="295835"/>
            <a:ext cx="1213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Solid Argon (</a:t>
            </a:r>
            <a:r>
              <a:rPr lang="en-US" sz="3200" b="1" dirty="0" err="1" smtClean="0"/>
              <a:t>mp</a:t>
            </a:r>
            <a:r>
              <a:rPr lang="en-US" sz="3200" b="1" dirty="0" smtClean="0"/>
              <a:t>= -189 C= -309 F): </a:t>
            </a:r>
          </a:p>
          <a:p>
            <a:r>
              <a:rPr lang="en-US" sz="3200" b="1" dirty="0" smtClean="0"/>
              <a:t>  atomic bonding-  example of London dispersion in atoms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46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919" y="284086"/>
            <a:ext cx="689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 in intermolecular force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5004" y="1145220"/>
            <a:ext cx="108751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Ionic and network covalent interactions are the strongest examples: </a:t>
            </a:r>
            <a:r>
              <a:rPr lang="en-US" sz="3200" dirty="0" err="1" smtClean="0"/>
              <a:t>NaCl</a:t>
            </a:r>
            <a:r>
              <a:rPr lang="en-US" sz="3200" dirty="0" smtClean="0"/>
              <a:t> (ionic) melts at 820 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, SiO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(network covalent) melts at 1800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H-bonding is the </a:t>
            </a:r>
            <a:r>
              <a:rPr lang="en-US" sz="3200" dirty="0" err="1" smtClean="0"/>
              <a:t>the</a:t>
            </a:r>
            <a:r>
              <a:rPr lang="en-US" sz="3200" dirty="0" smtClean="0"/>
              <a:t> next most powerful interaction (see Figure 7.9-despite being smallest water melts the highest)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Dipole-dipole interactions are less potent than H-bonding (see Figure 7.9 again…)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Dispersion is the weakest and is present in every molecule or atom.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8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093" y="736847"/>
            <a:ext cx="710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trends in intermolecular forces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31145" y="1526960"/>
            <a:ext cx="9117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Bigger molecules always have more intermolecular interaction than smaller ones,  if the same collection of intermolecular interactions exist for them.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32984" y="3055737"/>
            <a:ext cx="813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  	compound	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     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				MW	38       86           160     g/</a:t>
            </a:r>
            <a:r>
              <a:rPr lang="en-US" sz="2800" dirty="0" err="1" smtClean="0"/>
              <a:t>mol</a:t>
            </a:r>
            <a:r>
              <a:rPr lang="en-US" sz="2800" dirty="0" smtClean="0"/>
              <a:t>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650" y="4153626"/>
            <a:ext cx="47673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Order boiling points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362" y="4153626"/>
            <a:ext cx="476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-188   -34      +59   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934" y="1564849"/>
            <a:ext cx="744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In-class practice ordering melting and boiling points (text book problems)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999" y="932873"/>
            <a:ext cx="10594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Describing phase changes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 vs. T diagrams (liquid-vapor)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Phase diagrams (solid-liquid-gas (not in text)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55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dirty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124200" y="1587996"/>
            <a:ext cx="7391400" cy="12618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</a:rPr>
              <a:t>1 </a:t>
            </a:r>
            <a:r>
              <a:rPr lang="en-US" altLang="en-US" sz="3600" b="1" u="sng" dirty="0">
                <a:solidFill>
                  <a:srgbClr val="000000"/>
                </a:solidFill>
              </a:rPr>
              <a:t>kg     </a:t>
            </a:r>
            <a:r>
              <a:rPr lang="en-US" altLang="en-US" sz="3600" b="1" dirty="0">
                <a:solidFill>
                  <a:srgbClr val="000000"/>
                </a:solidFill>
              </a:rPr>
              <a:t>=    </a:t>
            </a:r>
            <a:r>
              <a:rPr lang="en-US" altLang="en-US" sz="3600" b="1" dirty="0">
                <a:solidFill>
                  <a:srgbClr val="FF0000"/>
                </a:solidFill>
              </a:rPr>
              <a:t>1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Pascal (Pa)= </a:t>
            </a:r>
            <a:r>
              <a:rPr lang="en-US" altLang="en-US" sz="3600" b="1" u="sng" dirty="0">
                <a:solidFill>
                  <a:srgbClr val="FF0000"/>
                </a:solidFill>
              </a:rPr>
              <a:t>force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</a:t>
            </a:r>
            <a:r>
              <a:rPr lang="en-US" altLang="en-US" sz="3600" b="1" dirty="0">
                <a:solidFill>
                  <a:srgbClr val="000000"/>
                </a:solidFill>
              </a:rPr>
              <a:t>m s</a:t>
            </a:r>
            <a:r>
              <a:rPr lang="en-US" altLang="en-US" sz="3600" b="1" baseline="30000" dirty="0">
                <a:solidFill>
                  <a:srgbClr val="000000"/>
                </a:solidFill>
              </a:rPr>
              <a:t>2				       </a:t>
            </a:r>
            <a:r>
              <a:rPr lang="en-US" altLang="en-US" sz="4000" b="1" baseline="30000" dirty="0">
                <a:solidFill>
                  <a:srgbClr val="C00000"/>
                </a:solidFill>
              </a:rPr>
              <a:t>area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1524000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  <a:sym typeface="Symbol" panose="05050102010706020507" pitchFamily="18" charset="2"/>
              </a:rPr>
              <a:t></a:t>
            </a:r>
            <a:endParaRPr lang="en-US" altLang="en-US" sz="6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6553200" y="152400"/>
            <a:ext cx="4114800" cy="2032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Some lowbrow </a:t>
            </a:r>
            <a:r>
              <a:rPr lang="en-US" altLang="en-US" sz="3600" b="1" dirty="0" err="1">
                <a:solidFill>
                  <a:srgbClr val="000000"/>
                </a:solidFill>
              </a:rPr>
              <a:t>chem</a:t>
            </a:r>
            <a:r>
              <a:rPr lang="en-US" altLang="en-US" sz="3600" b="1" dirty="0">
                <a:solidFill>
                  <a:srgbClr val="000000"/>
                </a:solidFill>
              </a:rPr>
              <a:t> insights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into Pressure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24200" y="4267200"/>
            <a:ext cx="6324600" cy="1784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Getting hammered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Bed of nails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2971800"/>
            <a:ext cx="9601200" cy="132343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Pressure </a:t>
            </a:r>
            <a:r>
              <a:rPr lang="en-US" altLang="en-US" sz="4000" b="1" dirty="0">
                <a:solidFill>
                  <a:srgbClr val="000000"/>
                </a:solidFill>
              </a:rPr>
              <a:t>expresses how much a (constant) impressed force is spread out…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1"/>
            <a:ext cx="4333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105400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MORE AREA, LOWER PRESSURE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LESS AREA, HIGHER PRESSURE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6096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What the bed of nails demonstration illustrates….</a:t>
            </a:r>
          </a:p>
        </p:txBody>
      </p:sp>
    </p:spTree>
    <p:extLst>
      <p:ext uri="{BB962C8B-B14F-4D97-AF65-F5344CB8AC3E}">
        <p14:creationId xmlns:p14="http://schemas.microsoft.com/office/powerpoint/2010/main" val="6172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657600" y="1652588"/>
            <a:ext cx="198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outer space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5334000" y="3810000"/>
            <a:ext cx="12192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4610100" y="3076576"/>
            <a:ext cx="2667000" cy="2714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5867400" y="3076575"/>
            <a:ext cx="152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5334001" y="4197351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6872288" y="5600700"/>
            <a:ext cx="747712" cy="2667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1257300" y="2811930"/>
            <a:ext cx="3124200" cy="193899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~</a:t>
            </a:r>
            <a:r>
              <a:rPr lang="en-US" altLang="en-US" sz="2400" b="1" dirty="0">
                <a:solidFill>
                  <a:srgbClr val="FF0000"/>
                </a:solidFill>
              </a:rPr>
              <a:t>20 mile tall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column of air in Earth’s atmosphere creates pressure we all feel 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6105526" y="3278189"/>
            <a:ext cx="1514475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7204075" y="2138364"/>
            <a:ext cx="3422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Pressure =1 </a:t>
            </a:r>
            <a:r>
              <a:rPr lang="en-US" altLang="en-US" sz="2800" b="1">
                <a:solidFill>
                  <a:srgbClr val="FF0066"/>
                </a:solidFill>
              </a:rPr>
              <a:t>atm </a:t>
            </a:r>
            <a:r>
              <a:rPr lang="en-US" altLang="en-US" sz="2800" b="1">
                <a:solidFill>
                  <a:srgbClr val="000000"/>
                </a:solidFill>
              </a:rPr>
              <a:t>at sea level</a:t>
            </a:r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>
            <a:off x="4648200" y="3457575"/>
            <a:ext cx="990600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Atmospheric Pressure </a:t>
            </a:r>
            <a:r>
              <a:rPr lang="en-US" altLang="en-US" sz="3600" b="1" dirty="0"/>
              <a:t>in  `lowbrow’ </a:t>
            </a:r>
            <a:r>
              <a:rPr lang="en-US" altLang="en-US" sz="3600" b="1" i="1" dirty="0" err="1">
                <a:solidFill>
                  <a:schemeClr val="accent2"/>
                </a:solidFill>
              </a:rPr>
              <a:t>Chem</a:t>
            </a:r>
            <a:r>
              <a:rPr lang="en-US" altLang="en-US" sz="3600" b="1" i="1" dirty="0">
                <a:solidFill>
                  <a:schemeClr val="accent2"/>
                </a:solidFill>
              </a:rPr>
              <a:t> speak</a:t>
            </a:r>
            <a:r>
              <a:rPr lang="en-US" altLang="en-US" sz="3600" b="1" dirty="0"/>
              <a:t>: </a:t>
            </a:r>
            <a:br>
              <a:rPr lang="en-US" altLang="en-US" sz="3600" b="1" dirty="0"/>
            </a:br>
            <a:r>
              <a:rPr lang="en-US" altLang="en-US" sz="3600" b="1" dirty="0"/>
              <a:t>barometers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62726" y="5791201"/>
            <a:ext cx="3743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Edge of Earth’s atmosphere</a:t>
            </a:r>
          </a:p>
        </p:txBody>
      </p:sp>
    </p:spTree>
    <p:extLst>
      <p:ext uri="{BB962C8B-B14F-4D97-AF65-F5344CB8AC3E}">
        <p14:creationId xmlns:p14="http://schemas.microsoft.com/office/powerpoint/2010/main" val="5328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9" grpId="0" animBg="1"/>
      <p:bldP spid="107540" grpId="0" animBg="1"/>
      <p:bldP spid="107541" grpId="0" animBg="1"/>
      <p:bldP spid="107542" grpId="0"/>
      <p:bldP spid="107544" grpId="0" animBg="1"/>
      <p:bldP spid="10754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Measuring Pressure </a:t>
            </a:r>
            <a:r>
              <a:rPr lang="en-US" sz="3200" b="1" dirty="0"/>
              <a:t>in  `lowbrow’ </a:t>
            </a:r>
            <a:r>
              <a:rPr lang="en-US" sz="3200" b="1" i="1" dirty="0" err="1">
                <a:solidFill>
                  <a:schemeClr val="accent2"/>
                </a:solidFill>
              </a:rPr>
              <a:t>Chem</a:t>
            </a:r>
            <a:r>
              <a:rPr lang="en-US" sz="3200" b="1" i="1" dirty="0">
                <a:solidFill>
                  <a:schemeClr val="accent2"/>
                </a:solidFill>
              </a:rPr>
              <a:t> speak (continued)</a:t>
            </a:r>
            <a:r>
              <a:rPr lang="en-US" sz="3200" b="1" dirty="0"/>
              <a:t>: </a:t>
            </a:r>
            <a:br>
              <a:rPr lang="en-US" sz="3200" b="1" dirty="0"/>
            </a:br>
            <a:r>
              <a:rPr lang="en-US" sz="3200" b="1" i="1" dirty="0">
                <a:solidFill>
                  <a:srgbClr val="C00000"/>
                </a:solidFill>
              </a:rPr>
              <a:t>barometers</a:t>
            </a:r>
            <a:r>
              <a:rPr lang="en-US" sz="3200" b="1" dirty="0"/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6600" y="1676400"/>
            <a:ext cx="228600" cy="3124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90800" y="4267200"/>
            <a:ext cx="1752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95600" y="4267200"/>
            <a:ext cx="838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89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3505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36576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267200" y="2286001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Evacuated space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286000" y="26670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524000" y="3124201"/>
            <a:ext cx="1447800" cy="138499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P</a:t>
            </a:r>
            <a:r>
              <a:rPr lang="en-US" altLang="en-US" sz="2800" b="1">
                <a:solidFill>
                  <a:srgbClr val="000000"/>
                </a:solidFill>
              </a:rPr>
              <a:t> in mm Hg=760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8862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371975" y="28829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External atmospheric pressure, P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24200" y="45720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2766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467600" y="3487739"/>
            <a:ext cx="251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000000"/>
                </a:solidFill>
              </a:rPr>
              <a:t>A </a:t>
            </a:r>
            <a:r>
              <a:rPr lang="en-US" altLang="en-US" sz="4000" b="1" i="1">
                <a:solidFill>
                  <a:srgbClr val="000000"/>
                </a:solidFill>
              </a:rPr>
              <a:t>Torricelli </a:t>
            </a:r>
            <a:r>
              <a:rPr lang="en-US" altLang="en-US" sz="4000" i="1">
                <a:solidFill>
                  <a:srgbClr val="000000"/>
                </a:solidFill>
              </a:rPr>
              <a:t>barometer </a:t>
            </a: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3124200" y="2743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3276600" y="2667000"/>
            <a:ext cx="228600" cy="1676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1" grpId="0" animBg="1"/>
      <p:bldP spid="107533" grpId="0"/>
      <p:bldP spid="107538" grpId="0"/>
      <p:bldP spid="1075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cks in a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9" y="1865979"/>
            <a:ext cx="4031584" cy="3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88" y="2492545"/>
            <a:ext cx="2274483" cy="281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418" y="565265"/>
            <a:ext cx="5004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Solids are rigid and don’t fill up space they’re put in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Solids are ~incompressible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9069" y="565265"/>
            <a:ext cx="4680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Liquids are fluid and fill up any space they’re put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Liquids are ~ incompressible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7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90500"/>
            <a:ext cx="7772400" cy="1143000"/>
          </a:xfrm>
        </p:spPr>
        <p:txBody>
          <a:bodyPr/>
          <a:lstStyle/>
          <a:p>
            <a:r>
              <a:rPr lang="en-US" altLang="en-US" sz="3200" dirty="0"/>
              <a:t>Atmosphere demonstrated the </a:t>
            </a:r>
            <a:r>
              <a:rPr lang="en-US" altLang="en-US" sz="3200" b="1" dirty="0">
                <a:solidFill>
                  <a:srgbClr val="009900"/>
                </a:solidFill>
              </a:rPr>
              <a:t>Italian Way</a:t>
            </a:r>
            <a:r>
              <a:rPr lang="en-US" altLang="en-US" sz="3200" dirty="0"/>
              <a:t> (</a:t>
            </a:r>
            <a:r>
              <a:rPr lang="en-US" altLang="en-US" sz="3600" dirty="0"/>
              <a:t>BIG</a:t>
            </a:r>
            <a:r>
              <a:rPr lang="en-US" altLang="en-US" sz="3200" dirty="0"/>
              <a:t> time </a:t>
            </a:r>
            <a:r>
              <a:rPr lang="en-US" altLang="en-US" sz="3200" b="1" dirty="0">
                <a:solidFill>
                  <a:srgbClr val="009900"/>
                </a:solidFill>
              </a:rPr>
              <a:t>Torricelli</a:t>
            </a:r>
            <a:r>
              <a:rPr lang="en-US" altLang="en-US" sz="3200" dirty="0"/>
              <a:t> Barometers)</a:t>
            </a:r>
          </a:p>
        </p:txBody>
      </p:sp>
      <p:pic>
        <p:nvPicPr>
          <p:cNvPr id="111619" name="Picture 3" descr="torrice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47244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9600" y="3570288"/>
            <a:ext cx="2362200" cy="26781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Height  of </a:t>
            </a:r>
            <a:r>
              <a:rPr lang="en-US" altLang="en-US" sz="2800" b="1">
                <a:solidFill>
                  <a:srgbClr val="CC00FF"/>
                </a:solidFill>
              </a:rPr>
              <a:t>Hg</a:t>
            </a:r>
            <a:r>
              <a:rPr lang="en-US" altLang="en-US" sz="2800" b="1">
                <a:solidFill>
                  <a:srgbClr val="000000"/>
                </a:solidFill>
              </a:rPr>
              <a:t> columns is </a:t>
            </a:r>
            <a:r>
              <a:rPr lang="en-US" altLang="en-US" sz="2800" b="1">
                <a:solidFill>
                  <a:srgbClr val="FF0000"/>
                </a:solidFill>
              </a:rPr>
              <a:t>independent</a:t>
            </a:r>
            <a:r>
              <a:rPr lang="en-US" altLang="en-US" sz="2800" b="1">
                <a:solidFill>
                  <a:srgbClr val="000000"/>
                </a:solidFill>
              </a:rPr>
              <a:t> of cross-sectional areas of tubes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534400" y="1066801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Lesson from 17</a:t>
            </a:r>
            <a:r>
              <a:rPr lang="en-US" altLang="en-US" sz="3600" b="1" baseline="30000">
                <a:solidFill>
                  <a:srgbClr val="000000"/>
                </a:solidFill>
              </a:rPr>
              <a:t>th</a:t>
            </a:r>
            <a:r>
              <a:rPr lang="en-US" altLang="en-US" sz="3600" b="1">
                <a:solidFill>
                  <a:srgbClr val="000000"/>
                </a:solidFill>
              </a:rPr>
              <a:t> century picture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6019800" y="3505200"/>
            <a:ext cx="2057400" cy="114300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Vat of mercury </a:t>
            </a:r>
            <a:r>
              <a:rPr lang="en-US" altLang="en-US" sz="2400" b="1">
                <a:solidFill>
                  <a:srgbClr val="CC00FF"/>
                </a:solidFill>
              </a:rPr>
              <a:t>(Hg)</a:t>
            </a:r>
          </a:p>
        </p:txBody>
      </p:sp>
    </p:spTree>
    <p:extLst>
      <p:ext uri="{BB962C8B-B14F-4D97-AF65-F5344CB8AC3E}">
        <p14:creationId xmlns:p14="http://schemas.microsoft.com/office/powerpoint/2010/main" val="36713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variation of vapor pressure with temperature for liqu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9" y="618683"/>
            <a:ext cx="7544394" cy="60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157018"/>
            <a:ext cx="1135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Variation of  Various Liquid Vapor Pressures with Temperature (see also Fig. 7.16 p. 251)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2873" y="1514764"/>
            <a:ext cx="3362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Normal boiling point is the temperature where the liquid vapor pressure = 1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09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stablishment of a vapor pressure over a 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37673"/>
            <a:ext cx="11001952" cy="3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3891" y="5483146"/>
            <a:ext cx="449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leaving liquid and returning to liquid becomes equal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5855" y="4717983"/>
            <a:ext cx="342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Vacuum state to start:</a:t>
            </a:r>
          </a:p>
          <a:p>
            <a:r>
              <a:rPr lang="en-US" sz="2400" b="1" dirty="0" smtClean="0"/>
              <a:t>T constant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1" y="5004868"/>
            <a:ext cx="430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escape from liquid higher than return to liquid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55127" y="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164" y="166255"/>
            <a:ext cx="1119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vapor pressure (P) vs. T curves are generated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00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50" y="382650"/>
            <a:ext cx="973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Phase diagrams: mapping the phase behavior of materials as a function of T and P</a:t>
            </a:r>
            <a:endParaRPr lang="en-US" sz="4000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2" y="1706089"/>
            <a:ext cx="4952193" cy="4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reading &amp; Phase diagrams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6389"/>
            <a:ext cx="792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05000" y="1295400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05000" y="6553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905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05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05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114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858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525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67000" y="6096001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latitude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81200" y="1295401"/>
            <a:ext cx="1371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longitude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9050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9050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486400" y="655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743200" y="56388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733800" y="60198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590800" y="16764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8100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1981200" y="45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057400" y="3048001"/>
            <a:ext cx="304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1905000" y="3352800"/>
            <a:ext cx="69342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8839200" y="3429000"/>
            <a:ext cx="0" cy="3124200"/>
          </a:xfrm>
          <a:prstGeom prst="line">
            <a:avLst/>
          </a:prstGeom>
          <a:noFill/>
          <a:ln w="31750">
            <a:solidFill>
              <a:srgbClr val="33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8305800" y="6491288"/>
            <a:ext cx="381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8001000" y="2667001"/>
            <a:ext cx="685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00FF"/>
                </a:solidFill>
              </a:rPr>
              <a:t>b</a:t>
            </a:r>
            <a:r>
              <a:rPr lang="en-US" dirty="0"/>
              <a:t>)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85344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1905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8686800" y="655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8839200" y="2667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= Alfred, NY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220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(42°16'N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77°48‘W)</a:t>
            </a:r>
          </a:p>
        </p:txBody>
      </p:sp>
    </p:spTree>
    <p:extLst>
      <p:ext uri="{BB962C8B-B14F-4D97-AF65-F5344CB8AC3E}">
        <p14:creationId xmlns:p14="http://schemas.microsoft.com/office/powerpoint/2010/main" val="12997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6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1" y="838200"/>
            <a:ext cx="928687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5299" y="122548"/>
            <a:ext cx="871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of the Phase `map’  of water</a:t>
            </a:r>
            <a:endParaRPr lang="en-US" sz="3600" dirty="0"/>
          </a:p>
        </p:txBody>
      </p:sp>
      <p:sp>
        <p:nvSpPr>
          <p:cNvPr id="2" name="AutoShape 2" descr="Image result for phase diagram of C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Phase diagram map </a:t>
            </a:r>
            <a:r>
              <a:rPr lang="en-US" sz="3600" dirty="0" smtClean="0"/>
              <a:t>reading (on board too…)</a:t>
            </a:r>
            <a:endParaRPr lang="en-US" sz="36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048000" y="1600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480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3200400" y="4038600"/>
            <a:ext cx="1143000" cy="1676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343400" y="1524000"/>
            <a:ext cx="1066800" cy="2514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343400" y="2667000"/>
            <a:ext cx="434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52600" y="1676401"/>
            <a:ext cx="990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P(atm)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39000" y="6019801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 (</a:t>
            </a:r>
            <a:r>
              <a:rPr lang="en-US" b="1" baseline="30000"/>
              <a:t>o</a:t>
            </a:r>
            <a:r>
              <a:rPr lang="en-US" b="1"/>
              <a:t> C)</a:t>
            </a:r>
            <a:r>
              <a:rPr lang="en-US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48000" y="342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600" y="3276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00400" y="1828801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 (s) only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10400" y="41148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Gas (g) only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096000" y="16764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Liquid (l)</a:t>
            </a:r>
            <a:r>
              <a:rPr lang="en-US" b="1"/>
              <a:t>  only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38862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724400" y="5105400"/>
            <a:ext cx="19812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+ g sublimation (sp)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800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48000" y="2209006"/>
            <a:ext cx="1447800" cy="611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s + l</a:t>
            </a:r>
          </a:p>
          <a:p>
            <a:r>
              <a:rPr lang="en-US" sz="1600" b="1" dirty="0"/>
              <a:t>melting (</a:t>
            </a:r>
            <a:r>
              <a:rPr lang="en-US" sz="1600" b="1" dirty="0" err="1"/>
              <a:t>mp</a:t>
            </a:r>
            <a:r>
              <a:rPr lang="en-US" sz="1600" b="1" dirty="0"/>
              <a:t>)</a:t>
            </a:r>
            <a:r>
              <a:rPr lang="en-US" b="1" dirty="0"/>
              <a:t> 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315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410200" y="2514600"/>
            <a:ext cx="1524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 + g</a:t>
            </a:r>
          </a:p>
          <a:p>
            <a:r>
              <a:rPr lang="en-US" b="1"/>
              <a:t>boiling (bp)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7010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8229600" y="31242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line*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6868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686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8153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572000" y="4114800"/>
            <a:ext cx="21336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 + l + g</a:t>
            </a:r>
          </a:p>
          <a:p>
            <a:r>
              <a:rPr lang="en-US" b="1"/>
              <a:t>triple point (tp)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85344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2133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8763000" y="1600200"/>
            <a:ext cx="16002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Supercritical region</a:t>
            </a: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8686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8382000" y="2743201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Critical  pt (cp)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86868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4267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44958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7848600" y="4495800"/>
            <a:ext cx="251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*Temperature of </a:t>
            </a:r>
            <a:r>
              <a:rPr lang="en-US" b="1">
                <a:solidFill>
                  <a:srgbClr val="FF0066"/>
                </a:solidFill>
              </a:rPr>
              <a:t>LIQ</a:t>
            </a:r>
            <a:r>
              <a:rPr lang="en-US" b="1"/>
              <a:t>/</a:t>
            </a:r>
            <a:r>
              <a:rPr lang="en-US" b="1">
                <a:solidFill>
                  <a:srgbClr val="CC00FF"/>
                </a:solidFill>
              </a:rPr>
              <a:t>GAS</a:t>
            </a:r>
            <a:r>
              <a:rPr lang="en-US" b="1"/>
              <a:t> transition at 1 atm is called the </a:t>
            </a:r>
            <a:r>
              <a:rPr lang="en-US" sz="2000" b="1">
                <a:solidFill>
                  <a:schemeClr val="hlink"/>
                </a:solidFill>
              </a:rPr>
              <a:t>normal </a:t>
            </a:r>
            <a:r>
              <a:rPr lang="en-US" b="1"/>
              <a:t>boiling point</a:t>
            </a:r>
          </a:p>
        </p:txBody>
      </p:sp>
    </p:spTree>
    <p:extLst>
      <p:ext uri="{BB962C8B-B14F-4D97-AF65-F5344CB8AC3E}">
        <p14:creationId xmlns:p14="http://schemas.microsoft.com/office/powerpoint/2010/main" val="18945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/>
      <p:bldP spid="25613" grpId="0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/>
      <p:bldP spid="25626" grpId="0" animBg="1"/>
      <p:bldP spid="25627" grpId="0" animBg="1"/>
      <p:bldP spid="25630" grpId="0" animBg="1"/>
      <p:bldP spid="25631" grpId="0" animBg="1"/>
      <p:bldP spid="25632" grpId="0"/>
      <p:bldP spid="25633" grpId="0" animBg="1"/>
      <p:bldP spid="25634" grpId="0" animBg="1"/>
      <p:bldP spid="25634" grpId="1" animBg="1"/>
      <p:bldP spid="25635" grpId="0" animBg="1"/>
      <p:bldP spid="25636" grpId="0" animBg="1"/>
      <p:bldP spid="256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02" y="148998"/>
            <a:ext cx="8157007" cy="6240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00" y="103694"/>
            <a:ext cx="370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complete phase map of water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0" y="3269027"/>
            <a:ext cx="2787977" cy="309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00" y="1226216"/>
            <a:ext cx="3571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Cat’s Cradle</a:t>
            </a:r>
          </a:p>
          <a:p>
            <a:r>
              <a:rPr lang="en-US" sz="2800" dirty="0" smtClean="0"/>
              <a:t>By Kurt Vonnegut</a:t>
            </a:r>
          </a:p>
          <a:p>
            <a:r>
              <a:rPr lang="en-US" sz="2800" dirty="0" smtClean="0"/>
              <a:t>…where Ice 9 freezes everything….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01353" y="1976718"/>
            <a:ext cx="739588" cy="5109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4" y="390346"/>
            <a:ext cx="8177493" cy="64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Supercritical behavior:CO</a:t>
            </a:r>
            <a:r>
              <a:rPr lang="en-US" sz="3200" baseline="-25000" dirty="0"/>
              <a:t>2</a:t>
            </a:r>
            <a:r>
              <a:rPr lang="en-US" sz="3200" dirty="0"/>
              <a:t> example </a:t>
            </a:r>
            <a:br>
              <a:rPr lang="en-US" sz="3200" dirty="0"/>
            </a:br>
            <a:endParaRPr lang="en-US" sz="24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1676401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319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86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pattFill prst="wdUpDiag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924800" y="1828800"/>
            <a:ext cx="152400" cy="152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2438400" y="41148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819400" y="4495800"/>
            <a:ext cx="800100" cy="148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62600" y="4495800"/>
            <a:ext cx="800100" cy="14859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4495800"/>
            <a:ext cx="866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8534400" y="4495800"/>
            <a:ext cx="800100" cy="1485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4495800"/>
            <a:ext cx="885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743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1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all solid</a:t>
            </a:r>
            <a:r>
              <a:rPr lang="en-US"/>
              <a:t>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624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2</a:t>
            </a:r>
            <a:r>
              <a:rPr lang="en-US"/>
              <a:t> </a:t>
            </a:r>
          </a:p>
          <a:p>
            <a:r>
              <a:rPr lang="en-US" b="1">
                <a:solidFill>
                  <a:srgbClr val="0033CC"/>
                </a:solidFill>
              </a:rPr>
              <a:t>Solid</a:t>
            </a:r>
            <a:r>
              <a:rPr lang="en-US" b="1"/>
              <a:t>/</a:t>
            </a:r>
            <a:r>
              <a:rPr lang="en-US" b="1">
                <a:solidFill>
                  <a:schemeClr val="hlink"/>
                </a:solidFill>
              </a:rPr>
              <a:t>liquid</a:t>
            </a:r>
            <a:r>
              <a:rPr lang="en-US" b="1"/>
              <a:t> </a:t>
            </a:r>
            <a:r>
              <a:rPr lang="en-US"/>
              <a:t>  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10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3</a:t>
            </a:r>
            <a:endParaRPr lang="en-US"/>
          </a:p>
          <a:p>
            <a:r>
              <a:rPr lang="en-US" b="1">
                <a:solidFill>
                  <a:schemeClr val="hlink"/>
                </a:solidFill>
              </a:rPr>
              <a:t>All liquid</a:t>
            </a:r>
            <a:r>
              <a:rPr lang="en-US"/>
              <a:t>   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056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4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hlink"/>
                </a:solidFill>
              </a:rPr>
              <a:t>Liquid/</a:t>
            </a:r>
            <a:r>
              <a:rPr lang="en-US" b="1">
                <a:solidFill>
                  <a:srgbClr val="FF3300"/>
                </a:solidFill>
              </a:rPr>
              <a:t>gas</a:t>
            </a:r>
            <a:r>
              <a:rPr lang="en-US"/>
              <a:t>   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458200" y="35814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    5</a:t>
            </a:r>
            <a:r>
              <a:rPr lang="en-US"/>
              <a:t> </a:t>
            </a:r>
          </a:p>
          <a:p>
            <a:r>
              <a:rPr lang="en-US" sz="1600" b="1">
                <a:solidFill>
                  <a:srgbClr val="0033CC"/>
                </a:solidFill>
              </a:rPr>
              <a:t>Supercritical</a:t>
            </a:r>
            <a:r>
              <a:rPr lang="en-US" sz="1600"/>
              <a:t> </a:t>
            </a:r>
            <a:r>
              <a:rPr lang="en-US"/>
              <a:t>   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448800" y="4724400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Phase line gone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7391400" y="129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73914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382000" y="1371600"/>
            <a:ext cx="1752600" cy="641350"/>
          </a:xfrm>
          <a:prstGeom prst="rect">
            <a:avLst/>
          </a:prstGeom>
          <a:gradFill rotWithShape="1">
            <a:gsLst>
              <a:gs pos="0">
                <a:srgbClr val="FAFBBD"/>
              </a:gs>
              <a:gs pos="100000">
                <a:srgbClr val="74745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Supercritical region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40386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73 atm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7543800" y="32004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~31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 flipH="1">
            <a:off x="7467600" y="3505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4864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0198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5532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239000" y="12954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7848600" y="1143001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575" y="2500315"/>
            <a:ext cx="50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https://www.youtube.com/watch?v=L6IxVPxkfQE</a:t>
            </a:r>
          </a:p>
        </p:txBody>
      </p:sp>
    </p:spTree>
    <p:extLst>
      <p:ext uri="{BB962C8B-B14F-4D97-AF65-F5344CB8AC3E}">
        <p14:creationId xmlns:p14="http://schemas.microsoft.com/office/powerpoint/2010/main" val="14980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8" grpId="0" animBg="1"/>
      <p:bldP spid="5140" grpId="0"/>
      <p:bldP spid="5141" grpId="0"/>
      <p:bldP spid="5142" grpId="0"/>
      <p:bldP spid="5143" grpId="0"/>
      <p:bldP spid="5144" grpId="0"/>
      <p:bldP spid="5145" grpId="0"/>
      <p:bldP spid="5149" grpId="0" animBg="1"/>
      <p:bldP spid="5153" grpId="0"/>
      <p:bldP spid="5154" grpId="0"/>
      <p:bldP spid="5155" grpId="0"/>
      <p:bldP spid="5156" grpId="0"/>
      <p:bldP spid="5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tapult and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" y="1743895"/>
            <a:ext cx="5757554" cy="25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25" y="545069"/>
            <a:ext cx="640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Evidence of the incompressibility</a:t>
            </a:r>
          </a:p>
          <a:p>
            <a:r>
              <a:rPr lang="en-US" sz="3200" b="1" dirty="0" smtClean="0"/>
              <a:t> of solids </a:t>
            </a:r>
            <a:endParaRPr lang="en-US" sz="3200" b="1" dirty="0"/>
          </a:p>
        </p:txBody>
      </p:sp>
      <p:pic>
        <p:nvPicPr>
          <p:cNvPr id="4100" name="Picture 4" descr="Image result for torp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51" y="1743895"/>
            <a:ext cx="6169349" cy="40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3349" y="423461"/>
            <a:ext cx="593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Evidence of the incompressibility of liquids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7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17675"/>
              </p:ext>
            </p:extLst>
          </p:nvPr>
        </p:nvGraphicFramePr>
        <p:xfrm>
          <a:off x="2719389" y="1471613"/>
          <a:ext cx="5805487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2056320" imgH="685800" progId="Package">
                  <p:embed/>
                </p:oleObj>
              </mc:Choice>
              <mc:Fallback>
                <p:oleObj name="Packager Shell Object" showAsIcon="1" r:id="rId3" imgW="20563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9" y="1471613"/>
                        <a:ext cx="5805487" cy="1935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Video of super critical phenomena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5657" y="0"/>
            <a:ext cx="11016343" cy="1143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 the Movie-frame by frame </a:t>
            </a:r>
            <a:r>
              <a:rPr lang="en-US" sz="3200" dirty="0"/>
              <a:t>: heating/cooling </a:t>
            </a:r>
            <a:r>
              <a:rPr lang="en-US" sz="3200" dirty="0" smtClean="0"/>
              <a:t>curves (on board too, with numbers)</a:t>
            </a:r>
            <a:endParaRPr lang="en-US" sz="3200" dirty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71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71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971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810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5105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019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8305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050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T (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chemeClr val="hlink"/>
                </a:solidFill>
              </a:rPr>
              <a:t>C)</a:t>
            </a:r>
            <a:r>
              <a:rPr lang="en-US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048000" y="502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124200" y="57150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200400" y="5105401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2895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209800" y="4495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-10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362200" y="3886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71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971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524000" y="1219201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up a block of ice at P=1 </a:t>
            </a:r>
            <a:r>
              <a:rPr lang="en-US" sz="3200" b="1" dirty="0" err="1"/>
              <a:t>atm</a:t>
            </a:r>
            <a:endParaRPr lang="en-US" sz="3200" b="1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2057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52400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STARTHERE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810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105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019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830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971800" y="2743201"/>
            <a:ext cx="91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Ice</a:t>
            </a:r>
          </a:p>
          <a:p>
            <a:r>
              <a:rPr lang="en-US" b="1">
                <a:solidFill>
                  <a:srgbClr val="FF6600"/>
                </a:solidFill>
              </a:rPr>
              <a:t>Heats</a:t>
            </a:r>
          </a:p>
          <a:p>
            <a:endParaRPr lang="en-US" b="1"/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038600" y="2819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Ice </a:t>
            </a:r>
            <a:r>
              <a:rPr lang="en-US" b="1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181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248400" y="16764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 </a:t>
            </a:r>
            <a:r>
              <a:rPr lang="en-US" b="1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83820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Steam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124200" y="3657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3962400" y="3657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486400" y="3657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248400" y="36576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8534400" y="36576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93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33600" y="63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how phase 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971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971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7162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7162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048000" y="11572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546109" y="1226344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505200" y="19050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2819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86000" y="4800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943600" y="3962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7848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886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7696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2766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7391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611794" y="264282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924800" y="28956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 </a:t>
            </a:r>
            <a:r>
              <a:rPr lang="en-US" b="1" dirty="0"/>
              <a:t>S</a:t>
            </a:r>
            <a:r>
              <a:rPr lang="en-US" b="1" dirty="0">
                <a:solidFill>
                  <a:schemeClr val="hlink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667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705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7818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752600" y="4191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019800" y="3429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191000" y="5257801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6553200" y="1752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9982200" y="533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2133600" y="18288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2895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1" y="4038600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7010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2971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7162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3048000" y="32004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 up and wait for  S-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 transition (at </a:t>
            </a:r>
            <a:r>
              <a:rPr lang="en-US" b="1" dirty="0">
                <a:solidFill>
                  <a:srgbClr val="0000FF"/>
                </a:solidFill>
              </a:rPr>
              <a:t>10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810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4495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2902529" y="2249523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After melting…watch liquid warm until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-</a:t>
            </a:r>
            <a:r>
              <a:rPr lang="en-US" b="1" dirty="0">
                <a:solidFill>
                  <a:srgbClr val="FF6600"/>
                </a:solidFill>
              </a:rPr>
              <a:t>G</a:t>
            </a:r>
            <a:r>
              <a:rPr lang="en-US" b="1" dirty="0"/>
              <a:t> transition (</a:t>
            </a:r>
            <a:r>
              <a:rPr lang="en-US" b="1" dirty="0">
                <a:solidFill>
                  <a:srgbClr val="0000FF"/>
                </a:solidFill>
              </a:rPr>
              <a:t>30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895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7772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7772400" y="44958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001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286000" y="3200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9144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991600" y="5257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8686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8991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3276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8522276" y="1667307"/>
            <a:ext cx="214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indicated L-</a:t>
            </a:r>
            <a:r>
              <a:rPr lang="en-US" b="1" dirty="0">
                <a:solidFill>
                  <a:srgbClr val="FF0066"/>
                </a:solidFill>
              </a:rPr>
              <a:t>G </a:t>
            </a:r>
            <a:r>
              <a:rPr lang="en-US" b="1" dirty="0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5410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9144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5276273" y="2110724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9144000" y="57150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9753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7239000" y="36576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8077200" y="3657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9220200" y="36576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848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5181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5181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8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828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438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2971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3581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4495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2438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048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3581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1828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981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1828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362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1981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1828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1828800" y="2438401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2895600" y="19050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343400" y="12954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3657600" y="2057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/>
              <a:t>/ </a:t>
            </a: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2362200" y="2514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S/</a:t>
            </a: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05000" y="3276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>
                <a:solidFill>
                  <a:srgbClr val="CC66FF"/>
                </a:solidFill>
              </a:rPr>
              <a:t>/</a:t>
            </a:r>
            <a:r>
              <a:rPr lang="en-US" b="1">
                <a:solidFill>
                  <a:srgbClr val="FF0066"/>
                </a:solidFill>
              </a:rPr>
              <a:t>G</a:t>
            </a:r>
            <a:r>
              <a:rPr lang="en-US" b="1">
                <a:solidFill>
                  <a:srgbClr val="CC66FF"/>
                </a:solidFill>
              </a:rPr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4495800" y="2362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114800" y="2895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971800" y="3276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5257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6324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8077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334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5105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5943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6553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5638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9372600" y="28956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1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4953000" y="83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76200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2971800" y="4038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1828800" y="11430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9144000" y="38100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2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8534400" y="4419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5562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6477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5486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5943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5181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5410200" y="20574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934200" y="2133601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8077200" y="3581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5867400" y="3810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5867400" y="38100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Adding more data at different </a:t>
            </a:r>
            <a:r>
              <a:rPr lang="en-US" sz="2400" b="1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5867400" y="6019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1828800" y="49530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* =</a:t>
            </a:r>
            <a:r>
              <a:rPr lang="en-US" sz="2000" b="1"/>
              <a:t>sublim</a:t>
            </a:r>
            <a:r>
              <a:rPr lang="en-US" sz="2000" b="1">
                <a:solidFill>
                  <a:srgbClr val="FF0066"/>
                </a:solidFill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677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lting points of Hydrides of Group 4A-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6" y="1410651"/>
            <a:ext cx="7718169" cy="43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829" y="315884"/>
            <a:ext cx="1121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Evidence of the unusual strength of `H-O, H-F and H-N intermolecular `H-bonding’ force </a:t>
            </a:r>
          </a:p>
          <a:p>
            <a:r>
              <a:rPr lang="en-US" sz="2400" b="1" dirty="0" smtClean="0"/>
              <a:t>(see also Figure 7.9, p. 245 of your text)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ipole-dipole fo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" y="812586"/>
            <a:ext cx="5004262" cy="27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258" y="166255"/>
            <a:ext cx="727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Dipole-Dipole  forces</a:t>
            </a:r>
            <a:endParaRPr lang="en-US" sz="3600" dirty="0"/>
          </a:p>
        </p:txBody>
      </p:sp>
      <p:pic>
        <p:nvPicPr>
          <p:cNvPr id="3076" name="Picture 4" descr="Image result for dipole-dipole fo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2" y="3987807"/>
            <a:ext cx="4747741" cy="21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2160" y="1458917"/>
            <a:ext cx="6084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Melting point of </a:t>
            </a:r>
            <a:r>
              <a:rPr lang="en-US" sz="2800" dirty="0" err="1" smtClean="0"/>
              <a:t>HCl</a:t>
            </a:r>
            <a:r>
              <a:rPr lang="en-US" sz="2800" dirty="0" smtClean="0"/>
              <a:t> = -114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=-174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F</a:t>
            </a:r>
            <a:endParaRPr lang="en-US" sz="2800" dirty="0" smtClean="0"/>
          </a:p>
          <a:p>
            <a:r>
              <a:rPr lang="en-US" sz="2800" dirty="0" smtClean="0"/>
              <a:t>Boiling point of </a:t>
            </a:r>
            <a:r>
              <a:rPr lang="en-US" sz="2800" dirty="0" err="1" smtClean="0"/>
              <a:t>HCl</a:t>
            </a:r>
            <a:r>
              <a:rPr lang="en-US" sz="2800" dirty="0" smtClean="0"/>
              <a:t>   = -85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  =-122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6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itrogen intermolecular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3" y="580491"/>
            <a:ext cx="5227781" cy="54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3956" y="1174866"/>
            <a:ext cx="267669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-initially equal sharing of electrons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4909" y="157018"/>
            <a:ext cx="832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Induced dipole = Dispersion </a:t>
            </a:r>
            <a:r>
              <a:rPr lang="en-US" sz="2800" b="1" dirty="0" smtClean="0"/>
              <a:t>forces= `London’ forces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02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6" y="1780080"/>
            <a:ext cx="5702268" cy="4377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70" y="0"/>
            <a:ext cx="12183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 melts at -231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C=-346 </a:t>
            </a:r>
            <a:r>
              <a:rPr lang="en-US" sz="3200" b="1" baseline="30000" dirty="0" err="1" smtClean="0"/>
              <a:t>o</a:t>
            </a:r>
            <a:r>
              <a:rPr lang="en-US" sz="3200" b="1" dirty="0" err="1" smtClean="0"/>
              <a:t>F</a:t>
            </a:r>
            <a:r>
              <a:rPr lang="en-US" sz="3200" b="1" dirty="0" smtClean="0"/>
              <a:t>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boils </a:t>
            </a:r>
            <a:r>
              <a:rPr lang="en-US" sz="3200" b="1" dirty="0"/>
              <a:t>at -196 </a:t>
            </a:r>
            <a:r>
              <a:rPr lang="en-US" sz="3200" b="1" baseline="30000" dirty="0" err="1"/>
              <a:t>o</a:t>
            </a:r>
            <a:r>
              <a:rPr lang="en-US" sz="3200" b="1" dirty="0" err="1"/>
              <a:t>C</a:t>
            </a:r>
            <a:r>
              <a:rPr lang="en-US" sz="3200" b="1" dirty="0"/>
              <a:t>=-321 </a:t>
            </a:r>
            <a:r>
              <a:rPr lang="en-US" sz="3200" b="1" baseline="30000" dirty="0" err="1" smtClean="0"/>
              <a:t>o</a:t>
            </a:r>
            <a:r>
              <a:rPr lang="en-US" sz="3200" b="1" dirty="0" err="1" smtClean="0"/>
              <a:t>F</a:t>
            </a:r>
            <a:endParaRPr lang="en-US" sz="3200" b="1" dirty="0" smtClean="0"/>
          </a:p>
          <a:p>
            <a:r>
              <a:rPr lang="en-US" sz="3200" b="1" dirty="0" smtClean="0"/>
              <a:t>example of London-only dispersion bonds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162" y="1747751"/>
            <a:ext cx="5131755" cy="42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odel of metallic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652393"/>
            <a:ext cx="7049206" cy="30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pper 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276933"/>
            <a:ext cx="4447021" cy="35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8582" y="1130531"/>
            <a:ext cx="5827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Model for atomic metal bonding:</a:t>
            </a:r>
          </a:p>
          <a:p>
            <a:r>
              <a:rPr lang="en-US" sz="2800" b="1" dirty="0" smtClean="0"/>
              <a:t>`Sea of electrons’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3404" y="4962698"/>
            <a:ext cx="19451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don’t move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1571" y="4414058"/>
            <a:ext cx="16542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Electrons move and `flow’ about freely in around cations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452488"/>
            <a:ext cx="6816745" cy="4830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818" y="0"/>
            <a:ext cx="418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Atomic solid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1005</Words>
  <Application>Microsoft Office PowerPoint</Application>
  <PresentationFormat>Widescreen</PresentationFormat>
  <Paragraphs>207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Vivaldi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(P) concepts &amp; measures in “Physics-speak “ </vt:lpstr>
      <vt:lpstr>PowerPoint Presentation</vt:lpstr>
      <vt:lpstr>PowerPoint Presentation</vt:lpstr>
      <vt:lpstr>PowerPoint Presentation</vt:lpstr>
      <vt:lpstr>Measuring Pressure in  `lowbrow’ Chem speak (continued):  barometers </vt:lpstr>
      <vt:lpstr>Atmosphere demonstrated the Italian Way (BIG time Torricelli Barometers)</vt:lpstr>
      <vt:lpstr>PowerPoint Presentation</vt:lpstr>
      <vt:lpstr>PowerPoint Presentation</vt:lpstr>
      <vt:lpstr>PowerPoint Presentation</vt:lpstr>
      <vt:lpstr>Map reading &amp; Phase diagrams</vt:lpstr>
      <vt:lpstr>PowerPoint Presentation</vt:lpstr>
      <vt:lpstr>Phase diagram map reading (on board too…)</vt:lpstr>
      <vt:lpstr>PowerPoint Presentation</vt:lpstr>
      <vt:lpstr>PowerPoint Presentation</vt:lpstr>
      <vt:lpstr>Supercritical behavior:CO2 example  </vt:lpstr>
      <vt:lpstr>PowerPoint Presentation</vt:lpstr>
      <vt:lpstr> ice melting- the Movie-frame by frame : heating/cooling curves (on board too, with numbers)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25</cp:revision>
  <dcterms:created xsi:type="dcterms:W3CDTF">2017-11-09T20:40:09Z</dcterms:created>
  <dcterms:modified xsi:type="dcterms:W3CDTF">2017-11-16T19:46:27Z</dcterms:modified>
</cp:coreProperties>
</file>