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338" r:id="rId2"/>
    <p:sldId id="388" r:id="rId3"/>
    <p:sldId id="389" r:id="rId4"/>
    <p:sldId id="390" r:id="rId5"/>
    <p:sldId id="404" r:id="rId6"/>
    <p:sldId id="405" r:id="rId7"/>
    <p:sldId id="400" r:id="rId8"/>
    <p:sldId id="391" r:id="rId9"/>
    <p:sldId id="392" r:id="rId10"/>
    <p:sldId id="393" r:id="rId11"/>
    <p:sldId id="394" r:id="rId12"/>
    <p:sldId id="395" r:id="rId13"/>
    <p:sldId id="406" r:id="rId14"/>
    <p:sldId id="408" r:id="rId15"/>
    <p:sldId id="409" r:id="rId16"/>
    <p:sldId id="401" r:id="rId17"/>
    <p:sldId id="396" r:id="rId18"/>
    <p:sldId id="397" r:id="rId19"/>
    <p:sldId id="398" r:id="rId20"/>
    <p:sldId id="399" r:id="rId21"/>
  </p:sldIdLst>
  <p:sldSz cx="12192000" cy="6858000"/>
  <p:notesSz cx="7010400" cy="9236075"/>
  <p:custDataLst>
    <p:tags r:id="rId2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6980" autoAdjust="0"/>
    <p:restoredTop sz="94660"/>
  </p:normalViewPr>
  <p:slideViewPr>
    <p:cSldViewPr snapToGrid="0">
      <p:cViewPr varScale="1">
        <p:scale>
          <a:sx n="82" d="100"/>
          <a:sy n="82" d="100"/>
        </p:scale>
        <p:origin x="138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e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drawings/_rels/vmlDrawing4.vml.rels><?xml version="1.0" encoding="UTF-8" standalone="yes"?>
<Relationships xmlns="http://schemas.openxmlformats.org/package/2006/relationships"><Relationship Id="rId1" Type="http://schemas.openxmlformats.org/officeDocument/2006/relationships/image" Target="../media/image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3408"/>
          </a:xfrm>
          <a:prstGeom prst="rect">
            <a:avLst/>
          </a:prstGeom>
        </p:spPr>
        <p:txBody>
          <a:bodyPr vert="horz" lIns="92830" tIns="46415" rIns="92830" bIns="46415" rtlCol="0"/>
          <a:lstStyle>
            <a:lvl1pPr algn="r">
              <a:defRPr sz="1200"/>
            </a:lvl1pPr>
          </a:lstStyle>
          <a:p>
            <a:fld id="{33CB5091-0E6F-4159-9CEA-338A8310A7EC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3425" y="1154113"/>
            <a:ext cx="5543550" cy="31178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2830" tIns="46415" rIns="92830" bIns="46415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44861"/>
            <a:ext cx="5608320" cy="3636705"/>
          </a:xfrm>
          <a:prstGeom prst="rect">
            <a:avLst/>
          </a:prstGeom>
        </p:spPr>
        <p:txBody>
          <a:bodyPr vert="horz" lIns="92830" tIns="46415" rIns="92830" bIns="46415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772669"/>
            <a:ext cx="3037840" cy="463407"/>
          </a:xfrm>
          <a:prstGeom prst="rect">
            <a:avLst/>
          </a:prstGeom>
        </p:spPr>
        <p:txBody>
          <a:bodyPr vert="horz" lIns="92830" tIns="46415" rIns="92830" bIns="46415" rtlCol="0" anchor="b"/>
          <a:lstStyle>
            <a:lvl1pPr algn="r">
              <a:defRPr sz="1200"/>
            </a:lvl1pPr>
          </a:lstStyle>
          <a:p>
            <a:fld id="{D6788683-BD74-4A42-8214-6A0493F4FF8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99449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192077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92270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1318815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36004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248381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172414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860849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08083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65273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9523062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41C732-12AC-4D83-8866-13E7BEC2875F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619905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41C732-12AC-4D83-8866-13E7BEC2875F}" type="datetimeFigureOut">
              <a:rPr lang="en-US" smtClean="0"/>
              <a:t>10/23/2017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F5810A-9283-41CF-ABC5-8A5159E5357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3915370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4.emf"/><Relationship Id="rId3" Type="http://schemas.openxmlformats.org/officeDocument/2006/relationships/tags" Target="../tags/tag11.xml"/><Relationship Id="rId7" Type="http://schemas.openxmlformats.org/officeDocument/2006/relationships/oleObject" Target="../embeddings/oleObject3.bin"/><Relationship Id="rId2" Type="http://schemas.openxmlformats.org/officeDocument/2006/relationships/tags" Target="../tags/tag10.xml"/><Relationship Id="rId1" Type="http://schemas.openxmlformats.org/officeDocument/2006/relationships/vmlDrawing" Target="../drawings/vmlDrawing3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3.xml"/><Relationship Id="rId4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image" Target="../media/image5.emf"/><Relationship Id="rId3" Type="http://schemas.openxmlformats.org/officeDocument/2006/relationships/tags" Target="../tags/tag15.xml"/><Relationship Id="rId7" Type="http://schemas.openxmlformats.org/officeDocument/2006/relationships/oleObject" Target="../embeddings/oleObject4.bin"/><Relationship Id="rId2" Type="http://schemas.openxmlformats.org/officeDocument/2006/relationships/tags" Target="../tags/tag14.xml"/><Relationship Id="rId1" Type="http://schemas.openxmlformats.org/officeDocument/2006/relationships/vmlDrawing" Target="../drawings/vmlDrawing4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17.xml"/><Relationship Id="rId4" Type="http://schemas.openxmlformats.org/officeDocument/2006/relationships/tags" Target="../tags/tag1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emf"/><Relationship Id="rId3" Type="http://schemas.openxmlformats.org/officeDocument/2006/relationships/tags" Target="../tags/tag3.xml"/><Relationship Id="rId7" Type="http://schemas.openxmlformats.org/officeDocument/2006/relationships/oleObject" Target="../embeddings/oleObject1.bin"/><Relationship Id="rId2" Type="http://schemas.openxmlformats.org/officeDocument/2006/relationships/tags" Target="../tags/tag2.xml"/><Relationship Id="rId1" Type="http://schemas.openxmlformats.org/officeDocument/2006/relationships/vmlDrawing" Target="../drawings/vmlDrawing1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5.xml"/><Relationship Id="rId4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tags" Target="../tags/tag7.xml"/><Relationship Id="rId7" Type="http://schemas.openxmlformats.org/officeDocument/2006/relationships/oleObject" Target="../embeddings/oleObject2.bin"/><Relationship Id="rId2" Type="http://schemas.openxmlformats.org/officeDocument/2006/relationships/tags" Target="../tags/tag6.xml"/><Relationship Id="rId1" Type="http://schemas.openxmlformats.org/officeDocument/2006/relationships/vmlDrawing" Target="../drawings/vmlDrawing2.vml"/><Relationship Id="rId6" Type="http://schemas.openxmlformats.org/officeDocument/2006/relationships/slideLayout" Target="../slideLayouts/slideLayout2.xml"/><Relationship Id="rId5" Type="http://schemas.openxmlformats.org/officeDocument/2006/relationships/tags" Target="../tags/tag9.xml"/><Relationship Id="rId4" Type="http://schemas.openxmlformats.org/officeDocument/2006/relationships/tags" Target="../tags/tag8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/>
          <p:cNvSpPr txBox="1"/>
          <p:nvPr/>
        </p:nvSpPr>
        <p:spPr>
          <a:xfrm>
            <a:off x="0" y="0"/>
            <a:ext cx="12192000" cy="1077218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Homework 6 posted; due Friday 27 October</a:t>
            </a:r>
          </a:p>
          <a:p>
            <a:pPr marL="457200" indent="-457200">
              <a:buFont typeface="Arial" panose="020B0604020202020204" pitchFamily="34" charset="0"/>
              <a:buChar char="•"/>
            </a:pPr>
            <a:r>
              <a:rPr lang="en-US" sz="3200" b="1" dirty="0" smtClean="0">
                <a:solidFill>
                  <a:srgbClr val="FF0000"/>
                </a:solidFill>
              </a:rPr>
              <a:t>Exam </a:t>
            </a:r>
            <a:r>
              <a:rPr lang="en-US" sz="3200" b="1" dirty="0" smtClean="0">
                <a:solidFill>
                  <a:srgbClr val="FF0000"/>
                </a:solidFill>
              </a:rPr>
              <a:t>2: Monday 30 October…review day is Friday</a:t>
            </a:r>
          </a:p>
        </p:txBody>
      </p:sp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062654" y="1193189"/>
            <a:ext cx="5715000" cy="5057775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3434861" y="1301262"/>
            <a:ext cx="532227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600" dirty="0" smtClean="0">
                <a:solidFill>
                  <a:schemeClr val="bg1"/>
                </a:solidFill>
              </a:rPr>
              <a:t>Moles suck the big one</a:t>
            </a:r>
            <a:endParaRPr lang="en-US" sz="36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536460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1524000" y="187325"/>
            <a:ext cx="87137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`body’ parts example 3 (continued) 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2625725" y="787401"/>
            <a:ext cx="7467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  <a:r>
              <a:rPr lang="en-US" altLang="en-US" sz="4800" b="1">
                <a:solidFill>
                  <a:srgbClr val="000000"/>
                </a:solidFill>
              </a:rPr>
              <a:t> (MW=114)</a:t>
            </a:r>
            <a:endParaRPr lang="en-US" altLang="en-US" sz="4800" b="1" baseline="-25000">
              <a:solidFill>
                <a:srgbClr val="000000"/>
              </a:solidFill>
            </a:endParaRPr>
          </a:p>
        </p:txBody>
      </p:sp>
      <p:sp>
        <p:nvSpPr>
          <p:cNvPr id="12292" name="TextBox 5"/>
          <p:cNvSpPr txBox="1">
            <a:spLocks noChangeArrowheads="1"/>
          </p:cNvSpPr>
          <p:nvPr/>
        </p:nvSpPr>
        <p:spPr bwMode="auto">
          <a:xfrm>
            <a:off x="1408113" y="1630364"/>
            <a:ext cx="9144001" cy="1323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How many </a:t>
            </a:r>
            <a:r>
              <a:rPr lang="en-US" altLang="en-US" sz="4000" b="1">
                <a:solidFill>
                  <a:srgbClr val="FF0000"/>
                </a:solidFill>
              </a:rPr>
              <a:t>grams of H </a:t>
            </a:r>
            <a:r>
              <a:rPr lang="en-US" altLang="en-US" sz="4000" b="1">
                <a:solidFill>
                  <a:srgbClr val="000000"/>
                </a:solidFill>
              </a:rPr>
              <a:t>are in 10 grams of Octane ?  (</a:t>
            </a:r>
            <a:r>
              <a:rPr lang="en-US" altLang="en-US" sz="4000" b="1">
                <a:solidFill>
                  <a:srgbClr val="FF0000"/>
                </a:solidFill>
              </a:rPr>
              <a:t>1 mole H=1 g H)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901825" y="3081338"/>
            <a:ext cx="8915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Step 2) Relate moles H to </a:t>
            </a:r>
            <a:r>
              <a:rPr lang="en-US" altLang="en-US" sz="3600" b="1">
                <a:solidFill>
                  <a:srgbClr val="FF0000"/>
                </a:solidFill>
              </a:rPr>
              <a:t>moles octane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(body parts relationship ?)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209800" y="4191001"/>
            <a:ext cx="50292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FF0000"/>
                </a:solidFill>
              </a:rPr>
              <a:t>14 mol H</a:t>
            </a:r>
            <a:r>
              <a:rPr lang="en-US" altLang="en-US" sz="4000" b="1">
                <a:solidFill>
                  <a:srgbClr val="FF0000"/>
                </a:solidFill>
              </a:rPr>
              <a:t>   </a:t>
            </a:r>
            <a:r>
              <a:rPr lang="en-US" altLang="en-US" sz="4000" b="1">
                <a:solidFill>
                  <a:srgbClr val="000000"/>
                </a:solidFill>
              </a:rPr>
              <a:t>=  </a:t>
            </a:r>
            <a:r>
              <a:rPr lang="en-US" altLang="en-US" sz="4000" b="1" u="sng">
                <a:solidFill>
                  <a:srgbClr val="FF0000"/>
                </a:solidFill>
              </a:rPr>
              <a:t>x </a:t>
            </a:r>
            <a:r>
              <a:rPr lang="en-US" altLang="en-US" sz="4000" b="1" u="sng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1 octane       0.0877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770188" y="5527675"/>
            <a:ext cx="7467600" cy="768350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</a:rPr>
              <a:t>x= 14*0.0877=1.228 mol H</a:t>
            </a:r>
          </a:p>
        </p:txBody>
      </p:sp>
    </p:spTree>
    <p:extLst>
      <p:ext uri="{BB962C8B-B14F-4D97-AF65-F5344CB8AC3E}">
        <p14:creationId xmlns:p14="http://schemas.microsoft.com/office/powerpoint/2010/main" val="2026897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1524000" y="187325"/>
            <a:ext cx="87137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`body’ parts example 3 (continued) 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2625725" y="787401"/>
            <a:ext cx="7467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  <a:r>
              <a:rPr lang="en-US" altLang="en-US" sz="4800" b="1">
                <a:solidFill>
                  <a:srgbClr val="000000"/>
                </a:solidFill>
              </a:rPr>
              <a:t> (MW=114)</a:t>
            </a:r>
            <a:endParaRPr lang="en-US" altLang="en-US" sz="4800" b="1" baseline="-25000">
              <a:solidFill>
                <a:srgbClr val="000000"/>
              </a:solidFill>
            </a:endParaRP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1408113" y="1630364"/>
            <a:ext cx="9144001" cy="1323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How many </a:t>
            </a:r>
            <a:r>
              <a:rPr lang="en-US" altLang="en-US" sz="4000" b="1">
                <a:solidFill>
                  <a:srgbClr val="FF0000"/>
                </a:solidFill>
              </a:rPr>
              <a:t>grams of H </a:t>
            </a:r>
            <a:r>
              <a:rPr lang="en-US" altLang="en-US" sz="4000" b="1">
                <a:solidFill>
                  <a:srgbClr val="000000"/>
                </a:solidFill>
              </a:rPr>
              <a:t>are in 10 grams of Octane ?  (</a:t>
            </a:r>
            <a:r>
              <a:rPr lang="en-US" altLang="en-US" sz="4000" b="1">
                <a:solidFill>
                  <a:srgbClr val="FF0000"/>
                </a:solidFill>
              </a:rPr>
              <a:t>1 mole H=1 g H)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901825" y="3040063"/>
            <a:ext cx="8915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Step 3) convert moles H to </a:t>
            </a:r>
            <a:r>
              <a:rPr lang="en-US" altLang="en-US" sz="3600" b="1">
                <a:solidFill>
                  <a:srgbClr val="FF0000"/>
                </a:solidFill>
              </a:rPr>
              <a:t>grams 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FF0000"/>
                </a:solidFill>
              </a:rPr>
              <a:t>(multiply down)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524000" y="4572000"/>
            <a:ext cx="9144000" cy="7699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</a:rPr>
              <a:t>1.228 mol H * 1 g H/mol=1.228 mol H</a:t>
            </a:r>
          </a:p>
        </p:txBody>
      </p:sp>
    </p:spTree>
    <p:extLst>
      <p:ext uri="{BB962C8B-B14F-4D97-AF65-F5344CB8AC3E}">
        <p14:creationId xmlns:p14="http://schemas.microsoft.com/office/powerpoint/2010/main" val="3274903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524000" y="274638"/>
            <a:ext cx="8686800" cy="11430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 sz="4000" dirty="0" err="1"/>
              <a:t>Isohexane</a:t>
            </a:r>
            <a:r>
              <a:rPr lang="en-US" sz="4000" dirty="0"/>
              <a:t> has the formula C</a:t>
            </a:r>
            <a:r>
              <a:rPr lang="en-US" sz="4000" baseline="-25000" dirty="0"/>
              <a:t>6</a:t>
            </a:r>
            <a:r>
              <a:rPr lang="en-US" sz="4000" dirty="0"/>
              <a:t>H</a:t>
            </a:r>
            <a:r>
              <a:rPr lang="en-US" sz="4000" baseline="-25000" dirty="0"/>
              <a:t>14</a:t>
            </a:r>
            <a:r>
              <a:rPr lang="en-US" sz="4000" dirty="0"/>
              <a:t>. How many grams of H (at. Wt. = 1 g/</a:t>
            </a:r>
            <a:r>
              <a:rPr lang="en-US" sz="4000" dirty="0" err="1"/>
              <a:t>mol</a:t>
            </a:r>
            <a:r>
              <a:rPr lang="en-US" sz="4000" dirty="0"/>
              <a:t>) are combined in 300 grams of C</a:t>
            </a:r>
            <a:r>
              <a:rPr lang="en-US" sz="4000" baseline="-25000" dirty="0"/>
              <a:t>6</a:t>
            </a:r>
            <a:r>
              <a:rPr lang="en-US" sz="4000" dirty="0"/>
              <a:t>H</a:t>
            </a:r>
            <a:r>
              <a:rPr lang="en-US" sz="4000" baseline="-25000" dirty="0"/>
              <a:t>14</a:t>
            </a:r>
            <a:r>
              <a:rPr lang="en-US" sz="4000" dirty="0"/>
              <a:t> (MW=86 </a:t>
            </a:r>
            <a:r>
              <a:rPr lang="en-US" dirty="0" smtClean="0"/>
              <a:t>g/</a:t>
            </a:r>
            <a:r>
              <a:rPr lang="en-US" dirty="0" err="1" smtClean="0"/>
              <a:t>mol</a:t>
            </a:r>
            <a:r>
              <a:rPr lang="en-US" dirty="0" smtClean="0"/>
              <a:t>)</a:t>
            </a:r>
            <a:endParaRPr lang="en-US" dirty="0"/>
          </a:p>
        </p:txBody>
      </p:sp>
      <p:sp>
        <p:nvSpPr>
          <p:cNvPr id="14339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905000" y="2057401"/>
            <a:ext cx="4114800" cy="4525963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altLang="en-US" smtClean="0"/>
              <a:t>36.84 g H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1.32 g H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0.249 g H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0.020 g H</a:t>
            </a:r>
          </a:p>
          <a:p>
            <a:pPr marL="514350" indent="-514350">
              <a:buFontTx/>
              <a:buAutoNum type="alphaUcPeriod"/>
            </a:pPr>
            <a:r>
              <a:rPr lang="en-US" altLang="en-US" smtClean="0"/>
              <a:t>48.84 g H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6081713" y="1687513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19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81713" y="1687513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2462580" y="4027488"/>
            <a:ext cx="1584325" cy="585788"/>
          </a:xfrm>
          <a:prstGeom prst="roundRect">
            <a:avLst/>
          </a:prstGeom>
          <a:noFill/>
          <a:ln w="60325" cap="flat" cmpd="sng" algn="ctr">
            <a:solidFill>
              <a:srgbClr val="FF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3" name="Rectangle 2"/>
          <p:cNvSpPr/>
          <p:nvPr/>
        </p:nvSpPr>
        <p:spPr>
          <a:xfrm>
            <a:off x="3048000" y="3105835"/>
            <a:ext cx="6096000" cy="646331"/>
          </a:xfrm>
          <a:prstGeom prst="rect">
            <a:avLst/>
          </a:prstGeom>
        </p:spPr>
        <p:txBody>
          <a:bodyPr>
            <a:spAutoFit/>
          </a:bodyPr>
          <a:lstStyle/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000000"/>
                </a:solidFill>
              </a:rPr>
              <a:t>=</a:t>
            </a:r>
            <a:r>
              <a:rPr lang="en-US" altLang="en-US" b="1" dirty="0">
                <a:solidFill>
                  <a:srgbClr val="FF0000"/>
                </a:solidFill>
              </a:rPr>
              <a:t>      </a:t>
            </a:r>
            <a:r>
              <a:rPr lang="en-US" altLang="en-US" b="1" u="sng" dirty="0"/>
              <a:t>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 dirty="0">
                <a:solidFill>
                  <a:srgbClr val="FF0000"/>
                </a:solidFill>
              </a:rPr>
              <a:t>1 </a:t>
            </a:r>
            <a:r>
              <a:rPr lang="en-US" altLang="en-US" b="1" dirty="0" err="1">
                <a:solidFill>
                  <a:srgbClr val="FF0000"/>
                </a:solidFill>
              </a:rPr>
              <a:t>mol</a:t>
            </a:r>
            <a:r>
              <a:rPr lang="en-US" altLang="en-US" b="1" dirty="0">
                <a:solidFill>
                  <a:srgbClr val="FF0000"/>
                </a:solidFill>
              </a:rPr>
              <a:t> octane    0.09375</a:t>
            </a:r>
            <a:endParaRPr lang="en-US" altLang="en-US" dirty="0">
              <a:solidFill>
                <a:srgbClr val="FF0000"/>
              </a:solidFill>
            </a:endParaRPr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26668493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3"/>
          <p:cNvSpPr txBox="1">
            <a:spLocks noChangeArrowheads="1"/>
          </p:cNvSpPr>
          <p:nvPr/>
        </p:nvSpPr>
        <p:spPr bwMode="auto">
          <a:xfrm>
            <a:off x="1524000" y="187325"/>
            <a:ext cx="87137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`body’ parts example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3b </a:t>
            </a:r>
            <a:r>
              <a:rPr lang="en-US" altLang="en-US" sz="3600" b="1" dirty="0">
                <a:solidFill>
                  <a:srgbClr val="000000"/>
                </a:solidFill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 Weight</a:t>
            </a:r>
            <a:r>
              <a:rPr lang="en-US" altLang="en-US" sz="3600" b="1" dirty="0">
                <a:solidFill>
                  <a:srgbClr val="000000"/>
                </a:solidFill>
                <a:sym typeface="Wingdings" panose="05000000000000000000" pitchFamily="2" charset="2"/>
              </a:rPr>
              <a:t> moles , then </a:t>
            </a:r>
            <a:r>
              <a:rPr lang="en-US" altLang="en-US" sz="3600" b="1" dirty="0" err="1">
                <a:solidFill>
                  <a:srgbClr val="000000"/>
                </a:solidFill>
                <a:sym typeface="Wingdings" panose="05000000000000000000" pitchFamily="2" charset="2"/>
              </a:rPr>
              <a:t>mol</a:t>
            </a:r>
            <a:r>
              <a:rPr lang="en-US" altLang="en-US" sz="3600" b="1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sz="36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Mol</a:t>
            </a:r>
            <a:r>
              <a:rPr lang="en-US" alt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 weight</a:t>
            </a:r>
            <a:endParaRPr lang="en-US" altLang="en-US" sz="3600" b="1" dirty="0">
              <a:solidFill>
                <a:srgbClr val="000000"/>
              </a:solidFill>
            </a:endParaRPr>
          </a:p>
        </p:txBody>
      </p:sp>
      <p:sp>
        <p:nvSpPr>
          <p:cNvPr id="33795" name="TextBox 4"/>
          <p:cNvSpPr txBox="1">
            <a:spLocks noChangeArrowheads="1"/>
          </p:cNvSpPr>
          <p:nvPr/>
        </p:nvSpPr>
        <p:spPr bwMode="auto">
          <a:xfrm>
            <a:off x="2601913" y="1360488"/>
            <a:ext cx="7467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  <a:r>
              <a:rPr lang="en-US" altLang="en-US" sz="4800" b="1">
                <a:solidFill>
                  <a:srgbClr val="000000"/>
                </a:solidFill>
              </a:rPr>
              <a:t> (MW=114)</a:t>
            </a:r>
            <a:endParaRPr lang="en-US" altLang="en-US" sz="4800" b="1" baseline="-25000">
              <a:solidFill>
                <a:srgbClr val="000000"/>
              </a:solidFill>
            </a:endParaRP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1524000" y="2143126"/>
            <a:ext cx="9144000" cy="132343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000000"/>
                </a:solidFill>
              </a:rPr>
              <a:t>How many </a:t>
            </a:r>
            <a:r>
              <a:rPr lang="en-US" altLang="en-US" sz="4000" b="1" dirty="0" smtClean="0"/>
              <a:t>grams of octane form </a:t>
            </a:r>
            <a:r>
              <a:rPr lang="en-US" altLang="en-US" sz="4000" b="1" dirty="0" smtClean="0">
                <a:solidFill>
                  <a:srgbClr val="000000"/>
                </a:solidFill>
              </a:rPr>
              <a:t>from </a:t>
            </a:r>
            <a:r>
              <a:rPr lang="en-US" altLang="en-US" sz="4000" b="1" dirty="0" err="1" smtClean="0">
                <a:solidFill>
                  <a:srgbClr val="000000"/>
                </a:solidFill>
              </a:rPr>
              <a:t>from</a:t>
            </a:r>
            <a:r>
              <a:rPr lang="en-US" altLang="en-US" sz="4000" b="1" dirty="0" smtClean="0">
                <a:solidFill>
                  <a:srgbClr val="000000"/>
                </a:solidFill>
              </a:rPr>
              <a:t>  </a:t>
            </a:r>
            <a:r>
              <a:rPr lang="en-US" altLang="en-US" sz="4000" b="1" dirty="0" smtClean="0">
                <a:solidFill>
                  <a:srgbClr val="FF0000"/>
                </a:solidFill>
              </a:rPr>
              <a:t>2.368 g H?  </a:t>
            </a:r>
            <a:r>
              <a:rPr lang="en-US" altLang="en-US" sz="4000" b="1" dirty="0">
                <a:solidFill>
                  <a:srgbClr val="000000"/>
                </a:solidFill>
              </a:rPr>
              <a:t>(</a:t>
            </a:r>
            <a:r>
              <a:rPr lang="en-US" altLang="en-US" sz="4000" b="1" dirty="0">
                <a:solidFill>
                  <a:srgbClr val="FF0000"/>
                </a:solidFill>
              </a:rPr>
              <a:t>1 mole H=1 g H)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773239" y="3467100"/>
            <a:ext cx="91265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Step 1) Convert </a:t>
            </a:r>
            <a:r>
              <a:rPr lang="en-US" altLang="en-US" sz="3600" b="1" dirty="0">
                <a:solidFill>
                  <a:srgbClr val="FF0000"/>
                </a:solidFill>
              </a:rPr>
              <a:t>grams H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600" b="1" dirty="0">
                <a:solidFill>
                  <a:srgbClr val="000000"/>
                </a:solidFill>
              </a:rPr>
              <a:t>to </a:t>
            </a:r>
            <a:r>
              <a:rPr lang="en-US" altLang="en-US" sz="3600" b="1" dirty="0">
                <a:solidFill>
                  <a:srgbClr val="FF0000"/>
                </a:solidFill>
              </a:rPr>
              <a:t>moles H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All roads lead through moles; divide up 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405188" y="4810126"/>
            <a:ext cx="7662862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u="sng" dirty="0" smtClean="0">
                <a:solidFill>
                  <a:srgbClr val="FF0000"/>
                </a:solidFill>
              </a:rPr>
              <a:t>2.368 g H  </a:t>
            </a:r>
            <a:r>
              <a:rPr lang="en-US" altLang="en-US" sz="4000" b="1" dirty="0" smtClean="0">
                <a:solidFill>
                  <a:srgbClr val="FF0000"/>
                </a:solidFill>
              </a:rPr>
              <a:t>    </a:t>
            </a:r>
            <a:r>
              <a:rPr lang="en-US" altLang="en-US" sz="4000" b="1" dirty="0">
                <a:solidFill>
                  <a:srgbClr val="FF0000"/>
                </a:solidFill>
              </a:rPr>
              <a:t>	 = </a:t>
            </a:r>
            <a:r>
              <a:rPr lang="en-US" altLang="en-US" sz="4000" b="1" dirty="0" smtClean="0">
                <a:solidFill>
                  <a:srgbClr val="FF0000"/>
                </a:solidFill>
              </a:rPr>
              <a:t>2.368 </a:t>
            </a:r>
            <a:r>
              <a:rPr lang="en-US" altLang="en-US" sz="4000" b="1" dirty="0" err="1" smtClean="0">
                <a:solidFill>
                  <a:srgbClr val="FF0000"/>
                </a:solidFill>
              </a:rPr>
              <a:t>mol</a:t>
            </a:r>
            <a:r>
              <a:rPr lang="en-US" altLang="en-US" sz="4000" b="1" dirty="0" smtClean="0">
                <a:solidFill>
                  <a:srgbClr val="FF0000"/>
                </a:solidFill>
              </a:rPr>
              <a:t> H  </a:t>
            </a:r>
            <a:endParaRPr lang="en-US" altLang="en-US" sz="4000" b="1" u="sng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dirty="0" smtClean="0">
                <a:solidFill>
                  <a:srgbClr val="FF0000"/>
                </a:solidFill>
              </a:rPr>
              <a:t>1 </a:t>
            </a:r>
            <a:r>
              <a:rPr lang="en-US" altLang="en-US" sz="4000" b="1" dirty="0">
                <a:solidFill>
                  <a:srgbClr val="FF0000"/>
                </a:solidFill>
              </a:rPr>
              <a:t>g/</a:t>
            </a:r>
            <a:r>
              <a:rPr lang="en-US" altLang="en-US" sz="4000" b="1" dirty="0" err="1">
                <a:solidFill>
                  <a:srgbClr val="FF0000"/>
                </a:solidFill>
              </a:rPr>
              <a:t>mol</a:t>
            </a:r>
            <a:r>
              <a:rPr lang="en-US" altLang="en-US" sz="4000" b="1" dirty="0">
                <a:solidFill>
                  <a:srgbClr val="FF0000"/>
                </a:solidFill>
              </a:rPr>
              <a:t>    </a:t>
            </a:r>
          </a:p>
        </p:txBody>
      </p:sp>
    </p:spTree>
    <p:extLst>
      <p:ext uri="{BB962C8B-B14F-4D97-AF65-F5344CB8AC3E}">
        <p14:creationId xmlns:p14="http://schemas.microsoft.com/office/powerpoint/2010/main" val="4737544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TextBox 3"/>
          <p:cNvSpPr txBox="1">
            <a:spLocks noChangeArrowheads="1"/>
          </p:cNvSpPr>
          <p:nvPr/>
        </p:nvSpPr>
        <p:spPr bwMode="auto">
          <a:xfrm>
            <a:off x="1524000" y="187325"/>
            <a:ext cx="87137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`body’ parts example 3 (continued) 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2291" name="TextBox 4"/>
          <p:cNvSpPr txBox="1">
            <a:spLocks noChangeArrowheads="1"/>
          </p:cNvSpPr>
          <p:nvPr/>
        </p:nvSpPr>
        <p:spPr bwMode="auto">
          <a:xfrm>
            <a:off x="2625725" y="787401"/>
            <a:ext cx="7467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  <a:r>
              <a:rPr lang="en-US" altLang="en-US" sz="4800" b="1">
                <a:solidFill>
                  <a:srgbClr val="000000"/>
                </a:solidFill>
              </a:rPr>
              <a:t> (MW=114)</a:t>
            </a:r>
            <a:endParaRPr lang="en-US" altLang="en-US" sz="4800" b="1" baseline="-25000">
              <a:solidFill>
                <a:srgbClr val="000000"/>
              </a:solidFill>
            </a:endParaRPr>
          </a:p>
        </p:txBody>
      </p:sp>
      <p:sp>
        <p:nvSpPr>
          <p:cNvPr id="12292" name="TextBox 5"/>
          <p:cNvSpPr txBox="1">
            <a:spLocks noChangeArrowheads="1"/>
          </p:cNvSpPr>
          <p:nvPr/>
        </p:nvSpPr>
        <p:spPr bwMode="auto">
          <a:xfrm>
            <a:off x="1408113" y="1630364"/>
            <a:ext cx="9144001" cy="1323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000000"/>
                </a:solidFill>
              </a:rPr>
              <a:t>How many </a:t>
            </a:r>
            <a:r>
              <a:rPr lang="en-US" altLang="en-US" sz="4000" b="1" dirty="0"/>
              <a:t>grams of octane form </a:t>
            </a:r>
            <a:r>
              <a:rPr lang="en-US" altLang="en-US" sz="4000" b="1" dirty="0">
                <a:solidFill>
                  <a:srgbClr val="000000"/>
                </a:solidFill>
              </a:rPr>
              <a:t>from </a:t>
            </a:r>
            <a:r>
              <a:rPr lang="en-US" altLang="en-US" sz="4000" b="1" dirty="0" err="1">
                <a:solidFill>
                  <a:srgbClr val="000000"/>
                </a:solidFill>
              </a:rPr>
              <a:t>from</a:t>
            </a:r>
            <a:r>
              <a:rPr lang="en-US" altLang="en-US" sz="4000" b="1" dirty="0">
                <a:solidFill>
                  <a:srgbClr val="000000"/>
                </a:solidFill>
              </a:rPr>
              <a:t>  </a:t>
            </a:r>
            <a:r>
              <a:rPr lang="en-US" altLang="en-US" sz="4000" b="1" dirty="0">
                <a:solidFill>
                  <a:srgbClr val="FF0000"/>
                </a:solidFill>
              </a:rPr>
              <a:t>2.368 g H?  </a:t>
            </a:r>
            <a:r>
              <a:rPr lang="en-US" altLang="en-US" sz="4000" b="1" dirty="0">
                <a:solidFill>
                  <a:srgbClr val="000000"/>
                </a:solidFill>
              </a:rPr>
              <a:t>(</a:t>
            </a:r>
            <a:r>
              <a:rPr lang="en-US" altLang="en-US" sz="4000" b="1" dirty="0">
                <a:solidFill>
                  <a:srgbClr val="FF0000"/>
                </a:solidFill>
              </a:rPr>
              <a:t>1 mole H=1 g H)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901825" y="3081338"/>
            <a:ext cx="8915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Step 2) Relate </a:t>
            </a:r>
            <a:r>
              <a:rPr lang="en-US" altLang="en-US" sz="3600" b="1" dirty="0">
                <a:solidFill>
                  <a:srgbClr val="FF0000"/>
                </a:solidFill>
              </a:rPr>
              <a:t>moles H </a:t>
            </a:r>
            <a:r>
              <a:rPr lang="en-US" altLang="en-US" sz="3600" b="1" dirty="0">
                <a:solidFill>
                  <a:srgbClr val="000000"/>
                </a:solidFill>
              </a:rPr>
              <a:t>to </a:t>
            </a:r>
            <a:r>
              <a:rPr lang="en-US" altLang="en-US" sz="3600" b="1" dirty="0"/>
              <a:t>moles octane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FF0000"/>
                </a:solidFill>
              </a:rPr>
              <a:t>(body parts relationship ?)</a:t>
            </a: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029618" y="4200526"/>
            <a:ext cx="6219031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u="sng" dirty="0"/>
              <a:t>1</a:t>
            </a:r>
            <a:r>
              <a:rPr lang="en-US" altLang="en-US" sz="4000" b="1" u="sng" dirty="0" smtClean="0"/>
              <a:t> </a:t>
            </a:r>
            <a:r>
              <a:rPr lang="en-US" altLang="en-US" sz="4000" b="1" u="sng" dirty="0" err="1" smtClean="0"/>
              <a:t>mol</a:t>
            </a:r>
            <a:r>
              <a:rPr lang="en-US" altLang="en-US" sz="4000" b="1" u="sng" dirty="0" smtClean="0"/>
              <a:t> octane</a:t>
            </a:r>
            <a:r>
              <a:rPr lang="en-US" altLang="en-US" sz="4000" b="1" dirty="0" smtClean="0"/>
              <a:t>   </a:t>
            </a:r>
            <a:r>
              <a:rPr lang="en-US" altLang="en-US" sz="4000" b="1" dirty="0">
                <a:solidFill>
                  <a:srgbClr val="000000"/>
                </a:solidFill>
              </a:rPr>
              <a:t>=  </a:t>
            </a:r>
            <a:r>
              <a:rPr lang="en-US" altLang="en-US" sz="4000" b="1" u="sng" dirty="0"/>
              <a:t>x</a:t>
            </a:r>
            <a:r>
              <a:rPr lang="en-US" altLang="en-US" sz="4000" b="1" u="sng" dirty="0">
                <a:solidFill>
                  <a:srgbClr val="FF0000"/>
                </a:solidFill>
              </a:rPr>
              <a:t> </a:t>
            </a:r>
            <a:r>
              <a:rPr lang="en-US" altLang="en-US" sz="4000" b="1" u="sng" dirty="0">
                <a:solidFill>
                  <a:srgbClr val="000000"/>
                </a:solidFill>
              </a:rPr>
              <a:t>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dirty="0" smtClean="0">
                <a:solidFill>
                  <a:srgbClr val="FF0000"/>
                </a:solidFill>
              </a:rPr>
              <a:t>18 </a:t>
            </a:r>
            <a:r>
              <a:rPr lang="en-US" altLang="en-US" sz="4000" b="1" dirty="0" err="1" smtClean="0">
                <a:solidFill>
                  <a:srgbClr val="FF0000"/>
                </a:solidFill>
              </a:rPr>
              <a:t>mol</a:t>
            </a:r>
            <a:r>
              <a:rPr lang="en-US" altLang="en-US" sz="4000" b="1" dirty="0" smtClean="0">
                <a:solidFill>
                  <a:srgbClr val="FF0000"/>
                </a:solidFill>
              </a:rPr>
              <a:t> H            </a:t>
            </a:r>
            <a:r>
              <a:rPr lang="en-US" altLang="en-US" sz="4000" b="1" dirty="0">
                <a:solidFill>
                  <a:srgbClr val="FF0000"/>
                </a:solidFill>
              </a:rPr>
              <a:t> </a:t>
            </a:r>
            <a:r>
              <a:rPr lang="en-US" altLang="en-US" sz="4000" b="1" dirty="0" smtClean="0">
                <a:solidFill>
                  <a:srgbClr val="FF0000"/>
                </a:solidFill>
              </a:rPr>
              <a:t>2.368</a:t>
            </a:r>
            <a:endParaRPr lang="en-US" altLang="en-US" sz="4000" b="1" dirty="0">
              <a:solidFill>
                <a:srgbClr val="FF0000"/>
              </a:solidFill>
            </a:endParaRP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2770188" y="5527675"/>
            <a:ext cx="8202612" cy="76944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dirty="0"/>
              <a:t>x</a:t>
            </a:r>
            <a:r>
              <a:rPr lang="en-US" altLang="en-US" sz="4400" b="1" dirty="0">
                <a:solidFill>
                  <a:srgbClr val="FF0000"/>
                </a:solidFill>
              </a:rPr>
              <a:t>= </a:t>
            </a:r>
            <a:r>
              <a:rPr lang="en-US" altLang="en-US" sz="4400" b="1" dirty="0" smtClean="0">
                <a:solidFill>
                  <a:srgbClr val="FF0000"/>
                </a:solidFill>
              </a:rPr>
              <a:t>2.368/</a:t>
            </a:r>
            <a:r>
              <a:rPr lang="en-US" altLang="en-US" sz="4400" b="1" dirty="0" smtClean="0"/>
              <a:t>18=0.13155 </a:t>
            </a:r>
            <a:r>
              <a:rPr lang="en-US" altLang="en-US" sz="4400" b="1" dirty="0" err="1" smtClean="0"/>
              <a:t>mol</a:t>
            </a:r>
            <a:r>
              <a:rPr lang="en-US" altLang="en-US" sz="4400" b="1" dirty="0" smtClean="0"/>
              <a:t> octane</a:t>
            </a:r>
            <a:endParaRPr lang="en-US" altLang="en-US" sz="4400" b="1" dirty="0">
              <a:solidFill>
                <a:srgbClr val="FF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1321110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1" grpId="0"/>
      <p:bldP spid="12" grpId="0" animBg="1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TextBox 3"/>
          <p:cNvSpPr txBox="1">
            <a:spLocks noChangeArrowheads="1"/>
          </p:cNvSpPr>
          <p:nvPr/>
        </p:nvSpPr>
        <p:spPr bwMode="auto">
          <a:xfrm>
            <a:off x="1524000" y="187325"/>
            <a:ext cx="87137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`body’ parts example 3 (continued) 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13315" name="TextBox 4"/>
          <p:cNvSpPr txBox="1">
            <a:spLocks noChangeArrowheads="1"/>
          </p:cNvSpPr>
          <p:nvPr/>
        </p:nvSpPr>
        <p:spPr bwMode="auto">
          <a:xfrm>
            <a:off x="2625725" y="787401"/>
            <a:ext cx="74676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  <a:r>
              <a:rPr lang="en-US" altLang="en-US" sz="4800" b="1">
                <a:solidFill>
                  <a:srgbClr val="000000"/>
                </a:solidFill>
              </a:rPr>
              <a:t> (MW=114)</a:t>
            </a:r>
            <a:endParaRPr lang="en-US" altLang="en-US" sz="4800" b="1" baseline="-25000">
              <a:solidFill>
                <a:srgbClr val="000000"/>
              </a:solidFill>
            </a:endParaRPr>
          </a:p>
        </p:txBody>
      </p:sp>
      <p:sp>
        <p:nvSpPr>
          <p:cNvPr id="13316" name="TextBox 5"/>
          <p:cNvSpPr txBox="1">
            <a:spLocks noChangeArrowheads="1"/>
          </p:cNvSpPr>
          <p:nvPr/>
        </p:nvSpPr>
        <p:spPr bwMode="auto">
          <a:xfrm>
            <a:off x="1408113" y="1630364"/>
            <a:ext cx="9144001" cy="1323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dirty="0">
                <a:solidFill>
                  <a:srgbClr val="000000"/>
                </a:solidFill>
              </a:rPr>
              <a:t>How many </a:t>
            </a:r>
            <a:r>
              <a:rPr lang="en-US" altLang="en-US" sz="4000" b="1" dirty="0"/>
              <a:t>grams of octane form </a:t>
            </a:r>
            <a:r>
              <a:rPr lang="en-US" altLang="en-US" sz="4000" b="1" dirty="0">
                <a:solidFill>
                  <a:srgbClr val="000000"/>
                </a:solidFill>
              </a:rPr>
              <a:t>from </a:t>
            </a:r>
            <a:r>
              <a:rPr lang="en-US" altLang="en-US" sz="4000" b="1" dirty="0" err="1">
                <a:solidFill>
                  <a:srgbClr val="000000"/>
                </a:solidFill>
              </a:rPr>
              <a:t>from</a:t>
            </a:r>
            <a:r>
              <a:rPr lang="en-US" altLang="en-US" sz="4000" b="1" dirty="0">
                <a:solidFill>
                  <a:srgbClr val="000000"/>
                </a:solidFill>
              </a:rPr>
              <a:t>  </a:t>
            </a:r>
            <a:r>
              <a:rPr lang="en-US" altLang="en-US" sz="4000" b="1" dirty="0">
                <a:solidFill>
                  <a:srgbClr val="FF0000"/>
                </a:solidFill>
              </a:rPr>
              <a:t>2.368 g H?  </a:t>
            </a:r>
            <a:r>
              <a:rPr lang="en-US" altLang="en-US" sz="4000" b="1" dirty="0">
                <a:solidFill>
                  <a:srgbClr val="000000"/>
                </a:solidFill>
              </a:rPr>
              <a:t>(</a:t>
            </a:r>
            <a:r>
              <a:rPr lang="en-US" altLang="en-US" sz="4000" b="1" dirty="0">
                <a:solidFill>
                  <a:srgbClr val="FF0000"/>
                </a:solidFill>
              </a:rPr>
              <a:t>1 mole H=1 g H)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901825" y="3040063"/>
            <a:ext cx="8915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Step 3) convert moles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octane </a:t>
            </a:r>
            <a:r>
              <a:rPr lang="en-US" altLang="en-US" sz="3600" b="1" dirty="0">
                <a:solidFill>
                  <a:srgbClr val="000000"/>
                </a:solidFill>
              </a:rPr>
              <a:t>to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grams octane 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(multiply </a:t>
            </a:r>
            <a:r>
              <a:rPr lang="en-US" altLang="en-US" sz="3600" b="1" dirty="0">
                <a:solidFill>
                  <a:srgbClr val="FF0000"/>
                </a:solidFill>
              </a:rPr>
              <a:t>down)</a:t>
            </a:r>
          </a:p>
        </p:txBody>
      </p:sp>
      <p:sp>
        <p:nvSpPr>
          <p:cNvPr id="12" name="TextBox 11"/>
          <p:cNvSpPr txBox="1">
            <a:spLocks noChangeArrowheads="1"/>
          </p:cNvSpPr>
          <p:nvPr/>
        </p:nvSpPr>
        <p:spPr bwMode="auto">
          <a:xfrm>
            <a:off x="1524000" y="4572000"/>
            <a:ext cx="9144000" cy="76944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dirty="0" smtClean="0"/>
              <a:t>0.13155 </a:t>
            </a:r>
            <a:r>
              <a:rPr lang="en-US" altLang="en-US" sz="4400" b="1" dirty="0" err="1" smtClean="0"/>
              <a:t>mol</a:t>
            </a:r>
            <a:r>
              <a:rPr lang="en-US" altLang="en-US" sz="4400" b="1" dirty="0" smtClean="0"/>
              <a:t> octane*114 g/</a:t>
            </a:r>
            <a:r>
              <a:rPr lang="en-US" altLang="en-US" sz="4400" b="1" dirty="0" err="1" smtClean="0"/>
              <a:t>mol</a:t>
            </a:r>
            <a:r>
              <a:rPr lang="en-US" altLang="en-US" sz="4400" b="1" dirty="0" smtClean="0"/>
              <a:t>=15 g</a:t>
            </a:r>
            <a:endParaRPr lang="en-US" alt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122556037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/>
      <p:bldP spid="12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Autofit/>
          </a:bodyPr>
          <a:lstStyle/>
          <a:p>
            <a:r>
              <a:rPr lang="en-US" sz="3200" dirty="0" err="1" smtClean="0"/>
              <a:t>Royhypnol</a:t>
            </a:r>
            <a:r>
              <a:rPr lang="en-US" sz="3200" dirty="0"/>
              <a:t> </a:t>
            </a:r>
            <a:r>
              <a:rPr lang="en-US" sz="3200" dirty="0" err="1" smtClean="0"/>
              <a:t>or`Roofies</a:t>
            </a:r>
            <a:r>
              <a:rPr lang="en-US" sz="3200" dirty="0" smtClean="0"/>
              <a:t>’, the date rape drug, has the chemical formula C</a:t>
            </a:r>
            <a:r>
              <a:rPr lang="en-US" sz="3200" baseline="-25000" dirty="0" smtClean="0"/>
              <a:t>16</a:t>
            </a:r>
            <a:r>
              <a:rPr lang="en-US" sz="3200" dirty="0" smtClean="0"/>
              <a:t>H</a:t>
            </a:r>
            <a:r>
              <a:rPr lang="en-US" sz="3200" baseline="-25000" dirty="0" smtClean="0"/>
              <a:t>12</a:t>
            </a:r>
            <a:r>
              <a:rPr lang="en-US" sz="3200" dirty="0" smtClean="0"/>
              <a:t>FN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O</a:t>
            </a:r>
            <a:r>
              <a:rPr lang="en-US" sz="3200" baseline="-25000" dirty="0" smtClean="0"/>
              <a:t>3</a:t>
            </a:r>
            <a:r>
              <a:rPr lang="en-US" sz="3200" dirty="0" smtClean="0"/>
              <a:t> and a molecular mass of 313.3 g/mol. How many grams of </a:t>
            </a:r>
            <a:r>
              <a:rPr lang="en-US" sz="3200" dirty="0" err="1" smtClean="0"/>
              <a:t>Roofie</a:t>
            </a:r>
            <a:r>
              <a:rPr lang="en-US" sz="3200" dirty="0" smtClean="0"/>
              <a:t> contain 3.676 g of C (atomic mass =12 g/</a:t>
            </a:r>
            <a:r>
              <a:rPr lang="en-US" sz="3200" dirty="0" err="1" smtClean="0"/>
              <a:t>mol</a:t>
            </a:r>
            <a:r>
              <a:rPr lang="en-US" sz="3200" dirty="0" smtClean="0"/>
              <a:t>)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57200" y="224497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96.97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22.53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6.00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60.0 g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2351549190"/>
              </p:ext>
            </p:extLst>
          </p:nvPr>
        </p:nvGraphicFramePr>
        <p:xfrm>
          <a:off x="6096000" y="1600201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8442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96000" y="1600201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037590" y="3363586"/>
            <a:ext cx="1123950" cy="585216"/>
          </a:xfrm>
          <a:prstGeom prst="roundRect">
            <a:avLst/>
          </a:prstGeom>
          <a:noFill/>
          <a:ln w="25400" cap="flat" cmpd="sng" algn="ctr">
            <a:solidFill>
              <a:schemeClr val="folHlink"/>
            </a:solidFill>
            <a:prstDash val="solid"/>
            <a:miter lim="800000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86395606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Text Box 5"/>
          <p:cNvSpPr txBox="1">
            <a:spLocks noChangeArrowheads="1"/>
          </p:cNvSpPr>
          <p:nvPr/>
        </p:nvSpPr>
        <p:spPr bwMode="auto">
          <a:xfrm>
            <a:off x="1644650" y="1"/>
            <a:ext cx="8489950" cy="10779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0000"/>
                </a:solidFill>
              </a:rPr>
              <a:t>Mole Body Part</a:t>
            </a:r>
            <a:r>
              <a:rPr lang="en-US" altLang="en-US" b="1">
                <a:solidFill>
                  <a:srgbClr val="000000"/>
                </a:solidFill>
              </a:rPr>
              <a:t> Calculations level 2: More practice, practice, practice</a:t>
            </a:r>
            <a:endParaRPr lang="en-US" altLang="en-US">
              <a:solidFill>
                <a:srgbClr val="000000"/>
              </a:solidFill>
            </a:endParaRPr>
          </a:p>
        </p:txBody>
      </p:sp>
      <p:sp>
        <p:nvSpPr>
          <p:cNvPr id="134150" name="Text Box 6"/>
          <p:cNvSpPr txBox="1">
            <a:spLocks noChangeArrowheads="1"/>
          </p:cNvSpPr>
          <p:nvPr/>
        </p:nvSpPr>
        <p:spPr bwMode="auto">
          <a:xfrm>
            <a:off x="2209800" y="990601"/>
            <a:ext cx="8458200" cy="16303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1)mole to mole: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b="1">
                <a:solidFill>
                  <a:srgbClr val="000000"/>
                </a:solidFill>
              </a:rPr>
              <a:t>  </a:t>
            </a:r>
            <a:r>
              <a:rPr lang="en-US" altLang="en-US">
                <a:solidFill>
                  <a:srgbClr val="000000"/>
                </a:solidFill>
              </a:rPr>
              <a:t>how many </a:t>
            </a:r>
            <a:r>
              <a:rPr lang="en-US" altLang="en-US" b="1">
                <a:solidFill>
                  <a:srgbClr val="FF3300"/>
                </a:solidFill>
              </a:rPr>
              <a:t>moles of O</a:t>
            </a:r>
            <a:r>
              <a:rPr lang="en-US" altLang="en-US">
                <a:solidFill>
                  <a:srgbClr val="000000"/>
                </a:solidFill>
              </a:rPr>
              <a:t> are present in 0.1666 mole of C</a:t>
            </a:r>
            <a:r>
              <a:rPr lang="en-US" altLang="en-US" baseline="-25000">
                <a:solidFill>
                  <a:srgbClr val="000000"/>
                </a:solidFill>
              </a:rPr>
              <a:t>6 </a:t>
            </a:r>
            <a:r>
              <a:rPr lang="en-US" altLang="en-US">
                <a:solidFill>
                  <a:srgbClr val="000000"/>
                </a:solidFill>
              </a:rPr>
              <a:t>H</a:t>
            </a:r>
            <a:r>
              <a:rPr lang="en-US" altLang="en-US" baseline="-25000">
                <a:solidFill>
                  <a:srgbClr val="000000"/>
                </a:solidFill>
              </a:rPr>
              <a:t>12</a:t>
            </a:r>
            <a:r>
              <a:rPr lang="en-US" altLang="en-US">
                <a:solidFill>
                  <a:srgbClr val="000000"/>
                </a:solidFill>
              </a:rPr>
              <a:t>O</a:t>
            </a:r>
            <a:r>
              <a:rPr lang="en-US" altLang="en-US" baseline="-25000">
                <a:solidFill>
                  <a:srgbClr val="000000"/>
                </a:solidFill>
              </a:rPr>
              <a:t>6</a:t>
            </a:r>
            <a:r>
              <a:rPr lang="en-US" altLang="en-US">
                <a:solidFill>
                  <a:srgbClr val="000000"/>
                </a:solidFill>
              </a:rPr>
              <a:t>?</a:t>
            </a:r>
          </a:p>
        </p:txBody>
      </p:sp>
      <p:sp>
        <p:nvSpPr>
          <p:cNvPr id="134152" name="Text Box 8"/>
          <p:cNvSpPr txBox="1">
            <a:spLocks noChangeArrowheads="1"/>
          </p:cNvSpPr>
          <p:nvPr/>
        </p:nvSpPr>
        <p:spPr bwMode="auto">
          <a:xfrm>
            <a:off x="2168525" y="3200400"/>
            <a:ext cx="8153400" cy="19383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2)mole to mole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>
                <a:solidFill>
                  <a:srgbClr val="000000"/>
                </a:solidFill>
              </a:rPr>
              <a:t> how many </a:t>
            </a:r>
            <a:r>
              <a:rPr lang="en-US" altLang="en-US" sz="4000" b="1">
                <a:solidFill>
                  <a:srgbClr val="FF3300"/>
                </a:solidFill>
              </a:rPr>
              <a:t>moles of C</a:t>
            </a:r>
            <a:r>
              <a:rPr lang="en-US" altLang="en-US" sz="4000" b="1" baseline="-25000">
                <a:solidFill>
                  <a:srgbClr val="FF3300"/>
                </a:solidFill>
              </a:rPr>
              <a:t>6</a:t>
            </a:r>
            <a:r>
              <a:rPr lang="en-US" altLang="en-US" sz="4000" b="1">
                <a:solidFill>
                  <a:srgbClr val="FF3300"/>
                </a:solidFill>
              </a:rPr>
              <a:t>H</a:t>
            </a:r>
            <a:r>
              <a:rPr lang="en-US" altLang="en-US" sz="4000" b="1" baseline="-25000">
                <a:solidFill>
                  <a:srgbClr val="FF3300"/>
                </a:solidFill>
              </a:rPr>
              <a:t>12</a:t>
            </a:r>
            <a:r>
              <a:rPr lang="en-US" altLang="en-US" sz="4000" b="1">
                <a:solidFill>
                  <a:srgbClr val="FF3300"/>
                </a:solidFill>
              </a:rPr>
              <a:t>O</a:t>
            </a:r>
            <a:r>
              <a:rPr lang="en-US" altLang="en-US" sz="4000" b="1" baseline="-25000">
                <a:solidFill>
                  <a:srgbClr val="FF3300"/>
                </a:solidFill>
              </a:rPr>
              <a:t>6</a:t>
            </a:r>
            <a:r>
              <a:rPr lang="en-US" altLang="en-US" sz="4000">
                <a:solidFill>
                  <a:srgbClr val="000000"/>
                </a:solidFill>
              </a:rPr>
              <a:t> can be made with 12 mole of O ? 	</a:t>
            </a:r>
          </a:p>
        </p:txBody>
      </p:sp>
      <p:sp>
        <p:nvSpPr>
          <p:cNvPr id="134155" name="Text Box 11"/>
          <p:cNvSpPr txBox="1">
            <a:spLocks noChangeArrowheads="1"/>
          </p:cNvSpPr>
          <p:nvPr/>
        </p:nvSpPr>
        <p:spPr bwMode="auto">
          <a:xfrm>
            <a:off x="6172200" y="2554289"/>
            <a:ext cx="25908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50000"/>
              </a:spcBef>
              <a:buFontTx/>
              <a:buNone/>
            </a:pPr>
            <a:r>
              <a:rPr lang="en-US" altLang="en-US" sz="4000" b="1">
                <a:solidFill>
                  <a:srgbClr val="FF3300"/>
                </a:solidFill>
              </a:rPr>
              <a:t>1 mol O</a:t>
            </a:r>
          </a:p>
        </p:txBody>
      </p:sp>
      <p:sp>
        <p:nvSpPr>
          <p:cNvPr id="134156" name="Text Box 12"/>
          <p:cNvSpPr txBox="1">
            <a:spLocks noChangeArrowheads="1"/>
          </p:cNvSpPr>
          <p:nvPr/>
        </p:nvSpPr>
        <p:spPr bwMode="auto">
          <a:xfrm>
            <a:off x="5457825" y="5029201"/>
            <a:ext cx="433705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marL="457200" indent="-4572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3300"/>
                </a:solidFill>
              </a:rPr>
              <a:t>2 moles C</a:t>
            </a:r>
            <a:r>
              <a:rPr lang="en-US" altLang="en-US" sz="4000" b="1" baseline="-25000">
                <a:solidFill>
                  <a:srgbClr val="FF3300"/>
                </a:solidFill>
              </a:rPr>
              <a:t>6</a:t>
            </a:r>
            <a:r>
              <a:rPr lang="en-US" altLang="en-US" sz="4000" b="1">
                <a:solidFill>
                  <a:srgbClr val="FF3300"/>
                </a:solidFill>
              </a:rPr>
              <a:t>H</a:t>
            </a:r>
            <a:r>
              <a:rPr lang="en-US" altLang="en-US" sz="4000" b="1" baseline="-25000">
                <a:solidFill>
                  <a:srgbClr val="FF3300"/>
                </a:solidFill>
              </a:rPr>
              <a:t>12</a:t>
            </a:r>
            <a:r>
              <a:rPr lang="en-US" altLang="en-US" sz="4000" b="1">
                <a:solidFill>
                  <a:srgbClr val="FF3300"/>
                </a:solidFill>
              </a:rPr>
              <a:t>O</a:t>
            </a:r>
            <a:r>
              <a:rPr lang="en-US" altLang="en-US" sz="4000" b="1" baseline="-25000">
                <a:solidFill>
                  <a:srgbClr val="FF3300"/>
                </a:solidFill>
              </a:rPr>
              <a:t>6</a:t>
            </a:r>
            <a:r>
              <a:rPr lang="en-US" altLang="en-US" sz="4000" b="1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4255328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1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41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415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2" dur="500"/>
                                        <p:tgtEl>
                                          <p:spTgt spid="1341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50" grpId="0"/>
      <p:bldP spid="134152" grpId="0"/>
      <p:bldP spid="134155" grpId="0" animBg="1"/>
      <p:bldP spid="134156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ext Box 13"/>
          <p:cNvSpPr txBox="1">
            <a:spLocks noChangeArrowheads="1"/>
          </p:cNvSpPr>
          <p:nvPr/>
        </p:nvSpPr>
        <p:spPr bwMode="auto">
          <a:xfrm>
            <a:off x="1922463" y="1143000"/>
            <a:ext cx="8229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3) </a:t>
            </a:r>
            <a:r>
              <a:rPr lang="en-US" altLang="en-US" sz="3600" b="1">
                <a:solidFill>
                  <a:srgbClr val="000000"/>
                </a:solidFill>
              </a:rPr>
              <a:t>weight to moles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how many </a:t>
            </a:r>
            <a:r>
              <a:rPr lang="en-US" altLang="en-US" sz="3600" b="1">
                <a:solidFill>
                  <a:srgbClr val="FF3300"/>
                </a:solidFill>
              </a:rPr>
              <a:t>moles of C</a:t>
            </a:r>
            <a:r>
              <a:rPr lang="en-US" altLang="en-US" sz="3600" b="1" baseline="-25000">
                <a:solidFill>
                  <a:srgbClr val="FF3300"/>
                </a:solidFill>
              </a:rPr>
              <a:t>6</a:t>
            </a:r>
            <a:r>
              <a:rPr lang="en-US" altLang="en-US" sz="3600" b="1">
                <a:solidFill>
                  <a:srgbClr val="FF3300"/>
                </a:solidFill>
              </a:rPr>
              <a:t>H</a:t>
            </a:r>
            <a:r>
              <a:rPr lang="en-US" altLang="en-US" sz="3600" b="1" baseline="-25000">
                <a:solidFill>
                  <a:srgbClr val="FF3300"/>
                </a:solidFill>
              </a:rPr>
              <a:t>12</a:t>
            </a:r>
            <a:r>
              <a:rPr lang="en-US" altLang="en-US" sz="3600" b="1">
                <a:solidFill>
                  <a:srgbClr val="FF3300"/>
                </a:solidFill>
              </a:rPr>
              <a:t>O</a:t>
            </a:r>
            <a:r>
              <a:rPr lang="en-US" altLang="en-US" sz="3600" b="1" baseline="-25000">
                <a:solidFill>
                  <a:srgbClr val="FF3300"/>
                </a:solidFill>
              </a:rPr>
              <a:t>6</a:t>
            </a:r>
            <a:r>
              <a:rPr lang="en-US" altLang="en-US" sz="3600">
                <a:solidFill>
                  <a:srgbClr val="000000"/>
                </a:solidFill>
              </a:rPr>
              <a:t> in a sample containing 216 g C ?</a:t>
            </a:r>
          </a:p>
        </p:txBody>
      </p:sp>
      <p:sp>
        <p:nvSpPr>
          <p:cNvPr id="134162" name="Text Box 18"/>
          <p:cNvSpPr txBox="1">
            <a:spLocks noChangeArrowheads="1"/>
          </p:cNvSpPr>
          <p:nvPr/>
        </p:nvSpPr>
        <p:spPr bwMode="auto">
          <a:xfrm>
            <a:off x="7010400" y="2590801"/>
            <a:ext cx="16002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3</a:t>
            </a:r>
            <a:r>
              <a:rPr lang="en-US" altLang="en-US" sz="4000">
                <a:solidFill>
                  <a:srgbClr val="000000"/>
                </a:solidFill>
              </a:rPr>
              <a:t> </a:t>
            </a:r>
            <a:r>
              <a:rPr lang="en-US" altLang="en-US" sz="4000">
                <a:solidFill>
                  <a:srgbClr val="FF3300"/>
                </a:solidFill>
              </a:rPr>
              <a:t>mol</a:t>
            </a:r>
          </a:p>
        </p:txBody>
      </p:sp>
      <p:sp>
        <p:nvSpPr>
          <p:cNvPr id="134163" name="Text Box 19"/>
          <p:cNvSpPr txBox="1">
            <a:spLocks noChangeArrowheads="1"/>
          </p:cNvSpPr>
          <p:nvPr/>
        </p:nvSpPr>
        <p:spPr bwMode="auto">
          <a:xfrm>
            <a:off x="1898650" y="3429000"/>
            <a:ext cx="83058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4)</a:t>
            </a:r>
            <a:r>
              <a:rPr lang="en-US" altLang="en-US" sz="3600">
                <a:solidFill>
                  <a:srgbClr val="000000"/>
                </a:solidFill>
              </a:rPr>
              <a:t>  </a:t>
            </a:r>
            <a:r>
              <a:rPr lang="en-US" altLang="en-US" sz="3600" b="1">
                <a:solidFill>
                  <a:srgbClr val="000000"/>
                </a:solidFill>
              </a:rPr>
              <a:t>moles to weight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how many </a:t>
            </a:r>
            <a:r>
              <a:rPr lang="en-US" altLang="en-US" sz="3600" b="1">
                <a:solidFill>
                  <a:srgbClr val="FF3300"/>
                </a:solidFill>
              </a:rPr>
              <a:t>grams of C</a:t>
            </a:r>
            <a:r>
              <a:rPr lang="en-US" altLang="en-US" sz="3600" b="1" baseline="-25000">
                <a:solidFill>
                  <a:srgbClr val="FF3300"/>
                </a:solidFill>
              </a:rPr>
              <a:t>6</a:t>
            </a:r>
            <a:r>
              <a:rPr lang="en-US" altLang="en-US" sz="3600" b="1">
                <a:solidFill>
                  <a:srgbClr val="FF3300"/>
                </a:solidFill>
              </a:rPr>
              <a:t>H</a:t>
            </a:r>
            <a:r>
              <a:rPr lang="en-US" altLang="en-US" sz="3600" b="1" baseline="-25000">
                <a:solidFill>
                  <a:srgbClr val="FF3300"/>
                </a:solidFill>
              </a:rPr>
              <a:t>12</a:t>
            </a:r>
            <a:r>
              <a:rPr lang="en-US" altLang="en-US" sz="3600" b="1">
                <a:solidFill>
                  <a:srgbClr val="FF3300"/>
                </a:solidFill>
              </a:rPr>
              <a:t>O</a:t>
            </a:r>
            <a:r>
              <a:rPr lang="en-US" altLang="en-US" sz="3600" b="1" baseline="-25000">
                <a:solidFill>
                  <a:srgbClr val="FF3300"/>
                </a:solidFill>
              </a:rPr>
              <a:t>6</a:t>
            </a:r>
            <a:r>
              <a:rPr lang="en-US" altLang="en-US" sz="3600">
                <a:solidFill>
                  <a:srgbClr val="000000"/>
                </a:solidFill>
              </a:rPr>
              <a:t>  are formed with 0.2666 mol H?</a:t>
            </a:r>
          </a:p>
        </p:txBody>
      </p:sp>
      <p:sp>
        <p:nvSpPr>
          <p:cNvPr id="134166" name="Text Box 22"/>
          <p:cNvSpPr txBox="1">
            <a:spLocks noChangeArrowheads="1"/>
          </p:cNvSpPr>
          <p:nvPr/>
        </p:nvSpPr>
        <p:spPr bwMode="auto">
          <a:xfrm>
            <a:off x="7034213" y="4675189"/>
            <a:ext cx="1752600" cy="11398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FF3300"/>
                </a:solidFill>
              </a:rPr>
              <a:t>= 4 g</a:t>
            </a:r>
            <a:r>
              <a:rPr lang="en-US" altLang="en-US" sz="2000" b="1">
                <a:solidFill>
                  <a:srgbClr val="000000"/>
                </a:solidFill>
              </a:rPr>
              <a:t>	</a:t>
            </a:r>
          </a:p>
        </p:txBody>
      </p:sp>
      <p:sp>
        <p:nvSpPr>
          <p:cNvPr id="5126" name="Text Box 5"/>
          <p:cNvSpPr txBox="1">
            <a:spLocks noChangeArrowheads="1"/>
          </p:cNvSpPr>
          <p:nvPr/>
        </p:nvSpPr>
        <p:spPr bwMode="auto">
          <a:xfrm>
            <a:off x="1644650" y="0"/>
            <a:ext cx="65849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0000"/>
                </a:solidFill>
              </a:rPr>
              <a:t>Mole</a:t>
            </a:r>
            <a:r>
              <a:rPr lang="en-US" altLang="en-US" b="1">
                <a:solidFill>
                  <a:srgbClr val="000000"/>
                </a:solidFill>
              </a:rPr>
              <a:t> Calculations: part 2 (cont.)</a:t>
            </a:r>
            <a:r>
              <a:rPr lang="en-US" altLang="en-US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05921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416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416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41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41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4162" grpId="0" animBg="1"/>
      <p:bldP spid="134163" grpId="0"/>
      <p:bldP spid="134166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Text Box 4"/>
          <p:cNvSpPr txBox="1">
            <a:spLocks noChangeArrowheads="1"/>
          </p:cNvSpPr>
          <p:nvPr/>
        </p:nvSpPr>
        <p:spPr bwMode="auto">
          <a:xfrm>
            <a:off x="1676400" y="762000"/>
            <a:ext cx="8991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5) moles to molecules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how many </a:t>
            </a:r>
            <a:r>
              <a:rPr lang="en-US" altLang="en-US" sz="3600" b="1">
                <a:solidFill>
                  <a:srgbClr val="E22B00"/>
                </a:solidFill>
              </a:rPr>
              <a:t>molecules of O</a:t>
            </a:r>
            <a:r>
              <a:rPr lang="en-US" altLang="en-US" sz="3600">
                <a:solidFill>
                  <a:srgbClr val="000000"/>
                </a:solidFill>
              </a:rPr>
              <a:t> are present in 0.8333 mol of C</a:t>
            </a:r>
            <a:r>
              <a:rPr lang="en-US" altLang="en-US" sz="3600" baseline="-25000">
                <a:solidFill>
                  <a:srgbClr val="000000"/>
                </a:solidFill>
              </a:rPr>
              <a:t>6 </a:t>
            </a:r>
            <a:r>
              <a:rPr lang="en-US" altLang="en-US" sz="3600">
                <a:solidFill>
                  <a:srgbClr val="000000"/>
                </a:solidFill>
              </a:rPr>
              <a:t>H</a:t>
            </a:r>
            <a:r>
              <a:rPr lang="en-US" altLang="en-US" sz="3600" baseline="-25000">
                <a:solidFill>
                  <a:srgbClr val="000000"/>
                </a:solidFill>
              </a:rPr>
              <a:t>12</a:t>
            </a:r>
            <a:r>
              <a:rPr lang="en-US" altLang="en-US" sz="3600">
                <a:solidFill>
                  <a:srgbClr val="000000"/>
                </a:solidFill>
              </a:rPr>
              <a:t>O</a:t>
            </a:r>
            <a:r>
              <a:rPr lang="en-US" altLang="en-US" sz="3600" baseline="-25000">
                <a:solidFill>
                  <a:srgbClr val="000000"/>
                </a:solidFill>
              </a:rPr>
              <a:t>6</a:t>
            </a:r>
            <a:r>
              <a:rPr lang="en-US" altLang="en-US" sz="3600">
                <a:solidFill>
                  <a:srgbClr val="000000"/>
                </a:solidFill>
              </a:rPr>
              <a:t>?	</a:t>
            </a:r>
          </a:p>
        </p:txBody>
      </p:sp>
      <p:sp>
        <p:nvSpPr>
          <p:cNvPr id="135174" name="Text Box 6"/>
          <p:cNvSpPr txBox="1">
            <a:spLocks noChangeArrowheads="1"/>
          </p:cNvSpPr>
          <p:nvPr/>
        </p:nvSpPr>
        <p:spPr bwMode="auto">
          <a:xfrm>
            <a:off x="6588125" y="2522539"/>
            <a:ext cx="3429000" cy="708025"/>
          </a:xfrm>
          <a:prstGeom prst="rect">
            <a:avLst/>
          </a:prstGeom>
          <a:solidFill>
            <a:srgbClr val="FFFF99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=</a:t>
            </a:r>
            <a:r>
              <a:rPr lang="en-US" altLang="en-US" sz="4000" b="1">
                <a:solidFill>
                  <a:srgbClr val="E22B00"/>
                </a:solidFill>
              </a:rPr>
              <a:t>5*10</a:t>
            </a:r>
            <a:r>
              <a:rPr lang="en-US" altLang="en-US" sz="4000" b="1" baseline="30000">
                <a:solidFill>
                  <a:srgbClr val="E22B00"/>
                </a:solidFill>
              </a:rPr>
              <a:t>23</a:t>
            </a:r>
            <a:endParaRPr lang="en-US" altLang="en-US" sz="4000" b="1">
              <a:solidFill>
                <a:srgbClr val="E22B00"/>
              </a:solidFill>
            </a:endParaRPr>
          </a:p>
        </p:txBody>
      </p:sp>
      <p:sp>
        <p:nvSpPr>
          <p:cNvPr id="135175" name="Text Box 7"/>
          <p:cNvSpPr txBox="1">
            <a:spLocks noChangeArrowheads="1"/>
          </p:cNvSpPr>
          <p:nvPr/>
        </p:nvSpPr>
        <p:spPr bwMode="auto">
          <a:xfrm>
            <a:off x="1693863" y="3505200"/>
            <a:ext cx="8991600" cy="15700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1800" b="1">
                <a:solidFill>
                  <a:srgbClr val="000000"/>
                </a:solidFill>
              </a:rPr>
              <a:t>   </a:t>
            </a:r>
            <a:r>
              <a:rPr lang="en-US" altLang="en-US" b="1">
                <a:solidFill>
                  <a:srgbClr val="000000"/>
                </a:solidFill>
              </a:rPr>
              <a:t>6) molecules to moles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>
                <a:solidFill>
                  <a:srgbClr val="000000"/>
                </a:solidFill>
              </a:rPr>
              <a:t>how many </a:t>
            </a:r>
            <a:r>
              <a:rPr lang="en-US" altLang="en-US" b="1">
                <a:solidFill>
                  <a:srgbClr val="E22B00"/>
                </a:solidFill>
              </a:rPr>
              <a:t>moles of C</a:t>
            </a:r>
            <a:r>
              <a:rPr lang="en-US" altLang="en-US" b="1" baseline="-25000">
                <a:solidFill>
                  <a:srgbClr val="E22B00"/>
                </a:solidFill>
              </a:rPr>
              <a:t>6 </a:t>
            </a:r>
            <a:r>
              <a:rPr lang="en-US" altLang="en-US" b="1">
                <a:solidFill>
                  <a:srgbClr val="E22B00"/>
                </a:solidFill>
              </a:rPr>
              <a:t>H</a:t>
            </a:r>
            <a:r>
              <a:rPr lang="en-US" altLang="en-US" b="1" baseline="-25000">
                <a:solidFill>
                  <a:srgbClr val="E22B00"/>
                </a:solidFill>
              </a:rPr>
              <a:t>12</a:t>
            </a:r>
            <a:r>
              <a:rPr lang="en-US" altLang="en-US" b="1">
                <a:solidFill>
                  <a:srgbClr val="E22B00"/>
                </a:solidFill>
              </a:rPr>
              <a:t>O</a:t>
            </a:r>
            <a:r>
              <a:rPr lang="en-US" altLang="en-US" b="1" baseline="-25000">
                <a:solidFill>
                  <a:srgbClr val="E22B00"/>
                </a:solidFill>
              </a:rPr>
              <a:t>6</a:t>
            </a:r>
            <a:r>
              <a:rPr lang="en-US" altLang="en-US">
                <a:solidFill>
                  <a:srgbClr val="000000"/>
                </a:solidFill>
              </a:rPr>
              <a:t> are formed from  4.32*10</a:t>
            </a:r>
            <a:r>
              <a:rPr lang="en-US" altLang="en-US" baseline="30000">
                <a:solidFill>
                  <a:srgbClr val="000000"/>
                </a:solidFill>
              </a:rPr>
              <a:t>25</a:t>
            </a:r>
            <a:r>
              <a:rPr lang="en-US" altLang="en-US">
                <a:solidFill>
                  <a:srgbClr val="000000"/>
                </a:solidFill>
              </a:rPr>
              <a:t> atoms of H ?</a:t>
            </a:r>
          </a:p>
        </p:txBody>
      </p:sp>
      <p:sp>
        <p:nvSpPr>
          <p:cNvPr id="135179" name="Text Box 11"/>
          <p:cNvSpPr txBox="1">
            <a:spLocks noChangeArrowheads="1"/>
          </p:cNvSpPr>
          <p:nvPr/>
        </p:nvSpPr>
        <p:spPr bwMode="auto">
          <a:xfrm>
            <a:off x="6588125" y="4721226"/>
            <a:ext cx="29718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E22B00"/>
                </a:solidFill>
              </a:rPr>
              <a:t>6 moles</a:t>
            </a:r>
            <a:r>
              <a:rPr lang="en-US" altLang="en-US" sz="4000" b="1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6150" name="Text Box 5"/>
          <p:cNvSpPr txBox="1">
            <a:spLocks noChangeArrowheads="1"/>
          </p:cNvSpPr>
          <p:nvPr/>
        </p:nvSpPr>
        <p:spPr bwMode="auto">
          <a:xfrm>
            <a:off x="1644650" y="0"/>
            <a:ext cx="7194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0000"/>
                </a:solidFill>
              </a:rPr>
              <a:t>Mole</a:t>
            </a:r>
            <a:r>
              <a:rPr lang="en-US" altLang="en-US" b="1">
                <a:solidFill>
                  <a:srgbClr val="000000"/>
                </a:solidFill>
              </a:rPr>
              <a:t> Calculations: part 2 (cont.)</a:t>
            </a:r>
            <a:r>
              <a:rPr lang="en-US" altLang="en-US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261899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351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351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51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1351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5174" grpId="0" animBg="1"/>
      <p:bldP spid="135175" grpId="0"/>
      <p:bldP spid="135179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TextBox 5"/>
          <p:cNvSpPr txBox="1">
            <a:spLocks noChangeArrowheads="1"/>
          </p:cNvSpPr>
          <p:nvPr/>
        </p:nvSpPr>
        <p:spPr bwMode="auto">
          <a:xfrm>
            <a:off x="2008188" y="187325"/>
            <a:ext cx="82296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`body’ parts example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2a </a:t>
            </a:r>
            <a:r>
              <a:rPr lang="en-US" altLang="en-US" sz="3600" b="1" dirty="0">
                <a:solidFill>
                  <a:srgbClr val="000000"/>
                </a:solidFill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 Weight</a:t>
            </a:r>
            <a:r>
              <a:rPr lang="en-US" altLang="en-US" sz="3600" b="1" dirty="0">
                <a:solidFill>
                  <a:srgbClr val="000000"/>
                </a:solidFill>
                <a:sym typeface="Wingdings" panose="05000000000000000000" pitchFamily="2" charset="2"/>
              </a:rPr>
              <a:t> moles first, then </a:t>
            </a:r>
            <a:r>
              <a:rPr lang="en-US" altLang="en-US" sz="3600" b="1" dirty="0" err="1">
                <a:solidFill>
                  <a:srgbClr val="000000"/>
                </a:solidFill>
                <a:sym typeface="Wingdings" panose="05000000000000000000" pitchFamily="2" charset="2"/>
              </a:rPr>
              <a:t>mol</a:t>
            </a:r>
            <a:r>
              <a:rPr lang="en-US" altLang="en-US" sz="3600" b="1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sz="36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Mol</a:t>
            </a:r>
            <a:endParaRPr lang="en-US" altLang="en-US" sz="3600" b="1" dirty="0">
              <a:solidFill>
                <a:srgbClr val="FF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endParaRPr lang="en-US" altLang="en-US" sz="3600" b="1" dirty="0">
              <a:solidFill>
                <a:srgbClr val="000000"/>
              </a:solidFill>
            </a:endParaRPr>
          </a:p>
        </p:txBody>
      </p:sp>
      <p:sp>
        <p:nvSpPr>
          <p:cNvPr id="30723" name="TextBox 6"/>
          <p:cNvSpPr txBox="1">
            <a:spLocks noChangeArrowheads="1"/>
          </p:cNvSpPr>
          <p:nvPr/>
        </p:nvSpPr>
        <p:spPr bwMode="auto">
          <a:xfrm>
            <a:off x="3924300" y="1295401"/>
            <a:ext cx="4495800" cy="8302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</a:p>
        </p:txBody>
      </p:sp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2008188" y="2125664"/>
            <a:ext cx="8382000" cy="12017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How many </a:t>
            </a:r>
            <a:r>
              <a:rPr lang="en-US" altLang="en-US" sz="3600" b="1" dirty="0">
                <a:solidFill>
                  <a:srgbClr val="FF0000"/>
                </a:solidFill>
              </a:rPr>
              <a:t>moles of octane </a:t>
            </a:r>
            <a:r>
              <a:rPr lang="en-US" altLang="en-US" sz="3600" b="1" dirty="0">
                <a:solidFill>
                  <a:srgbClr val="000000"/>
                </a:solidFill>
              </a:rPr>
              <a:t>contain 24 grams of C  (at. wt. = 12 g/</a:t>
            </a:r>
            <a:r>
              <a:rPr lang="en-US" altLang="en-US" sz="3600" b="1" dirty="0" err="1">
                <a:solidFill>
                  <a:srgbClr val="000000"/>
                </a:solidFill>
              </a:rPr>
              <a:t>mol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)?</a:t>
            </a:r>
            <a:endParaRPr lang="en-US" altLang="en-US" sz="3600" b="1" dirty="0">
              <a:solidFill>
                <a:srgbClr val="000000"/>
              </a:solidFill>
            </a:endParaRPr>
          </a:p>
        </p:txBody>
      </p:sp>
      <p:sp>
        <p:nvSpPr>
          <p:cNvPr id="10245" name="TextBox 8"/>
          <p:cNvSpPr txBox="1">
            <a:spLocks noChangeArrowheads="1"/>
          </p:cNvSpPr>
          <p:nvPr/>
        </p:nvSpPr>
        <p:spPr bwMode="auto">
          <a:xfrm>
            <a:off x="4419600" y="4745038"/>
            <a:ext cx="54102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u="sng">
                <a:solidFill>
                  <a:srgbClr val="000000"/>
                </a:solidFill>
              </a:rPr>
              <a:t>24 g  </a:t>
            </a:r>
            <a:r>
              <a:rPr lang="en-US" altLang="en-US" sz="4400" b="1">
                <a:solidFill>
                  <a:srgbClr val="000000"/>
                </a:solidFill>
              </a:rPr>
              <a:t>    	 =    2 moles C</a:t>
            </a:r>
            <a:endParaRPr lang="en-US" altLang="en-US" sz="4400" b="1" u="sng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0000"/>
                </a:solidFill>
              </a:rPr>
              <a:t>12 g/mol C</a:t>
            </a:r>
          </a:p>
        </p:txBody>
      </p:sp>
      <p:sp>
        <p:nvSpPr>
          <p:cNvPr id="10" name="TextBox 9"/>
          <p:cNvSpPr txBox="1">
            <a:spLocks noChangeArrowheads="1"/>
          </p:cNvSpPr>
          <p:nvPr/>
        </p:nvSpPr>
        <p:spPr bwMode="auto">
          <a:xfrm>
            <a:off x="1558926" y="3429001"/>
            <a:ext cx="9109075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Step 1) Convert grams C to  moles C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(all roads lead through moles divide up)  </a:t>
            </a:r>
          </a:p>
        </p:txBody>
      </p:sp>
    </p:spTree>
    <p:extLst>
      <p:ext uri="{BB962C8B-B14F-4D97-AF65-F5344CB8AC3E}">
        <p14:creationId xmlns:p14="http://schemas.microsoft.com/office/powerpoint/2010/main" val="2222613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1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1024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extBox 1"/>
          <p:cNvSpPr txBox="1">
            <a:spLocks noChangeArrowheads="1"/>
          </p:cNvSpPr>
          <p:nvPr/>
        </p:nvSpPr>
        <p:spPr bwMode="auto">
          <a:xfrm>
            <a:off x="1828800" y="533400"/>
            <a:ext cx="88392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7) </a:t>
            </a:r>
            <a:r>
              <a:rPr lang="en-US" altLang="en-US" sz="3600" b="1">
                <a:solidFill>
                  <a:srgbClr val="000000"/>
                </a:solidFill>
              </a:rPr>
              <a:t>mass to molecules</a:t>
            </a:r>
            <a:r>
              <a:rPr lang="en-US" altLang="en-US" sz="3600">
                <a:solidFill>
                  <a:srgbClr val="000000"/>
                </a:solidFill>
              </a:rPr>
              <a:t>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how many </a:t>
            </a:r>
            <a:r>
              <a:rPr lang="en-US" altLang="en-US" sz="3600">
                <a:solidFill>
                  <a:srgbClr val="FF0000"/>
                </a:solidFill>
              </a:rPr>
              <a:t>molecules</a:t>
            </a:r>
            <a:r>
              <a:rPr lang="en-US" altLang="en-US" sz="3600">
                <a:solidFill>
                  <a:srgbClr val="000000"/>
                </a:solidFill>
              </a:rPr>
              <a:t> </a:t>
            </a:r>
            <a:r>
              <a:rPr lang="en-US" altLang="en-US" sz="3600">
                <a:solidFill>
                  <a:srgbClr val="FF0000"/>
                </a:solidFill>
              </a:rPr>
              <a:t>of  C</a:t>
            </a:r>
            <a:r>
              <a:rPr lang="en-US" altLang="en-US" sz="3600" baseline="-25000">
                <a:solidFill>
                  <a:srgbClr val="FF0000"/>
                </a:solidFill>
              </a:rPr>
              <a:t>6 </a:t>
            </a:r>
            <a:r>
              <a:rPr lang="en-US" altLang="en-US" sz="3600">
                <a:solidFill>
                  <a:srgbClr val="FF0000"/>
                </a:solidFill>
              </a:rPr>
              <a:t>H</a:t>
            </a:r>
            <a:r>
              <a:rPr lang="en-US" altLang="en-US" sz="3600" baseline="-25000">
                <a:solidFill>
                  <a:srgbClr val="FF0000"/>
                </a:solidFill>
              </a:rPr>
              <a:t>12</a:t>
            </a:r>
            <a:r>
              <a:rPr lang="en-US" altLang="en-US" sz="3600">
                <a:solidFill>
                  <a:srgbClr val="FF0000"/>
                </a:solidFill>
              </a:rPr>
              <a:t>O</a:t>
            </a:r>
            <a:r>
              <a:rPr lang="en-US" altLang="en-US" sz="3600" baseline="-25000">
                <a:solidFill>
                  <a:srgbClr val="FF0000"/>
                </a:solidFill>
              </a:rPr>
              <a:t>6</a:t>
            </a:r>
            <a:r>
              <a:rPr lang="en-US" altLang="en-US" sz="3600">
                <a:solidFill>
                  <a:srgbClr val="FF0000"/>
                </a:solidFill>
              </a:rPr>
              <a:t>  </a:t>
            </a:r>
            <a:r>
              <a:rPr lang="en-US" altLang="en-US" sz="3600">
                <a:solidFill>
                  <a:srgbClr val="000000"/>
                </a:solidFill>
              </a:rPr>
              <a:t>form from 84 g of C ? </a:t>
            </a:r>
            <a:endParaRPr lang="en-US" altLang="en-US" sz="3600" baseline="30000">
              <a:solidFill>
                <a:srgbClr val="000000"/>
              </a:solidFill>
            </a:endParaRPr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2286000" y="2438400"/>
            <a:ext cx="7772400" cy="769938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</a:rPr>
              <a:t>7 *10</a:t>
            </a:r>
            <a:r>
              <a:rPr lang="en-US" altLang="en-US" sz="4400" b="1" baseline="30000">
                <a:solidFill>
                  <a:srgbClr val="FF0000"/>
                </a:solidFill>
              </a:rPr>
              <a:t>23 </a:t>
            </a:r>
            <a:r>
              <a:rPr lang="en-US" altLang="en-US" sz="4400" b="1">
                <a:solidFill>
                  <a:srgbClr val="FF0000"/>
                </a:solidFill>
              </a:rPr>
              <a:t> molecules </a:t>
            </a:r>
            <a:r>
              <a:rPr lang="en-US" altLang="en-US" sz="4400">
                <a:solidFill>
                  <a:srgbClr val="FF0000"/>
                </a:solidFill>
              </a:rPr>
              <a:t>of</a:t>
            </a:r>
            <a:r>
              <a:rPr lang="en-US" altLang="en-US" sz="4400" b="1">
                <a:solidFill>
                  <a:srgbClr val="FF0000"/>
                </a:solidFill>
              </a:rPr>
              <a:t> </a:t>
            </a:r>
            <a:r>
              <a:rPr lang="en-US" altLang="en-US" sz="4400">
                <a:solidFill>
                  <a:srgbClr val="FF0000"/>
                </a:solidFill>
              </a:rPr>
              <a:t>C</a:t>
            </a:r>
            <a:r>
              <a:rPr lang="en-US" altLang="en-US" sz="4400" baseline="-25000">
                <a:solidFill>
                  <a:srgbClr val="FF0000"/>
                </a:solidFill>
              </a:rPr>
              <a:t>6</a:t>
            </a:r>
            <a:r>
              <a:rPr lang="en-US" altLang="en-US" sz="4400">
                <a:solidFill>
                  <a:srgbClr val="FF0000"/>
                </a:solidFill>
              </a:rPr>
              <a:t>H</a:t>
            </a:r>
            <a:r>
              <a:rPr lang="en-US" altLang="en-US" sz="4400" baseline="-25000">
                <a:solidFill>
                  <a:srgbClr val="FF0000"/>
                </a:solidFill>
              </a:rPr>
              <a:t>12</a:t>
            </a:r>
            <a:r>
              <a:rPr lang="en-US" altLang="en-US" sz="4400">
                <a:solidFill>
                  <a:srgbClr val="FF0000"/>
                </a:solidFill>
              </a:rPr>
              <a:t>O</a:t>
            </a:r>
            <a:r>
              <a:rPr lang="en-US" altLang="en-US" sz="4400" baseline="-25000">
                <a:solidFill>
                  <a:srgbClr val="FF0000"/>
                </a:solidFill>
              </a:rPr>
              <a:t>6</a:t>
            </a:r>
            <a:r>
              <a:rPr lang="en-US" altLang="en-US" sz="4400">
                <a:solidFill>
                  <a:srgbClr val="FF0000"/>
                </a:solidFill>
              </a:rPr>
              <a:t>    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676400" y="3581400"/>
            <a:ext cx="8534400" cy="1754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 8) </a:t>
            </a:r>
            <a:r>
              <a:rPr lang="en-US" altLang="en-US" sz="3600" b="1">
                <a:solidFill>
                  <a:srgbClr val="000000"/>
                </a:solidFill>
              </a:rPr>
              <a:t>atoms to mass: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>
                <a:solidFill>
                  <a:srgbClr val="000000"/>
                </a:solidFill>
              </a:rPr>
              <a:t>how many </a:t>
            </a:r>
            <a:r>
              <a:rPr lang="en-US" altLang="en-US" sz="3600" b="1">
                <a:solidFill>
                  <a:srgbClr val="FF0000"/>
                </a:solidFill>
              </a:rPr>
              <a:t>grams of H </a:t>
            </a:r>
            <a:r>
              <a:rPr lang="en-US" altLang="en-US" sz="3600">
                <a:solidFill>
                  <a:srgbClr val="000000"/>
                </a:solidFill>
              </a:rPr>
              <a:t>are combined with 2.4*10</a:t>
            </a:r>
            <a:r>
              <a:rPr lang="en-US" altLang="en-US" sz="3600" baseline="30000">
                <a:solidFill>
                  <a:srgbClr val="000000"/>
                </a:solidFill>
              </a:rPr>
              <a:t>24 </a:t>
            </a:r>
            <a:r>
              <a:rPr lang="en-US" altLang="en-US" sz="3600">
                <a:solidFill>
                  <a:srgbClr val="000000"/>
                </a:solidFill>
              </a:rPr>
              <a:t> atoms of O in  C</a:t>
            </a:r>
            <a:r>
              <a:rPr lang="en-US" altLang="en-US" sz="3600" baseline="-25000">
                <a:solidFill>
                  <a:srgbClr val="000000"/>
                </a:solidFill>
              </a:rPr>
              <a:t>6</a:t>
            </a:r>
            <a:r>
              <a:rPr lang="en-US" altLang="en-US" sz="3600">
                <a:solidFill>
                  <a:srgbClr val="000000"/>
                </a:solidFill>
              </a:rPr>
              <a:t>H</a:t>
            </a:r>
            <a:r>
              <a:rPr lang="en-US" altLang="en-US" sz="3600" baseline="-25000">
                <a:solidFill>
                  <a:srgbClr val="000000"/>
                </a:solidFill>
              </a:rPr>
              <a:t>12</a:t>
            </a:r>
            <a:r>
              <a:rPr lang="en-US" altLang="en-US" sz="3600">
                <a:solidFill>
                  <a:srgbClr val="000000"/>
                </a:solidFill>
              </a:rPr>
              <a:t>O</a:t>
            </a:r>
            <a:r>
              <a:rPr lang="en-US" altLang="en-US" sz="3600" baseline="-25000">
                <a:solidFill>
                  <a:srgbClr val="000000"/>
                </a:solidFill>
              </a:rPr>
              <a:t> 6</a:t>
            </a:r>
            <a:r>
              <a:rPr lang="en-US" altLang="en-US" sz="3600">
                <a:solidFill>
                  <a:srgbClr val="000000"/>
                </a:solidFill>
              </a:rPr>
              <a:t> ?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6629400" y="5354639"/>
            <a:ext cx="2743200" cy="70802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FF0000"/>
                </a:solidFill>
              </a:rPr>
              <a:t>8 grams H</a:t>
            </a:r>
          </a:p>
        </p:txBody>
      </p:sp>
      <p:sp>
        <p:nvSpPr>
          <p:cNvPr id="7174" name="Text Box 5"/>
          <p:cNvSpPr txBox="1">
            <a:spLocks noChangeArrowheads="1"/>
          </p:cNvSpPr>
          <p:nvPr/>
        </p:nvSpPr>
        <p:spPr bwMode="auto">
          <a:xfrm>
            <a:off x="1644650" y="0"/>
            <a:ext cx="7194550" cy="584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i="1">
                <a:solidFill>
                  <a:srgbClr val="000000"/>
                </a:solidFill>
              </a:rPr>
              <a:t>Mole</a:t>
            </a:r>
            <a:r>
              <a:rPr lang="en-US" altLang="en-US" b="1">
                <a:solidFill>
                  <a:srgbClr val="000000"/>
                </a:solidFill>
              </a:rPr>
              <a:t> Calculations: part 2 (cont.)</a:t>
            </a:r>
            <a:r>
              <a:rPr lang="en-US" altLang="en-US">
                <a:solidFill>
                  <a:srgbClr val="000000"/>
                </a:solidFill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693494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8" grpId="0"/>
      <p:bldP spid="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Box 5"/>
          <p:cNvSpPr txBox="1">
            <a:spLocks noChangeArrowheads="1"/>
          </p:cNvSpPr>
          <p:nvPr/>
        </p:nvSpPr>
        <p:spPr bwMode="auto">
          <a:xfrm>
            <a:off x="2008188" y="187325"/>
            <a:ext cx="8229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`body’ parts example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2a </a:t>
            </a:r>
            <a:r>
              <a:rPr lang="en-US" altLang="en-US" sz="3600" b="1" dirty="0">
                <a:solidFill>
                  <a:srgbClr val="000000"/>
                </a:solidFill>
              </a:rPr>
              <a:t>: (continued)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1747" name="TextBox 6"/>
          <p:cNvSpPr txBox="1">
            <a:spLocks noChangeArrowheads="1"/>
          </p:cNvSpPr>
          <p:nvPr/>
        </p:nvSpPr>
        <p:spPr bwMode="auto">
          <a:xfrm>
            <a:off x="3951288" y="722313"/>
            <a:ext cx="4495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2133600" y="1592264"/>
            <a:ext cx="8382000" cy="12017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How many </a:t>
            </a:r>
            <a:r>
              <a:rPr lang="en-US" altLang="en-US" sz="3600" b="1" dirty="0">
                <a:solidFill>
                  <a:srgbClr val="FF0000"/>
                </a:solidFill>
              </a:rPr>
              <a:t>moles of octane </a:t>
            </a:r>
            <a:r>
              <a:rPr lang="en-US" altLang="en-US" sz="3600" b="1" dirty="0">
                <a:solidFill>
                  <a:srgbClr val="000000"/>
                </a:solidFill>
              </a:rPr>
              <a:t>contain 24 grams of C  (at. wt. = 12 g/</a:t>
            </a:r>
            <a:r>
              <a:rPr lang="en-US" altLang="en-US" sz="3600" b="1" dirty="0" err="1">
                <a:solidFill>
                  <a:srgbClr val="000000"/>
                </a:solidFill>
              </a:rPr>
              <a:t>mol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)?</a:t>
            </a:r>
            <a:endParaRPr lang="en-US" altLang="en-US" sz="3600" b="1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008188" y="2873375"/>
            <a:ext cx="89154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Step 2) 2  moles C =&gt; how many </a:t>
            </a:r>
            <a:r>
              <a:rPr lang="en-US" altLang="en-US" sz="3600" b="1">
                <a:solidFill>
                  <a:srgbClr val="FF0000"/>
                </a:solidFill>
              </a:rPr>
              <a:t>moles octane?  </a:t>
            </a:r>
          </a:p>
        </p:txBody>
      </p:sp>
      <p:sp>
        <p:nvSpPr>
          <p:cNvPr id="10248" name="TextBox 11"/>
          <p:cNvSpPr txBox="1">
            <a:spLocks noChangeArrowheads="1"/>
          </p:cNvSpPr>
          <p:nvPr/>
        </p:nvSpPr>
        <p:spPr bwMode="auto">
          <a:xfrm>
            <a:off x="3733800" y="4054475"/>
            <a:ext cx="6019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u="sng">
                <a:solidFill>
                  <a:srgbClr val="FF0000"/>
                </a:solidFill>
              </a:rPr>
              <a:t>1 mol octane</a:t>
            </a:r>
            <a:r>
              <a:rPr lang="en-US" altLang="en-US" sz="4400" b="1">
                <a:solidFill>
                  <a:srgbClr val="FF0000"/>
                </a:solidFill>
              </a:rPr>
              <a:t>    </a:t>
            </a:r>
            <a:r>
              <a:rPr lang="en-US" altLang="en-US" sz="4400" b="1">
                <a:solidFill>
                  <a:srgbClr val="000000"/>
                </a:solidFill>
              </a:rPr>
              <a:t>=</a:t>
            </a:r>
            <a:r>
              <a:rPr lang="en-US" altLang="en-US" sz="4400" b="1">
                <a:solidFill>
                  <a:srgbClr val="FF0000"/>
                </a:solidFill>
              </a:rPr>
              <a:t> </a:t>
            </a:r>
            <a:r>
              <a:rPr lang="en-US" altLang="en-US" sz="4400" b="1" u="sng">
                <a:solidFill>
                  <a:srgbClr val="FF0000"/>
                </a:solidFill>
              </a:rPr>
              <a:t>x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000000"/>
                </a:solidFill>
              </a:rPr>
              <a:t>8 mol C               2</a:t>
            </a:r>
            <a:endParaRPr lang="en-US" altLang="en-US" sz="4400">
              <a:solidFill>
                <a:srgbClr val="000000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3429000" y="5735639"/>
            <a:ext cx="6961188" cy="769937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>
                <a:solidFill>
                  <a:srgbClr val="FF0000"/>
                </a:solidFill>
              </a:rPr>
              <a:t>x= 2/8=0.25 moles  octane</a:t>
            </a: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4038600" y="3382964"/>
            <a:ext cx="66294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/>
              <a:t>(body parts relationship ?)</a:t>
            </a:r>
          </a:p>
        </p:txBody>
      </p:sp>
    </p:spTree>
    <p:extLst>
      <p:ext uri="{BB962C8B-B14F-4D97-AF65-F5344CB8AC3E}">
        <p14:creationId xmlns:p14="http://schemas.microsoft.com/office/powerpoint/2010/main" val="381536309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1981200" y="609600"/>
            <a:ext cx="8229600" cy="1143000"/>
          </a:xfrm>
        </p:spPr>
        <p:txBody>
          <a:bodyPr>
            <a:normAutofit fontScale="90000"/>
          </a:bodyPr>
          <a:lstStyle/>
          <a:p>
            <a:pPr algn="l">
              <a:defRPr/>
            </a:pPr>
            <a:r>
              <a:rPr lang="en-US" dirty="0" err="1" smtClean="0"/>
              <a:t>Isohexane</a:t>
            </a:r>
            <a:r>
              <a:rPr lang="en-US" dirty="0" smtClean="0"/>
              <a:t> has the formula C</a:t>
            </a:r>
            <a:r>
              <a:rPr lang="en-US" baseline="-25000" dirty="0" smtClean="0"/>
              <a:t>6</a:t>
            </a:r>
            <a:r>
              <a:rPr lang="en-US" dirty="0" smtClean="0"/>
              <a:t>H</a:t>
            </a:r>
            <a:r>
              <a:rPr lang="en-US" baseline="-25000" dirty="0" smtClean="0"/>
              <a:t>14</a:t>
            </a:r>
            <a:r>
              <a:rPr lang="en-US" dirty="0" smtClean="0"/>
              <a:t>. How many moles of </a:t>
            </a:r>
            <a:r>
              <a:rPr lang="en-US" dirty="0" err="1" smtClean="0"/>
              <a:t>isohexane</a:t>
            </a:r>
            <a:r>
              <a:rPr lang="en-US" dirty="0" smtClean="0"/>
              <a:t> are formed with 24 grams of C (1 </a:t>
            </a:r>
            <a:r>
              <a:rPr lang="en-US" dirty="0" err="1" smtClean="0"/>
              <a:t>mol</a:t>
            </a:r>
            <a:r>
              <a:rPr lang="en-US" dirty="0" smtClean="0"/>
              <a:t> C=12 g)</a:t>
            </a:r>
            <a:br>
              <a:rPr lang="en-US" dirty="0" smtClean="0"/>
            </a:br>
            <a:endParaRPr lang="en-US" dirty="0"/>
          </a:p>
        </p:txBody>
      </p:sp>
      <p:sp>
        <p:nvSpPr>
          <p:cNvPr id="32771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1981200" y="2133601"/>
            <a:ext cx="4876800" cy="4525963"/>
          </a:xfrm>
        </p:spPr>
        <p:txBody>
          <a:bodyPr/>
          <a:lstStyle/>
          <a:p>
            <a:pPr marL="514350" indent="-514350">
              <a:buFontTx/>
              <a:buAutoNum type="alphaUcPeriod"/>
            </a:pPr>
            <a:r>
              <a:rPr lang="en-US" altLang="en-US" b="1" smtClean="0"/>
              <a:t>0.333 moles isohexane</a:t>
            </a:r>
          </a:p>
          <a:p>
            <a:pPr marL="514350" indent="-514350">
              <a:buFontTx/>
              <a:buAutoNum type="alphaUcPeriod"/>
            </a:pPr>
            <a:r>
              <a:rPr lang="en-US" altLang="en-US" b="1" smtClean="0"/>
              <a:t>2 moles isohexane</a:t>
            </a:r>
          </a:p>
          <a:p>
            <a:pPr marL="514350" indent="-514350">
              <a:buFontTx/>
              <a:buAutoNum type="alphaUcPeriod"/>
            </a:pPr>
            <a:r>
              <a:rPr lang="en-US" altLang="en-US" b="1" smtClean="0"/>
              <a:t>0.1667 moles isohexane</a:t>
            </a:r>
          </a:p>
          <a:p>
            <a:pPr marL="514350" indent="-514350">
              <a:buFontTx/>
              <a:buAutoNum type="alphaUcPeriod"/>
            </a:pPr>
            <a:r>
              <a:rPr lang="en-US" altLang="en-US" b="1" smtClean="0"/>
              <a:t>3 moles isohexane</a:t>
            </a:r>
          </a:p>
          <a:p>
            <a:pPr marL="514350" indent="-514350">
              <a:buFontTx/>
              <a:buAutoNum type="alphaUcPeriod"/>
            </a:pPr>
            <a:r>
              <a:rPr lang="en-US" altLang="en-US" b="1" smtClean="0"/>
              <a:t>Stoichiometry blows</a:t>
            </a:r>
          </a:p>
          <a:p>
            <a:pPr marL="514350" indent="-514350">
              <a:buNone/>
            </a:pPr>
            <a:r>
              <a:rPr lang="en-US" altLang="en-US" b="1" smtClean="0"/>
              <a:t>F. None of the above</a:t>
            </a:r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</p:nvPr>
        </p:nvGraphicFramePr>
        <p:xfrm>
          <a:off x="6032500" y="1600200"/>
          <a:ext cx="4572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80" name="Chart" r:id="rId7" imgW="4571989" imgH="5143584" progId="MSGraph.Chart.8">
                  <p:embed followColorScheme="full"/>
                </p:oleObj>
              </mc:Choice>
              <mc:Fallback>
                <p:oleObj name="Chart" r:id="rId7" imgW="4571989" imgH="5143584" progId="MSGraph.Chart.8">
                  <p:embed followColorScheme="full"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32500" y="1600200"/>
                        <a:ext cx="4572000" cy="51435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CAI1"/>
          <p:cNvSpPr/>
          <p:nvPr>
            <p:custDataLst>
              <p:tags r:id="rId5"/>
            </p:custDataLst>
          </p:nvPr>
        </p:nvSpPr>
        <p:spPr>
          <a:xfrm>
            <a:off x="2562225" y="2179638"/>
            <a:ext cx="3951288" cy="487362"/>
          </a:xfrm>
          <a:prstGeom prst="roundRect">
            <a:avLst/>
          </a:prstGeom>
          <a:noFill/>
          <a:ln w="47625" cap="flat" cmpd="sng" algn="ctr">
            <a:solidFill>
              <a:srgbClr val="FF0000"/>
            </a:solidFill>
            <a:prstDash val="soli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95475347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7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Box 5"/>
          <p:cNvSpPr txBox="1">
            <a:spLocks noChangeArrowheads="1"/>
          </p:cNvSpPr>
          <p:nvPr/>
        </p:nvSpPr>
        <p:spPr bwMode="auto">
          <a:xfrm>
            <a:off x="2008188" y="187325"/>
            <a:ext cx="8229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`body’ parts example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2b </a:t>
            </a:r>
            <a:r>
              <a:rPr lang="en-US" altLang="en-US" sz="3600" b="1" dirty="0">
                <a:solidFill>
                  <a:srgbClr val="000000"/>
                </a:solidFill>
              </a:rPr>
              <a:t>: 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1747" name="TextBox 6"/>
          <p:cNvSpPr txBox="1">
            <a:spLocks noChangeArrowheads="1"/>
          </p:cNvSpPr>
          <p:nvPr/>
        </p:nvSpPr>
        <p:spPr bwMode="auto">
          <a:xfrm>
            <a:off x="3951288" y="722313"/>
            <a:ext cx="4495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2133600" y="1592264"/>
            <a:ext cx="8382000" cy="120032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How many </a:t>
            </a:r>
            <a:r>
              <a:rPr lang="en-US" altLang="en-US" sz="3600" b="1" dirty="0" smtClean="0">
                <a:solidFill>
                  <a:srgbClr val="002060"/>
                </a:solidFill>
              </a:rPr>
              <a:t>g of C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(</a:t>
            </a:r>
            <a:r>
              <a:rPr lang="en-US" altLang="en-US" sz="3600" b="1" dirty="0">
                <a:solidFill>
                  <a:srgbClr val="000000"/>
                </a:solidFill>
              </a:rPr>
              <a:t>at. wt. = 12 g/</a:t>
            </a:r>
            <a:r>
              <a:rPr lang="en-US" altLang="en-US" sz="3600" b="1" dirty="0" err="1">
                <a:solidFill>
                  <a:srgbClr val="000000"/>
                </a:solidFill>
              </a:rPr>
              <a:t>mol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) are in 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0.09375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</a:rPr>
              <a:t>mol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 of octane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 ?</a:t>
            </a:r>
            <a:endParaRPr lang="en-US" altLang="en-US" sz="3600" b="1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008188" y="2873375"/>
            <a:ext cx="8915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Step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1) 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sp>
        <p:nvSpPr>
          <p:cNvPr id="10248" name="TextBox 11"/>
          <p:cNvSpPr txBox="1">
            <a:spLocks noChangeArrowheads="1"/>
          </p:cNvSpPr>
          <p:nvPr/>
        </p:nvSpPr>
        <p:spPr bwMode="auto">
          <a:xfrm>
            <a:off x="3733800" y="3683001"/>
            <a:ext cx="6019800" cy="1447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u="sng" dirty="0"/>
              <a:t>8</a:t>
            </a:r>
            <a:r>
              <a:rPr lang="en-US" altLang="en-US" sz="4400" b="1" u="sng" dirty="0" smtClean="0"/>
              <a:t> C</a:t>
            </a:r>
            <a:r>
              <a:rPr lang="en-US" altLang="en-US" sz="4400" b="1" dirty="0" smtClean="0"/>
              <a:t>  		  </a:t>
            </a:r>
            <a:r>
              <a:rPr lang="en-US" altLang="en-US" sz="4400" b="1" dirty="0">
                <a:solidFill>
                  <a:srgbClr val="000000"/>
                </a:solidFill>
              </a:rPr>
              <a:t>=</a:t>
            </a:r>
            <a:r>
              <a:rPr lang="en-US" altLang="en-US" sz="4400" b="1" dirty="0">
                <a:solidFill>
                  <a:srgbClr val="FF0000"/>
                </a:solidFill>
              </a:rPr>
              <a:t> </a:t>
            </a:r>
            <a:r>
              <a:rPr lang="en-US" altLang="en-US" sz="4400" b="1" dirty="0" smtClean="0">
                <a:solidFill>
                  <a:srgbClr val="FF0000"/>
                </a:solidFill>
              </a:rPr>
              <a:t>     </a:t>
            </a:r>
            <a:r>
              <a:rPr lang="en-US" altLang="en-US" sz="4400" b="1" u="sng" dirty="0" smtClean="0"/>
              <a:t>x</a:t>
            </a:r>
            <a:endParaRPr lang="en-US" altLang="en-US" sz="4400" b="1" u="sng" dirty="0"/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rgbClr val="FF0000"/>
                </a:solidFill>
              </a:rPr>
              <a:t>1</a:t>
            </a:r>
            <a:r>
              <a:rPr lang="en-US" altLang="en-US" sz="4400" b="1" dirty="0" smtClean="0">
                <a:solidFill>
                  <a:srgbClr val="FF0000"/>
                </a:solidFill>
              </a:rPr>
              <a:t> </a:t>
            </a:r>
            <a:r>
              <a:rPr lang="en-US" altLang="en-US" sz="4400" b="1" dirty="0" err="1">
                <a:solidFill>
                  <a:srgbClr val="FF0000"/>
                </a:solidFill>
              </a:rPr>
              <a:t>mol</a:t>
            </a:r>
            <a:r>
              <a:rPr lang="en-US" altLang="en-US" sz="4400" b="1" dirty="0">
                <a:solidFill>
                  <a:srgbClr val="FF0000"/>
                </a:solidFill>
              </a:rPr>
              <a:t> </a:t>
            </a:r>
            <a:r>
              <a:rPr lang="en-US" altLang="en-US" sz="4400" b="1" dirty="0" smtClean="0">
                <a:solidFill>
                  <a:srgbClr val="FF0000"/>
                </a:solidFill>
              </a:rPr>
              <a:t>octane    0.09375</a:t>
            </a:r>
            <a:endParaRPr lang="en-US" altLang="en-US" sz="4400" dirty="0">
              <a:solidFill>
                <a:srgbClr val="FF0000"/>
              </a:solidFill>
            </a:endParaRPr>
          </a:p>
        </p:txBody>
      </p:sp>
      <p:sp>
        <p:nvSpPr>
          <p:cNvPr id="13" name="TextBox 12"/>
          <p:cNvSpPr txBox="1">
            <a:spLocks noChangeArrowheads="1"/>
          </p:cNvSpPr>
          <p:nvPr/>
        </p:nvSpPr>
        <p:spPr bwMode="auto">
          <a:xfrm>
            <a:off x="2854036" y="5294096"/>
            <a:ext cx="7779327" cy="769441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dirty="0">
                <a:solidFill>
                  <a:srgbClr val="FF0000"/>
                </a:solidFill>
              </a:rPr>
              <a:t>x= </a:t>
            </a:r>
            <a:r>
              <a:rPr lang="en-US" altLang="en-US" sz="4400" b="1" dirty="0" smtClean="0"/>
              <a:t>8*</a:t>
            </a:r>
            <a:r>
              <a:rPr lang="en-US" altLang="en-US" sz="4400" b="1" dirty="0" smtClean="0">
                <a:solidFill>
                  <a:srgbClr val="FF0000"/>
                </a:solidFill>
              </a:rPr>
              <a:t>0.09375</a:t>
            </a:r>
            <a:r>
              <a:rPr lang="en-US" altLang="en-US" sz="4400" b="1" dirty="0" smtClean="0"/>
              <a:t>=0.75 </a:t>
            </a:r>
            <a:r>
              <a:rPr lang="en-US" altLang="en-US" sz="4400" b="1" dirty="0" err="1" smtClean="0"/>
              <a:t>mol</a:t>
            </a:r>
            <a:r>
              <a:rPr lang="en-US" altLang="en-US" sz="4400" b="1" dirty="0" smtClean="0"/>
              <a:t> C</a:t>
            </a:r>
            <a:endParaRPr lang="en-US" altLang="en-US" sz="4400" b="1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886200" y="2832282"/>
            <a:ext cx="6629400" cy="7699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dirty="0"/>
              <a:t>(body parts relationship ?)</a:t>
            </a:r>
          </a:p>
        </p:txBody>
      </p:sp>
    </p:spTree>
    <p:extLst>
      <p:ext uri="{BB962C8B-B14F-4D97-AF65-F5344CB8AC3E}">
        <p14:creationId xmlns:p14="http://schemas.microsoft.com/office/powerpoint/2010/main" val="8201600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024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 nodeType="clickPar">
                      <p:stCondLst>
                        <p:cond delay="indefinite"/>
                      </p:stCondLst>
                      <p:childTnLst>
                        <p:par>
                          <p:cTn id="2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TextBox 5"/>
          <p:cNvSpPr txBox="1">
            <a:spLocks noChangeArrowheads="1"/>
          </p:cNvSpPr>
          <p:nvPr/>
        </p:nvSpPr>
        <p:spPr bwMode="auto">
          <a:xfrm>
            <a:off x="2008188" y="187325"/>
            <a:ext cx="8229600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`body’ parts example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2b(cont.)_ :  </a:t>
            </a:r>
            <a:endParaRPr lang="en-US" altLang="en-US" sz="3600" b="1" dirty="0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 </a:t>
            </a:r>
          </a:p>
        </p:txBody>
      </p:sp>
      <p:sp>
        <p:nvSpPr>
          <p:cNvPr id="31747" name="TextBox 6"/>
          <p:cNvSpPr txBox="1">
            <a:spLocks noChangeArrowheads="1"/>
          </p:cNvSpPr>
          <p:nvPr/>
        </p:nvSpPr>
        <p:spPr bwMode="auto">
          <a:xfrm>
            <a:off x="3951288" y="722313"/>
            <a:ext cx="44958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</a:p>
        </p:txBody>
      </p:sp>
      <p:sp>
        <p:nvSpPr>
          <p:cNvPr id="31748" name="TextBox 4"/>
          <p:cNvSpPr txBox="1">
            <a:spLocks noChangeArrowheads="1"/>
          </p:cNvSpPr>
          <p:nvPr/>
        </p:nvSpPr>
        <p:spPr bwMode="auto">
          <a:xfrm>
            <a:off x="2133600" y="1592264"/>
            <a:ext cx="8382000" cy="1200329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How many </a:t>
            </a:r>
            <a:r>
              <a:rPr lang="en-US" altLang="en-US" sz="3600" b="1" dirty="0" smtClean="0">
                <a:solidFill>
                  <a:srgbClr val="002060"/>
                </a:solidFill>
              </a:rPr>
              <a:t>g of C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(</a:t>
            </a:r>
            <a:r>
              <a:rPr lang="en-US" altLang="en-US" sz="3600" b="1" dirty="0">
                <a:solidFill>
                  <a:srgbClr val="000000"/>
                </a:solidFill>
              </a:rPr>
              <a:t>at. wt. = 12 g/</a:t>
            </a:r>
            <a:r>
              <a:rPr lang="en-US" altLang="en-US" sz="3600" b="1" dirty="0" err="1">
                <a:solidFill>
                  <a:srgbClr val="000000"/>
                </a:solidFill>
              </a:rPr>
              <a:t>mol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) are in 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0.09375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 </a:t>
            </a:r>
            <a:r>
              <a:rPr lang="en-US" altLang="en-US" sz="3600" b="1" dirty="0" err="1" smtClean="0">
                <a:solidFill>
                  <a:srgbClr val="FF0000"/>
                </a:solidFill>
              </a:rPr>
              <a:t>mol</a:t>
            </a:r>
            <a:r>
              <a:rPr lang="en-US" altLang="en-US" sz="3600" b="1" dirty="0" smtClean="0">
                <a:solidFill>
                  <a:srgbClr val="FF0000"/>
                </a:solidFill>
              </a:rPr>
              <a:t> of octane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 ?</a:t>
            </a:r>
            <a:endParaRPr lang="en-US" altLang="en-US" sz="3600" b="1" dirty="0">
              <a:solidFill>
                <a:srgbClr val="000000"/>
              </a:solidFill>
            </a:endParaRPr>
          </a:p>
        </p:txBody>
      </p:sp>
      <p:sp>
        <p:nvSpPr>
          <p:cNvPr id="11" name="TextBox 10"/>
          <p:cNvSpPr txBox="1">
            <a:spLocks noChangeArrowheads="1"/>
          </p:cNvSpPr>
          <p:nvPr/>
        </p:nvSpPr>
        <p:spPr bwMode="auto">
          <a:xfrm>
            <a:off x="2008188" y="2873375"/>
            <a:ext cx="8915400" cy="64633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Step 2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) </a:t>
            </a:r>
            <a:endParaRPr lang="en-US" altLang="en-US" sz="3600" b="1" dirty="0">
              <a:solidFill>
                <a:srgbClr val="FF0000"/>
              </a:solidFill>
            </a:endParaRPr>
          </a:p>
        </p:txBody>
      </p:sp>
      <p:sp>
        <p:nvSpPr>
          <p:cNvPr id="10248" name="TextBox 11"/>
          <p:cNvSpPr txBox="1">
            <a:spLocks noChangeArrowheads="1"/>
          </p:cNvSpPr>
          <p:nvPr/>
        </p:nvSpPr>
        <p:spPr bwMode="auto">
          <a:xfrm>
            <a:off x="1323109" y="3571680"/>
            <a:ext cx="6019800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dirty="0" smtClean="0"/>
              <a:t>Multiply down  		</a:t>
            </a:r>
            <a:endParaRPr lang="en-US" altLang="en-US" sz="4400" dirty="0">
              <a:solidFill>
                <a:srgbClr val="FF0000"/>
              </a:solidFill>
            </a:endParaRPr>
          </a:p>
        </p:txBody>
      </p:sp>
      <p:sp>
        <p:nvSpPr>
          <p:cNvPr id="2" name="TextBox 1"/>
          <p:cNvSpPr txBox="1">
            <a:spLocks noChangeArrowheads="1"/>
          </p:cNvSpPr>
          <p:nvPr/>
        </p:nvSpPr>
        <p:spPr bwMode="auto">
          <a:xfrm>
            <a:off x="3886200" y="2832282"/>
            <a:ext cx="7335982" cy="769441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400" b="1" dirty="0" smtClean="0"/>
              <a:t>(convert x=0.75 </a:t>
            </a:r>
            <a:r>
              <a:rPr lang="en-US" altLang="en-US" sz="4400" b="1" dirty="0" err="1" smtClean="0"/>
              <a:t>mol</a:t>
            </a:r>
            <a:r>
              <a:rPr lang="en-US" altLang="en-US" sz="4400" b="1" dirty="0" smtClean="0"/>
              <a:t> C</a:t>
            </a:r>
            <a:r>
              <a:rPr lang="en-US" altLang="en-US" sz="4400" b="1" dirty="0" smtClean="0">
                <a:sym typeface="Wingdings" panose="05000000000000000000" pitchFamily="2" charset="2"/>
              </a:rPr>
              <a:t> g C</a:t>
            </a:r>
            <a:r>
              <a:rPr lang="en-US" altLang="en-US" sz="4400" b="1" dirty="0" smtClean="0"/>
              <a:t>)</a:t>
            </a:r>
            <a:endParaRPr lang="en-US" altLang="en-US" sz="4400" b="1" dirty="0"/>
          </a:p>
        </p:txBody>
      </p:sp>
      <p:sp>
        <p:nvSpPr>
          <p:cNvPr id="3" name="TextBox 2"/>
          <p:cNvSpPr txBox="1"/>
          <p:nvPr/>
        </p:nvSpPr>
        <p:spPr>
          <a:xfrm>
            <a:off x="2659351" y="4622855"/>
            <a:ext cx="7578437" cy="769441"/>
          </a:xfrm>
          <a:prstGeom prst="rect">
            <a:avLst/>
          </a:prstGeom>
          <a:solidFill>
            <a:srgbClr val="FFFF00"/>
          </a:solidFill>
        </p:spPr>
        <p:txBody>
          <a:bodyPr wrap="square" rtlCol="0">
            <a:spAutoFit/>
          </a:bodyPr>
          <a:lstStyle/>
          <a:p>
            <a:r>
              <a:rPr lang="en-US" sz="4400" b="1" dirty="0" smtClean="0"/>
              <a:t>0.75 </a:t>
            </a:r>
            <a:r>
              <a:rPr lang="en-US" sz="4400" b="1" dirty="0" err="1" smtClean="0"/>
              <a:t>mol</a:t>
            </a:r>
            <a:r>
              <a:rPr lang="en-US" sz="4400" b="1" dirty="0" smtClean="0"/>
              <a:t> *12 g/</a:t>
            </a:r>
            <a:r>
              <a:rPr lang="en-US" sz="4400" b="1" dirty="0" err="1" smtClean="0"/>
              <a:t>mol</a:t>
            </a:r>
            <a:r>
              <a:rPr lang="en-US" sz="4400" b="1" dirty="0" smtClean="0"/>
              <a:t> =9 grams C</a:t>
            </a:r>
            <a:endParaRPr lang="en-US" sz="4400" b="1" dirty="0"/>
          </a:p>
        </p:txBody>
      </p:sp>
    </p:spTree>
    <p:extLst>
      <p:ext uri="{BB962C8B-B14F-4D97-AF65-F5344CB8AC3E}">
        <p14:creationId xmlns:p14="http://schemas.microsoft.com/office/powerpoint/2010/main" val="396186367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024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2" grpId="0"/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PQuestion"/>
          <p:cNvSpPr>
            <a:spLocks noGrp="1"/>
          </p:cNvSpPr>
          <p:nvPr>
            <p:ph type="title"/>
          </p:nvPr>
        </p:nvSpPr>
        <p:spPr>
          <a:xfrm>
            <a:off x="457200" y="274638"/>
            <a:ext cx="10515600" cy="1325563"/>
          </a:xfrm>
        </p:spPr>
        <p:txBody>
          <a:bodyPr>
            <a:noAutofit/>
          </a:bodyPr>
          <a:lstStyle/>
          <a:p>
            <a:r>
              <a:rPr lang="en-US" sz="3200" dirty="0" smtClean="0"/>
              <a:t>The molecular formula for cocaine is C</a:t>
            </a:r>
            <a:r>
              <a:rPr lang="en-US" sz="3200" baseline="-25000" dirty="0" smtClean="0"/>
              <a:t>17</a:t>
            </a:r>
            <a:r>
              <a:rPr lang="en-US" sz="3200" dirty="0" smtClean="0"/>
              <a:t>H</a:t>
            </a:r>
            <a:r>
              <a:rPr lang="en-US" sz="3200" baseline="-25000" dirty="0" smtClean="0"/>
              <a:t>21</a:t>
            </a:r>
            <a:r>
              <a:rPr lang="en-US" sz="3200" dirty="0" smtClean="0"/>
              <a:t>NO</a:t>
            </a:r>
            <a:r>
              <a:rPr lang="en-US" sz="3200" baseline="-25000" dirty="0" smtClean="0"/>
              <a:t>4</a:t>
            </a:r>
            <a:r>
              <a:rPr lang="en-US" sz="3200" dirty="0" smtClean="0"/>
              <a:t> and has a molecular mass of 303.4 g/mol. How many grams of O are in 0.03125 </a:t>
            </a:r>
            <a:r>
              <a:rPr lang="en-US" sz="3200" dirty="0" err="1" smtClean="0"/>
              <a:t>mol</a:t>
            </a:r>
            <a:r>
              <a:rPr lang="en-US" sz="3200" dirty="0" smtClean="0"/>
              <a:t> of cocaine. The atomic mass of O=16 g/</a:t>
            </a:r>
            <a:r>
              <a:rPr lang="en-US" sz="3200" dirty="0" err="1" smtClean="0"/>
              <a:t>mol</a:t>
            </a:r>
            <a:r>
              <a:rPr lang="en-US" sz="3200" dirty="0" smtClean="0"/>
              <a:t> </a:t>
            </a:r>
            <a:endParaRPr lang="en-US" sz="3200" dirty="0"/>
          </a:p>
        </p:txBody>
      </p:sp>
      <p:sp>
        <p:nvSpPr>
          <p:cNvPr id="3" name="TPAnswers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425450" y="1905000"/>
            <a:ext cx="5638800" cy="4351338"/>
          </a:xfrm>
        </p:spPr>
        <p:txBody>
          <a:bodyPr>
            <a:normAutofit/>
          </a:bodyPr>
          <a:lstStyle/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2.0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0.50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9.5 g</a:t>
            </a:r>
          </a:p>
          <a:p>
            <a:pPr marL="514350" indent="-514350">
              <a:lnSpc>
                <a:spcPct val="100000"/>
              </a:lnSpc>
              <a:spcBef>
                <a:spcPct val="20000"/>
              </a:spcBef>
              <a:buFont typeface="Arial" panose="020B0604020202020204" pitchFamily="34" charset="0"/>
              <a:buAutoNum type="alphaUcPeriod"/>
            </a:pPr>
            <a:r>
              <a:rPr lang="en-US" sz="3200" dirty="0" smtClean="0"/>
              <a:t>19.0 g</a:t>
            </a:r>
            <a:endParaRPr lang="en-US" sz="3200" dirty="0"/>
          </a:p>
        </p:txBody>
      </p:sp>
      <p:graphicFrame>
        <p:nvGraphicFramePr>
          <p:cNvPr id="4" name="TPChart"/>
          <p:cNvGraphicFramePr>
            <a:graphicFrameLocks noChangeAspect="1"/>
          </p:cNvGraphicFramePr>
          <p:nvPr>
            <p:custDataLst>
              <p:tags r:id="rId4"/>
            </p:custDataLst>
            <p:extLst>
              <p:ext uri="{D42A27DB-BD31-4B8C-83A1-F6EECF244321}">
                <p14:modId xmlns:p14="http://schemas.microsoft.com/office/powerpoint/2010/main" val="3298844189"/>
              </p:ext>
            </p:extLst>
          </p:nvPr>
        </p:nvGraphicFramePr>
        <p:xfrm>
          <a:off x="6064250" y="1600201"/>
          <a:ext cx="6096000" cy="51435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6" name="Chart" r:id="rId7" imgW="6096075" imgH="5143584" progId="MSGraph.Chart.8">
                  <p:embed followColorScheme="full"/>
                </p:oleObj>
              </mc:Choice>
              <mc:Fallback>
                <p:oleObj name="Chart" r:id="rId7" imgW="6096075" imgH="5143584" progId="MSGraph.Chart.8">
                  <p:embed followColorScheme="full"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6064250" y="1600201"/>
                        <a:ext cx="6096000" cy="51435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5" name="CAI1"/>
          <p:cNvSpPr/>
          <p:nvPr>
            <p:custDataLst>
              <p:tags r:id="rId5"/>
            </p:custDataLst>
          </p:nvPr>
        </p:nvSpPr>
        <p:spPr>
          <a:xfrm>
            <a:off x="191770" y="2048087"/>
            <a:ext cx="292100" cy="292100"/>
          </a:xfrm>
          <a:prstGeom prst="rightArrow">
            <a:avLst>
              <a:gd name="adj1" fmla="val 49190"/>
              <a:gd name="adj2" fmla="val 28010"/>
            </a:avLst>
          </a:prstGeom>
          <a:gradFill flip="none" rotWithShape="1">
            <a:gsLst>
              <a:gs pos="0">
                <a:srgbClr val="008000"/>
              </a:gs>
              <a:gs pos="100000">
                <a:srgbClr val="FFFFFF"/>
              </a:gs>
            </a:gsLst>
            <a:lin ang="10800000" scaled="1"/>
            <a:tileRect/>
          </a:gradFill>
          <a:ln w="12700" cap="flat" cmpd="sng" algn="ctr">
            <a:noFill/>
            <a:prstDash val="solid"/>
            <a:miter lim="800000"/>
          </a:ln>
          <a:effectLst/>
          <a:extLst>
            <a:ext uri="{91240B29-F687-4F45-9708-019B960494DF}">
              <a14:hiddenLine xmlns:a14="http://schemas.microsoft.com/office/drawing/2010/main" w="12700" cap="flat" cmpd="sng" algn="ctr">
                <a:solidFill>
                  <a:schemeClr val="accent1">
                    <a:shade val="50000"/>
                  </a:schemeClr>
                </a:solidFill>
                <a:prstDash val="solid"/>
                <a:miter lim="800000"/>
              </a14:hiddenLine>
            </a:ext>
          </a:extLst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custDataLst>
      <p:tags r:id="rId2"/>
    </p:custDataLst>
    <p:extLst>
      <p:ext uri="{BB962C8B-B14F-4D97-AF65-F5344CB8AC3E}">
        <p14:creationId xmlns:p14="http://schemas.microsoft.com/office/powerpoint/2010/main" val="12410037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OleChart spid="4" grpId="0"/>
      <p:bldP spid="5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TextBox 3"/>
          <p:cNvSpPr txBox="1">
            <a:spLocks noChangeArrowheads="1"/>
          </p:cNvSpPr>
          <p:nvPr/>
        </p:nvSpPr>
        <p:spPr bwMode="auto">
          <a:xfrm>
            <a:off x="1524000" y="187325"/>
            <a:ext cx="87137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`body’ parts example </a:t>
            </a:r>
            <a:r>
              <a:rPr lang="en-US" altLang="en-US" sz="3600" b="1" dirty="0" smtClean="0">
                <a:solidFill>
                  <a:srgbClr val="000000"/>
                </a:solidFill>
              </a:rPr>
              <a:t>3a </a:t>
            </a:r>
            <a:r>
              <a:rPr lang="en-US" altLang="en-US" sz="3600" b="1" dirty="0">
                <a:solidFill>
                  <a:srgbClr val="000000"/>
                </a:solidFill>
              </a:rPr>
              <a:t>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 dirty="0">
                <a:solidFill>
                  <a:srgbClr val="000000"/>
                </a:solidFill>
              </a:rPr>
              <a:t> Weight</a:t>
            </a:r>
            <a:r>
              <a:rPr lang="en-US" altLang="en-US" sz="3600" b="1" dirty="0">
                <a:solidFill>
                  <a:srgbClr val="000000"/>
                </a:solidFill>
                <a:sym typeface="Wingdings" panose="05000000000000000000" pitchFamily="2" charset="2"/>
              </a:rPr>
              <a:t> moles , then </a:t>
            </a:r>
            <a:r>
              <a:rPr lang="en-US" altLang="en-US" sz="3600" b="1" dirty="0" err="1">
                <a:solidFill>
                  <a:srgbClr val="000000"/>
                </a:solidFill>
                <a:sym typeface="Wingdings" panose="05000000000000000000" pitchFamily="2" charset="2"/>
              </a:rPr>
              <a:t>mol</a:t>
            </a:r>
            <a:r>
              <a:rPr lang="en-US" altLang="en-US" sz="3600" b="1" dirty="0">
                <a:solidFill>
                  <a:srgbClr val="000000"/>
                </a:solidFill>
                <a:sym typeface="Wingdings" panose="05000000000000000000" pitchFamily="2" charset="2"/>
              </a:rPr>
              <a:t> </a:t>
            </a:r>
            <a:r>
              <a:rPr lang="en-US" altLang="en-US" sz="3600" b="1" dirty="0" err="1">
                <a:solidFill>
                  <a:srgbClr val="FF0000"/>
                </a:solidFill>
                <a:sym typeface="Wingdings" panose="05000000000000000000" pitchFamily="2" charset="2"/>
              </a:rPr>
              <a:t>Mol</a:t>
            </a:r>
            <a:r>
              <a:rPr lang="en-US" altLang="en-US" sz="3600" b="1" dirty="0">
                <a:solidFill>
                  <a:srgbClr val="FF0000"/>
                </a:solidFill>
                <a:sym typeface="Wingdings" panose="05000000000000000000" pitchFamily="2" charset="2"/>
              </a:rPr>
              <a:t> weight</a:t>
            </a:r>
            <a:endParaRPr lang="en-US" altLang="en-US" sz="3600" b="1" dirty="0">
              <a:solidFill>
                <a:srgbClr val="000000"/>
              </a:solidFill>
            </a:endParaRPr>
          </a:p>
        </p:txBody>
      </p:sp>
      <p:sp>
        <p:nvSpPr>
          <p:cNvPr id="33795" name="TextBox 4"/>
          <p:cNvSpPr txBox="1">
            <a:spLocks noChangeArrowheads="1"/>
          </p:cNvSpPr>
          <p:nvPr/>
        </p:nvSpPr>
        <p:spPr bwMode="auto">
          <a:xfrm>
            <a:off x="2601913" y="1360488"/>
            <a:ext cx="7467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  <a:r>
              <a:rPr lang="en-US" altLang="en-US" sz="4800" b="1">
                <a:solidFill>
                  <a:srgbClr val="000000"/>
                </a:solidFill>
              </a:rPr>
              <a:t> (MW=114)</a:t>
            </a:r>
            <a:endParaRPr lang="en-US" altLang="en-US" sz="4800" b="1" baseline="-25000">
              <a:solidFill>
                <a:srgbClr val="000000"/>
              </a:solidFill>
            </a:endParaRPr>
          </a:p>
        </p:txBody>
      </p:sp>
      <p:sp>
        <p:nvSpPr>
          <p:cNvPr id="33796" name="TextBox 5"/>
          <p:cNvSpPr txBox="1">
            <a:spLocks noChangeArrowheads="1"/>
          </p:cNvSpPr>
          <p:nvPr/>
        </p:nvSpPr>
        <p:spPr bwMode="auto">
          <a:xfrm>
            <a:off x="1524000" y="2143126"/>
            <a:ext cx="9144000" cy="1323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How many </a:t>
            </a:r>
            <a:r>
              <a:rPr lang="en-US" altLang="en-US" sz="4000" b="1">
                <a:solidFill>
                  <a:srgbClr val="FF0000"/>
                </a:solidFill>
              </a:rPr>
              <a:t>grams of H </a:t>
            </a:r>
            <a:r>
              <a:rPr lang="en-US" altLang="en-US" sz="4000" b="1">
                <a:solidFill>
                  <a:srgbClr val="000000"/>
                </a:solidFill>
              </a:rPr>
              <a:t>are in 10 grams of Octane ?  (</a:t>
            </a:r>
            <a:r>
              <a:rPr lang="en-US" altLang="en-US" sz="4000" b="1">
                <a:solidFill>
                  <a:srgbClr val="FF0000"/>
                </a:solidFill>
              </a:rPr>
              <a:t>1 mole H=1 g H)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773239" y="3467100"/>
            <a:ext cx="91265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Step 1) Convert grams octane to moles octane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All roads lead through moles; divide up 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405188" y="4810126"/>
            <a:ext cx="6832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000000"/>
                </a:solidFill>
              </a:rPr>
              <a:t>10 g  </a:t>
            </a:r>
            <a:r>
              <a:rPr lang="en-US" altLang="en-US" sz="4000" b="1">
                <a:solidFill>
                  <a:srgbClr val="000000"/>
                </a:solidFill>
              </a:rPr>
              <a:t>    	 = 0.0877 mol  octane</a:t>
            </a:r>
            <a:endParaRPr lang="en-US" altLang="en-US" sz="4000" b="1" u="sng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114 g/mol    </a:t>
            </a:r>
          </a:p>
        </p:txBody>
      </p:sp>
    </p:spTree>
    <p:extLst>
      <p:ext uri="{BB962C8B-B14F-4D97-AF65-F5344CB8AC3E}">
        <p14:creationId xmlns:p14="http://schemas.microsoft.com/office/powerpoint/2010/main" val="37553948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extBox 3"/>
          <p:cNvSpPr txBox="1">
            <a:spLocks noChangeArrowheads="1"/>
          </p:cNvSpPr>
          <p:nvPr/>
        </p:nvSpPr>
        <p:spPr bwMode="auto">
          <a:xfrm>
            <a:off x="1524000" y="187325"/>
            <a:ext cx="8713788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`body’ parts example 3 :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 Weight</a:t>
            </a:r>
            <a:r>
              <a:rPr lang="en-US" altLang="en-US" sz="3600" b="1">
                <a:solidFill>
                  <a:srgbClr val="000000"/>
                </a:solidFill>
                <a:sym typeface="Wingdings" panose="05000000000000000000" pitchFamily="2" charset="2"/>
              </a:rPr>
              <a:t> moles , then mol </a:t>
            </a:r>
            <a:r>
              <a:rPr lang="en-US" altLang="en-US" sz="3600" b="1">
                <a:solidFill>
                  <a:srgbClr val="FF0000"/>
                </a:solidFill>
                <a:sym typeface="Wingdings" panose="05000000000000000000" pitchFamily="2" charset="2"/>
              </a:rPr>
              <a:t>Mol weight</a:t>
            </a:r>
            <a:endParaRPr lang="en-US" altLang="en-US" sz="3600" b="1">
              <a:solidFill>
                <a:srgbClr val="000000"/>
              </a:solidFill>
            </a:endParaRPr>
          </a:p>
        </p:txBody>
      </p:sp>
      <p:sp>
        <p:nvSpPr>
          <p:cNvPr id="11267" name="TextBox 4"/>
          <p:cNvSpPr txBox="1">
            <a:spLocks noChangeArrowheads="1"/>
          </p:cNvSpPr>
          <p:nvPr/>
        </p:nvSpPr>
        <p:spPr bwMode="auto">
          <a:xfrm>
            <a:off x="2601913" y="1360488"/>
            <a:ext cx="7467600" cy="8302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800" b="1">
                <a:solidFill>
                  <a:srgbClr val="000000"/>
                </a:solidFill>
              </a:rPr>
              <a:t>Octane = C</a:t>
            </a:r>
            <a:r>
              <a:rPr lang="en-US" altLang="en-US" sz="4800" b="1" baseline="-25000">
                <a:solidFill>
                  <a:srgbClr val="000000"/>
                </a:solidFill>
              </a:rPr>
              <a:t>8</a:t>
            </a:r>
            <a:r>
              <a:rPr lang="en-US" altLang="en-US" sz="4800" b="1">
                <a:solidFill>
                  <a:srgbClr val="000000"/>
                </a:solidFill>
              </a:rPr>
              <a:t>H</a:t>
            </a:r>
            <a:r>
              <a:rPr lang="en-US" altLang="en-US" sz="4800" b="1" baseline="-25000">
                <a:solidFill>
                  <a:srgbClr val="000000"/>
                </a:solidFill>
              </a:rPr>
              <a:t>18</a:t>
            </a:r>
            <a:r>
              <a:rPr lang="en-US" altLang="en-US" sz="4800" b="1">
                <a:solidFill>
                  <a:srgbClr val="000000"/>
                </a:solidFill>
              </a:rPr>
              <a:t> (MW=114)</a:t>
            </a:r>
            <a:endParaRPr lang="en-US" altLang="en-US" sz="4800" b="1" baseline="-25000">
              <a:solidFill>
                <a:srgbClr val="000000"/>
              </a:solidFill>
            </a:endParaRPr>
          </a:p>
        </p:txBody>
      </p:sp>
      <p:sp>
        <p:nvSpPr>
          <p:cNvPr id="11268" name="TextBox 5"/>
          <p:cNvSpPr txBox="1">
            <a:spLocks noChangeArrowheads="1"/>
          </p:cNvSpPr>
          <p:nvPr/>
        </p:nvSpPr>
        <p:spPr bwMode="auto">
          <a:xfrm>
            <a:off x="1524000" y="2143126"/>
            <a:ext cx="9144000" cy="1323975"/>
          </a:xfrm>
          <a:prstGeom prst="rect">
            <a:avLst/>
          </a:prstGeom>
          <a:solidFill>
            <a:srgbClr val="FFFF00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How many </a:t>
            </a:r>
            <a:r>
              <a:rPr lang="en-US" altLang="en-US" sz="4000" b="1">
                <a:solidFill>
                  <a:srgbClr val="FF0000"/>
                </a:solidFill>
              </a:rPr>
              <a:t>grams of H </a:t>
            </a:r>
            <a:r>
              <a:rPr lang="en-US" altLang="en-US" sz="4000" b="1">
                <a:solidFill>
                  <a:srgbClr val="000000"/>
                </a:solidFill>
              </a:rPr>
              <a:t>are in 10 grams of Octane ?  (</a:t>
            </a:r>
            <a:r>
              <a:rPr lang="en-US" altLang="en-US" sz="4000" b="1">
                <a:solidFill>
                  <a:srgbClr val="FF0000"/>
                </a:solidFill>
              </a:rPr>
              <a:t>1 mole H=1 g H)</a:t>
            </a:r>
          </a:p>
        </p:txBody>
      </p:sp>
      <p:sp>
        <p:nvSpPr>
          <p:cNvPr id="8" name="TextBox 7"/>
          <p:cNvSpPr txBox="1">
            <a:spLocks noChangeArrowheads="1"/>
          </p:cNvSpPr>
          <p:nvPr/>
        </p:nvSpPr>
        <p:spPr bwMode="auto">
          <a:xfrm>
            <a:off x="1773239" y="3467100"/>
            <a:ext cx="9126537" cy="1200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Step 1) Convert grams octane to moles octane</a:t>
            </a: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3600" b="1">
                <a:solidFill>
                  <a:srgbClr val="000000"/>
                </a:solidFill>
              </a:rPr>
              <a:t>All roads lead through moles; divide up  </a:t>
            </a:r>
          </a:p>
        </p:txBody>
      </p:sp>
      <p:sp>
        <p:nvSpPr>
          <p:cNvPr id="9" name="TextBox 8"/>
          <p:cNvSpPr txBox="1">
            <a:spLocks noChangeArrowheads="1"/>
          </p:cNvSpPr>
          <p:nvPr/>
        </p:nvSpPr>
        <p:spPr bwMode="auto">
          <a:xfrm>
            <a:off x="3405188" y="4810126"/>
            <a:ext cx="6832600" cy="1323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 u="sng">
                <a:solidFill>
                  <a:srgbClr val="000000"/>
                </a:solidFill>
              </a:rPr>
              <a:t>10 g  </a:t>
            </a:r>
            <a:r>
              <a:rPr lang="en-US" altLang="en-US" sz="4000" b="1">
                <a:solidFill>
                  <a:srgbClr val="000000"/>
                </a:solidFill>
              </a:rPr>
              <a:t>    	 = 0.0877 mol  octane</a:t>
            </a:r>
            <a:endParaRPr lang="en-US" altLang="en-US" sz="4000" b="1" u="sng">
              <a:solidFill>
                <a:srgbClr val="000000"/>
              </a:solidFill>
            </a:endParaRPr>
          </a:p>
          <a:p>
            <a:pPr>
              <a:spcBef>
                <a:spcPct val="0"/>
              </a:spcBef>
              <a:buFontTx/>
              <a:buNone/>
            </a:pPr>
            <a:r>
              <a:rPr lang="en-US" altLang="en-US" sz="4000" b="1">
                <a:solidFill>
                  <a:srgbClr val="000000"/>
                </a:solidFill>
              </a:rPr>
              <a:t>114 g/mol    </a:t>
            </a:r>
          </a:p>
        </p:txBody>
      </p:sp>
    </p:spTree>
    <p:extLst>
      <p:ext uri="{BB962C8B-B14F-4D97-AF65-F5344CB8AC3E}">
        <p14:creationId xmlns:p14="http://schemas.microsoft.com/office/powerpoint/2010/main" val="30504223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8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WASPOLLED" val="36B77E8084CD485B980AF4D288915320"/>
  <p:tag name="TPVERSION" val="5"/>
  <p:tag name="TPFULLVERSION" val="5.0.0.2212"/>
  <p:tag name="PPTVERSION" val="15"/>
  <p:tag name="TPOS" val="2"/>
</p:tagLst>
</file>

<file path=ppt/tags/tag10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Isohexane has the formula C6H14. How many grams of H (at. Wt. = 1 g/mol) are combined in 300 grams of C6H14 (MW=86 g/mol)&#10;23[;]27[;]23[;]False[;]21[;]&#10;4.82608695652174[;]5[;]0.56354266942677[;]0.31758034026465&#10;0[;]-1[;]36.84 g H1[;]36.84 g H[;]&#10;0[;]-1[;]1.32 g H2[;]1.32 g H[;]&#10;2[;]-1[;]0.249 g H3[;]0.249 g H[;]&#10;0[;]-1[;]0.020 g H4[;]0.020 g H[;]&#10;21[;]1[;]48.84 g H5[;]48.84 g H[;]&#10;"/>
  <p:tag name="HASRESULTS" val="Tru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3AA3C8D2956C4E0F8E4CE989A3658A90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822553F98824766A4262E6E72783573&lt;/guid&gt;&#10;            &lt;repollguid&gt;447B81CE7D9547968A1CDD0D862E5E4A&lt;/repollguid&gt;&#10;            &lt;sourceid&gt;432FF845B9BA4D769C5DA987816F91AB&lt;/sourceid&gt;&#10;            &lt;questiontext&gt;Isohexane has the formula C6H14. How many grams of H (at. Wt. = 1 g/mol) are combined in 300 grams of C6H14 (MW=86 g/mol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E62DBC0DD7041A1BB3715D34966C9A2&lt;/guid&gt;&#10;                    &lt;answertext&gt;36.84 g H&lt;/answertext&gt;&#10;                    &lt;valuetype&gt;-1&lt;/valuetype&gt;&#10;                &lt;/answer&gt;&#10;                &lt;answer&gt;&#10;                    &lt;guid&gt;089ED12B4A4849A7958597A549AD3733&lt;/guid&gt;&#10;                    &lt;answertext&gt;1.32 g H&lt;/answertext&gt;&#10;                    &lt;valuetype&gt;-1&lt;/valuetype&gt;&#10;                &lt;/answer&gt;&#10;                &lt;answer&gt;&#10;                    &lt;guid&gt;0482BEC4005E4BA1B3B443B479EE89DF&lt;/guid&gt;&#10;                    &lt;answertext&gt;0.249 g H&lt;/answertext&gt;&#10;                    &lt;valuetype&gt;-1&lt;/valuetype&gt;&#10;                &lt;/answer&gt;&#10;                &lt;answer&gt;&#10;                    &lt;guid&gt;CDAE7E80896D467BB22186077BEE8F34&lt;/guid&gt;&#10;                    &lt;answertext&gt;0.020 g H&lt;/answertext&gt;&#10;                    &lt;valuetype&gt;-1&lt;/valuetype&gt;&#10;                &lt;/answer&gt;&#10;                &lt;answer&gt;&#10;                    &lt;guid&gt;65CB4C52F65645A6A05BAE371AC83E39&lt;/guid&gt;&#10;                    &lt;answertext&gt;48.84 g H&lt;/answertext&gt;&#10;                    &lt;valuetype&gt;1&lt;/valuetype&gt;&#10;                &lt;/answer&gt;&#10;            &lt;/answers&gt;&#10;        &lt;/multichoice&gt;&#10;    &lt;/questions&gt;&#10;&lt;/questionlist&gt;"/>
</p:tagLst>
</file>

<file path=ppt/tags/tag1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1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3BA4ED64511B4B5695FA7FA8234667B9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ADA7D338DC93469E9957FA234F0B3D08&lt;/guid&gt;&#10;            &lt;repollguid&gt;45B30E5B5CFC4E3EA63A4A8AC01B9B1B&lt;/repollguid&gt;&#10;            &lt;sourceid&gt;739D3A5F753942E59440BC85718A9AC4&lt;/sourceid&gt;&#10;            &lt;questiontext&gt;Royhypnol or`Roofies’, the date rape drug, has the chemical formula C16H12FN3O3 and a molecular mass of 313.3 g/mol. How many grams of Roofie contain 3.676 g of C (atomic mass =12 g/mol)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3EAA9E9EE5C94AA7B5ED4FE826EBA8C8&lt;/guid&gt;&#10;                    &lt;answertext&gt;96.97 g&lt;/answertext&gt;&#10;                    &lt;valuetype&gt;-1&lt;/valuetype&gt;&#10;                &lt;/answer&gt;&#10;                &lt;answer&gt;&#10;                    &lt;guid&gt;023E0499DCD744719734F554B0CB290E&lt;/guid&gt;&#10;                    &lt;answertext&gt;22.53 g&lt;/answertext&gt;&#10;                    &lt;valuetype&gt;-1&lt;/valuetype&gt;&#10;                &lt;/answer&gt;&#10;                &lt;answer&gt;&#10;                    &lt;guid&gt;9D35674441484F9596A5FAADAB53528C&lt;/guid&gt;&#10;                    &lt;answertext&gt;6.00 g&lt;/answertext&gt;&#10;                    &lt;valuetype&gt;1&lt;/valuetype&gt;&#10;                &lt;/answer&gt;&#10;                &lt;answer&gt;&#10;                    &lt;guid&gt;A8DF39D9DF4D46AE9A34C61A79EA34D3&lt;/guid&gt;&#10;                    &lt;answertext&gt;60.0 g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1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1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1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RESULTS" val="Isohexane has the formula C6H14. How many moles of isohexane are formed with 24 grams of C&#10;45[;]53[;]45[;]False[;]31[;]&#10;1.88888888888889[;]1[;]1.49402100568637[;]2.2320987654321&#10;31[;]1[;]0.333 moles isohexane1[;]0.333 moles isohexane[;]&#10;3[;]-1[;]2 moles isohexane2[;]2 moles isohexane[;]&#10;2[;]-1[;]0.1667 moles isohexane3[;]0.1667 moles isohexane[;]&#10;4[;]-1[;]3 moles isohexane4[;]3 moles isohexane[;]&#10;4[;]-1[;]Stoichiometry blows5[;]Stoichiometry blows[;]&#10;1[;]-1[;]F. None of the above6[;]F. None of the above[;]&#10;"/>
  <p:tag name="HASRESULTS" val="False"/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5C3783A82E614517BFD7E414EDE9E239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F7ED9220290240FB822F7AAE005C2A2B&lt;/guid&gt;&#10;            &lt;repollguid&gt;E2811F101DA14CCCB49CD55484252227&lt;/repollguid&gt;&#10;            &lt;sourceid&gt;1C3FFDF4EF11417D9CE54427BE1CEA67&lt;/sourceid&gt;&#10;            &lt;questiontext&gt;Isohexane has the formula C6H14. How many moles of isohexane are formed with 24 grams of C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0&lt;/bulletstyle&gt;&#10;            &lt;correctanswerindicator&gt;True&lt;/correctanswerindicator&gt;&#10;            &lt;answers&gt;&#10;                &lt;answer&gt;&#10;                    &lt;guid&gt;BAC72B5B0BE44A1B86F1BEDB329AB418&lt;/guid&gt;&#10;                    &lt;answertext&gt;0.333 moles isohexane&lt;/answertext&gt;&#10;                    &lt;valuetype&gt;1&lt;/valuetype&gt;&#10;                &lt;/answer&gt;&#10;                &lt;answer&gt;&#10;                    &lt;guid&gt;7DF6B4CE17C84675ADB9D4309CA97602&lt;/guid&gt;&#10;                    &lt;answertext&gt;2 moles isohexane&lt;/answertext&gt;&#10;                    &lt;valuetype&gt;-1&lt;/valuetype&gt;&#10;                &lt;/answer&gt;&#10;                &lt;answer&gt;&#10;                    &lt;guid&gt;4944B0D11F7E4FFBABB083C8E060F5DC&lt;/guid&gt;&#10;                    &lt;answertext&gt;0.1667 moles isohexane&lt;/answertext&gt;&#10;                    &lt;valuetype&gt;-1&lt;/valuetype&gt;&#10;                &lt;/answer&gt;&#10;                &lt;answer&gt;&#10;                    &lt;guid&gt;488772CABB6F4F969566BBBCA7327C65&lt;/guid&gt;&#10;                    &lt;answertext&gt;3 moles isohexane&lt;/answertext&gt;&#10;                    &lt;valuetype&gt;-1&lt;/valuetype&gt;&#10;                &lt;/answer&gt;&#10;                &lt;answer&gt;&#10;                    &lt;guid&gt;2AAC7CCDDAAA4B9B982E2A154B326887&lt;/guid&gt;&#10;                    &lt;answertext&gt;Stoichiometry blows&lt;/answertext&gt;&#10;                    &lt;valuetype&gt;-1&lt;/valuetype&gt;&#10;                &lt;/answer&gt;&#10;                &lt;answer&gt;&#10;                    &lt;guid&gt;E02BE81D0935492BBB684EE7A33870BA&lt;/guid&gt;&#10;                    &lt;answertext&gt;F. None of the above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COLORTYPE" val="SCHEME"/>
  <p:tag name="DEFINEDCOLORS" val="3,6,10,45,32,50,13,4,9,55,1"/>
  <p:tag name="NUMBERFORMAT" val="0"/>
  <p:tag name="LABELFORMAT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LIVECHARTING" val="False"/>
  <p:tag name="AUTOOPENPOLL" val="True"/>
  <p:tag name="TYPE" val="MultiChoiceSlide"/>
  <p:tag name="TPQUESTIONXML" val="﻿&lt;?xml version=&quot;1.0&quot; encoding=&quot;utf-8&quot;?&gt;&#10;&lt;questionlist&gt;&#10;    &lt;properties&gt;&#10;        &lt;guid&gt;11DA1459E723426E8E2837A5B88058CC&lt;/guid&gt;&#10;        &lt;description /&gt;&#10;    &lt;/properties&gt;&#10;    &lt;questionlisttemplate&gt;&#10;        &lt;correctvalue&gt;1&lt;/correctvalue&gt;&#10;        &lt;incorrectvalue&gt;0&lt;/incorrectvalue&gt;&#10;        &lt;questiontype&gt;1&lt;/questiontype&gt;&#10;        &lt;numberofchoices&gt;4&lt;/numberofchoices&gt;&#10;        &lt;bulletstyle&gt;2&lt;/bulletstyle&gt;&#10;        &lt;questionfont&gt;Verdana&lt;/questionfont&gt;&#10;        &lt;questionfontsize&gt;12&lt;/questionfontsize&gt;&#10;        &lt;answerfont&gt;Verdana&lt;/answerfont&gt;&#10;        &lt;answerfontsize&gt;12&lt;/answerfontsize&gt;&#10;        &lt;showresults&gt;True&lt;/showresults&gt;&#10;        &lt;countdowntime&gt;30&lt;/countdowntime&gt;&#10;        &lt;responsegrid&gt;0&lt;/responsegrid&gt;&#10;    &lt;/questionlisttemplate&gt;&#10;    &lt;questions&gt;&#10;        &lt;multichoice&gt;&#10;            &lt;guid&gt;63800BB040FC4F2287C60283CF10A962&lt;/guid&gt;&#10;            &lt;repollguid&gt;224D9D7251EB4089B7D89D39FF185F1B&lt;/repollguid&gt;&#10;            &lt;sourceid&gt;FC9C494D4F994F09B58BB3D888D1CFA7&lt;/sourceid&gt;&#10;            &lt;questiontext&gt;The molecular formula for cocaine is C17H21NO4 and has a molecular mass of 303.4 g/mol. How many grams of O are in 0.03125 mol of cocaine. The atomic mass of O=16 g/mol &lt;/questiontext&gt;&#10;            &lt;showresults&gt;True&lt;/showresults&gt;&#10;            &lt;responsegrid&gt;0&lt;/responsegrid&gt;&#10;            &lt;countdowntimer&gt;False&lt;/countdowntimer&gt;&#10;            &lt;countdowntime&gt;30&lt;/countdowntime&gt;&#10;            &lt;correctvalue&gt;1&lt;/correctvalue&gt;&#10;            &lt;incorrectvalue&gt;0&lt;/incorrectvalue&gt;&#10;            &lt;responselimit&gt;1&lt;/responselimit&gt;&#10;            &lt;bulletstyle&gt;2&lt;/bulletstyle&gt;&#10;            &lt;correctanswerindicator&gt;True&lt;/correctanswerindicator&gt;&#10;            &lt;answers&gt;&#10;                &lt;answer&gt;&#10;                    &lt;guid&gt;14296FBC6D1C4092BFE9AAEE9C285E29&lt;/guid&gt;&#10;                    &lt;answertext&gt;2.0 g&lt;/answertext&gt;&#10;                    &lt;valuetype&gt;1&lt;/valuetype&gt;&#10;                &lt;/answer&gt;&#10;                &lt;answer&gt;&#10;                    &lt;guid&gt;614022101D51408B985C0B96B527EBAB&lt;/guid&gt;&#10;                    &lt;answertext&gt;0.50 g&lt;/answertext&gt;&#10;                    &lt;valuetype&gt;-1&lt;/valuetype&gt;&#10;                &lt;/answer&gt;&#10;                &lt;answer&gt;&#10;                    &lt;guid&gt;91FE4B88983F4F59A42F6EC002DC7863&lt;/guid&gt;&#10;                    &lt;answertext&gt;9.5 g&lt;/answertext&gt;&#10;                    &lt;valuetype&gt;-1&lt;/valuetype&gt;&#10;                &lt;/answer&gt;&#10;                &lt;answer&gt;&#10;                    &lt;guid&gt;51EE839209AE4876B7F848CF5EC16C18&lt;/guid&gt;&#10;                    &lt;answertext&gt;19.0 g&lt;/answertext&gt;&#10;                    &lt;valuetype&gt;-1&lt;/valuetype&gt;&#10;                &lt;/answer&gt;&#10;            &lt;/answers&gt;&#10;        &lt;/multichoice&gt;&#10;    &lt;/questions&gt;&#10;&lt;/questionlist&gt;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ZEROBASED" val="False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YPE" val="0"/>
  <p:tag name="DEFINEDCOLORS" val="3,6,10,45,32,50,13,4,9,55,1"/>
  <p:tag name="COLORTYPE" val="SCHEME"/>
  <p:tag name="LABELFORMAT" val="0"/>
  <p:tag name="NUMBERFORMAT" val="0"/>
</p:tagLst>
</file>

<file path=ppt/tags/tag9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ISCAI" val="True"/>
  <p:tag name="TYPE" val="4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795</TotalTime>
  <Words>1072</Words>
  <Application>Microsoft Office PowerPoint</Application>
  <PresentationFormat>Widescreen</PresentationFormat>
  <Paragraphs>145</Paragraphs>
  <Slides>20</Slides>
  <Notes>0</Notes>
  <HiddenSlides>0</HiddenSlides>
  <MMClips>0</MMClips>
  <ScaleCrop>false</ScaleCrop>
  <HeadingPairs>
    <vt:vector size="8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Times New Roman</vt:lpstr>
      <vt:lpstr>Wingdings</vt:lpstr>
      <vt:lpstr>Office Theme</vt:lpstr>
      <vt:lpstr>Chart</vt:lpstr>
      <vt:lpstr>PowerPoint Presentation</vt:lpstr>
      <vt:lpstr>PowerPoint Presentation</vt:lpstr>
      <vt:lpstr>PowerPoint Presentation</vt:lpstr>
      <vt:lpstr>Isohexane has the formula C6H14. How many moles of isohexane are formed with 24 grams of C (1 mol C=12 g) </vt:lpstr>
      <vt:lpstr>PowerPoint Presentation</vt:lpstr>
      <vt:lpstr>PowerPoint Presentation</vt:lpstr>
      <vt:lpstr>The molecular formula for cocaine is C17H21NO4 and has a molecular mass of 303.4 g/mol. How many grams of O are in 0.03125 mol of cocaine. The atomic mass of O=16 g/mol </vt:lpstr>
      <vt:lpstr>PowerPoint Presentation</vt:lpstr>
      <vt:lpstr>PowerPoint Presentation</vt:lpstr>
      <vt:lpstr>PowerPoint Presentation</vt:lpstr>
      <vt:lpstr>PowerPoint Presentation</vt:lpstr>
      <vt:lpstr>Isohexane has the formula C6H14. How many grams of H (at. Wt. = 1 g/mol) are combined in 300 grams of C6H14 (MW=86 g/mol)</vt:lpstr>
      <vt:lpstr>PowerPoint Presentation</vt:lpstr>
      <vt:lpstr>PowerPoint Presentation</vt:lpstr>
      <vt:lpstr>PowerPoint Presentation</vt:lpstr>
      <vt:lpstr>Royhypnol or`Roofies’, the date rape drug, has the chemical formula C16H12FN3O3 and a molecular mass of 313.3 g/mol. How many grams of Roofie contain 3.676 g of C (atomic mass =12 g/mol)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Fong, Jerry</cp:lastModifiedBy>
  <cp:revision>89</cp:revision>
  <cp:lastPrinted>2017-09-28T19:26:00Z</cp:lastPrinted>
  <dcterms:created xsi:type="dcterms:W3CDTF">2017-09-15T23:56:17Z</dcterms:created>
  <dcterms:modified xsi:type="dcterms:W3CDTF">2017-10-23T18:36:33Z</dcterms:modified>
</cp:coreProperties>
</file>