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8" r:id="rId2"/>
    <p:sldId id="378" r:id="rId3"/>
    <p:sldId id="381" r:id="rId4"/>
    <p:sldId id="382" r:id="rId5"/>
    <p:sldId id="383" r:id="rId6"/>
    <p:sldId id="384" r:id="rId7"/>
    <p:sldId id="385" r:id="rId8"/>
    <p:sldId id="386" r:id="rId9"/>
    <p:sldId id="387" r:id="rId10"/>
    <p:sldId id="403" r:id="rId11"/>
    <p:sldId id="402" r:id="rId12"/>
    <p:sldId id="388" r:id="rId13"/>
    <p:sldId id="389" r:id="rId14"/>
    <p:sldId id="390" r:id="rId15"/>
    <p:sldId id="404" r:id="rId16"/>
    <p:sldId id="405" r:id="rId17"/>
    <p:sldId id="400" r:id="rId18"/>
    <p:sldId id="391" r:id="rId19"/>
    <p:sldId id="392" r:id="rId20"/>
    <p:sldId id="393" r:id="rId21"/>
    <p:sldId id="394" r:id="rId22"/>
    <p:sldId id="395" r:id="rId23"/>
    <p:sldId id="406" r:id="rId24"/>
    <p:sldId id="408" r:id="rId25"/>
    <p:sldId id="409" r:id="rId26"/>
    <p:sldId id="401" r:id="rId27"/>
    <p:sldId id="396" r:id="rId28"/>
    <p:sldId id="397" r:id="rId29"/>
    <p:sldId id="398" r:id="rId30"/>
    <p:sldId id="399" r:id="rId31"/>
  </p:sldIdLst>
  <p:sldSz cx="12192000" cy="6858000"/>
  <p:notesSz cx="7010400" cy="9236075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3CB5091-0E6F-4159-9CEA-338A8310A7EC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6788683-BD74-4A42-8214-6A0493F4F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4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823C7159-05E0-4238-B4B1-45C8CE2E0D20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40758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2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8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8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4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0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9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1C732-12AC-4D83-8866-13E7BEC2875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5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13.xml"/><Relationship Id="rId7" Type="http://schemas.openxmlformats.org/officeDocument/2006/relationships/oleObject" Target="../embeddings/oleObject4.bin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7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21.xml"/><Relationship Id="rId7" Type="http://schemas.openxmlformats.org/officeDocument/2006/relationships/oleObject" Target="../embeddings/oleObject6.bin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tags" Target="../tags/tag25.xml"/><Relationship Id="rId7" Type="http://schemas.openxmlformats.org/officeDocument/2006/relationships/oleObject" Target="../embeddings/oleObject7.bin"/><Relationship Id="rId2" Type="http://schemas.openxmlformats.org/officeDocument/2006/relationships/tags" Target="../tags/tag24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29.xml"/><Relationship Id="rId7" Type="http://schemas.openxmlformats.org/officeDocument/2006/relationships/oleObject" Target="../embeddings/oleObject8.bin"/><Relationship Id="rId2" Type="http://schemas.openxmlformats.org/officeDocument/2006/relationships/tags" Target="../tags/tag28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4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5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9.xml"/><Relationship Id="rId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Homework 6 posted; due Friday 27 October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Finish Reading Chapter 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Exam 2: Monday 30 October…review day is Friday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723" y="1733549"/>
            <a:ext cx="6996596" cy="49815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15" y="1569660"/>
            <a:ext cx="9143999" cy="533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64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2286000" y="381000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Simplest 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1b: </a:t>
            </a:r>
            <a:endParaRPr lang="en-US" altLang="en-US" sz="3600" b="1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2060"/>
                </a:solidFill>
              </a:rPr>
              <a:t>mole</a:t>
            </a:r>
            <a:r>
              <a:rPr lang="en-US" alt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 Mole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3733800" y="1590675"/>
            <a:ext cx="5181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52600" y="2422525"/>
            <a:ext cx="8763000" cy="156966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000000"/>
                </a:solidFill>
              </a:rPr>
              <a:t>How many </a:t>
            </a:r>
            <a:r>
              <a:rPr lang="en-US" altLang="en-US" sz="4800" b="1" dirty="0" smtClean="0">
                <a:solidFill>
                  <a:srgbClr val="002060"/>
                </a:solidFill>
              </a:rPr>
              <a:t>octane moles </a:t>
            </a:r>
            <a:r>
              <a:rPr lang="en-US" altLang="en-US" sz="4800" b="1" dirty="0" smtClean="0">
                <a:solidFill>
                  <a:srgbClr val="000000"/>
                </a:solidFill>
              </a:rPr>
              <a:t>contain</a:t>
            </a:r>
            <a:r>
              <a:rPr lang="en-US" altLang="en-US" sz="4800" b="1" dirty="0" smtClean="0">
                <a:solidFill>
                  <a:srgbClr val="000000"/>
                </a:solidFill>
              </a:rPr>
              <a:t> 24 </a:t>
            </a:r>
            <a:r>
              <a:rPr lang="en-US" altLang="en-US" sz="4800" b="1" dirty="0" err="1" smtClean="0">
                <a:solidFill>
                  <a:srgbClr val="000000"/>
                </a:solidFill>
              </a:rPr>
              <a:t>mol</a:t>
            </a:r>
            <a:r>
              <a:rPr lang="en-US" altLang="en-US" sz="4800" b="1" dirty="0" smtClean="0">
                <a:solidFill>
                  <a:srgbClr val="000000"/>
                </a:solidFill>
              </a:rPr>
              <a:t> of C?</a:t>
            </a:r>
            <a:endParaRPr lang="en-US" altLang="en-US" sz="4800" b="1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52600" y="4224339"/>
            <a:ext cx="8534400" cy="12017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rgbClr val="000000"/>
                </a:solidFill>
              </a:rPr>
              <a:t>24 </a:t>
            </a:r>
            <a:r>
              <a:rPr lang="en-US" altLang="en-US" sz="3600" b="1" dirty="0" err="1">
                <a:solidFill>
                  <a:srgbClr val="000000"/>
                </a:solidFill>
              </a:rPr>
              <a:t>mols</a:t>
            </a:r>
            <a:r>
              <a:rPr lang="en-US" altLang="en-US" sz="3600" b="1" dirty="0">
                <a:solidFill>
                  <a:srgbClr val="000000"/>
                </a:solidFill>
              </a:rPr>
              <a:t> </a:t>
            </a:r>
            <a:r>
              <a:rPr lang="en-US" altLang="en-US" sz="3600" b="1" dirty="0">
                <a:solidFill>
                  <a:srgbClr val="000000"/>
                </a:solidFill>
              </a:rPr>
              <a:t>C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600" dirty="0">
                <a:solidFill>
                  <a:srgbClr val="000000"/>
                </a:solidFill>
              </a:rPr>
              <a:t>* </a:t>
            </a:r>
            <a:r>
              <a:rPr lang="en-US" altLang="en-US" sz="3600" b="1" u="sng" dirty="0" smtClean="0">
                <a:solidFill>
                  <a:srgbClr val="002060"/>
                </a:solidFill>
              </a:rPr>
              <a:t>1 </a:t>
            </a:r>
            <a:r>
              <a:rPr lang="en-US" altLang="en-US" sz="3600" b="1" u="sng" dirty="0" err="1">
                <a:solidFill>
                  <a:srgbClr val="002060"/>
                </a:solidFill>
              </a:rPr>
              <a:t>mol</a:t>
            </a:r>
            <a:r>
              <a:rPr lang="en-US" altLang="en-US" sz="3600" b="1" u="sng" dirty="0">
                <a:solidFill>
                  <a:srgbClr val="002060"/>
                </a:solidFill>
              </a:rPr>
              <a:t> </a:t>
            </a:r>
            <a:r>
              <a:rPr lang="en-US" altLang="en-US" sz="3600" b="1" u="sng" dirty="0" smtClean="0">
                <a:solidFill>
                  <a:srgbClr val="002060"/>
                </a:solidFill>
              </a:rPr>
              <a:t>octane</a:t>
            </a:r>
            <a:r>
              <a:rPr lang="en-US" altLang="en-US" sz="3600" b="1" dirty="0" smtClean="0">
                <a:solidFill>
                  <a:srgbClr val="002060"/>
                </a:solidFill>
              </a:rPr>
              <a:t>  </a:t>
            </a:r>
            <a:r>
              <a:rPr lang="en-US" altLang="en-US" sz="3600" b="1" dirty="0">
                <a:solidFill>
                  <a:srgbClr val="FF0000"/>
                </a:solidFill>
              </a:rPr>
              <a:t>= </a:t>
            </a:r>
            <a:r>
              <a:rPr lang="en-US" altLang="en-US" sz="3600" b="1" dirty="0" smtClean="0">
                <a:solidFill>
                  <a:srgbClr val="002060"/>
                </a:solidFill>
              </a:rPr>
              <a:t>3 </a:t>
            </a:r>
            <a:r>
              <a:rPr lang="en-US" altLang="en-US" sz="3600" b="1" dirty="0" err="1" smtClean="0">
                <a:solidFill>
                  <a:srgbClr val="002060"/>
                </a:solidFill>
              </a:rPr>
              <a:t>mol</a:t>
            </a:r>
            <a:r>
              <a:rPr lang="en-US" altLang="en-US" sz="3600" b="1" dirty="0">
                <a:solidFill>
                  <a:srgbClr val="002060"/>
                </a:solidFill>
              </a:rPr>
              <a:t> </a:t>
            </a:r>
            <a:r>
              <a:rPr lang="en-US" altLang="en-US" sz="3600" b="1" dirty="0" smtClean="0">
                <a:solidFill>
                  <a:srgbClr val="002060"/>
                </a:solidFill>
              </a:rPr>
              <a:t>C</a:t>
            </a:r>
            <a:endParaRPr lang="en-US" altLang="en-US" sz="3600" b="1" u="sng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0000"/>
                </a:solidFill>
              </a:rPr>
              <a:t>		 </a:t>
            </a:r>
            <a:r>
              <a:rPr lang="en-US" altLang="en-US" sz="3600" dirty="0" smtClean="0">
                <a:solidFill>
                  <a:srgbClr val="000000"/>
                </a:solidFill>
              </a:rPr>
              <a:t>     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8 </a:t>
            </a:r>
            <a:r>
              <a:rPr lang="en-US" altLang="en-US" sz="3600" b="1" dirty="0" err="1" smtClean="0">
                <a:solidFill>
                  <a:srgbClr val="00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C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05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 smtClean="0"/>
              <a:t>Vicodin, one of the </a:t>
            </a:r>
            <a:r>
              <a:rPr lang="en-US" sz="3200" dirty="0" err="1" smtClean="0"/>
              <a:t>opiods</a:t>
            </a:r>
            <a:r>
              <a:rPr lang="en-US" sz="3200" dirty="0" smtClean="0"/>
              <a:t> currently causing an epidemic of drug ODs has the formula: C18H21NO3. How many  </a:t>
            </a:r>
            <a:r>
              <a:rPr lang="en-US" sz="3200" dirty="0" err="1" smtClean="0"/>
              <a:t>mol</a:t>
            </a:r>
            <a:r>
              <a:rPr lang="en-US" sz="3200" dirty="0" smtClean="0"/>
              <a:t> of Vicodin contain 63 </a:t>
            </a:r>
            <a:r>
              <a:rPr lang="en-US" sz="3200" dirty="0" err="1" smtClean="0"/>
              <a:t>mol</a:t>
            </a:r>
            <a:r>
              <a:rPr lang="en-US" sz="3200" dirty="0" smtClean="0"/>
              <a:t> of H 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28320" y="1996281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0.333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1.00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2.00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3.00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None of the above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28332548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3422566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5735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5"/>
          <p:cNvSpPr txBox="1">
            <a:spLocks noChangeArrowheads="1"/>
          </p:cNvSpPr>
          <p:nvPr/>
        </p:nvSpPr>
        <p:spPr bwMode="auto">
          <a:xfrm>
            <a:off x="2008188" y="187325"/>
            <a:ext cx="8229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2a </a:t>
            </a:r>
            <a:r>
              <a:rPr lang="en-US" altLang="en-US" sz="3600" b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Weight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moles first, then </a:t>
            </a:r>
            <a:r>
              <a:rPr lang="en-US" altLang="en-US" sz="3600" b="1" dirty="0" err="1">
                <a:solidFill>
                  <a:srgbClr val="000000"/>
                </a:solidFill>
                <a:sym typeface="Wingdings" panose="05000000000000000000" pitchFamily="2" charset="2"/>
              </a:rPr>
              <a:t>mol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36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Mol</a:t>
            </a:r>
            <a:endParaRPr lang="en-US" altLang="en-US" sz="36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30723" name="TextBox 6"/>
          <p:cNvSpPr txBox="1">
            <a:spLocks noChangeArrowheads="1"/>
          </p:cNvSpPr>
          <p:nvPr/>
        </p:nvSpPr>
        <p:spPr bwMode="auto">
          <a:xfrm>
            <a:off x="3924300" y="1295401"/>
            <a:ext cx="449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08188" y="2125664"/>
            <a:ext cx="8382000" cy="12017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How many </a:t>
            </a:r>
            <a:r>
              <a:rPr lang="en-US" altLang="en-US" sz="3600" b="1" dirty="0">
                <a:solidFill>
                  <a:srgbClr val="FF0000"/>
                </a:solidFill>
              </a:rPr>
              <a:t>moles of octane </a:t>
            </a:r>
            <a:r>
              <a:rPr lang="en-US" altLang="en-US" sz="3600" b="1" dirty="0">
                <a:solidFill>
                  <a:srgbClr val="000000"/>
                </a:solidFill>
              </a:rPr>
              <a:t>contain 24 grams of C  (at. wt. = 12 g/</a:t>
            </a:r>
            <a:r>
              <a:rPr lang="en-US" altLang="en-US" sz="3600" b="1" dirty="0" err="1">
                <a:solidFill>
                  <a:srgbClr val="00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)?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10245" name="TextBox 8"/>
          <p:cNvSpPr txBox="1">
            <a:spLocks noChangeArrowheads="1"/>
          </p:cNvSpPr>
          <p:nvPr/>
        </p:nvSpPr>
        <p:spPr bwMode="auto">
          <a:xfrm>
            <a:off x="4419600" y="4745038"/>
            <a:ext cx="5410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000000"/>
                </a:solidFill>
              </a:rPr>
              <a:t>24 g  </a:t>
            </a:r>
            <a:r>
              <a:rPr lang="en-US" altLang="en-US" sz="4400" b="1">
                <a:solidFill>
                  <a:srgbClr val="000000"/>
                </a:solidFill>
              </a:rPr>
              <a:t>    	 =    2 moles C</a:t>
            </a:r>
            <a:endParaRPr lang="en-US" altLang="en-US" sz="4400" b="1" u="sng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</a:rPr>
              <a:t>12 g/mol C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58926" y="3429001"/>
            <a:ext cx="91090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Step 1) Convert grams C to  moles C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(all roads lead through moles divide up)  </a:t>
            </a:r>
          </a:p>
        </p:txBody>
      </p:sp>
    </p:spTree>
    <p:extLst>
      <p:ext uri="{BB962C8B-B14F-4D97-AF65-F5344CB8AC3E}">
        <p14:creationId xmlns:p14="http://schemas.microsoft.com/office/powerpoint/2010/main" val="22226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2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5"/>
          <p:cNvSpPr txBox="1">
            <a:spLocks noChangeArrowheads="1"/>
          </p:cNvSpPr>
          <p:nvPr/>
        </p:nvSpPr>
        <p:spPr bwMode="auto">
          <a:xfrm>
            <a:off x="2008188" y="187325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2a </a:t>
            </a:r>
            <a:r>
              <a:rPr lang="en-US" altLang="en-US" sz="3600" b="1" dirty="0">
                <a:solidFill>
                  <a:srgbClr val="000000"/>
                </a:solidFill>
              </a:rPr>
              <a:t>: (continued)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747" name="TextBox 6"/>
          <p:cNvSpPr txBox="1">
            <a:spLocks noChangeArrowheads="1"/>
          </p:cNvSpPr>
          <p:nvPr/>
        </p:nvSpPr>
        <p:spPr bwMode="auto">
          <a:xfrm>
            <a:off x="3951288" y="722313"/>
            <a:ext cx="4495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2133600" y="1592264"/>
            <a:ext cx="8382000" cy="12017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How many </a:t>
            </a:r>
            <a:r>
              <a:rPr lang="en-US" altLang="en-US" sz="3600" b="1" dirty="0">
                <a:solidFill>
                  <a:srgbClr val="FF0000"/>
                </a:solidFill>
              </a:rPr>
              <a:t>moles of octane </a:t>
            </a:r>
            <a:r>
              <a:rPr lang="en-US" altLang="en-US" sz="3600" b="1" dirty="0">
                <a:solidFill>
                  <a:srgbClr val="000000"/>
                </a:solidFill>
              </a:rPr>
              <a:t>contain 24 grams of C  (at. wt. = 12 g/</a:t>
            </a:r>
            <a:r>
              <a:rPr lang="en-US" altLang="en-US" sz="3600" b="1" dirty="0" err="1">
                <a:solidFill>
                  <a:srgbClr val="00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)?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08188" y="2873375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Step 2) 2  moles C =&gt; how many </a:t>
            </a:r>
            <a:r>
              <a:rPr lang="en-US" altLang="en-US" sz="3600" b="1">
                <a:solidFill>
                  <a:srgbClr val="FF0000"/>
                </a:solidFill>
              </a:rPr>
              <a:t>moles octane?  </a:t>
            </a:r>
          </a:p>
        </p:txBody>
      </p:sp>
      <p:sp>
        <p:nvSpPr>
          <p:cNvPr id="10248" name="TextBox 11"/>
          <p:cNvSpPr txBox="1">
            <a:spLocks noChangeArrowheads="1"/>
          </p:cNvSpPr>
          <p:nvPr/>
        </p:nvSpPr>
        <p:spPr bwMode="auto">
          <a:xfrm>
            <a:off x="3733800" y="4054475"/>
            <a:ext cx="6019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FF0000"/>
                </a:solidFill>
              </a:rPr>
              <a:t>1 mol octane</a:t>
            </a:r>
            <a:r>
              <a:rPr lang="en-US" altLang="en-US" sz="4400" b="1">
                <a:solidFill>
                  <a:srgbClr val="FF0000"/>
                </a:solidFill>
              </a:rPr>
              <a:t>    </a:t>
            </a:r>
            <a:r>
              <a:rPr lang="en-US" altLang="en-US" sz="4400" b="1">
                <a:solidFill>
                  <a:srgbClr val="000000"/>
                </a:solidFill>
              </a:rPr>
              <a:t>=</a:t>
            </a:r>
            <a:r>
              <a:rPr lang="en-US" altLang="en-US" sz="4400" b="1">
                <a:solidFill>
                  <a:srgbClr val="FF0000"/>
                </a:solidFill>
              </a:rPr>
              <a:t> </a:t>
            </a:r>
            <a:r>
              <a:rPr lang="en-US" altLang="en-US" sz="4400" b="1" u="sng">
                <a:solidFill>
                  <a:srgbClr val="FF0000"/>
                </a:solidFill>
              </a:rPr>
              <a:t>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</a:rPr>
              <a:t>8 mol C               2</a:t>
            </a:r>
            <a:endParaRPr lang="en-US" altLang="en-US" sz="440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29000" y="5735639"/>
            <a:ext cx="6961188" cy="7699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</a:rPr>
              <a:t>x= 2/8=0.25 moles  octane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038600" y="3382964"/>
            <a:ext cx="6629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/>
              <a:t>(body parts relationship ?)</a:t>
            </a:r>
          </a:p>
        </p:txBody>
      </p:sp>
    </p:spTree>
    <p:extLst>
      <p:ext uri="{BB962C8B-B14F-4D97-AF65-F5344CB8AC3E}">
        <p14:creationId xmlns:p14="http://schemas.microsoft.com/office/powerpoint/2010/main" val="381536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dirty="0" err="1" smtClean="0"/>
              <a:t>Isohexane</a:t>
            </a:r>
            <a:r>
              <a:rPr lang="en-US" dirty="0" smtClean="0"/>
              <a:t> has the formula 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14</a:t>
            </a:r>
            <a:r>
              <a:rPr lang="en-US" dirty="0" smtClean="0"/>
              <a:t>. How many moles of </a:t>
            </a:r>
            <a:r>
              <a:rPr lang="en-US" dirty="0" err="1" smtClean="0"/>
              <a:t>isohexane</a:t>
            </a:r>
            <a:r>
              <a:rPr lang="en-US" dirty="0" smtClean="0"/>
              <a:t> are formed with 24 grams of C (1 </a:t>
            </a:r>
            <a:r>
              <a:rPr lang="en-US" dirty="0" err="1" smtClean="0"/>
              <a:t>mol</a:t>
            </a:r>
            <a:r>
              <a:rPr lang="en-US" dirty="0" smtClean="0"/>
              <a:t> C=12 g)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2771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2133601"/>
            <a:ext cx="4876800" cy="4525963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altLang="en-US" b="1" smtClean="0"/>
              <a:t>0.333 moles isohexane</a:t>
            </a:r>
          </a:p>
          <a:p>
            <a:pPr marL="514350" indent="-514350">
              <a:buFontTx/>
              <a:buAutoNum type="alphaUcPeriod"/>
            </a:pPr>
            <a:r>
              <a:rPr lang="en-US" altLang="en-US" b="1" smtClean="0"/>
              <a:t>2 moles isohexane</a:t>
            </a:r>
          </a:p>
          <a:p>
            <a:pPr marL="514350" indent="-514350">
              <a:buFontTx/>
              <a:buAutoNum type="alphaUcPeriod"/>
            </a:pPr>
            <a:r>
              <a:rPr lang="en-US" altLang="en-US" b="1" smtClean="0"/>
              <a:t>0.1667 moles isohexane</a:t>
            </a:r>
          </a:p>
          <a:p>
            <a:pPr marL="514350" indent="-514350">
              <a:buFontTx/>
              <a:buAutoNum type="alphaUcPeriod"/>
            </a:pPr>
            <a:r>
              <a:rPr lang="en-US" altLang="en-US" b="1" smtClean="0"/>
              <a:t>3 moles isohexane</a:t>
            </a:r>
          </a:p>
          <a:p>
            <a:pPr marL="514350" indent="-514350">
              <a:buFontTx/>
              <a:buAutoNum type="alphaUcPeriod"/>
            </a:pPr>
            <a:r>
              <a:rPr lang="en-US" altLang="en-US" b="1" smtClean="0"/>
              <a:t>Stoichiometry blows</a:t>
            </a:r>
          </a:p>
          <a:p>
            <a:pPr marL="514350" indent="-514350">
              <a:buNone/>
            </a:pPr>
            <a:r>
              <a:rPr lang="en-US" altLang="en-US" b="1" smtClean="0"/>
              <a:t>F. None of the above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32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2562225" y="2179638"/>
            <a:ext cx="3951288" cy="487362"/>
          </a:xfrm>
          <a:prstGeom prst="roundRect">
            <a:avLst/>
          </a:prstGeom>
          <a:noFill/>
          <a:ln w="47625" cap="flat" cmpd="sng" algn="ctr">
            <a:solidFill>
              <a:srgbClr val="FF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5475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5"/>
          <p:cNvSpPr txBox="1">
            <a:spLocks noChangeArrowheads="1"/>
          </p:cNvSpPr>
          <p:nvPr/>
        </p:nvSpPr>
        <p:spPr bwMode="auto">
          <a:xfrm>
            <a:off x="2008188" y="187325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2b </a:t>
            </a:r>
            <a:r>
              <a:rPr lang="en-US" altLang="en-US" sz="3600" b="1" dirty="0">
                <a:solidFill>
                  <a:srgbClr val="000000"/>
                </a:solidFill>
              </a:rPr>
              <a:t>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747" name="TextBox 6"/>
          <p:cNvSpPr txBox="1">
            <a:spLocks noChangeArrowheads="1"/>
          </p:cNvSpPr>
          <p:nvPr/>
        </p:nvSpPr>
        <p:spPr bwMode="auto">
          <a:xfrm>
            <a:off x="3951288" y="722313"/>
            <a:ext cx="4495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2133600" y="1592264"/>
            <a:ext cx="8382000" cy="120032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How many </a:t>
            </a:r>
            <a:r>
              <a:rPr lang="en-US" altLang="en-US" sz="3600" b="1" dirty="0" smtClean="0">
                <a:solidFill>
                  <a:srgbClr val="002060"/>
                </a:solidFill>
              </a:rPr>
              <a:t>g of C</a:t>
            </a:r>
            <a:r>
              <a:rPr lang="en-US" altLang="en-US" sz="36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(</a:t>
            </a:r>
            <a:r>
              <a:rPr lang="en-US" altLang="en-US" sz="3600" b="1" dirty="0">
                <a:solidFill>
                  <a:srgbClr val="000000"/>
                </a:solidFill>
              </a:rPr>
              <a:t>at. wt. = 12 g/</a:t>
            </a:r>
            <a:r>
              <a:rPr lang="en-US" altLang="en-US" sz="3600" b="1" dirty="0" err="1">
                <a:solidFill>
                  <a:srgbClr val="00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) are in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0.09375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 of octane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?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08188" y="2873375"/>
            <a:ext cx="891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Step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1) 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10248" name="TextBox 11"/>
          <p:cNvSpPr txBox="1">
            <a:spLocks noChangeArrowheads="1"/>
          </p:cNvSpPr>
          <p:nvPr/>
        </p:nvSpPr>
        <p:spPr bwMode="auto">
          <a:xfrm>
            <a:off x="3733800" y="3683001"/>
            <a:ext cx="6019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u="sng" dirty="0"/>
              <a:t>8</a:t>
            </a:r>
            <a:r>
              <a:rPr lang="en-US" altLang="en-US" sz="4400" b="1" u="sng" dirty="0" smtClean="0"/>
              <a:t> C</a:t>
            </a:r>
            <a:r>
              <a:rPr lang="en-US" altLang="en-US" sz="4400" b="1" dirty="0" smtClean="0"/>
              <a:t>  		  </a:t>
            </a:r>
            <a:r>
              <a:rPr lang="en-US" altLang="en-US" sz="4400" b="1" dirty="0">
                <a:solidFill>
                  <a:srgbClr val="000000"/>
                </a:solidFill>
              </a:rPr>
              <a:t>=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     </a:t>
            </a:r>
            <a:r>
              <a:rPr lang="en-US" altLang="en-US" sz="4400" b="1" u="sng" dirty="0" smtClean="0"/>
              <a:t>x</a:t>
            </a:r>
            <a:endParaRPr lang="en-US" altLang="en-US" sz="4400" b="1" u="sng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</a:rPr>
              <a:t>1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</a:rPr>
              <a:t>mol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octane    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0.09375</a:t>
            </a:r>
            <a:endParaRPr lang="en-US" altLang="en-US" sz="4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54036" y="5294096"/>
            <a:ext cx="7779327" cy="76944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</a:rPr>
              <a:t>x= </a:t>
            </a:r>
            <a:r>
              <a:rPr lang="en-US" altLang="en-US" sz="4400" b="1" dirty="0" smtClean="0"/>
              <a:t>8*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0.09375</a:t>
            </a:r>
            <a:r>
              <a:rPr lang="en-US" altLang="en-US" sz="4400" b="1" dirty="0" smtClean="0"/>
              <a:t>=0.75 </a:t>
            </a:r>
            <a:r>
              <a:rPr lang="en-US" altLang="en-US" sz="4400" b="1" dirty="0" err="1" smtClean="0"/>
              <a:t>mol</a:t>
            </a:r>
            <a:r>
              <a:rPr lang="en-US" altLang="en-US" sz="4400" b="1" dirty="0" smtClean="0"/>
              <a:t> C</a:t>
            </a:r>
            <a:endParaRPr lang="en-US" altLang="en-US" sz="44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86200" y="2832282"/>
            <a:ext cx="6629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/>
              <a:t>(body parts relationship ?)</a:t>
            </a:r>
          </a:p>
        </p:txBody>
      </p:sp>
    </p:spTree>
    <p:extLst>
      <p:ext uri="{BB962C8B-B14F-4D97-AF65-F5344CB8AC3E}">
        <p14:creationId xmlns:p14="http://schemas.microsoft.com/office/powerpoint/2010/main" val="82016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5"/>
          <p:cNvSpPr txBox="1">
            <a:spLocks noChangeArrowheads="1"/>
          </p:cNvSpPr>
          <p:nvPr/>
        </p:nvSpPr>
        <p:spPr bwMode="auto">
          <a:xfrm>
            <a:off x="2008188" y="187325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2b(cont.)_ :  </a:t>
            </a:r>
            <a:endParaRPr lang="en-US" altLang="en-US" sz="36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747" name="TextBox 6"/>
          <p:cNvSpPr txBox="1">
            <a:spLocks noChangeArrowheads="1"/>
          </p:cNvSpPr>
          <p:nvPr/>
        </p:nvSpPr>
        <p:spPr bwMode="auto">
          <a:xfrm>
            <a:off x="3951288" y="722313"/>
            <a:ext cx="4495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2133600" y="1592264"/>
            <a:ext cx="8382000" cy="120032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How many </a:t>
            </a:r>
            <a:r>
              <a:rPr lang="en-US" altLang="en-US" sz="3600" b="1" dirty="0" smtClean="0">
                <a:solidFill>
                  <a:srgbClr val="002060"/>
                </a:solidFill>
              </a:rPr>
              <a:t>g of C</a:t>
            </a:r>
            <a:r>
              <a:rPr lang="en-US" altLang="en-US" sz="36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(</a:t>
            </a:r>
            <a:r>
              <a:rPr lang="en-US" altLang="en-US" sz="3600" b="1" dirty="0">
                <a:solidFill>
                  <a:srgbClr val="000000"/>
                </a:solidFill>
              </a:rPr>
              <a:t>at. wt. = 12 g/</a:t>
            </a:r>
            <a:r>
              <a:rPr lang="en-US" altLang="en-US" sz="3600" b="1" dirty="0" err="1">
                <a:solidFill>
                  <a:srgbClr val="00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) are in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0.09375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 of octane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?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08188" y="2873375"/>
            <a:ext cx="891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Step </a:t>
            </a:r>
            <a:r>
              <a:rPr lang="en-US" altLang="en-US" sz="3600" b="1" dirty="0">
                <a:solidFill>
                  <a:srgbClr val="000000"/>
                </a:solidFill>
              </a:rPr>
              <a:t>2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) 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10248" name="TextBox 11"/>
          <p:cNvSpPr txBox="1">
            <a:spLocks noChangeArrowheads="1"/>
          </p:cNvSpPr>
          <p:nvPr/>
        </p:nvSpPr>
        <p:spPr bwMode="auto">
          <a:xfrm>
            <a:off x="1323109" y="3571680"/>
            <a:ext cx="6019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 smtClean="0"/>
              <a:t>Multiply down  		</a:t>
            </a:r>
            <a:endParaRPr lang="en-US" altLang="en-US" sz="44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86200" y="2832282"/>
            <a:ext cx="73359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 smtClean="0"/>
              <a:t>(</a:t>
            </a:r>
            <a:r>
              <a:rPr lang="en-US" altLang="en-US" sz="4400" b="1" dirty="0" smtClean="0"/>
              <a:t>convert x=0.75 </a:t>
            </a:r>
            <a:r>
              <a:rPr lang="en-US" altLang="en-US" sz="4400" b="1" dirty="0" err="1" smtClean="0"/>
              <a:t>mol</a:t>
            </a:r>
            <a:r>
              <a:rPr lang="en-US" altLang="en-US" sz="4400" b="1" dirty="0" smtClean="0"/>
              <a:t> C</a:t>
            </a:r>
            <a:r>
              <a:rPr lang="en-US" altLang="en-US" sz="4400" b="1" dirty="0" smtClean="0">
                <a:sym typeface="Wingdings" panose="05000000000000000000" pitchFamily="2" charset="2"/>
              </a:rPr>
              <a:t> g C</a:t>
            </a:r>
            <a:r>
              <a:rPr lang="en-US" altLang="en-US" sz="4400" b="1" dirty="0" smtClean="0"/>
              <a:t>)</a:t>
            </a:r>
            <a:endParaRPr lang="en-US" alt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59351" y="4622855"/>
            <a:ext cx="7578437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0.75 </a:t>
            </a:r>
            <a:r>
              <a:rPr lang="en-US" sz="4400" b="1" dirty="0" err="1" smtClean="0"/>
              <a:t>mol</a:t>
            </a:r>
            <a:r>
              <a:rPr lang="en-US" sz="4400" b="1" dirty="0" smtClean="0"/>
              <a:t> *12 g/</a:t>
            </a:r>
            <a:r>
              <a:rPr lang="en-US" sz="4400" b="1" dirty="0" err="1" smtClean="0"/>
              <a:t>mol</a:t>
            </a:r>
            <a:r>
              <a:rPr lang="en-US" sz="4400" b="1" dirty="0" smtClean="0"/>
              <a:t> =9 grams C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6186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molecular formula for cocaine is C</a:t>
            </a:r>
            <a:r>
              <a:rPr lang="en-US" sz="3200" baseline="-25000" dirty="0" smtClean="0"/>
              <a:t>17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21</a:t>
            </a:r>
            <a:r>
              <a:rPr lang="en-US" sz="3200" dirty="0" smtClean="0"/>
              <a:t>NO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and has a molecular mass of 303.4 g/mol. How many grams of O are in 0.03125 </a:t>
            </a:r>
            <a:r>
              <a:rPr lang="en-US" sz="3200" dirty="0" err="1" smtClean="0"/>
              <a:t>mol</a:t>
            </a:r>
            <a:r>
              <a:rPr lang="en-US" sz="3200" dirty="0" smtClean="0"/>
              <a:t> of cocaine. The atomic mass of O=16 g/</a:t>
            </a:r>
            <a:r>
              <a:rPr lang="en-US" sz="3200" dirty="0" err="1" smtClean="0"/>
              <a:t>mol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25450" y="19050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2.0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0.50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9.5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19.0 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98844189"/>
              </p:ext>
            </p:extLst>
          </p:nvPr>
        </p:nvGraphicFramePr>
        <p:xfrm>
          <a:off x="6064250" y="1600201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64250" y="1600201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91770" y="2048087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4100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3a </a:t>
            </a:r>
            <a:r>
              <a:rPr lang="en-US" altLang="en-US" sz="3600" b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Weight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moles , then </a:t>
            </a:r>
            <a:r>
              <a:rPr lang="en-US" altLang="en-US" sz="3600" b="1" dirty="0" err="1">
                <a:solidFill>
                  <a:srgbClr val="000000"/>
                </a:solidFill>
                <a:sym typeface="Wingdings" panose="05000000000000000000" pitchFamily="2" charset="2"/>
              </a:rPr>
              <a:t>mol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36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Mol</a:t>
            </a:r>
            <a:r>
              <a:rPr lang="en-US" alt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 weight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2601913" y="1360488"/>
            <a:ext cx="7467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524000" y="2143126"/>
            <a:ext cx="9144000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How many </a:t>
            </a:r>
            <a:r>
              <a:rPr lang="en-US" altLang="en-US" sz="4000" b="1">
                <a:solidFill>
                  <a:srgbClr val="FF0000"/>
                </a:solidFill>
              </a:rPr>
              <a:t>grams of H </a:t>
            </a:r>
            <a:r>
              <a:rPr lang="en-US" altLang="en-US" sz="4000" b="1">
                <a:solidFill>
                  <a:srgbClr val="000000"/>
                </a:solidFill>
              </a:rPr>
              <a:t>are in 10 grams of Octane ?  (</a:t>
            </a:r>
            <a:r>
              <a:rPr lang="en-US" altLang="en-US" sz="4000" b="1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73239" y="3467100"/>
            <a:ext cx="9126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Step 1) Convert grams octane to moles octane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All roads lead through moles; divide up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05188" y="4810126"/>
            <a:ext cx="6832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00"/>
                </a:solidFill>
              </a:rPr>
              <a:t>10 g  </a:t>
            </a:r>
            <a:r>
              <a:rPr lang="en-US" altLang="en-US" sz="4000" b="1">
                <a:solidFill>
                  <a:srgbClr val="000000"/>
                </a:solidFill>
              </a:rPr>
              <a:t>    	 = 0.0877 mol  octane</a:t>
            </a:r>
            <a:endParaRPr lang="en-US" altLang="en-US" sz="4000" b="1" u="sng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114 g/mol    </a:t>
            </a:r>
          </a:p>
        </p:txBody>
      </p:sp>
    </p:spTree>
    <p:extLst>
      <p:ext uri="{BB962C8B-B14F-4D97-AF65-F5344CB8AC3E}">
        <p14:creationId xmlns:p14="http://schemas.microsoft.com/office/powerpoint/2010/main" val="375539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`body’ parts example 3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Weight</a:t>
            </a:r>
            <a:r>
              <a:rPr lang="en-US" altLang="en-US" sz="3600" b="1">
                <a:solidFill>
                  <a:srgbClr val="000000"/>
                </a:solidFill>
                <a:sym typeface="Wingdings" panose="05000000000000000000" pitchFamily="2" charset="2"/>
              </a:rPr>
              <a:t> moles , then mol </a:t>
            </a:r>
            <a:r>
              <a:rPr lang="en-US" altLang="en-US" sz="3600" b="1">
                <a:solidFill>
                  <a:srgbClr val="FF0000"/>
                </a:solidFill>
                <a:sym typeface="Wingdings" panose="05000000000000000000" pitchFamily="2" charset="2"/>
              </a:rPr>
              <a:t>Mol weight</a:t>
            </a:r>
            <a:endParaRPr lang="en-US" altLang="en-US" sz="3600" b="1">
              <a:solidFill>
                <a:srgbClr val="000000"/>
              </a:solidFill>
            </a:endParaRP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2601913" y="1360488"/>
            <a:ext cx="7467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1524000" y="2143126"/>
            <a:ext cx="9144000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How many </a:t>
            </a:r>
            <a:r>
              <a:rPr lang="en-US" altLang="en-US" sz="4000" b="1">
                <a:solidFill>
                  <a:srgbClr val="FF0000"/>
                </a:solidFill>
              </a:rPr>
              <a:t>grams of H </a:t>
            </a:r>
            <a:r>
              <a:rPr lang="en-US" altLang="en-US" sz="4000" b="1">
                <a:solidFill>
                  <a:srgbClr val="000000"/>
                </a:solidFill>
              </a:rPr>
              <a:t>are in 10 grams of Octane ?  (</a:t>
            </a:r>
            <a:r>
              <a:rPr lang="en-US" altLang="en-US" sz="4000" b="1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73239" y="3467100"/>
            <a:ext cx="9126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Step 1) Convert grams octane to moles octane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All roads lead through moles; divide up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05188" y="4810126"/>
            <a:ext cx="6832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00"/>
                </a:solidFill>
              </a:rPr>
              <a:t>10 g  </a:t>
            </a:r>
            <a:r>
              <a:rPr lang="en-US" altLang="en-US" sz="4000" b="1">
                <a:solidFill>
                  <a:srgbClr val="000000"/>
                </a:solidFill>
              </a:rPr>
              <a:t>    	 = 0.0877 mol  octane</a:t>
            </a:r>
            <a:endParaRPr lang="en-US" altLang="en-US" sz="4000" b="1" u="sng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114 g/mol    </a:t>
            </a:r>
          </a:p>
        </p:txBody>
      </p:sp>
    </p:spTree>
    <p:extLst>
      <p:ext uri="{BB962C8B-B14F-4D97-AF65-F5344CB8AC3E}">
        <p14:creationId xmlns:p14="http://schemas.microsoft.com/office/powerpoint/2010/main" val="305042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2244725" y="287338"/>
            <a:ext cx="76962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Harder problems….team  efforts with clickers</a:t>
            </a:r>
          </a:p>
        </p:txBody>
      </p:sp>
      <p:pic>
        <p:nvPicPr>
          <p:cNvPr id="1945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55789"/>
            <a:ext cx="7467600" cy="497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73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`body’ parts example 3 (continued)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2625725" y="787401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1408113" y="1630364"/>
            <a:ext cx="9144001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How many </a:t>
            </a:r>
            <a:r>
              <a:rPr lang="en-US" altLang="en-US" sz="4000" b="1">
                <a:solidFill>
                  <a:srgbClr val="FF0000"/>
                </a:solidFill>
              </a:rPr>
              <a:t>grams of H </a:t>
            </a:r>
            <a:r>
              <a:rPr lang="en-US" altLang="en-US" sz="4000" b="1">
                <a:solidFill>
                  <a:srgbClr val="000000"/>
                </a:solidFill>
              </a:rPr>
              <a:t>are in 10 grams of Octane ?  (</a:t>
            </a:r>
            <a:r>
              <a:rPr lang="en-US" altLang="en-US" sz="4000" b="1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1825" y="3081338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Step 2) Relate moles H to </a:t>
            </a:r>
            <a:r>
              <a:rPr lang="en-US" altLang="en-US" sz="3600" b="1">
                <a:solidFill>
                  <a:srgbClr val="FF0000"/>
                </a:solidFill>
              </a:rPr>
              <a:t>moles octane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(body parts relationship ?)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209800" y="4191001"/>
            <a:ext cx="502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FF0000"/>
                </a:solidFill>
              </a:rPr>
              <a:t>14 mol H</a:t>
            </a:r>
            <a:r>
              <a:rPr lang="en-US" altLang="en-US" sz="4000" b="1">
                <a:solidFill>
                  <a:srgbClr val="FF0000"/>
                </a:solidFill>
              </a:rPr>
              <a:t>   </a:t>
            </a:r>
            <a:r>
              <a:rPr lang="en-US" altLang="en-US" sz="4000" b="1">
                <a:solidFill>
                  <a:srgbClr val="000000"/>
                </a:solidFill>
              </a:rPr>
              <a:t>=  </a:t>
            </a:r>
            <a:r>
              <a:rPr lang="en-US" altLang="en-US" sz="4000" b="1" u="sng">
                <a:solidFill>
                  <a:srgbClr val="FF0000"/>
                </a:solidFill>
              </a:rPr>
              <a:t>x </a:t>
            </a:r>
            <a:r>
              <a:rPr lang="en-US" altLang="en-US" sz="4000" b="1" u="sng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1 octane       0.0877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70188" y="5527675"/>
            <a:ext cx="7467600" cy="7683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</a:rPr>
              <a:t>x= 14*0.0877=1.228 mol H</a:t>
            </a:r>
          </a:p>
        </p:txBody>
      </p:sp>
    </p:spTree>
    <p:extLst>
      <p:ext uri="{BB962C8B-B14F-4D97-AF65-F5344CB8AC3E}">
        <p14:creationId xmlns:p14="http://schemas.microsoft.com/office/powerpoint/2010/main" val="202689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`body’ parts example 3 (continued)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625725" y="787401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1408113" y="1630364"/>
            <a:ext cx="9144001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How many </a:t>
            </a:r>
            <a:r>
              <a:rPr lang="en-US" altLang="en-US" sz="4000" b="1">
                <a:solidFill>
                  <a:srgbClr val="FF0000"/>
                </a:solidFill>
              </a:rPr>
              <a:t>grams of H </a:t>
            </a:r>
            <a:r>
              <a:rPr lang="en-US" altLang="en-US" sz="4000" b="1">
                <a:solidFill>
                  <a:srgbClr val="000000"/>
                </a:solidFill>
              </a:rPr>
              <a:t>are in 10 grams of Octane ?  (</a:t>
            </a:r>
            <a:r>
              <a:rPr lang="en-US" altLang="en-US" sz="4000" b="1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1825" y="3040063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Step 3) convert moles H to </a:t>
            </a:r>
            <a:r>
              <a:rPr lang="en-US" altLang="en-US" sz="3600" b="1">
                <a:solidFill>
                  <a:srgbClr val="FF0000"/>
                </a:solidFill>
              </a:rPr>
              <a:t>grams 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(multiply down)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0" y="4572000"/>
            <a:ext cx="9144000" cy="7699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</a:rPr>
              <a:t>1.228 mol H * 1 g H/mol=1.228 mol H</a:t>
            </a:r>
          </a:p>
        </p:txBody>
      </p:sp>
    </p:spTree>
    <p:extLst>
      <p:ext uri="{BB962C8B-B14F-4D97-AF65-F5344CB8AC3E}">
        <p14:creationId xmlns:p14="http://schemas.microsoft.com/office/powerpoint/2010/main" val="32749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0" y="274638"/>
            <a:ext cx="8686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err="1"/>
              <a:t>Isohexane</a:t>
            </a:r>
            <a:r>
              <a:rPr lang="en-US" sz="4000" dirty="0"/>
              <a:t> has the formula C</a:t>
            </a:r>
            <a:r>
              <a:rPr lang="en-US" sz="4000" baseline="-25000" dirty="0"/>
              <a:t>6</a:t>
            </a:r>
            <a:r>
              <a:rPr lang="en-US" sz="4000" dirty="0"/>
              <a:t>H</a:t>
            </a:r>
            <a:r>
              <a:rPr lang="en-US" sz="4000" baseline="-25000" dirty="0"/>
              <a:t>14</a:t>
            </a:r>
            <a:r>
              <a:rPr lang="en-US" sz="4000" dirty="0"/>
              <a:t>. How many grams of H (at. Wt. = 1 g/</a:t>
            </a:r>
            <a:r>
              <a:rPr lang="en-US" sz="4000" dirty="0" err="1"/>
              <a:t>mol</a:t>
            </a:r>
            <a:r>
              <a:rPr lang="en-US" sz="4000" dirty="0"/>
              <a:t>) are combined in 300 grams of C</a:t>
            </a:r>
            <a:r>
              <a:rPr lang="en-US" sz="4000" baseline="-25000" dirty="0"/>
              <a:t>6</a:t>
            </a:r>
            <a:r>
              <a:rPr lang="en-US" sz="4000" dirty="0"/>
              <a:t>H</a:t>
            </a:r>
            <a:r>
              <a:rPr lang="en-US" sz="4000" baseline="-25000" dirty="0"/>
              <a:t>14</a:t>
            </a:r>
            <a:r>
              <a:rPr lang="en-US" sz="4000" dirty="0"/>
              <a:t> (MW=86 </a:t>
            </a:r>
            <a:r>
              <a:rPr lang="en-US" dirty="0" smtClean="0"/>
              <a:t>g/</a:t>
            </a:r>
            <a:r>
              <a:rPr lang="en-US" dirty="0" err="1" smtClean="0"/>
              <a:t>mol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339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05000" y="2057401"/>
            <a:ext cx="4114800" cy="4525963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altLang="en-US" smtClean="0"/>
              <a:t>36.84 g H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1.32 g H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0.249 g H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0.020 g H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48.84 g H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81713" y="168751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1713" y="1687513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462580" y="4027488"/>
            <a:ext cx="1584325" cy="585788"/>
          </a:xfrm>
          <a:prstGeom prst="roundRect">
            <a:avLst/>
          </a:prstGeom>
          <a:noFill/>
          <a:ln w="60325" cap="flat" cmpd="sng" algn="ctr">
            <a:solidFill>
              <a:srgbClr val="FF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=</a:t>
            </a:r>
            <a:r>
              <a:rPr lang="en-US" altLang="en-US" b="1" dirty="0">
                <a:solidFill>
                  <a:srgbClr val="FF0000"/>
                </a:solidFill>
              </a:rPr>
              <a:t>      </a:t>
            </a:r>
            <a:r>
              <a:rPr lang="en-US" altLang="en-US" b="1" u="sng" dirty="0"/>
              <a:t>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1 </a:t>
            </a:r>
            <a:r>
              <a:rPr lang="en-US" altLang="en-US" b="1" dirty="0" err="1">
                <a:solidFill>
                  <a:srgbClr val="FF0000"/>
                </a:solidFill>
              </a:rPr>
              <a:t>mol</a:t>
            </a:r>
            <a:r>
              <a:rPr lang="en-US" altLang="en-US" b="1" dirty="0">
                <a:solidFill>
                  <a:srgbClr val="FF0000"/>
                </a:solidFill>
              </a:rPr>
              <a:t> octane    0.09375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6684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3b </a:t>
            </a:r>
            <a:r>
              <a:rPr lang="en-US" altLang="en-US" sz="3600" b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Weight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moles , then </a:t>
            </a:r>
            <a:r>
              <a:rPr lang="en-US" altLang="en-US" sz="3600" b="1" dirty="0" err="1">
                <a:solidFill>
                  <a:srgbClr val="000000"/>
                </a:solidFill>
                <a:sym typeface="Wingdings" panose="05000000000000000000" pitchFamily="2" charset="2"/>
              </a:rPr>
              <a:t>mol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36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Mol</a:t>
            </a:r>
            <a:r>
              <a:rPr lang="en-US" alt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 weight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2601913" y="1360488"/>
            <a:ext cx="7467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524000" y="2143126"/>
            <a:ext cx="9144000" cy="132343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00"/>
                </a:solidFill>
              </a:rPr>
              <a:t>How many </a:t>
            </a:r>
            <a:r>
              <a:rPr lang="en-US" altLang="en-US" sz="4000" b="1" dirty="0" smtClean="0"/>
              <a:t>grams of octane</a:t>
            </a:r>
            <a:r>
              <a:rPr lang="en-US" altLang="en-US" sz="4000" b="1" dirty="0" smtClean="0"/>
              <a:t> form </a:t>
            </a:r>
            <a:r>
              <a:rPr lang="en-US" altLang="en-US" sz="4000" b="1" dirty="0" smtClean="0">
                <a:solidFill>
                  <a:srgbClr val="000000"/>
                </a:solidFill>
              </a:rPr>
              <a:t>from </a:t>
            </a:r>
            <a:r>
              <a:rPr lang="en-US" altLang="en-US" sz="4000" b="1" dirty="0" err="1" smtClean="0">
                <a:solidFill>
                  <a:srgbClr val="000000"/>
                </a:solidFill>
              </a:rPr>
              <a:t>from</a:t>
            </a:r>
            <a:r>
              <a:rPr lang="en-US" altLang="en-US" sz="4000" b="1" dirty="0" smtClean="0">
                <a:solidFill>
                  <a:srgbClr val="000000"/>
                </a:solidFill>
              </a:rPr>
              <a:t>  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2.368 g H?  </a:t>
            </a:r>
            <a:r>
              <a:rPr lang="en-US" altLang="en-US" sz="4000" b="1" dirty="0">
                <a:solidFill>
                  <a:srgbClr val="000000"/>
                </a:solidFill>
              </a:rPr>
              <a:t>(</a:t>
            </a:r>
            <a:r>
              <a:rPr lang="en-US" altLang="en-US" sz="4000" b="1" dirty="0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73239" y="3467100"/>
            <a:ext cx="9126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Step 1) Convert </a:t>
            </a:r>
            <a:r>
              <a:rPr lang="en-US" altLang="en-US" sz="3600" b="1" dirty="0">
                <a:solidFill>
                  <a:srgbClr val="FF0000"/>
                </a:solidFill>
              </a:rPr>
              <a:t>grams </a:t>
            </a:r>
            <a:r>
              <a:rPr lang="en-US" altLang="en-US" sz="3600" b="1" dirty="0">
                <a:solidFill>
                  <a:srgbClr val="FF0000"/>
                </a:solidFill>
              </a:rPr>
              <a:t>H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600" b="1" dirty="0">
                <a:solidFill>
                  <a:srgbClr val="000000"/>
                </a:solidFill>
              </a:rPr>
              <a:t>to </a:t>
            </a:r>
            <a:r>
              <a:rPr lang="en-US" altLang="en-US" sz="3600" b="1" dirty="0">
                <a:solidFill>
                  <a:srgbClr val="FF0000"/>
                </a:solidFill>
              </a:rPr>
              <a:t>moles </a:t>
            </a:r>
            <a:r>
              <a:rPr lang="en-US" altLang="en-US" sz="3600" b="1" dirty="0">
                <a:solidFill>
                  <a:srgbClr val="FF0000"/>
                </a:solidFill>
              </a:rPr>
              <a:t>H</a:t>
            </a:r>
            <a:endParaRPr lang="en-US" altLang="en-US" sz="36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All roads lead through moles; divide up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05188" y="4810126"/>
            <a:ext cx="76628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 dirty="0" smtClean="0">
                <a:solidFill>
                  <a:srgbClr val="FF0000"/>
                </a:solidFill>
              </a:rPr>
              <a:t>2.368 </a:t>
            </a:r>
            <a:r>
              <a:rPr lang="en-US" altLang="en-US" sz="4000" b="1" u="sng" dirty="0" smtClean="0">
                <a:solidFill>
                  <a:srgbClr val="FF0000"/>
                </a:solidFill>
              </a:rPr>
              <a:t>g H  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    </a:t>
            </a:r>
            <a:r>
              <a:rPr lang="en-US" altLang="en-US" sz="4000" b="1" dirty="0">
                <a:solidFill>
                  <a:srgbClr val="FF0000"/>
                </a:solidFill>
              </a:rPr>
              <a:t>	 = 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2.368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</a:rPr>
              <a:t>mol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 H  </a:t>
            </a:r>
            <a:endParaRPr lang="en-US" altLang="en-US" sz="4000" b="1" u="sng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solidFill>
                  <a:srgbClr val="FF0000"/>
                </a:solidFill>
              </a:rPr>
              <a:t>1 </a:t>
            </a:r>
            <a:r>
              <a:rPr lang="en-US" altLang="en-US" sz="4000" b="1" dirty="0">
                <a:solidFill>
                  <a:srgbClr val="FF0000"/>
                </a:solidFill>
              </a:rPr>
              <a:t>g/</a:t>
            </a:r>
            <a:r>
              <a:rPr lang="en-US" altLang="en-US" sz="4000" b="1" dirty="0" err="1">
                <a:solidFill>
                  <a:srgbClr val="FF0000"/>
                </a:solidFill>
              </a:rPr>
              <a:t>mol</a:t>
            </a:r>
            <a:r>
              <a:rPr lang="en-US" altLang="en-US" sz="4000" b="1" dirty="0">
                <a:solidFill>
                  <a:srgbClr val="FF0000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737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`body’ parts example 3 (continued)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2625725" y="787401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1408113" y="1630364"/>
            <a:ext cx="9144001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00"/>
                </a:solidFill>
              </a:rPr>
              <a:t>How many </a:t>
            </a:r>
            <a:r>
              <a:rPr lang="en-US" altLang="en-US" sz="4000" b="1" dirty="0"/>
              <a:t>grams of octane form </a:t>
            </a:r>
            <a:r>
              <a:rPr lang="en-US" altLang="en-US" sz="4000" b="1" dirty="0">
                <a:solidFill>
                  <a:srgbClr val="000000"/>
                </a:solidFill>
              </a:rPr>
              <a:t>from </a:t>
            </a:r>
            <a:r>
              <a:rPr lang="en-US" altLang="en-US" sz="4000" b="1" dirty="0" err="1">
                <a:solidFill>
                  <a:srgbClr val="000000"/>
                </a:solidFill>
              </a:rPr>
              <a:t>from</a:t>
            </a:r>
            <a:r>
              <a:rPr lang="en-US" altLang="en-US" sz="4000" b="1" dirty="0">
                <a:solidFill>
                  <a:srgbClr val="000000"/>
                </a:solidFill>
              </a:rPr>
              <a:t>  </a:t>
            </a:r>
            <a:r>
              <a:rPr lang="en-US" altLang="en-US" sz="4000" b="1" dirty="0">
                <a:solidFill>
                  <a:srgbClr val="FF0000"/>
                </a:solidFill>
              </a:rPr>
              <a:t>2.368 g H?  </a:t>
            </a:r>
            <a:r>
              <a:rPr lang="en-US" altLang="en-US" sz="4000" b="1" dirty="0">
                <a:solidFill>
                  <a:srgbClr val="000000"/>
                </a:solidFill>
              </a:rPr>
              <a:t>(</a:t>
            </a:r>
            <a:r>
              <a:rPr lang="en-US" altLang="en-US" sz="4000" b="1" dirty="0">
                <a:solidFill>
                  <a:srgbClr val="FF0000"/>
                </a:solidFill>
              </a:rPr>
              <a:t>1 mole H=1 g H)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1825" y="3081338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Step 2) Relate </a:t>
            </a:r>
            <a:r>
              <a:rPr lang="en-US" altLang="en-US" sz="3600" b="1" dirty="0">
                <a:solidFill>
                  <a:srgbClr val="FF0000"/>
                </a:solidFill>
              </a:rPr>
              <a:t>moles H </a:t>
            </a:r>
            <a:r>
              <a:rPr lang="en-US" altLang="en-US" sz="3600" b="1" dirty="0">
                <a:solidFill>
                  <a:srgbClr val="000000"/>
                </a:solidFill>
              </a:rPr>
              <a:t>to </a:t>
            </a:r>
            <a:r>
              <a:rPr lang="en-US" altLang="en-US" sz="3600" b="1" dirty="0"/>
              <a:t>moles octane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(body parts relationship ?)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29618" y="4200526"/>
            <a:ext cx="621903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 dirty="0"/>
              <a:t>1</a:t>
            </a:r>
            <a:r>
              <a:rPr lang="en-US" altLang="en-US" sz="4000" b="1" u="sng" dirty="0" smtClean="0"/>
              <a:t> </a:t>
            </a:r>
            <a:r>
              <a:rPr lang="en-US" altLang="en-US" sz="4000" b="1" u="sng" dirty="0" err="1" smtClean="0"/>
              <a:t>mol</a:t>
            </a:r>
            <a:r>
              <a:rPr lang="en-US" altLang="en-US" sz="4000" b="1" u="sng" dirty="0" smtClean="0"/>
              <a:t> octane</a:t>
            </a:r>
            <a:r>
              <a:rPr lang="en-US" altLang="en-US" sz="4000" b="1" dirty="0" smtClean="0"/>
              <a:t>   </a:t>
            </a:r>
            <a:r>
              <a:rPr lang="en-US" altLang="en-US" sz="4000" b="1" dirty="0">
                <a:solidFill>
                  <a:srgbClr val="000000"/>
                </a:solidFill>
              </a:rPr>
              <a:t>=  </a:t>
            </a:r>
            <a:r>
              <a:rPr lang="en-US" altLang="en-US" sz="4000" b="1" u="sng" dirty="0"/>
              <a:t>x</a:t>
            </a:r>
            <a:r>
              <a:rPr lang="en-US" altLang="en-US" sz="4000" b="1" u="sng" dirty="0">
                <a:solidFill>
                  <a:srgbClr val="FF0000"/>
                </a:solidFill>
              </a:rPr>
              <a:t> </a:t>
            </a:r>
            <a:r>
              <a:rPr lang="en-US" altLang="en-US" sz="4000" b="1" u="sng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solidFill>
                  <a:srgbClr val="FF0000"/>
                </a:solidFill>
              </a:rPr>
              <a:t>18 </a:t>
            </a:r>
            <a:r>
              <a:rPr lang="en-US" altLang="en-US" sz="4000" b="1" dirty="0" err="1" smtClean="0">
                <a:solidFill>
                  <a:srgbClr val="FF0000"/>
                </a:solidFill>
              </a:rPr>
              <a:t>mol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 H           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2.368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70188" y="5527675"/>
            <a:ext cx="8202612" cy="76944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/>
              <a:t>x</a:t>
            </a:r>
            <a:r>
              <a:rPr lang="en-US" altLang="en-US" sz="4400" b="1" dirty="0">
                <a:solidFill>
                  <a:srgbClr val="FF0000"/>
                </a:solidFill>
              </a:rPr>
              <a:t>= 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2.368/</a:t>
            </a:r>
            <a:r>
              <a:rPr lang="en-US" altLang="en-US" sz="4400" b="1" dirty="0" smtClean="0"/>
              <a:t>18=0.13155 </a:t>
            </a:r>
            <a:r>
              <a:rPr lang="en-US" altLang="en-US" sz="4400" b="1" dirty="0" err="1" smtClean="0"/>
              <a:t>mol</a:t>
            </a:r>
            <a:r>
              <a:rPr lang="en-US" altLang="en-US" sz="4400" b="1" dirty="0" smtClean="0"/>
              <a:t> octane</a:t>
            </a:r>
            <a:endParaRPr lang="en-US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21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`body’ parts example 3 (continued)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625725" y="787401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1408113" y="1630364"/>
            <a:ext cx="9144001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00"/>
                </a:solidFill>
              </a:rPr>
              <a:t>How many </a:t>
            </a:r>
            <a:r>
              <a:rPr lang="en-US" altLang="en-US" sz="4000" b="1" dirty="0"/>
              <a:t>grams of octane form </a:t>
            </a:r>
            <a:r>
              <a:rPr lang="en-US" altLang="en-US" sz="4000" b="1" dirty="0">
                <a:solidFill>
                  <a:srgbClr val="000000"/>
                </a:solidFill>
              </a:rPr>
              <a:t>from </a:t>
            </a:r>
            <a:r>
              <a:rPr lang="en-US" altLang="en-US" sz="4000" b="1" dirty="0" err="1">
                <a:solidFill>
                  <a:srgbClr val="000000"/>
                </a:solidFill>
              </a:rPr>
              <a:t>from</a:t>
            </a:r>
            <a:r>
              <a:rPr lang="en-US" altLang="en-US" sz="4000" b="1" dirty="0">
                <a:solidFill>
                  <a:srgbClr val="000000"/>
                </a:solidFill>
              </a:rPr>
              <a:t>  </a:t>
            </a:r>
            <a:r>
              <a:rPr lang="en-US" altLang="en-US" sz="4000" b="1" dirty="0">
                <a:solidFill>
                  <a:srgbClr val="FF0000"/>
                </a:solidFill>
              </a:rPr>
              <a:t>2.368 g H?  </a:t>
            </a:r>
            <a:r>
              <a:rPr lang="en-US" altLang="en-US" sz="4000" b="1" dirty="0">
                <a:solidFill>
                  <a:srgbClr val="000000"/>
                </a:solidFill>
              </a:rPr>
              <a:t>(</a:t>
            </a:r>
            <a:r>
              <a:rPr lang="en-US" altLang="en-US" sz="4000" b="1" dirty="0">
                <a:solidFill>
                  <a:srgbClr val="FF0000"/>
                </a:solidFill>
              </a:rPr>
              <a:t>1 mole H=1 g H)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1825" y="3040063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Step 3) convert moles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octane </a:t>
            </a:r>
            <a:r>
              <a:rPr lang="en-US" altLang="en-US" sz="3600" b="1" dirty="0">
                <a:solidFill>
                  <a:srgbClr val="000000"/>
                </a:solidFill>
              </a:rPr>
              <a:t>to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grams octane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(multiply </a:t>
            </a:r>
            <a:r>
              <a:rPr lang="en-US" altLang="en-US" sz="3600" b="1" dirty="0">
                <a:solidFill>
                  <a:srgbClr val="FF0000"/>
                </a:solidFill>
              </a:rPr>
              <a:t>down)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0" y="4572000"/>
            <a:ext cx="9144000" cy="76944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 smtClean="0"/>
              <a:t>0.13155 </a:t>
            </a:r>
            <a:r>
              <a:rPr lang="en-US" altLang="en-US" sz="4400" b="1" dirty="0" err="1" smtClean="0"/>
              <a:t>mol</a:t>
            </a:r>
            <a:r>
              <a:rPr lang="en-US" altLang="en-US" sz="4400" b="1" dirty="0" smtClean="0"/>
              <a:t> octane*114 g/</a:t>
            </a:r>
            <a:r>
              <a:rPr lang="en-US" altLang="en-US" sz="4400" b="1" dirty="0" err="1" smtClean="0"/>
              <a:t>mol</a:t>
            </a:r>
            <a:r>
              <a:rPr lang="en-US" altLang="en-US" sz="4400" b="1" dirty="0" smtClean="0"/>
              <a:t>=15 g</a:t>
            </a:r>
            <a:endParaRPr lang="en-US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2556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Royhypnol</a:t>
            </a:r>
            <a:r>
              <a:rPr lang="en-US" sz="3200" dirty="0"/>
              <a:t> </a:t>
            </a:r>
            <a:r>
              <a:rPr lang="en-US" sz="3200" dirty="0" err="1" smtClean="0"/>
              <a:t>or`Roofies</a:t>
            </a:r>
            <a:r>
              <a:rPr lang="en-US" sz="3200" dirty="0" smtClean="0"/>
              <a:t>’, the date rape drug, has the chemical formula C</a:t>
            </a:r>
            <a:r>
              <a:rPr lang="en-US" sz="3200" baseline="-25000" dirty="0" smtClean="0"/>
              <a:t>16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12</a:t>
            </a:r>
            <a:r>
              <a:rPr lang="en-US" sz="3200" dirty="0" smtClean="0"/>
              <a:t>FN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and a molecular mass of 313.3 g/mol. How many grams of </a:t>
            </a:r>
            <a:r>
              <a:rPr lang="en-US" sz="3200" dirty="0" err="1" smtClean="0"/>
              <a:t>Roofie</a:t>
            </a:r>
            <a:r>
              <a:rPr lang="en-US" sz="3200" dirty="0" smtClean="0"/>
              <a:t> contain 3.676 g of C (atomic mass =12 g/</a:t>
            </a:r>
            <a:r>
              <a:rPr lang="en-US" sz="3200" dirty="0" err="1" smtClean="0"/>
              <a:t>mol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224497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96.97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22.53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6.00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60.0 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51549190"/>
              </p:ext>
            </p:extLst>
          </p:nvPr>
        </p:nvGraphicFramePr>
        <p:xfrm>
          <a:off x="6096000" y="1600201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600201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363586"/>
            <a:ext cx="1123950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6395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644650" y="1"/>
            <a:ext cx="84899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0000"/>
                </a:solidFill>
              </a:rPr>
              <a:t>Mole Body Part</a:t>
            </a:r>
            <a:r>
              <a:rPr lang="en-US" altLang="en-US" b="1">
                <a:solidFill>
                  <a:srgbClr val="000000"/>
                </a:solidFill>
              </a:rPr>
              <a:t> Calculations level 2: More practice, practice, practice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2209800" y="990601"/>
            <a:ext cx="84582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1)mole to mole: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000000"/>
                </a:solidFill>
              </a:rPr>
              <a:t>how many </a:t>
            </a:r>
            <a:r>
              <a:rPr lang="en-US" altLang="en-US" b="1">
                <a:solidFill>
                  <a:srgbClr val="FF3300"/>
                </a:solidFill>
              </a:rPr>
              <a:t>moles of O</a:t>
            </a:r>
            <a:r>
              <a:rPr lang="en-US" altLang="en-US">
                <a:solidFill>
                  <a:srgbClr val="000000"/>
                </a:solidFill>
              </a:rPr>
              <a:t> are present in 0.1666 mole of C</a:t>
            </a:r>
            <a:r>
              <a:rPr lang="en-US" altLang="en-US" baseline="-25000">
                <a:solidFill>
                  <a:srgbClr val="000000"/>
                </a:solidFill>
              </a:rPr>
              <a:t>6 </a:t>
            </a:r>
            <a:r>
              <a:rPr lang="en-US" altLang="en-US">
                <a:solidFill>
                  <a:srgbClr val="000000"/>
                </a:solidFill>
              </a:rPr>
              <a:t>H</a:t>
            </a:r>
            <a:r>
              <a:rPr lang="en-US" altLang="en-US" baseline="-25000">
                <a:solidFill>
                  <a:srgbClr val="000000"/>
                </a:solidFill>
              </a:rPr>
              <a:t>12</a:t>
            </a:r>
            <a:r>
              <a:rPr lang="en-US" altLang="en-US">
                <a:solidFill>
                  <a:srgbClr val="000000"/>
                </a:solidFill>
              </a:rPr>
              <a:t>O</a:t>
            </a:r>
            <a:r>
              <a:rPr lang="en-US" altLang="en-US" baseline="-25000">
                <a:solidFill>
                  <a:srgbClr val="000000"/>
                </a:solidFill>
              </a:rPr>
              <a:t>6</a:t>
            </a:r>
            <a:r>
              <a:rPr lang="en-US" altLang="en-US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2168525" y="3200400"/>
            <a:ext cx="8153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2)mole to mole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 how many </a:t>
            </a:r>
            <a:r>
              <a:rPr lang="en-US" altLang="en-US" sz="4000" b="1">
                <a:solidFill>
                  <a:srgbClr val="FF3300"/>
                </a:solidFill>
              </a:rPr>
              <a:t>moles of C</a:t>
            </a:r>
            <a:r>
              <a:rPr lang="en-US" altLang="en-US" sz="4000" b="1" baseline="-25000">
                <a:solidFill>
                  <a:srgbClr val="FF3300"/>
                </a:solidFill>
              </a:rPr>
              <a:t>6</a:t>
            </a:r>
            <a:r>
              <a:rPr lang="en-US" altLang="en-US" sz="4000" b="1">
                <a:solidFill>
                  <a:srgbClr val="FF3300"/>
                </a:solidFill>
              </a:rPr>
              <a:t>H</a:t>
            </a:r>
            <a:r>
              <a:rPr lang="en-US" altLang="en-US" sz="4000" b="1" baseline="-25000">
                <a:solidFill>
                  <a:srgbClr val="FF3300"/>
                </a:solidFill>
              </a:rPr>
              <a:t>12</a:t>
            </a:r>
            <a:r>
              <a:rPr lang="en-US" altLang="en-US" sz="4000" b="1">
                <a:solidFill>
                  <a:srgbClr val="FF3300"/>
                </a:solidFill>
              </a:rPr>
              <a:t>O</a:t>
            </a:r>
            <a:r>
              <a:rPr lang="en-US" altLang="en-US" sz="4000" b="1" baseline="-25000">
                <a:solidFill>
                  <a:srgbClr val="FF3300"/>
                </a:solidFill>
              </a:rPr>
              <a:t>6</a:t>
            </a:r>
            <a:r>
              <a:rPr lang="en-US" altLang="en-US" sz="4000">
                <a:solidFill>
                  <a:srgbClr val="000000"/>
                </a:solidFill>
              </a:rPr>
              <a:t> can be made with 12 mole of O ? 	</a:t>
            </a:r>
          </a:p>
        </p:txBody>
      </p:sp>
      <p:sp>
        <p:nvSpPr>
          <p:cNvPr id="134155" name="Text Box 11"/>
          <p:cNvSpPr txBox="1">
            <a:spLocks noChangeArrowheads="1"/>
          </p:cNvSpPr>
          <p:nvPr/>
        </p:nvSpPr>
        <p:spPr bwMode="auto">
          <a:xfrm>
            <a:off x="6172200" y="2554289"/>
            <a:ext cx="25908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3300"/>
                </a:solidFill>
              </a:rPr>
              <a:t>1 mol O</a:t>
            </a:r>
          </a:p>
        </p:txBody>
      </p:sp>
      <p:sp>
        <p:nvSpPr>
          <p:cNvPr id="134156" name="Text Box 12"/>
          <p:cNvSpPr txBox="1">
            <a:spLocks noChangeArrowheads="1"/>
          </p:cNvSpPr>
          <p:nvPr/>
        </p:nvSpPr>
        <p:spPr bwMode="auto">
          <a:xfrm>
            <a:off x="5457825" y="5029201"/>
            <a:ext cx="433705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3300"/>
                </a:solidFill>
              </a:rPr>
              <a:t>2 moles C</a:t>
            </a:r>
            <a:r>
              <a:rPr lang="en-US" altLang="en-US" sz="4000" b="1" baseline="-25000">
                <a:solidFill>
                  <a:srgbClr val="FF3300"/>
                </a:solidFill>
              </a:rPr>
              <a:t>6</a:t>
            </a:r>
            <a:r>
              <a:rPr lang="en-US" altLang="en-US" sz="4000" b="1">
                <a:solidFill>
                  <a:srgbClr val="FF3300"/>
                </a:solidFill>
              </a:rPr>
              <a:t>H</a:t>
            </a:r>
            <a:r>
              <a:rPr lang="en-US" altLang="en-US" sz="4000" b="1" baseline="-25000">
                <a:solidFill>
                  <a:srgbClr val="FF3300"/>
                </a:solidFill>
              </a:rPr>
              <a:t>12</a:t>
            </a:r>
            <a:r>
              <a:rPr lang="en-US" altLang="en-US" sz="4000" b="1">
                <a:solidFill>
                  <a:srgbClr val="FF3300"/>
                </a:solidFill>
              </a:rPr>
              <a:t>O</a:t>
            </a:r>
            <a:r>
              <a:rPr lang="en-US" altLang="en-US" sz="4000" b="1" baseline="-25000">
                <a:solidFill>
                  <a:srgbClr val="FF3300"/>
                </a:solidFill>
              </a:rPr>
              <a:t>6</a:t>
            </a:r>
            <a:r>
              <a:rPr lang="en-US" altLang="en-US" sz="4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532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0" grpId="0"/>
      <p:bldP spid="134152" grpId="0"/>
      <p:bldP spid="134155" grpId="0" animBg="1"/>
      <p:bldP spid="13415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3"/>
          <p:cNvSpPr txBox="1">
            <a:spLocks noChangeArrowheads="1"/>
          </p:cNvSpPr>
          <p:nvPr/>
        </p:nvSpPr>
        <p:spPr bwMode="auto">
          <a:xfrm>
            <a:off x="1922463" y="1143000"/>
            <a:ext cx="8229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3) </a:t>
            </a:r>
            <a:r>
              <a:rPr lang="en-US" altLang="en-US" sz="3600" b="1">
                <a:solidFill>
                  <a:srgbClr val="000000"/>
                </a:solidFill>
              </a:rPr>
              <a:t>weight to moles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many </a:t>
            </a:r>
            <a:r>
              <a:rPr lang="en-US" altLang="en-US" sz="3600" b="1">
                <a:solidFill>
                  <a:srgbClr val="FF3300"/>
                </a:solidFill>
              </a:rPr>
              <a:t>moles of C</a:t>
            </a:r>
            <a:r>
              <a:rPr lang="en-US" altLang="en-US" sz="3600" b="1" baseline="-25000">
                <a:solidFill>
                  <a:srgbClr val="FF3300"/>
                </a:solidFill>
              </a:rPr>
              <a:t>6</a:t>
            </a:r>
            <a:r>
              <a:rPr lang="en-US" altLang="en-US" sz="3600" b="1">
                <a:solidFill>
                  <a:srgbClr val="FF3300"/>
                </a:solidFill>
              </a:rPr>
              <a:t>H</a:t>
            </a:r>
            <a:r>
              <a:rPr lang="en-US" altLang="en-US" sz="3600" b="1" baseline="-25000">
                <a:solidFill>
                  <a:srgbClr val="FF3300"/>
                </a:solidFill>
              </a:rPr>
              <a:t>12</a:t>
            </a:r>
            <a:r>
              <a:rPr lang="en-US" altLang="en-US" sz="3600" b="1">
                <a:solidFill>
                  <a:srgbClr val="FF3300"/>
                </a:solidFill>
              </a:rPr>
              <a:t>O</a:t>
            </a:r>
            <a:r>
              <a:rPr lang="en-US" altLang="en-US" sz="3600" b="1" baseline="-25000">
                <a:solidFill>
                  <a:srgbClr val="FF3300"/>
                </a:solidFill>
              </a:rPr>
              <a:t>6</a:t>
            </a:r>
            <a:r>
              <a:rPr lang="en-US" altLang="en-US" sz="3600">
                <a:solidFill>
                  <a:srgbClr val="000000"/>
                </a:solidFill>
              </a:rPr>
              <a:t> in a sample containing 216 g C ?</a:t>
            </a:r>
          </a:p>
        </p:txBody>
      </p:sp>
      <p:sp>
        <p:nvSpPr>
          <p:cNvPr id="134162" name="Text Box 18"/>
          <p:cNvSpPr txBox="1">
            <a:spLocks noChangeArrowheads="1"/>
          </p:cNvSpPr>
          <p:nvPr/>
        </p:nvSpPr>
        <p:spPr bwMode="auto">
          <a:xfrm>
            <a:off x="7010400" y="2590801"/>
            <a:ext cx="16002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3</a:t>
            </a:r>
            <a:r>
              <a:rPr lang="en-US" altLang="en-US" sz="4000">
                <a:solidFill>
                  <a:srgbClr val="000000"/>
                </a:solidFill>
              </a:rPr>
              <a:t> </a:t>
            </a:r>
            <a:r>
              <a:rPr lang="en-US" altLang="en-US" sz="4000">
                <a:solidFill>
                  <a:srgbClr val="FF3300"/>
                </a:solidFill>
              </a:rPr>
              <a:t>mol</a:t>
            </a:r>
          </a:p>
        </p:txBody>
      </p:sp>
      <p:sp>
        <p:nvSpPr>
          <p:cNvPr id="134163" name="Text Box 19"/>
          <p:cNvSpPr txBox="1">
            <a:spLocks noChangeArrowheads="1"/>
          </p:cNvSpPr>
          <p:nvPr/>
        </p:nvSpPr>
        <p:spPr bwMode="auto">
          <a:xfrm>
            <a:off x="1898650" y="3429000"/>
            <a:ext cx="8305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4)</a:t>
            </a:r>
            <a:r>
              <a:rPr lang="en-US" altLang="en-US" sz="3600">
                <a:solidFill>
                  <a:srgbClr val="000000"/>
                </a:solidFill>
              </a:rPr>
              <a:t>  </a:t>
            </a:r>
            <a:r>
              <a:rPr lang="en-US" altLang="en-US" sz="3600" b="1">
                <a:solidFill>
                  <a:srgbClr val="000000"/>
                </a:solidFill>
              </a:rPr>
              <a:t>moles to weight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many </a:t>
            </a:r>
            <a:r>
              <a:rPr lang="en-US" altLang="en-US" sz="3600" b="1">
                <a:solidFill>
                  <a:srgbClr val="FF3300"/>
                </a:solidFill>
              </a:rPr>
              <a:t>grams of C</a:t>
            </a:r>
            <a:r>
              <a:rPr lang="en-US" altLang="en-US" sz="3600" b="1" baseline="-25000">
                <a:solidFill>
                  <a:srgbClr val="FF3300"/>
                </a:solidFill>
              </a:rPr>
              <a:t>6</a:t>
            </a:r>
            <a:r>
              <a:rPr lang="en-US" altLang="en-US" sz="3600" b="1">
                <a:solidFill>
                  <a:srgbClr val="FF3300"/>
                </a:solidFill>
              </a:rPr>
              <a:t>H</a:t>
            </a:r>
            <a:r>
              <a:rPr lang="en-US" altLang="en-US" sz="3600" b="1" baseline="-25000">
                <a:solidFill>
                  <a:srgbClr val="FF3300"/>
                </a:solidFill>
              </a:rPr>
              <a:t>12</a:t>
            </a:r>
            <a:r>
              <a:rPr lang="en-US" altLang="en-US" sz="3600" b="1">
                <a:solidFill>
                  <a:srgbClr val="FF3300"/>
                </a:solidFill>
              </a:rPr>
              <a:t>O</a:t>
            </a:r>
            <a:r>
              <a:rPr lang="en-US" altLang="en-US" sz="3600" b="1" baseline="-25000">
                <a:solidFill>
                  <a:srgbClr val="FF3300"/>
                </a:solidFill>
              </a:rPr>
              <a:t>6</a:t>
            </a:r>
            <a:r>
              <a:rPr lang="en-US" altLang="en-US" sz="3600">
                <a:solidFill>
                  <a:srgbClr val="000000"/>
                </a:solidFill>
              </a:rPr>
              <a:t>  are formed with 0.2666 mol H?</a:t>
            </a:r>
          </a:p>
        </p:txBody>
      </p:sp>
      <p:sp>
        <p:nvSpPr>
          <p:cNvPr id="134166" name="Text Box 22"/>
          <p:cNvSpPr txBox="1">
            <a:spLocks noChangeArrowheads="1"/>
          </p:cNvSpPr>
          <p:nvPr/>
        </p:nvSpPr>
        <p:spPr bwMode="auto">
          <a:xfrm>
            <a:off x="7034213" y="4675189"/>
            <a:ext cx="1752600" cy="11398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3300"/>
                </a:solidFill>
              </a:rPr>
              <a:t>= 4 g</a:t>
            </a:r>
            <a:r>
              <a:rPr lang="en-US" altLang="en-US" sz="2000" b="1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1644650" y="0"/>
            <a:ext cx="6584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0000"/>
                </a:solidFill>
              </a:rPr>
              <a:t>Mole</a:t>
            </a:r>
            <a:r>
              <a:rPr lang="en-US" altLang="en-US" b="1">
                <a:solidFill>
                  <a:srgbClr val="000000"/>
                </a:solidFill>
              </a:rPr>
              <a:t> Calculations: part 2 (cont.)</a:t>
            </a:r>
            <a:r>
              <a:rPr lang="en-US" altLang="en-US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9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2" grpId="0" animBg="1"/>
      <p:bldP spid="134163" grpId="0"/>
      <p:bldP spid="13416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676400" y="762000"/>
            <a:ext cx="8991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5) moles to molecules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many </a:t>
            </a:r>
            <a:r>
              <a:rPr lang="en-US" altLang="en-US" sz="3600" b="1">
                <a:solidFill>
                  <a:srgbClr val="E22B00"/>
                </a:solidFill>
              </a:rPr>
              <a:t>molecules of O</a:t>
            </a:r>
            <a:r>
              <a:rPr lang="en-US" altLang="en-US" sz="3600">
                <a:solidFill>
                  <a:srgbClr val="000000"/>
                </a:solidFill>
              </a:rPr>
              <a:t> are present in 0.8333 mol of C</a:t>
            </a:r>
            <a:r>
              <a:rPr lang="en-US" altLang="en-US" sz="3600" baseline="-25000">
                <a:solidFill>
                  <a:srgbClr val="000000"/>
                </a:solidFill>
              </a:rPr>
              <a:t>6 </a:t>
            </a:r>
            <a:r>
              <a:rPr lang="en-US" altLang="en-US" sz="3600">
                <a:solidFill>
                  <a:srgbClr val="000000"/>
                </a:solidFill>
              </a:rPr>
              <a:t>H</a:t>
            </a:r>
            <a:r>
              <a:rPr lang="en-US" altLang="en-US" sz="3600" baseline="-25000">
                <a:solidFill>
                  <a:srgbClr val="000000"/>
                </a:solidFill>
              </a:rPr>
              <a:t>12</a:t>
            </a:r>
            <a:r>
              <a:rPr lang="en-US" altLang="en-US" sz="3600">
                <a:solidFill>
                  <a:srgbClr val="000000"/>
                </a:solidFill>
              </a:rPr>
              <a:t>O</a:t>
            </a:r>
            <a:r>
              <a:rPr lang="en-US" altLang="en-US" sz="3600" baseline="-25000">
                <a:solidFill>
                  <a:srgbClr val="000000"/>
                </a:solidFill>
              </a:rPr>
              <a:t>6</a:t>
            </a:r>
            <a:r>
              <a:rPr lang="en-US" altLang="en-US" sz="3600">
                <a:solidFill>
                  <a:srgbClr val="000000"/>
                </a:solidFill>
              </a:rPr>
              <a:t>?	</a:t>
            </a: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6588125" y="2522539"/>
            <a:ext cx="3429000" cy="7080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=</a:t>
            </a:r>
            <a:r>
              <a:rPr lang="en-US" altLang="en-US" sz="4000" b="1">
                <a:solidFill>
                  <a:srgbClr val="E22B00"/>
                </a:solidFill>
              </a:rPr>
              <a:t>5*10</a:t>
            </a:r>
            <a:r>
              <a:rPr lang="en-US" altLang="en-US" sz="4000" b="1" baseline="30000">
                <a:solidFill>
                  <a:srgbClr val="E22B00"/>
                </a:solidFill>
              </a:rPr>
              <a:t>23</a:t>
            </a:r>
            <a:endParaRPr lang="en-US" altLang="en-US" sz="4000" b="1">
              <a:solidFill>
                <a:srgbClr val="E22B00"/>
              </a:solidFill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1693863" y="3505200"/>
            <a:ext cx="8991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   </a:t>
            </a:r>
            <a:r>
              <a:rPr lang="en-US" altLang="en-US" b="1">
                <a:solidFill>
                  <a:srgbClr val="000000"/>
                </a:solidFill>
              </a:rPr>
              <a:t>6) molecules to moles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how many </a:t>
            </a:r>
            <a:r>
              <a:rPr lang="en-US" altLang="en-US" b="1">
                <a:solidFill>
                  <a:srgbClr val="E22B00"/>
                </a:solidFill>
              </a:rPr>
              <a:t>moles of C</a:t>
            </a:r>
            <a:r>
              <a:rPr lang="en-US" altLang="en-US" b="1" baseline="-25000">
                <a:solidFill>
                  <a:srgbClr val="E22B00"/>
                </a:solidFill>
              </a:rPr>
              <a:t>6 </a:t>
            </a:r>
            <a:r>
              <a:rPr lang="en-US" altLang="en-US" b="1">
                <a:solidFill>
                  <a:srgbClr val="E22B00"/>
                </a:solidFill>
              </a:rPr>
              <a:t>H</a:t>
            </a:r>
            <a:r>
              <a:rPr lang="en-US" altLang="en-US" b="1" baseline="-25000">
                <a:solidFill>
                  <a:srgbClr val="E22B00"/>
                </a:solidFill>
              </a:rPr>
              <a:t>12</a:t>
            </a:r>
            <a:r>
              <a:rPr lang="en-US" altLang="en-US" b="1">
                <a:solidFill>
                  <a:srgbClr val="E22B00"/>
                </a:solidFill>
              </a:rPr>
              <a:t>O</a:t>
            </a:r>
            <a:r>
              <a:rPr lang="en-US" altLang="en-US" b="1" baseline="-25000">
                <a:solidFill>
                  <a:srgbClr val="E22B00"/>
                </a:solidFill>
              </a:rPr>
              <a:t>6</a:t>
            </a:r>
            <a:r>
              <a:rPr lang="en-US" altLang="en-US">
                <a:solidFill>
                  <a:srgbClr val="000000"/>
                </a:solidFill>
              </a:rPr>
              <a:t> are formed from  4.32*10</a:t>
            </a:r>
            <a:r>
              <a:rPr lang="en-US" altLang="en-US" baseline="30000">
                <a:solidFill>
                  <a:srgbClr val="000000"/>
                </a:solidFill>
              </a:rPr>
              <a:t>25</a:t>
            </a:r>
            <a:r>
              <a:rPr lang="en-US" altLang="en-US">
                <a:solidFill>
                  <a:srgbClr val="000000"/>
                </a:solidFill>
              </a:rPr>
              <a:t> atoms of H ?</a:t>
            </a: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6588125" y="4721226"/>
            <a:ext cx="29718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E22B00"/>
                </a:solidFill>
              </a:rPr>
              <a:t>6 moles</a:t>
            </a:r>
            <a:r>
              <a:rPr lang="en-US" altLang="en-US" sz="40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644650" y="0"/>
            <a:ext cx="7194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0000"/>
                </a:solidFill>
              </a:rPr>
              <a:t>Mole</a:t>
            </a:r>
            <a:r>
              <a:rPr lang="en-US" altLang="en-US" b="1">
                <a:solidFill>
                  <a:srgbClr val="000000"/>
                </a:solidFill>
              </a:rPr>
              <a:t> Calculations: part 2 (cont.)</a:t>
            </a:r>
            <a:r>
              <a:rPr lang="en-US" altLang="en-US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8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nimBg="1"/>
      <p:bldP spid="135175" grpId="0"/>
      <p:bldP spid="1351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PQuestion"/>
          <p:cNvSpPr>
            <a:spLocks noGrp="1"/>
          </p:cNvSpPr>
          <p:nvPr>
            <p:ph type="title"/>
          </p:nvPr>
        </p:nvSpPr>
        <p:spPr>
          <a:xfrm>
            <a:off x="1524000" y="436563"/>
            <a:ext cx="92329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2400" b="1">
                <a:solidFill>
                  <a:srgbClr val="0070C0"/>
                </a:solidFill>
              </a:rPr>
              <a:t>B1-Aflatoxin (MW=328.2 g/mol) </a:t>
            </a:r>
            <a:r>
              <a:rPr lang="en-US" altLang="en-US" sz="2400" b="1">
                <a:solidFill>
                  <a:srgbClr val="FF0000"/>
                </a:solidFill>
              </a:rPr>
              <a:t>is a naturally occurring, horribly toxic poison derived from Aspergillus fungi, a common contaminant in corn. It causes cancer in most humans at the staggeringly low exposure level of 1*10</a:t>
            </a:r>
            <a:r>
              <a:rPr lang="en-US" altLang="en-US" sz="2400" b="1" baseline="30000">
                <a:solidFill>
                  <a:srgbClr val="FF0000"/>
                </a:solidFill>
              </a:rPr>
              <a:t>17</a:t>
            </a:r>
            <a:r>
              <a:rPr lang="en-US" altLang="en-US" sz="2400" b="1">
                <a:solidFill>
                  <a:srgbClr val="FF0000"/>
                </a:solidFill>
              </a:rPr>
              <a:t> molecules.  What is the equivalent mass of aflatoxin represented by this count ? </a:t>
            </a:r>
            <a:r>
              <a:rPr lang="en-US" altLang="en-US" sz="2400" b="1"/>
              <a:t>(</a:t>
            </a:r>
            <a:r>
              <a:rPr lang="en-US" altLang="en-US" sz="2400" b="1">
                <a:solidFill>
                  <a:srgbClr val="0070C0"/>
                </a:solidFill>
              </a:rPr>
              <a:t> 1 mol count=6.0*10</a:t>
            </a:r>
            <a:r>
              <a:rPr lang="en-US" altLang="en-US" sz="2400" b="1" baseline="30000">
                <a:solidFill>
                  <a:srgbClr val="0070C0"/>
                </a:solidFill>
              </a:rPr>
              <a:t>23</a:t>
            </a:r>
            <a:r>
              <a:rPr lang="en-US" altLang="en-US" sz="2400" b="1">
                <a:solidFill>
                  <a:srgbClr val="0070C0"/>
                </a:solidFill>
              </a:rPr>
              <a:t> </a:t>
            </a:r>
            <a:r>
              <a:rPr lang="en-US" altLang="en-US" sz="2400"/>
              <a:t>.)</a:t>
            </a:r>
          </a:p>
        </p:txBody>
      </p:sp>
      <p:sp>
        <p:nvSpPr>
          <p:cNvPr id="22531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41513" y="2114550"/>
            <a:ext cx="4114800" cy="41148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altLang="en-US" smtClean="0"/>
              <a:t>3.3*10</a:t>
            </a:r>
            <a:r>
              <a:rPr lang="en-US" altLang="en-US" baseline="30000" smtClean="0"/>
              <a:t>-8 </a:t>
            </a:r>
            <a:r>
              <a:rPr lang="en-US" altLang="en-US" smtClean="0"/>
              <a:t>g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1.8*10</a:t>
            </a:r>
            <a:r>
              <a:rPr lang="en-US" altLang="en-US" baseline="30000" smtClean="0"/>
              <a:t>-4 </a:t>
            </a:r>
            <a:r>
              <a:rPr lang="en-US" altLang="en-US" smtClean="0"/>
              <a:t>g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5.47*10</a:t>
            </a:r>
            <a:r>
              <a:rPr lang="en-US" altLang="en-US" baseline="30000" smtClean="0"/>
              <a:t>-5</a:t>
            </a:r>
            <a:r>
              <a:rPr lang="en-US" altLang="en-US" smtClean="0"/>
              <a:t>g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5.06*10</a:t>
            </a:r>
            <a:r>
              <a:rPr lang="en-US" altLang="en-US" baseline="30000" smtClean="0"/>
              <a:t>-10</a:t>
            </a:r>
            <a:r>
              <a:rPr lang="en-US" altLang="en-US" smtClean="0"/>
              <a:t>g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Not any of above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56313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313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01595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828800" y="533400"/>
            <a:ext cx="8839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7) </a:t>
            </a:r>
            <a:r>
              <a:rPr lang="en-US" altLang="en-US" sz="3600" b="1">
                <a:solidFill>
                  <a:srgbClr val="000000"/>
                </a:solidFill>
              </a:rPr>
              <a:t>mass to molecules</a:t>
            </a:r>
            <a:r>
              <a:rPr lang="en-US" altLang="en-US" sz="3600">
                <a:solidFill>
                  <a:srgbClr val="000000"/>
                </a:solidFill>
              </a:rPr>
              <a:t>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many </a:t>
            </a:r>
            <a:r>
              <a:rPr lang="en-US" altLang="en-US" sz="3600">
                <a:solidFill>
                  <a:srgbClr val="FF0000"/>
                </a:solidFill>
              </a:rPr>
              <a:t>molecules</a:t>
            </a:r>
            <a:r>
              <a:rPr lang="en-US" altLang="en-US" sz="3600">
                <a:solidFill>
                  <a:srgbClr val="000000"/>
                </a:solidFill>
              </a:rPr>
              <a:t> </a:t>
            </a:r>
            <a:r>
              <a:rPr lang="en-US" altLang="en-US" sz="3600">
                <a:solidFill>
                  <a:srgbClr val="FF0000"/>
                </a:solidFill>
              </a:rPr>
              <a:t>of  C</a:t>
            </a:r>
            <a:r>
              <a:rPr lang="en-US" altLang="en-US" sz="3600" baseline="-25000">
                <a:solidFill>
                  <a:srgbClr val="FF0000"/>
                </a:solidFill>
              </a:rPr>
              <a:t>6 </a:t>
            </a:r>
            <a:r>
              <a:rPr lang="en-US" altLang="en-US" sz="3600">
                <a:solidFill>
                  <a:srgbClr val="FF0000"/>
                </a:solidFill>
              </a:rPr>
              <a:t>H</a:t>
            </a:r>
            <a:r>
              <a:rPr lang="en-US" altLang="en-US" sz="3600" baseline="-25000">
                <a:solidFill>
                  <a:srgbClr val="FF0000"/>
                </a:solidFill>
              </a:rPr>
              <a:t>12</a:t>
            </a:r>
            <a:r>
              <a:rPr lang="en-US" altLang="en-US" sz="3600">
                <a:solidFill>
                  <a:srgbClr val="FF0000"/>
                </a:solidFill>
              </a:rPr>
              <a:t>O</a:t>
            </a:r>
            <a:r>
              <a:rPr lang="en-US" altLang="en-US" sz="3600" baseline="-25000">
                <a:solidFill>
                  <a:srgbClr val="FF0000"/>
                </a:solidFill>
              </a:rPr>
              <a:t>6</a:t>
            </a:r>
            <a:r>
              <a:rPr lang="en-US" altLang="en-US" sz="3600">
                <a:solidFill>
                  <a:srgbClr val="FF0000"/>
                </a:solidFill>
              </a:rPr>
              <a:t>  </a:t>
            </a:r>
            <a:r>
              <a:rPr lang="en-US" altLang="en-US" sz="3600">
                <a:solidFill>
                  <a:srgbClr val="000000"/>
                </a:solidFill>
              </a:rPr>
              <a:t>form from 84 g of C ? </a:t>
            </a:r>
            <a:endParaRPr lang="en-US" altLang="en-US" sz="3600" baseline="3000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0" y="2438400"/>
            <a:ext cx="7772400" cy="7699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</a:rPr>
              <a:t>7 *10</a:t>
            </a:r>
            <a:r>
              <a:rPr lang="en-US" altLang="en-US" sz="4400" b="1" baseline="30000">
                <a:solidFill>
                  <a:srgbClr val="FF0000"/>
                </a:solidFill>
              </a:rPr>
              <a:t>23 </a:t>
            </a:r>
            <a:r>
              <a:rPr lang="en-US" altLang="en-US" sz="4400" b="1">
                <a:solidFill>
                  <a:srgbClr val="FF0000"/>
                </a:solidFill>
              </a:rPr>
              <a:t> molecules </a:t>
            </a:r>
            <a:r>
              <a:rPr lang="en-US" altLang="en-US" sz="4400">
                <a:solidFill>
                  <a:srgbClr val="FF0000"/>
                </a:solidFill>
              </a:rPr>
              <a:t>of</a:t>
            </a:r>
            <a:r>
              <a:rPr lang="en-US" altLang="en-US" sz="4400" b="1">
                <a:solidFill>
                  <a:srgbClr val="FF0000"/>
                </a:solidFill>
              </a:rPr>
              <a:t> </a:t>
            </a:r>
            <a:r>
              <a:rPr lang="en-US" altLang="en-US" sz="4400">
                <a:solidFill>
                  <a:srgbClr val="FF0000"/>
                </a:solidFill>
              </a:rPr>
              <a:t>C</a:t>
            </a:r>
            <a:r>
              <a:rPr lang="en-US" altLang="en-US" sz="4400" baseline="-25000">
                <a:solidFill>
                  <a:srgbClr val="FF0000"/>
                </a:solidFill>
              </a:rPr>
              <a:t>6</a:t>
            </a:r>
            <a:r>
              <a:rPr lang="en-US" altLang="en-US" sz="4400">
                <a:solidFill>
                  <a:srgbClr val="FF0000"/>
                </a:solidFill>
              </a:rPr>
              <a:t>H</a:t>
            </a:r>
            <a:r>
              <a:rPr lang="en-US" altLang="en-US" sz="4400" baseline="-25000">
                <a:solidFill>
                  <a:srgbClr val="FF0000"/>
                </a:solidFill>
              </a:rPr>
              <a:t>12</a:t>
            </a:r>
            <a:r>
              <a:rPr lang="en-US" altLang="en-US" sz="4400">
                <a:solidFill>
                  <a:srgbClr val="FF0000"/>
                </a:solidFill>
              </a:rPr>
              <a:t>O</a:t>
            </a:r>
            <a:r>
              <a:rPr lang="en-US" altLang="en-US" sz="4400" baseline="-25000">
                <a:solidFill>
                  <a:srgbClr val="FF0000"/>
                </a:solidFill>
              </a:rPr>
              <a:t>6</a:t>
            </a:r>
            <a:r>
              <a:rPr lang="en-US" altLang="en-US" sz="4400">
                <a:solidFill>
                  <a:srgbClr val="FF0000"/>
                </a:solidFill>
              </a:rPr>
              <a:t>   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76400" y="3581400"/>
            <a:ext cx="85344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 8) </a:t>
            </a:r>
            <a:r>
              <a:rPr lang="en-US" altLang="en-US" sz="3600" b="1">
                <a:solidFill>
                  <a:srgbClr val="000000"/>
                </a:solidFill>
              </a:rPr>
              <a:t>atoms to mass: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many </a:t>
            </a:r>
            <a:r>
              <a:rPr lang="en-US" altLang="en-US" sz="3600" b="1">
                <a:solidFill>
                  <a:srgbClr val="FF0000"/>
                </a:solidFill>
              </a:rPr>
              <a:t>grams of H </a:t>
            </a:r>
            <a:r>
              <a:rPr lang="en-US" altLang="en-US" sz="3600">
                <a:solidFill>
                  <a:srgbClr val="000000"/>
                </a:solidFill>
              </a:rPr>
              <a:t>are combined with 2.4*10</a:t>
            </a:r>
            <a:r>
              <a:rPr lang="en-US" altLang="en-US" sz="3600" baseline="30000">
                <a:solidFill>
                  <a:srgbClr val="000000"/>
                </a:solidFill>
              </a:rPr>
              <a:t>24 </a:t>
            </a:r>
            <a:r>
              <a:rPr lang="en-US" altLang="en-US" sz="3600">
                <a:solidFill>
                  <a:srgbClr val="000000"/>
                </a:solidFill>
              </a:rPr>
              <a:t> atoms of O in  C</a:t>
            </a:r>
            <a:r>
              <a:rPr lang="en-US" altLang="en-US" sz="3600" baseline="-25000">
                <a:solidFill>
                  <a:srgbClr val="000000"/>
                </a:solidFill>
              </a:rPr>
              <a:t>6</a:t>
            </a:r>
            <a:r>
              <a:rPr lang="en-US" altLang="en-US" sz="3600">
                <a:solidFill>
                  <a:srgbClr val="000000"/>
                </a:solidFill>
              </a:rPr>
              <a:t>H</a:t>
            </a:r>
            <a:r>
              <a:rPr lang="en-US" altLang="en-US" sz="3600" baseline="-25000">
                <a:solidFill>
                  <a:srgbClr val="000000"/>
                </a:solidFill>
              </a:rPr>
              <a:t>12</a:t>
            </a:r>
            <a:r>
              <a:rPr lang="en-US" altLang="en-US" sz="3600">
                <a:solidFill>
                  <a:srgbClr val="000000"/>
                </a:solidFill>
              </a:rPr>
              <a:t>O</a:t>
            </a:r>
            <a:r>
              <a:rPr lang="en-US" altLang="en-US" sz="3600" baseline="-25000">
                <a:solidFill>
                  <a:srgbClr val="000000"/>
                </a:solidFill>
              </a:rPr>
              <a:t> 6</a:t>
            </a:r>
            <a:r>
              <a:rPr lang="en-US" altLang="en-US" sz="3600">
                <a:solidFill>
                  <a:srgbClr val="000000"/>
                </a:solidFill>
              </a:rPr>
              <a:t> ?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629400" y="5354639"/>
            <a:ext cx="27432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8 grams H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1644650" y="0"/>
            <a:ext cx="7194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0000"/>
                </a:solidFill>
              </a:rPr>
              <a:t>Mole</a:t>
            </a:r>
            <a:r>
              <a:rPr lang="en-US" altLang="en-US" b="1">
                <a:solidFill>
                  <a:srgbClr val="000000"/>
                </a:solidFill>
              </a:rPr>
              <a:t> Calculations: part 2 (cont.)</a:t>
            </a:r>
            <a:r>
              <a:rPr lang="en-US" altLang="en-US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34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PQuestion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382000" cy="201136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2800" b="1">
                <a:solidFill>
                  <a:srgbClr val="FF0000"/>
                </a:solidFill>
              </a:rPr>
              <a:t>Micro chip manufacture requires  nearly oxygen-free conditions wherein the concentration of </a:t>
            </a:r>
            <a:r>
              <a:rPr lang="en-US" altLang="en-US" sz="2800" b="1">
                <a:solidFill>
                  <a:srgbClr val="0070C0"/>
                </a:solidFill>
              </a:rPr>
              <a:t>O</a:t>
            </a:r>
            <a:r>
              <a:rPr lang="en-US" altLang="en-US" sz="2800" b="1" baseline="-25000">
                <a:solidFill>
                  <a:srgbClr val="0070C0"/>
                </a:solidFill>
              </a:rPr>
              <a:t>2</a:t>
            </a:r>
            <a:r>
              <a:rPr lang="en-US" altLang="en-US" sz="2800" b="1">
                <a:solidFill>
                  <a:srgbClr val="0070C0"/>
                </a:solidFill>
              </a:rPr>
              <a:t> </a:t>
            </a:r>
            <a:r>
              <a:rPr lang="en-US" altLang="en-US" sz="2800" b="1">
                <a:solidFill>
                  <a:srgbClr val="FF0000"/>
                </a:solidFill>
              </a:rPr>
              <a:t>is at or below 17 pg/L.  Given that the atomic mass of </a:t>
            </a:r>
            <a:r>
              <a:rPr lang="en-US" altLang="en-US" sz="2800" b="1">
                <a:solidFill>
                  <a:srgbClr val="0070C0"/>
                </a:solidFill>
              </a:rPr>
              <a:t>O </a:t>
            </a:r>
            <a:r>
              <a:rPr lang="en-US" altLang="en-US" sz="2800" b="1">
                <a:solidFill>
                  <a:srgbClr val="FF0000"/>
                </a:solidFill>
              </a:rPr>
              <a:t>is</a:t>
            </a:r>
            <a:r>
              <a:rPr lang="en-US" altLang="en-US" sz="2800" b="1"/>
              <a:t> </a:t>
            </a:r>
            <a:r>
              <a:rPr lang="en-US" altLang="en-US" sz="2800" b="1">
                <a:solidFill>
                  <a:srgbClr val="0070C0"/>
                </a:solidFill>
              </a:rPr>
              <a:t>16</a:t>
            </a:r>
            <a:r>
              <a:rPr lang="en-US" altLang="en-US" sz="2800" b="1"/>
              <a:t> </a:t>
            </a:r>
            <a:r>
              <a:rPr lang="en-US" altLang="en-US" sz="2800" b="1">
                <a:solidFill>
                  <a:srgbClr val="0070C0"/>
                </a:solidFill>
              </a:rPr>
              <a:t>g/mol, </a:t>
            </a:r>
            <a:r>
              <a:rPr lang="en-US" altLang="en-US" sz="2800" b="1">
                <a:solidFill>
                  <a:srgbClr val="FF0000"/>
                </a:solidFill>
              </a:rPr>
              <a:t>about how many molecules of </a:t>
            </a:r>
            <a:r>
              <a:rPr lang="en-US" altLang="en-US" sz="2800" b="1">
                <a:solidFill>
                  <a:srgbClr val="0070C0"/>
                </a:solidFill>
              </a:rPr>
              <a:t>O</a:t>
            </a:r>
            <a:r>
              <a:rPr lang="en-US" altLang="en-US" sz="2800" b="1" baseline="-25000">
                <a:solidFill>
                  <a:srgbClr val="0070C0"/>
                </a:solidFill>
              </a:rPr>
              <a:t>2</a:t>
            </a:r>
            <a:r>
              <a:rPr lang="en-US" altLang="en-US" sz="2800" b="1"/>
              <a:t> /L </a:t>
            </a:r>
            <a:r>
              <a:rPr lang="en-US" altLang="en-US" sz="2800" b="1">
                <a:solidFill>
                  <a:srgbClr val="FF0000"/>
                </a:solidFill>
              </a:rPr>
              <a:t>does this represent ? </a:t>
            </a:r>
            <a:r>
              <a:rPr lang="en-US" altLang="en-US" sz="2800" b="1">
                <a:solidFill>
                  <a:srgbClr val="0070C0"/>
                </a:solidFill>
              </a:rPr>
              <a:t>Note: 1 mol count=6.0*10</a:t>
            </a:r>
            <a:r>
              <a:rPr lang="en-US" altLang="en-US" sz="2800" b="1" baseline="30000">
                <a:solidFill>
                  <a:srgbClr val="0070C0"/>
                </a:solidFill>
              </a:rPr>
              <a:t>23</a:t>
            </a:r>
            <a:r>
              <a:rPr lang="en-US" altLang="en-US" sz="2800" b="1">
                <a:solidFill>
                  <a:srgbClr val="0070C0"/>
                </a:solidFill>
              </a:rPr>
              <a:t> </a:t>
            </a:r>
            <a:endParaRPr lang="en-US" altLang="en-US" sz="2800"/>
          </a:p>
        </p:txBody>
      </p:sp>
      <p:sp>
        <p:nvSpPr>
          <p:cNvPr id="23555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52600" y="2362200"/>
            <a:ext cx="4114800" cy="41148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altLang="en-US" smtClean="0"/>
              <a:t>5.4*10</a:t>
            </a:r>
            <a:r>
              <a:rPr lang="en-US" altLang="en-US" baseline="30000" smtClean="0"/>
              <a:t>24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3.5*10</a:t>
            </a:r>
            <a:r>
              <a:rPr lang="en-US" altLang="en-US" baseline="30000" smtClean="0"/>
              <a:t>22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3.2*10</a:t>
            </a:r>
            <a:r>
              <a:rPr lang="en-US" altLang="en-US" baseline="30000" smtClean="0"/>
              <a:t>11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5.3*10</a:t>
            </a:r>
            <a:r>
              <a:rPr lang="en-US" altLang="en-US" baseline="30000" smtClean="0"/>
              <a:t>22</a:t>
            </a:r>
            <a:endParaRPr lang="en-US" altLang="en-US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5867400" y="21336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1336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3963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762000"/>
            <a:ext cx="8839200" cy="11430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b="1" dirty="0" smtClean="0">
                <a:solidFill>
                  <a:srgbClr val="FF0000"/>
                </a:solidFill>
              </a:rPr>
              <a:t>Moles: part 2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/>
              <a:t>body </a:t>
            </a:r>
            <a:r>
              <a:rPr lang="en-US" b="1" dirty="0"/>
              <a:t>parts </a:t>
            </a:r>
            <a:r>
              <a:rPr lang="en-US" b="1" dirty="0" smtClean="0"/>
              <a:t>(mole ratio) math</a:t>
            </a:r>
            <a:r>
              <a:rPr lang="en-US" dirty="0" smtClean="0"/>
              <a:t>: the knee bone is connected to the thigh bone….</a:t>
            </a:r>
            <a:endParaRPr lang="en-US" dirty="0"/>
          </a:p>
        </p:txBody>
      </p:sp>
      <p:pic>
        <p:nvPicPr>
          <p:cNvPr id="4099" name="Picture 4" descr="http://www.animalcorner.co.uk/pets/cats/graphics/catanatom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571750"/>
            <a:ext cx="60960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6" descr="http://www.dreamstime.com/cute-cat-with-paw-up-thumb51512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2571750"/>
            <a:ext cx="28575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5943600" y="4114800"/>
            <a:ext cx="3276600" cy="3048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41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chemcla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762000"/>
            <a:ext cx="6629400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2324100" y="5956300"/>
            <a:ext cx="2057400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11 people</a:t>
            </a:r>
            <a:r>
              <a:rPr lang="en-US" altLang="en-US" b="1" u="sng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3352800" y="34926"/>
            <a:ext cx="579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How many hands</a:t>
            </a:r>
            <a:r>
              <a:rPr lang="en-US" altLang="en-US" sz="4000" b="1">
                <a:solidFill>
                  <a:srgbClr val="000000"/>
                </a:solidFill>
                <a:latin typeface="Arial" panose="020B0604020202020204" pitchFamily="34" charset="0"/>
              </a:rPr>
              <a:t> ???</a:t>
            </a:r>
          </a:p>
        </p:txBody>
      </p:sp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4343400" y="3124200"/>
            <a:ext cx="304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36205" name="Text Box 13"/>
          <p:cNvSpPr txBox="1">
            <a:spLocks noChangeArrowheads="1"/>
          </p:cNvSpPr>
          <p:nvPr/>
        </p:nvSpPr>
        <p:spPr bwMode="auto">
          <a:xfrm>
            <a:off x="3657600" y="3200400"/>
            <a:ext cx="304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36206" name="Text Box 14"/>
          <p:cNvSpPr txBox="1">
            <a:spLocks noChangeArrowheads="1"/>
          </p:cNvSpPr>
          <p:nvPr/>
        </p:nvSpPr>
        <p:spPr bwMode="auto">
          <a:xfrm>
            <a:off x="2971800" y="3429000"/>
            <a:ext cx="304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36207" name="Text Box 15"/>
          <p:cNvSpPr txBox="1">
            <a:spLocks noChangeArrowheads="1"/>
          </p:cNvSpPr>
          <p:nvPr/>
        </p:nvSpPr>
        <p:spPr bwMode="auto">
          <a:xfrm>
            <a:off x="2590800" y="3124200"/>
            <a:ext cx="304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1981200" y="3048000"/>
            <a:ext cx="304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36209" name="Line 17"/>
          <p:cNvSpPr>
            <a:spLocks noChangeShapeType="1"/>
          </p:cNvSpPr>
          <p:nvPr/>
        </p:nvSpPr>
        <p:spPr bwMode="auto">
          <a:xfrm>
            <a:off x="2133600" y="3581400"/>
            <a:ext cx="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210" name="Text Box 18"/>
          <p:cNvSpPr txBox="1">
            <a:spLocks noChangeArrowheads="1"/>
          </p:cNvSpPr>
          <p:nvPr/>
        </p:nvSpPr>
        <p:spPr bwMode="auto">
          <a:xfrm>
            <a:off x="1524000" y="3581400"/>
            <a:ext cx="304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36211" name="Line 19"/>
          <p:cNvSpPr>
            <a:spLocks noChangeShapeType="1"/>
          </p:cNvSpPr>
          <p:nvPr/>
        </p:nvSpPr>
        <p:spPr bwMode="auto">
          <a:xfrm>
            <a:off x="1828800" y="3810000"/>
            <a:ext cx="228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212" name="Text Box 20"/>
          <p:cNvSpPr txBox="1">
            <a:spLocks noChangeArrowheads="1"/>
          </p:cNvSpPr>
          <p:nvPr/>
        </p:nvSpPr>
        <p:spPr bwMode="auto">
          <a:xfrm>
            <a:off x="6553200" y="2133600"/>
            <a:ext cx="304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6213" name="Text Box 21"/>
          <p:cNvSpPr txBox="1">
            <a:spLocks noChangeArrowheads="1"/>
          </p:cNvSpPr>
          <p:nvPr/>
        </p:nvSpPr>
        <p:spPr bwMode="auto">
          <a:xfrm>
            <a:off x="1905000" y="4648200"/>
            <a:ext cx="304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136214" name="Text Box 22"/>
          <p:cNvSpPr txBox="1">
            <a:spLocks noChangeArrowheads="1"/>
          </p:cNvSpPr>
          <p:nvPr/>
        </p:nvSpPr>
        <p:spPr bwMode="auto">
          <a:xfrm>
            <a:off x="3048000" y="4191000"/>
            <a:ext cx="304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3657600" y="4800601"/>
            <a:ext cx="533400" cy="95410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4876800" y="4953000"/>
            <a:ext cx="685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36217" name="Text Box 25"/>
          <p:cNvSpPr txBox="1">
            <a:spLocks noChangeArrowheads="1"/>
          </p:cNvSpPr>
          <p:nvPr/>
        </p:nvSpPr>
        <p:spPr bwMode="auto">
          <a:xfrm>
            <a:off x="5260975" y="5759450"/>
            <a:ext cx="3124200" cy="1200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u="sng">
                <a:solidFill>
                  <a:srgbClr val="000000"/>
                </a:solidFill>
              </a:rPr>
              <a:t>2 hands</a:t>
            </a:r>
            <a:r>
              <a:rPr lang="en-US" altLang="en-US" sz="3600" b="1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1 people</a:t>
            </a:r>
            <a:endParaRPr lang="en-US" altLang="en-US" sz="3600">
              <a:solidFill>
                <a:srgbClr val="000000"/>
              </a:solidFill>
            </a:endParaRPr>
          </a:p>
        </p:txBody>
      </p:sp>
      <p:sp>
        <p:nvSpPr>
          <p:cNvPr id="136218" name="Text Box 26"/>
          <p:cNvSpPr txBox="1">
            <a:spLocks noChangeArrowheads="1"/>
          </p:cNvSpPr>
          <p:nvPr/>
        </p:nvSpPr>
        <p:spPr bwMode="auto">
          <a:xfrm>
            <a:off x="4583113" y="5949951"/>
            <a:ext cx="304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6219" name="Text Box 27"/>
          <p:cNvSpPr txBox="1">
            <a:spLocks noChangeArrowheads="1"/>
          </p:cNvSpPr>
          <p:nvPr/>
        </p:nvSpPr>
        <p:spPr bwMode="auto">
          <a:xfrm>
            <a:off x="8748713" y="5648325"/>
            <a:ext cx="1905000" cy="12001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= </a:t>
            </a:r>
            <a:r>
              <a:rPr lang="en-US" altLang="en-US" sz="3600" b="1">
                <a:solidFill>
                  <a:srgbClr val="FF3300"/>
                </a:solidFill>
              </a:rPr>
              <a:t>22 hands</a:t>
            </a:r>
          </a:p>
        </p:txBody>
      </p:sp>
    </p:spTree>
    <p:extLst>
      <p:ext uri="{BB962C8B-B14F-4D97-AF65-F5344CB8AC3E}">
        <p14:creationId xmlns:p14="http://schemas.microsoft.com/office/powerpoint/2010/main" val="105664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8" grpId="0" animBg="1"/>
      <p:bldP spid="136204" grpId="0" animBg="1"/>
      <p:bldP spid="136205" grpId="0" animBg="1"/>
      <p:bldP spid="136206" grpId="0" animBg="1"/>
      <p:bldP spid="136207" grpId="0" animBg="1"/>
      <p:bldP spid="136208" grpId="0" animBg="1"/>
      <p:bldP spid="136209" grpId="0" animBg="1"/>
      <p:bldP spid="136210" grpId="0" animBg="1"/>
      <p:bldP spid="136211" grpId="0" animBg="1"/>
      <p:bldP spid="136212" grpId="0" animBg="1"/>
      <p:bldP spid="136213" grpId="0" animBg="1"/>
      <p:bldP spid="136214" grpId="0" animBg="1"/>
      <p:bldP spid="136215" grpId="0" animBg="1"/>
      <p:bldP spid="136216" grpId="0" animBg="1"/>
      <p:bldP spid="136217" grpId="0" animBg="1"/>
      <p:bldP spid="136218" grpId="0"/>
      <p:bldP spid="1362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1714500" y="0"/>
            <a:ext cx="8458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  <a:latin typeface="Arial" panose="020B0604020202020204" pitchFamily="34" charset="0"/>
              </a:rPr>
              <a:t>How many toes connected to the hands (assuming no deformities) ?</a:t>
            </a:r>
          </a:p>
        </p:txBody>
      </p:sp>
      <p:pic>
        <p:nvPicPr>
          <p:cNvPr id="27651" name="Picture 6" descr="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1230313"/>
            <a:ext cx="377507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9566275" y="4768850"/>
            <a:ext cx="457200" cy="52322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8042275" y="4057650"/>
            <a:ext cx="457200" cy="52322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8669338" y="3600450"/>
            <a:ext cx="457200" cy="52322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9109075" y="2943225"/>
            <a:ext cx="457200" cy="52322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9083675" y="1860550"/>
            <a:ext cx="457200" cy="52322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38252" name="Text Box 12"/>
          <p:cNvSpPr txBox="1">
            <a:spLocks noChangeArrowheads="1"/>
          </p:cNvSpPr>
          <p:nvPr/>
        </p:nvSpPr>
        <p:spPr bwMode="auto">
          <a:xfrm>
            <a:off x="1627188" y="1298576"/>
            <a:ext cx="1725612" cy="646113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5 hands </a:t>
            </a:r>
          </a:p>
        </p:txBody>
      </p:sp>
      <p:sp>
        <p:nvSpPr>
          <p:cNvPr id="138253" name="Text Box 13"/>
          <p:cNvSpPr txBox="1">
            <a:spLocks noChangeArrowheads="1"/>
          </p:cNvSpPr>
          <p:nvPr/>
        </p:nvSpPr>
        <p:spPr bwMode="auto">
          <a:xfrm>
            <a:off x="3973513" y="1220788"/>
            <a:ext cx="2209800" cy="120015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   </a:t>
            </a:r>
            <a:r>
              <a:rPr lang="en-US" altLang="en-US" sz="3600" b="1" u="sng">
                <a:solidFill>
                  <a:srgbClr val="000000"/>
                </a:solidFill>
              </a:rPr>
              <a:t>1 person</a:t>
            </a:r>
            <a:r>
              <a:rPr lang="en-US" altLang="en-US" sz="3600" b="1">
                <a:solidFill>
                  <a:srgbClr val="000000"/>
                </a:solidFill>
              </a:rPr>
              <a:t>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      hand</a:t>
            </a:r>
          </a:p>
        </p:txBody>
      </p:sp>
      <p:sp>
        <p:nvSpPr>
          <p:cNvPr id="138254" name="Text Box 14"/>
          <p:cNvSpPr txBox="1">
            <a:spLocks noChangeArrowheads="1"/>
          </p:cNvSpPr>
          <p:nvPr/>
        </p:nvSpPr>
        <p:spPr bwMode="auto">
          <a:xfrm>
            <a:off x="3352800" y="1220788"/>
            <a:ext cx="381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3944938" y="3043238"/>
            <a:ext cx="2209800" cy="12001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u="sng">
                <a:solidFill>
                  <a:srgbClr val="000000"/>
                </a:solidFill>
              </a:rPr>
              <a:t>10 toes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person</a:t>
            </a:r>
          </a:p>
        </p:txBody>
      </p:sp>
      <p:sp>
        <p:nvSpPr>
          <p:cNvPr id="138257" name="Text Box 17"/>
          <p:cNvSpPr txBox="1">
            <a:spLocks noChangeArrowheads="1"/>
          </p:cNvSpPr>
          <p:nvPr/>
        </p:nvSpPr>
        <p:spPr bwMode="auto">
          <a:xfrm>
            <a:off x="3176588" y="3021013"/>
            <a:ext cx="381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258" name="Text Box 18"/>
          <p:cNvSpPr txBox="1">
            <a:spLocks noChangeArrowheads="1"/>
          </p:cNvSpPr>
          <p:nvPr/>
        </p:nvSpPr>
        <p:spPr bwMode="auto">
          <a:xfrm>
            <a:off x="6497638" y="2962276"/>
            <a:ext cx="1828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= </a:t>
            </a:r>
            <a:r>
              <a:rPr lang="en-US" altLang="en-US" sz="4400" b="1">
                <a:solidFill>
                  <a:srgbClr val="FF3300"/>
                </a:solidFill>
              </a:rPr>
              <a:t>50 toes</a:t>
            </a:r>
          </a:p>
        </p:txBody>
      </p:sp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133600" y="1651000"/>
            <a:ext cx="1042988" cy="0"/>
          </a:xfrm>
          <a:prstGeom prst="line">
            <a:avLst/>
          </a:prstGeom>
          <a:noFill/>
          <a:ln w="730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4800600" y="2089150"/>
            <a:ext cx="1042988" cy="0"/>
          </a:xfrm>
          <a:prstGeom prst="line">
            <a:avLst/>
          </a:prstGeom>
          <a:noFill/>
          <a:ln w="730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4800600" y="1611313"/>
            <a:ext cx="1042988" cy="0"/>
          </a:xfrm>
          <a:prstGeom prst="line">
            <a:avLst/>
          </a:prstGeom>
          <a:noFill/>
          <a:ln w="730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>
            <a:off x="4268789" y="4021138"/>
            <a:ext cx="1042987" cy="0"/>
          </a:xfrm>
          <a:prstGeom prst="line">
            <a:avLst/>
          </a:prstGeom>
          <a:noFill/>
          <a:ln w="73025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1496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7" grpId="0" animBg="1"/>
      <p:bldP spid="138248" grpId="0" animBg="1"/>
      <p:bldP spid="138249" grpId="0" animBg="1"/>
      <p:bldP spid="138250" grpId="0" animBg="1"/>
      <p:bldP spid="138251" grpId="0" animBg="1"/>
      <p:bldP spid="138252" grpId="0" animBg="1"/>
      <p:bldP spid="138253" grpId="0" animBg="1"/>
      <p:bldP spid="138254" grpId="0"/>
      <p:bldP spid="138255" grpId="0" animBg="1"/>
      <p:bldP spid="138257" grpId="0"/>
      <p:bldP spid="138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2286000" y="381000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Simplest `body’ parts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example 1a </a:t>
            </a:r>
            <a:r>
              <a:rPr lang="en-US" altLang="en-US" sz="3600" b="1" dirty="0">
                <a:solidFill>
                  <a:srgbClr val="000000"/>
                </a:solidFill>
              </a:rPr>
              <a:t>: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2060"/>
                </a:solidFill>
              </a:rPr>
              <a:t>mole</a:t>
            </a:r>
            <a:r>
              <a:rPr lang="en-US" alt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 Mole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3733800" y="1590675"/>
            <a:ext cx="5181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52600" y="2422525"/>
            <a:ext cx="8763000" cy="1570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How many </a:t>
            </a:r>
            <a:r>
              <a:rPr lang="en-US" altLang="en-US" sz="4800" b="1">
                <a:solidFill>
                  <a:srgbClr val="FF0000"/>
                </a:solidFill>
              </a:rPr>
              <a:t>H</a:t>
            </a:r>
            <a:r>
              <a:rPr lang="en-US" altLang="en-US" sz="4800" b="1">
                <a:solidFill>
                  <a:srgbClr val="000000"/>
                </a:solidFill>
              </a:rPr>
              <a:t> are in 20 moles of </a:t>
            </a:r>
            <a:r>
              <a:rPr lang="en-US" altLang="en-US" sz="4800" b="1">
                <a:solidFill>
                  <a:srgbClr val="002060"/>
                </a:solidFill>
              </a:rPr>
              <a:t>octane</a:t>
            </a:r>
            <a:r>
              <a:rPr lang="en-US" altLang="en-US" sz="4800" b="1">
                <a:solidFill>
                  <a:srgbClr val="000000"/>
                </a:solidFill>
              </a:rPr>
              <a:t> 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52600" y="4224339"/>
            <a:ext cx="8534400" cy="12017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20 mols octane </a:t>
            </a:r>
            <a:r>
              <a:rPr lang="en-US" altLang="en-US" sz="3600">
                <a:solidFill>
                  <a:srgbClr val="000000"/>
                </a:solidFill>
              </a:rPr>
              <a:t>* </a:t>
            </a:r>
            <a:r>
              <a:rPr lang="en-US" altLang="en-US" sz="3600" b="1" u="sng">
                <a:solidFill>
                  <a:srgbClr val="FF0000"/>
                </a:solidFill>
              </a:rPr>
              <a:t>18 mol H</a:t>
            </a:r>
            <a:r>
              <a:rPr lang="en-US" altLang="en-US" sz="3600" b="1">
                <a:solidFill>
                  <a:srgbClr val="FF0000"/>
                </a:solidFill>
              </a:rPr>
              <a:t>  = 360 mol H</a:t>
            </a:r>
            <a:endParaRPr lang="en-US" altLang="en-US" sz="3600" b="1" u="sng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		              </a:t>
            </a:r>
            <a:r>
              <a:rPr lang="en-US" altLang="en-US" sz="3600" b="1">
                <a:solidFill>
                  <a:srgbClr val="000000"/>
                </a:solidFill>
              </a:rPr>
              <a:t>mol octane</a:t>
            </a:r>
          </a:p>
        </p:txBody>
      </p:sp>
    </p:spTree>
    <p:extLst>
      <p:ext uri="{BB962C8B-B14F-4D97-AF65-F5344CB8AC3E}">
        <p14:creationId xmlns:p14="http://schemas.microsoft.com/office/powerpoint/2010/main" val="199065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PQuestion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582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3600"/>
              <a:t>Isohexane has the formula C</a:t>
            </a:r>
            <a:r>
              <a:rPr lang="en-US" altLang="en-US" sz="3600" baseline="-25000"/>
              <a:t>6</a:t>
            </a:r>
            <a:r>
              <a:rPr lang="en-US" altLang="en-US" sz="3600"/>
              <a:t>H</a:t>
            </a:r>
            <a:r>
              <a:rPr lang="en-US" altLang="en-US" sz="3600" baseline="-25000"/>
              <a:t>14</a:t>
            </a:r>
            <a:r>
              <a:rPr lang="en-US" altLang="en-US" sz="3600"/>
              <a:t>. How many C moles are present if we have 0.1667 moles of isohexane ?</a:t>
            </a:r>
            <a:endParaRPr lang="en-US" altLang="en-US" sz="3600" baseline="-25000"/>
          </a:p>
        </p:txBody>
      </p:sp>
      <p:sp>
        <p:nvSpPr>
          <p:cNvPr id="29699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828800" y="2133601"/>
            <a:ext cx="4114800" cy="4525963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altLang="en-US" smtClean="0"/>
              <a:t>0.0277 mol C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1.00 mol C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36 mol C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2.333 mol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None of the above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32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409825" y="2667000"/>
            <a:ext cx="1874838" cy="585788"/>
          </a:xfrm>
          <a:prstGeom prst="roundRect">
            <a:avLst/>
          </a:prstGeom>
          <a:noFill/>
          <a:ln w="53975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828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36B77E8084CD485B980AF4D288915320"/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748D2F9F42E487A9CCBEF294D77C27F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A721F537D004AC6BF0DAB68A2339A59&lt;/guid&gt;&#10;            &lt;repollguid&gt;E275BFEC3B4D41959A427B6F0E68FF5B&lt;/repollguid&gt;&#10;            &lt;sourceid&gt;185F2509F85047CCA4AA808106FAD3C4&lt;/sourceid&gt;&#10;            &lt;questiontext&gt;Vicodin, one of the opiods currently causing an epidemic of drug ODs has the formula: C18H21NO3. How many  mol of Vicodin contain 63 mol of H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A271A22BF467BA95D5AA6919F367C&lt;/guid&gt;&#10;                    &lt;answertext&gt;0.333 mol&lt;/answertext&gt;&#10;                    &lt;valuetype&gt;-1&lt;/valuetype&gt;&#10;                &lt;/answer&gt;&#10;                &lt;answer&gt;&#10;                    &lt;guid&gt;D46D1BFCFB4A4D3CBEB6D19814977A26&lt;/guid&gt;&#10;                    &lt;answertext&gt;1.00 mol&lt;/answertext&gt;&#10;                    &lt;valuetype&gt;-1&lt;/valuetype&gt;&#10;                &lt;/answer&gt;&#10;                &lt;answer&gt;&#10;                    &lt;guid&gt;09CDB8761B264C2CA7D6FA5FC50194D5&lt;/guid&gt;&#10;                    &lt;answertext&gt;2.00 mol&lt;/answertext&gt;&#10;                    &lt;valuetype&gt;-1&lt;/valuetype&gt;&#10;                &lt;/answer&gt;&#10;                &lt;answer&gt;&#10;                    &lt;guid&gt;7E77DE95994D4A699260B98CA9C4FD1F&lt;/guid&gt;&#10;                    &lt;answertext&gt;3.00 mol&lt;/answertext&gt;&#10;                    &lt;valuetype&gt;1&lt;/valuetype&gt;&#10;                &lt;/answer&gt;&#10;                &lt;answer&gt;&#10;                    &lt;guid&gt;7ACF358A683A44BC882372BDBD2F1D49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Isohexane has the formula C6H14. How many moles of isohexane are formed with 24 grams of C&#10;45[;]53[;]45[;]False[;]31[;]&#10;1.88888888888889[;]1[;]1.49402100568637[;]2.2320987654321&#10;31[;]1[;]0.333 moles isohexane1[;]0.333 moles isohexane[;]&#10;3[;]-1[;]2 moles isohexane2[;]2 moles isohexane[;]&#10;2[;]-1[;]0.1667 moles isohexane3[;]0.1667 moles isohexane[;]&#10;4[;]-1[;]3 moles isohexane4[;]3 moles isohexane[;]&#10;4[;]-1[;]Stoichiometry blows5[;]Stoichiometry blows[;]&#10;1[;]-1[;]F. None of the above6[;]F. None of the above[;]&#10;"/>
  <p:tag name="HASRESULTS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5C3783A82E614517BFD7E414EDE9E23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7ED9220290240FB822F7AAE005C2A2B&lt;/guid&gt;&#10;            &lt;repollguid&gt;E2811F101DA14CCCB49CD55484252227&lt;/repollguid&gt;&#10;            &lt;sourceid&gt;1C3FFDF4EF11417D9CE54427BE1CEA67&lt;/sourceid&gt;&#10;            &lt;questiontext&gt;Isohexane has the formula C6H14. How many moles of isohexane are formed with 24 grams of C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BAC72B5B0BE44A1B86F1BEDB329AB418&lt;/guid&gt;&#10;                    &lt;answertext&gt;0.333 moles isohexane&lt;/answertext&gt;&#10;                    &lt;valuetype&gt;1&lt;/valuetype&gt;&#10;                &lt;/answer&gt;&#10;                &lt;answer&gt;&#10;                    &lt;guid&gt;7DF6B4CE17C84675ADB9D4309CA97602&lt;/guid&gt;&#10;                    &lt;answertext&gt;2 moles isohexane&lt;/answertext&gt;&#10;                    &lt;valuetype&gt;-1&lt;/valuetype&gt;&#10;                &lt;/answer&gt;&#10;                &lt;answer&gt;&#10;                    &lt;guid&gt;4944B0D11F7E4FFBABB083C8E060F5DC&lt;/guid&gt;&#10;                    &lt;answertext&gt;0.1667 moles isohexane&lt;/answertext&gt;&#10;                    &lt;valuetype&gt;-1&lt;/valuetype&gt;&#10;                &lt;/answer&gt;&#10;                &lt;answer&gt;&#10;                    &lt;guid&gt;488772CABB6F4F969566BBBCA7327C65&lt;/guid&gt;&#10;                    &lt;answertext&gt;3 moles isohexane&lt;/answertext&gt;&#10;                    &lt;valuetype&gt;-1&lt;/valuetype&gt;&#10;                &lt;/answer&gt;&#10;                &lt;answer&gt;&#10;                    &lt;guid&gt;2AAC7CCDDAAA4B9B982E2A154B326887&lt;/guid&gt;&#10;                    &lt;answertext&gt;Stoichiometry blows&lt;/answertext&gt;&#10;                    &lt;valuetype&gt;-1&lt;/valuetype&gt;&#10;                &lt;/answer&gt;&#10;                &lt;answer&gt;&#10;                    &lt;guid&gt;E02BE81D0935492BBB684EE7A33870BA&lt;/guid&gt;&#10;                    &lt;answertext&gt;F. None of the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B1-Aflatoxin (MW=328.2 g/mol) is a naturally occurring, horribly toxic poison derived from Aspergillus fungi, a common contaminant in corn. It causes cancer in most humans at the staggeringly low exposure level of 1*1017 molecules.  What is the equivalent mass of aflatoxin represented by this count ? ( 1 mol count=6.0*1023 .)&#10;19[;]22[;]19[;]False[;]11[;]&#10;3.05263157894737[;]3[;]0.944439918154019[;]0.89196675900277&#10;0[;]-1[;]3.3*10-8 g1[;]3.3*10-8 g[;]&#10;5[;]-1[;]1.8*10-4 g2[;]1.8*10-4 g[;]&#10;11[;]1[;]5.47*10-5g3[;]5.47*10-5g[;]&#10;0[;]-1[;]5.06*10-10g4[;]5.06*10-10g[;]&#10;3[;]-1[;]Not any of above5[;]Not any of above[;]&#10;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A5E2B9C7A8A45C7B1512CF720554E1D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288368AD0694A6897C736EE0FB647A4&lt;/guid&gt;&#10;            &lt;repollguid&gt;DA22830296274BE595BBA60C08F62065&lt;/repollguid&gt;&#10;            &lt;sourceid&gt;9D133619A5514271945AE11F78161074&lt;/sourceid&gt;&#10;            &lt;questiontext&gt;B1-Aflatoxin (MW=328.2 g/mol) is a naturally occurring, horribly toxic poison derived from Aspergillus fungi, a common contaminant in corn. It causes cancer in most humans at the staggeringly low exposure level of 1*1017 molecules.  What is the equivalent mass of aflatoxin represented by this count ? ( 1 mol count=6.0*1023 .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4CB7861ACC14B5C9C1D4D56B868E23E&lt;/guid&gt;&#10;                    &lt;answertext&gt;3.3*10-8 g&lt;/answertext&gt;&#10;                    &lt;valuetype&gt;-1&lt;/valuetype&gt;&#10;                &lt;/answer&gt;&#10;                &lt;answer&gt;&#10;                    &lt;guid&gt;AAF14CFC7E434A9486656FBC99750B3A&lt;/guid&gt;&#10;                    &lt;answertext&gt;1.8*10-4 g&lt;/answertext&gt;&#10;                    &lt;valuetype&gt;-1&lt;/valuetype&gt;&#10;                &lt;/answer&gt;&#10;                &lt;answer&gt;&#10;                    &lt;guid&gt;94AAD7F2B655442E80098F2651E00AB7&lt;/guid&gt;&#10;                    &lt;answertext&gt;5.47*10-5g&lt;/answertext&gt;&#10;                    &lt;valuetype&gt;1&lt;/valuetype&gt;&#10;                &lt;/answer&gt;&#10;                &lt;answer&gt;&#10;                    &lt;guid&gt;CE65AACF755648CB81860630B776EFD4&lt;/guid&gt;&#10;                    &lt;answertext&gt;5.06*10-10g&lt;/answertext&gt;&#10;                    &lt;valuetype&gt;-1&lt;/valuetype&gt;&#10;                &lt;/answer&gt;&#10;                &lt;answer&gt;&#10;                    &lt;guid&gt;527248808064403C9FBF59B7C48C0CF7&lt;/guid&gt;&#10;                    &lt;answertext&gt;Not any of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11DA1459E723426E8E2837A5B88058CC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3800BB040FC4F2287C60283CF10A962&lt;/guid&gt;&#10;            &lt;repollguid&gt;224D9D7251EB4089B7D89D39FF185F1B&lt;/repollguid&gt;&#10;            &lt;sourceid&gt;FC9C494D4F994F09B58BB3D888D1CFA7&lt;/sourceid&gt;&#10;            &lt;questiontext&gt;The molecular formula for cocaine is C17H21NO4 and has a molecular mass of 303.4 g/mol. How many grams of O are in 0.03125 mol of cocaine. The atomic mass of O=16 g/mol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4296FBC6D1C4092BFE9AAEE9C285E29&lt;/guid&gt;&#10;                    &lt;answertext&gt;2.0 g&lt;/answertext&gt;&#10;                    &lt;valuetype&gt;1&lt;/valuetype&gt;&#10;                &lt;/answer&gt;&#10;                &lt;answer&gt;&#10;                    &lt;guid&gt;614022101D51408B985C0B96B527EBAB&lt;/guid&gt;&#10;                    &lt;answertext&gt;0.50 g&lt;/answertext&gt;&#10;                    &lt;valuetype&gt;-1&lt;/valuetype&gt;&#10;                &lt;/answer&gt;&#10;                &lt;answer&gt;&#10;                    &lt;guid&gt;91FE4B88983F4F59A42F6EC002DC7863&lt;/guid&gt;&#10;                    &lt;answertext&gt;9.5 g&lt;/answertext&gt;&#10;                    &lt;valuetype&gt;-1&lt;/valuetype&gt;&#10;                &lt;/answer&gt;&#10;                &lt;answer&gt;&#10;                    &lt;guid&gt;51EE839209AE4876B7F848CF5EC16C18&lt;/guid&gt;&#10;                    &lt;answertext&gt;19.0 g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Isohexane has the formula C6H14. How many grams of H (at. Wt. = 1 g/mol) are combined in 300 grams of C6H14 (MW=86 g/mol)&#10;23[;]27[;]23[;]False[;]21[;]&#10;4.82608695652174[;]5[;]0.56354266942677[;]0.31758034026465&#10;0[;]-1[;]36.84 g H1[;]36.84 g H[;]&#10;0[;]-1[;]1.32 g H2[;]1.32 g H[;]&#10;2[;]-1[;]0.249 g H3[;]0.249 g H[;]&#10;0[;]-1[;]0.020 g H4[;]0.020 g H[;]&#10;21[;]1[;]48.84 g H5[;]48.84 g H[;]&#10;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3AA3C8D2956C4E0F8E4CE989A3658A90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822553F98824766A4262E6E72783573&lt;/guid&gt;&#10;            &lt;repollguid&gt;447B81CE7D9547968A1CDD0D862E5E4A&lt;/repollguid&gt;&#10;            &lt;sourceid&gt;432FF845B9BA4D769C5DA987816F91AB&lt;/sourceid&gt;&#10;            &lt;questiontext&gt;Isohexane has the formula C6H14. How many grams of H (at. Wt. = 1 g/mol) are combined in 300 grams of C6H14 (MW=86 g/mol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E62DBC0DD7041A1BB3715D34966C9A2&lt;/guid&gt;&#10;                    &lt;answertext&gt;36.84 g H&lt;/answertext&gt;&#10;                    &lt;valuetype&gt;-1&lt;/valuetype&gt;&#10;                &lt;/answer&gt;&#10;                &lt;answer&gt;&#10;                    &lt;guid&gt;089ED12B4A4849A7958597A549AD3733&lt;/guid&gt;&#10;                    &lt;answertext&gt;1.32 g H&lt;/answertext&gt;&#10;                    &lt;valuetype&gt;-1&lt;/valuetype&gt;&#10;                &lt;/answer&gt;&#10;                &lt;answer&gt;&#10;                    &lt;guid&gt;0482BEC4005E4BA1B3B443B479EE89DF&lt;/guid&gt;&#10;                    &lt;answertext&gt;0.249 g H&lt;/answertext&gt;&#10;                    &lt;valuetype&gt;-1&lt;/valuetype&gt;&#10;                &lt;/answer&gt;&#10;                &lt;answer&gt;&#10;                    &lt;guid&gt;CDAE7E80896D467BB22186077BEE8F34&lt;/guid&gt;&#10;                    &lt;answertext&gt;0.020 g H&lt;/answertext&gt;&#10;                    &lt;valuetype&gt;-1&lt;/valuetype&gt;&#10;                &lt;/answer&gt;&#10;                &lt;answer&gt;&#10;                    &lt;guid&gt;65CB4C52F65645A6A05BAE371AC83E39&lt;/guid&gt;&#10;                    &lt;answertext&gt;48.84 g H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3BA4ED64511B4B5695FA7FA8234667B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DA7D338DC93469E9957FA234F0B3D08&lt;/guid&gt;&#10;            &lt;repollguid&gt;45B30E5B5CFC4E3EA63A4A8AC01B9B1B&lt;/repollguid&gt;&#10;            &lt;sourceid&gt;739D3A5F753942E59440BC85718A9AC4&lt;/sourceid&gt;&#10;            &lt;questiontext&gt;Royhypnol or`Roofies’, the date rape drug, has the chemical formula C16H12FN3O3 and a molecular mass of 313.3 g/mol. How many grams of Roofie contain 3.676 g of C (atomic mass =12 g/mol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EAA9E9EE5C94AA7B5ED4FE826EBA8C8&lt;/guid&gt;&#10;                    &lt;answertext&gt;96.97 g&lt;/answertext&gt;&#10;                    &lt;valuetype&gt;-1&lt;/valuetype&gt;&#10;                &lt;/answer&gt;&#10;                &lt;answer&gt;&#10;                    &lt;guid&gt;023E0499DCD744719734F554B0CB290E&lt;/guid&gt;&#10;                    &lt;answertext&gt;22.53 g&lt;/answertext&gt;&#10;                    &lt;valuetype&gt;-1&lt;/valuetype&gt;&#10;                &lt;/answer&gt;&#10;                &lt;answer&gt;&#10;                    &lt;guid&gt;9D35674441484F9596A5FAADAB53528C&lt;/guid&gt;&#10;                    &lt;answertext&gt;6.00 g&lt;/answertext&gt;&#10;                    &lt;valuetype&gt;1&lt;/valuetype&gt;&#10;                &lt;/answer&gt;&#10;                &lt;answer&gt;&#10;                    &lt;guid&gt;A8DF39D9DF4D46AE9A34C61A79EA34D3&lt;/guid&gt;&#10;                    &lt;answertext&gt;60.0 g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Micro chip manufacture requires  nearly oxygen-free conditions wherein the concentration of O2 is at or below 17 pg/L.  Given that the atomic mass of O is 16 g/mol, about how many molecules of O2 /L does this represent ? Note: 1 mol count=6.0*1023 &#10;17[;]24[;]17[;]False[;]0[;]&#10;2.88235294117647[;]3[;]0.470588235294118[;]0.221453287197232&#10;1[;]0[;]5.4*10241[;]5.4*1024[;]&#10;0[;]0[;]3.5*10222[;]3.5*1022[;]&#10;16[;]0[;]3.2*10113[;]3.2*1011[;]&#10;0[;]0[;]5.3*10224[;]5.3*1022[;]&#10;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424CD9CD7FB64B15B0175A7CDB7F3BAB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A7D69E604DF446995B55BD241C3AF3E&lt;/guid&gt;&#10;            &lt;repollguid&gt;440FDCAD01384E32B622369A741A2B75&lt;/repollguid&gt;&#10;            &lt;sourceid&gt;CACDBC500AB24188937B2491B31A5986&lt;/sourceid&gt;&#10;            &lt;questiontext&gt;Micro chip manufacture requires  nearly oxygen-free conditions wherein the concentration of O2 is at or below 17 pg/L.  Given that the atomic mass of O is 16 g/mol, about how many molecules of O2 /L does this represent ? Note: 1 mol count=6.0*1023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EAC1FC0A8EC49B883BF5BCBC384932A&lt;/guid&gt;&#10;                    &lt;answertext&gt;5.4*1024&lt;/answertext&gt;&#10;                    &lt;valuetype&gt;0&lt;/valuetype&gt;&#10;                &lt;/answer&gt;&#10;                &lt;answer&gt;&#10;                    &lt;guid&gt;81A1F75E459446B1B0331FD2830732D9&lt;/guid&gt;&#10;                    &lt;answertext&gt;3.5*1022&lt;/answertext&gt;&#10;                    &lt;valuetype&gt;0&lt;/valuetype&gt;&#10;                &lt;/answer&gt;&#10;                &lt;answer&gt;&#10;                    &lt;guid&gt;33FC3EBC117942E8AEEA2606AF6B7AA0&lt;/guid&gt;&#10;                    &lt;answertext&gt;3.2*1011&lt;/answertext&gt;&#10;                    &lt;valuetype&gt;0&lt;/valuetype&gt;&#10;                &lt;/answer&gt;&#10;                &lt;answer&gt;&#10;                    &lt;guid&gt;3A5B4E93D3E74AC4A74C1D6F43F7E2E5&lt;/guid&gt;&#10;                    &lt;answertext&gt;5.3*1022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Isohexane has the formula C6H14. How many C moles are present if we have 0.1667 moles of isohexane&#10;1[;]2[;]1[;]False[;]1[;]&#10;2[;]2[;]0[;]0&#10;0[;]-1[;]0.0277 mol C1[;]0.0277 mol C[;]&#10;1[;]1[;]1.00 mol C2[;]1.00 mol C[;]&#10;0[;]-1[;]36 mol C3[;]36 mol C[;]&#10;0[;]-1[;]2.333 mol4[;]2.333 mol[;]&#10;0[;]-1[;]None of the above5[;]None of the above[;]&#10;"/>
  <p:tag name="HASRESULTS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0436F0B69B7A400EBBB3027416391B6C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9377AF32F0846F4975C27E5791B3841&lt;/guid&gt;&#10;            &lt;repollguid&gt;4BDD07B558DB4B8C9DB40C8FC5E7753B&lt;/repollguid&gt;&#10;            &lt;sourceid&gt;D77940A62FC849F788E915664B6445DD&lt;/sourceid&gt;&#10;            &lt;questiontext&gt;Isohexane has the formula C6H14. How many C moles are present if we have 0.1667 moles of isohexan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6048A565C814417A017966DC6B5C242&lt;/guid&gt;&#10;                    &lt;answertext&gt;0.0277 mol C&lt;/answertext&gt;&#10;                    &lt;valuetype&gt;-1&lt;/valuetype&gt;&#10;                &lt;/answer&gt;&#10;                &lt;answer&gt;&#10;                    &lt;guid&gt;AD7762DB58D544389F55169076F04941&lt;/guid&gt;&#10;                    &lt;answertext&gt;1.00 mol C&lt;/answertext&gt;&#10;                    &lt;valuetype&gt;1&lt;/valuetype&gt;&#10;                &lt;/answer&gt;&#10;                &lt;answer&gt;&#10;                    &lt;guid&gt;360E578CB39F4860BBD9137EB55E4160&lt;/guid&gt;&#10;                    &lt;answertext&gt;36 mol C&lt;/answertext&gt;&#10;                    &lt;valuetype&gt;-1&lt;/valuetype&gt;&#10;                &lt;/answer&gt;&#10;                &lt;answer&gt;&#10;                    &lt;guid&gt;A6BC40D36FCB49A381E97868C6162176&lt;/guid&gt;&#10;                    &lt;answertext&gt;2.333 mol&lt;/answertext&gt;&#10;                    &lt;valuetype&gt;-1&lt;/valuetype&gt;&#10;                &lt;/answer&gt;&#10;                &lt;answer&gt;&#10;                    &lt;guid&gt;B43EFEFD133842BABFDA2A233F78E49B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1406</Words>
  <Application>Microsoft Office PowerPoint</Application>
  <PresentationFormat>Widescreen</PresentationFormat>
  <Paragraphs>214</Paragraphs>
  <Slides>30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Wingdings</vt:lpstr>
      <vt:lpstr>Office Theme</vt:lpstr>
      <vt:lpstr>Chart</vt:lpstr>
      <vt:lpstr>Microsoft Graph Chart</vt:lpstr>
      <vt:lpstr>PowerPoint Presentation</vt:lpstr>
      <vt:lpstr>PowerPoint Presentation</vt:lpstr>
      <vt:lpstr>B1-Aflatoxin (MW=328.2 g/mol) is a naturally occurring, horribly toxic poison derived from Aspergillus fungi, a common contaminant in corn. It causes cancer in most humans at the staggeringly low exposure level of 1*1017 molecules.  What is the equivalent mass of aflatoxin represented by this count ? ( 1 mol count=6.0*1023 .)</vt:lpstr>
      <vt:lpstr>Micro chip manufacture requires  nearly oxygen-free conditions wherein the concentration of O2 is at or below 17 pg/L.  Given that the atomic mass of O is 16 g/mol, about how many molecules of O2 /L does this represent ? Note: 1 mol count=6.0*1023 </vt:lpstr>
      <vt:lpstr>Moles: part 2 body parts (mole ratio) math: the knee bone is connected to the thigh bone….</vt:lpstr>
      <vt:lpstr>PowerPoint Presentation</vt:lpstr>
      <vt:lpstr>PowerPoint Presentation</vt:lpstr>
      <vt:lpstr>PowerPoint Presentation</vt:lpstr>
      <vt:lpstr>Isohexane has the formula C6H14. How many C moles are present if we have 0.1667 moles of isohexane ?</vt:lpstr>
      <vt:lpstr>PowerPoint Presentation</vt:lpstr>
      <vt:lpstr>Vicodin, one of the opiods currently causing an epidemic of drug ODs has the formula: C18H21NO3. How many  mol of Vicodin contain 63 mol of H ?</vt:lpstr>
      <vt:lpstr>PowerPoint Presentation</vt:lpstr>
      <vt:lpstr>PowerPoint Presentation</vt:lpstr>
      <vt:lpstr>Isohexane has the formula C6H14. How many moles of isohexane are formed with 24 grams of C (1 mol C=12 g) </vt:lpstr>
      <vt:lpstr>PowerPoint Presentation</vt:lpstr>
      <vt:lpstr>PowerPoint Presentation</vt:lpstr>
      <vt:lpstr>The molecular formula for cocaine is C17H21NO4 and has a molecular mass of 303.4 g/mol. How many grams of O are in 0.03125 mol of cocaine. The atomic mass of O=16 g/mol </vt:lpstr>
      <vt:lpstr>PowerPoint Presentation</vt:lpstr>
      <vt:lpstr>PowerPoint Presentation</vt:lpstr>
      <vt:lpstr>PowerPoint Presentation</vt:lpstr>
      <vt:lpstr>PowerPoint Presentation</vt:lpstr>
      <vt:lpstr>Isohexane has the formula C6H14. How many grams of H (at. Wt. = 1 g/mol) are combined in 300 grams of C6H14 (MW=86 g/mol)</vt:lpstr>
      <vt:lpstr>PowerPoint Presentation</vt:lpstr>
      <vt:lpstr>PowerPoint Presentation</vt:lpstr>
      <vt:lpstr>PowerPoint Presentation</vt:lpstr>
      <vt:lpstr>Royhypnol or`Roofies’, the date rape drug, has the chemical formula C16H12FN3O3 and a molecular mass of 313.3 g/mol. How many grams of Roofie contain 3.676 g of C (atomic mass =12 g/mol)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Fong, Jerry</cp:lastModifiedBy>
  <cp:revision>87</cp:revision>
  <cp:lastPrinted>2017-09-28T19:26:00Z</cp:lastPrinted>
  <dcterms:created xsi:type="dcterms:W3CDTF">2017-09-15T23:56:17Z</dcterms:created>
  <dcterms:modified xsi:type="dcterms:W3CDTF">2017-10-21T00:19:04Z</dcterms:modified>
</cp:coreProperties>
</file>