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38" r:id="rId2"/>
    <p:sldId id="359" r:id="rId3"/>
    <p:sldId id="360" r:id="rId4"/>
    <p:sldId id="361" r:id="rId5"/>
    <p:sldId id="362" r:id="rId6"/>
    <p:sldId id="367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91" r:id="rId29"/>
  </p:sldIdLst>
  <p:sldSz cx="12192000" cy="6858000"/>
  <p:notesSz cx="7010400" cy="9236075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3CB5091-0E6F-4159-9CEA-338A8310A7E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6788683-BD74-4A42-8214-6A0493F4F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4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A29C91EC-4782-4AF0-9774-4A91B433D1D1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6192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F6EAC53A-D3A2-48F5-A3EC-6B167898CA2D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95839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F44338E0-8BF4-49C0-A037-8C1EDBAF1C5E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339897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92D8E8D7-EE6E-476C-88E7-847307172309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05996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70DBC2C2-3D5C-4333-B495-93AA4ECDC798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48964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2460207D-0C19-401A-AE9D-486A6EE60507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710781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823C7159-05E0-4238-B4B1-45C8CE2E0D20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40758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2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8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0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8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4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0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3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9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1C732-12AC-4D83-8866-13E7BEC2875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5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3.emf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4.emf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13.xml"/><Relationship Id="rId7" Type="http://schemas.openxmlformats.org/officeDocument/2006/relationships/oleObject" Target="../embeddings/oleObject4.bin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17.xml"/><Relationship Id="rId7" Type="http://schemas.openxmlformats.org/officeDocument/2006/relationships/oleObject" Target="../embeddings/oleObject5.bin"/><Relationship Id="rId2" Type="http://schemas.openxmlformats.org/officeDocument/2006/relationships/tags" Target="../tags/tag16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26133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Keep </a:t>
            </a:r>
            <a:r>
              <a:rPr lang="en-US" sz="3200" b="1" dirty="0" smtClean="0">
                <a:solidFill>
                  <a:srgbClr val="FF0000"/>
                </a:solidFill>
              </a:rPr>
              <a:t>Reading Chapter 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Homework 5 posted and due this Friday 20 October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53334" y="2116666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rgbClr val="FF0000"/>
                </a:solidFill>
              </a:rPr>
              <a:t>Interim Grades </a:t>
            </a:r>
            <a:r>
              <a:rPr lang="en-US" altLang="en-US" dirty="0" smtClean="0">
                <a:solidFill>
                  <a:srgbClr val="FF0000"/>
                </a:solidFill>
              </a:rPr>
              <a:t>Posted</a:t>
            </a:r>
            <a:r>
              <a:rPr lang="en-US" altLang="en-US" dirty="0" smtClean="0">
                <a:solidFill>
                  <a:srgbClr val="FF0000"/>
                </a:solidFill>
              </a:rPr>
              <a:t>!</a:t>
            </a:r>
            <a:endParaRPr lang="en-US" altLang="en-US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rgbClr val="FF0000"/>
                </a:solidFill>
              </a:rPr>
              <a:t>We’re half-way through !!!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  </a:t>
            </a:r>
            <a:r>
              <a:rPr lang="en-US" altLang="en-US" dirty="0" smtClean="0">
                <a:solidFill>
                  <a:srgbClr val="FF0000"/>
                </a:solidFill>
              </a:rPr>
              <a:t>Try not to slump and quit!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970" y="2195656"/>
            <a:ext cx="7046030" cy="407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6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381000"/>
            <a:ext cx="7999412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73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"/>
            <a:ext cx="51816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7086600" y="152401"/>
            <a:ext cx="3581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Children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 circa 1955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35175" y="4419601"/>
            <a:ext cx="3048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</a:rPr>
              <a:t>Children circa 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895601"/>
            <a:ext cx="54483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57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1"/>
            <a:ext cx="70040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514600" y="152401"/>
            <a:ext cx="655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Reported US Diabetes Diagnoses vs. year</a:t>
            </a:r>
          </a:p>
        </p:txBody>
      </p:sp>
    </p:spTree>
    <p:extLst>
      <p:ext uri="{BB962C8B-B14F-4D97-AF65-F5344CB8AC3E}">
        <p14:creationId xmlns:p14="http://schemas.microsoft.com/office/powerpoint/2010/main" val="42126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1524000" y="457201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AutoNum type="alphaLcParenR"/>
            </a:pPr>
            <a:r>
              <a:rPr lang="en-US" altLang="en-US" b="1">
                <a:solidFill>
                  <a:srgbClr val="000000"/>
                </a:solidFill>
              </a:rPr>
              <a:t>weight per mole (MW):</a:t>
            </a:r>
            <a:r>
              <a:rPr lang="en-US" altLang="en-US">
                <a:solidFill>
                  <a:srgbClr val="000000"/>
                </a:solidFill>
              </a:rPr>
              <a:t> what does a mole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 of C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H</a:t>
            </a:r>
            <a:r>
              <a:rPr lang="en-US" altLang="en-US" baseline="-25000">
                <a:solidFill>
                  <a:srgbClr val="000000"/>
                </a:solidFill>
              </a:rPr>
              <a:t>12</a:t>
            </a:r>
            <a:r>
              <a:rPr lang="en-US" altLang="en-US">
                <a:solidFill>
                  <a:srgbClr val="000000"/>
                </a:solidFill>
              </a:rPr>
              <a:t>O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weigh ? (C=12; H=1; O=16)  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2286000" y="1600201"/>
            <a:ext cx="6858000" cy="646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6*12 + 12*1 + 6*16 = </a:t>
            </a:r>
            <a:r>
              <a:rPr lang="en-US" altLang="en-US" sz="3600" b="1">
                <a:solidFill>
                  <a:srgbClr val="E22B00"/>
                </a:solidFill>
              </a:rPr>
              <a:t>180 g/mol</a:t>
            </a: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2057400" y="2286001"/>
            <a:ext cx="7543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1.1) mole to mass: </a:t>
            </a:r>
            <a:r>
              <a:rPr lang="en-US" altLang="en-US">
                <a:solidFill>
                  <a:srgbClr val="000000"/>
                </a:solidFill>
              </a:rPr>
              <a:t>how many g C</a:t>
            </a:r>
            <a:r>
              <a:rPr lang="en-US" altLang="en-US" baseline="-25000">
                <a:solidFill>
                  <a:srgbClr val="000000"/>
                </a:solidFill>
              </a:rPr>
              <a:t>6 </a:t>
            </a:r>
            <a:r>
              <a:rPr lang="en-US" altLang="en-US">
                <a:solidFill>
                  <a:srgbClr val="000000"/>
                </a:solidFill>
              </a:rPr>
              <a:t>H</a:t>
            </a:r>
            <a:r>
              <a:rPr lang="en-US" altLang="en-US" baseline="-25000">
                <a:solidFill>
                  <a:srgbClr val="000000"/>
                </a:solidFill>
              </a:rPr>
              <a:t>12</a:t>
            </a:r>
            <a:r>
              <a:rPr lang="en-US" altLang="en-US">
                <a:solidFill>
                  <a:srgbClr val="000000"/>
                </a:solidFill>
              </a:rPr>
              <a:t>O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of are present in 0.00555 mole of C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H</a:t>
            </a:r>
            <a:r>
              <a:rPr lang="en-US" altLang="en-US" baseline="-25000">
                <a:solidFill>
                  <a:srgbClr val="000000"/>
                </a:solidFill>
              </a:rPr>
              <a:t>12</a:t>
            </a:r>
            <a:r>
              <a:rPr lang="en-US" altLang="en-US">
                <a:solidFill>
                  <a:srgbClr val="000000"/>
                </a:solidFill>
              </a:rPr>
              <a:t>O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2438400" y="3429001"/>
            <a:ext cx="73914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0.00555 mol * 180 g/mol = </a:t>
            </a:r>
            <a:r>
              <a:rPr lang="en-US" altLang="en-US" sz="3600" b="1">
                <a:solidFill>
                  <a:srgbClr val="E22B00"/>
                </a:solidFill>
              </a:rPr>
              <a:t>1 g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2133600" y="4038601"/>
            <a:ext cx="800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1.2)  mass to mole: </a:t>
            </a:r>
            <a:r>
              <a:rPr lang="en-US" altLang="en-US">
                <a:solidFill>
                  <a:srgbClr val="000000"/>
                </a:solidFill>
              </a:rPr>
              <a:t>how many moles of C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H</a:t>
            </a:r>
            <a:r>
              <a:rPr lang="en-US" altLang="en-US" baseline="-25000">
                <a:solidFill>
                  <a:srgbClr val="000000"/>
                </a:solidFill>
              </a:rPr>
              <a:t>12</a:t>
            </a:r>
            <a:r>
              <a:rPr lang="en-US" altLang="en-US">
                <a:solidFill>
                  <a:srgbClr val="000000"/>
                </a:solidFill>
              </a:rPr>
              <a:t>O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are in 360 g of C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H</a:t>
            </a:r>
            <a:r>
              <a:rPr lang="en-US" altLang="en-US" baseline="-25000">
                <a:solidFill>
                  <a:srgbClr val="000000"/>
                </a:solidFill>
              </a:rPr>
              <a:t>12</a:t>
            </a:r>
            <a:r>
              <a:rPr lang="en-US" altLang="en-US">
                <a:solidFill>
                  <a:srgbClr val="000000"/>
                </a:solidFill>
              </a:rPr>
              <a:t>O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? </a:t>
            </a: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1981200" y="0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Sweet mole calculations part 1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048000" y="5257801"/>
            <a:ext cx="65532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360 g/180 g mol</a:t>
            </a:r>
            <a:r>
              <a:rPr lang="en-US" altLang="en-US" sz="3600" b="1" baseline="30000">
                <a:solidFill>
                  <a:srgbClr val="000000"/>
                </a:solidFill>
              </a:rPr>
              <a:t>-1 </a:t>
            </a:r>
            <a:r>
              <a:rPr lang="en-US" altLang="en-US" sz="3600" b="1">
                <a:solidFill>
                  <a:srgbClr val="000000"/>
                </a:solidFill>
              </a:rPr>
              <a:t> = </a:t>
            </a:r>
            <a:r>
              <a:rPr lang="en-US" altLang="en-US" sz="3600" b="1">
                <a:solidFill>
                  <a:srgbClr val="E22B00"/>
                </a:solidFill>
              </a:rPr>
              <a:t>2 moles</a:t>
            </a:r>
          </a:p>
        </p:txBody>
      </p:sp>
    </p:spTree>
    <p:extLst>
      <p:ext uri="{BB962C8B-B14F-4D97-AF65-F5344CB8AC3E}">
        <p14:creationId xmlns:p14="http://schemas.microsoft.com/office/powerpoint/2010/main" val="421852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/>
      <p:bldP spid="130053" grpId="0" animBg="1"/>
      <p:bldP spid="130054" grpId="0"/>
      <p:bldP spid="130055" grpId="0" animBg="1"/>
      <p:bldP spid="130056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1981200" y="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 mole calculations part 1 (continued)</a:t>
            </a: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1981200" y="990601"/>
            <a:ext cx="8229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1.3)  </a:t>
            </a:r>
            <a:r>
              <a:rPr lang="en-US" altLang="en-US" b="1">
                <a:solidFill>
                  <a:srgbClr val="000000"/>
                </a:solidFill>
              </a:rPr>
              <a:t>mole to # molecule: </a:t>
            </a:r>
            <a:r>
              <a:rPr lang="en-US" altLang="en-US">
                <a:solidFill>
                  <a:srgbClr val="000000"/>
                </a:solidFill>
              </a:rPr>
              <a:t>how many molecules  of C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H</a:t>
            </a:r>
            <a:r>
              <a:rPr lang="en-US" altLang="en-US" baseline="-25000">
                <a:solidFill>
                  <a:srgbClr val="000000"/>
                </a:solidFill>
              </a:rPr>
              <a:t>12</a:t>
            </a:r>
            <a:r>
              <a:rPr lang="en-US" altLang="en-US">
                <a:solidFill>
                  <a:srgbClr val="000000"/>
                </a:solidFill>
              </a:rPr>
              <a:t>O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are in  0.5 mol of  C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H</a:t>
            </a:r>
            <a:r>
              <a:rPr lang="en-US" altLang="en-US" baseline="-25000">
                <a:solidFill>
                  <a:srgbClr val="000000"/>
                </a:solidFill>
              </a:rPr>
              <a:t>12</a:t>
            </a:r>
            <a:r>
              <a:rPr lang="en-US" altLang="en-US">
                <a:solidFill>
                  <a:srgbClr val="000000"/>
                </a:solidFill>
              </a:rPr>
              <a:t>O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? </a:t>
            </a: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1524000" y="2362201"/>
            <a:ext cx="9144000" cy="14001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000000"/>
                </a:solidFill>
              </a:rPr>
              <a:t>0.5 mol *6*10</a:t>
            </a:r>
            <a:r>
              <a:rPr lang="en-US" altLang="en-US" sz="3400" b="1" baseline="30000">
                <a:solidFill>
                  <a:srgbClr val="000000"/>
                </a:solidFill>
              </a:rPr>
              <a:t>23 </a:t>
            </a:r>
            <a:r>
              <a:rPr lang="en-US" altLang="en-US" sz="3400" b="1">
                <a:solidFill>
                  <a:srgbClr val="000000"/>
                </a:solidFill>
              </a:rPr>
              <a:t>molecules/mol =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E22B00"/>
                </a:solidFill>
              </a:rPr>
              <a:t>					3*10</a:t>
            </a:r>
            <a:r>
              <a:rPr lang="en-US" altLang="en-US" sz="3400" b="1" baseline="30000">
                <a:solidFill>
                  <a:srgbClr val="E22B00"/>
                </a:solidFill>
              </a:rPr>
              <a:t>23</a:t>
            </a:r>
            <a:r>
              <a:rPr lang="en-US" altLang="en-US" sz="3400" b="1">
                <a:solidFill>
                  <a:srgbClr val="000000"/>
                </a:solidFill>
              </a:rPr>
              <a:t> molecules</a:t>
            </a: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1828800" y="3733801"/>
            <a:ext cx="8610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1.4) mass to # molecules:</a:t>
            </a:r>
            <a:r>
              <a:rPr lang="en-US" altLang="en-US">
                <a:solidFill>
                  <a:srgbClr val="000000"/>
                </a:solidFill>
              </a:rPr>
              <a:t>  how many molecules of C</a:t>
            </a:r>
            <a:r>
              <a:rPr lang="en-US" altLang="en-US" baseline="-25000">
                <a:solidFill>
                  <a:srgbClr val="000000"/>
                </a:solidFill>
              </a:rPr>
              <a:t>6 </a:t>
            </a:r>
            <a:r>
              <a:rPr lang="en-US" altLang="en-US">
                <a:solidFill>
                  <a:srgbClr val="000000"/>
                </a:solidFill>
              </a:rPr>
              <a:t>H</a:t>
            </a:r>
            <a:r>
              <a:rPr lang="en-US" altLang="en-US" baseline="-25000">
                <a:solidFill>
                  <a:srgbClr val="000000"/>
                </a:solidFill>
              </a:rPr>
              <a:t>12</a:t>
            </a:r>
            <a:r>
              <a:rPr lang="en-US" altLang="en-US">
                <a:solidFill>
                  <a:srgbClr val="000000"/>
                </a:solidFill>
              </a:rPr>
              <a:t>O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are in 120 g of C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H</a:t>
            </a:r>
            <a:r>
              <a:rPr lang="en-US" altLang="en-US" baseline="-25000">
                <a:solidFill>
                  <a:srgbClr val="000000"/>
                </a:solidFill>
              </a:rPr>
              <a:t>12</a:t>
            </a:r>
            <a:r>
              <a:rPr lang="en-US" altLang="en-US">
                <a:solidFill>
                  <a:srgbClr val="000000"/>
                </a:solidFill>
              </a:rPr>
              <a:t>O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? 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1524000" y="4953001"/>
            <a:ext cx="9144000" cy="1077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(</a:t>
            </a:r>
            <a:r>
              <a:rPr lang="en-US" altLang="en-US" b="1">
                <a:solidFill>
                  <a:srgbClr val="000000"/>
                </a:solidFill>
              </a:rPr>
              <a:t>120/180) mol * 6*10</a:t>
            </a:r>
            <a:r>
              <a:rPr lang="en-US" altLang="en-US" b="1" baseline="30000">
                <a:solidFill>
                  <a:srgbClr val="000000"/>
                </a:solidFill>
              </a:rPr>
              <a:t>23 </a:t>
            </a:r>
            <a:r>
              <a:rPr lang="en-US" altLang="en-US" b="1" u="sng">
                <a:solidFill>
                  <a:srgbClr val="000000"/>
                </a:solidFill>
              </a:rPr>
              <a:t>molecules</a:t>
            </a:r>
            <a:r>
              <a:rPr lang="en-US" altLang="en-US" b="1">
                <a:solidFill>
                  <a:srgbClr val="000000"/>
                </a:solidFill>
              </a:rPr>
              <a:t> =</a:t>
            </a:r>
            <a:r>
              <a:rPr lang="en-US" altLang="en-US" b="1">
                <a:solidFill>
                  <a:srgbClr val="E22B00"/>
                </a:solidFill>
              </a:rPr>
              <a:t>4*10</a:t>
            </a:r>
            <a:r>
              <a:rPr lang="en-US" altLang="en-US" b="1" baseline="30000">
                <a:solidFill>
                  <a:srgbClr val="E22B00"/>
                </a:solidFill>
              </a:rPr>
              <a:t>23 </a:t>
            </a:r>
            <a:r>
              <a:rPr lang="en-US" altLang="en-US" b="1">
                <a:solidFill>
                  <a:srgbClr val="000000"/>
                </a:solidFill>
              </a:rPr>
              <a:t>molecules 		                        mol</a:t>
            </a:r>
          </a:p>
        </p:txBody>
      </p:sp>
    </p:spTree>
    <p:extLst>
      <p:ext uri="{BB962C8B-B14F-4D97-AF65-F5344CB8AC3E}">
        <p14:creationId xmlns:p14="http://schemas.microsoft.com/office/powerpoint/2010/main" val="8990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9" grpId="0"/>
      <p:bldP spid="130060" grpId="0" animBg="1"/>
      <p:bldP spid="130061" grpId="0"/>
      <p:bldP spid="1300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981200" y="533401"/>
            <a:ext cx="8153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1.5) # molecules to moles: 	</a:t>
            </a:r>
            <a:r>
              <a:rPr lang="en-US" altLang="en-US">
                <a:solidFill>
                  <a:srgbClr val="000000"/>
                </a:solidFill>
              </a:rPr>
              <a:t>how many moles in 3*10</a:t>
            </a:r>
            <a:r>
              <a:rPr lang="en-US" altLang="en-US" baseline="30000">
                <a:solidFill>
                  <a:srgbClr val="000000"/>
                </a:solidFill>
              </a:rPr>
              <a:t>24</a:t>
            </a:r>
            <a:r>
              <a:rPr lang="en-US" altLang="en-US">
                <a:solidFill>
                  <a:srgbClr val="000000"/>
                </a:solidFill>
              </a:rPr>
              <a:t> molecules of 	C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H</a:t>
            </a:r>
            <a:r>
              <a:rPr lang="en-US" altLang="en-US" baseline="-25000">
                <a:solidFill>
                  <a:srgbClr val="000000"/>
                </a:solidFill>
              </a:rPr>
              <a:t>12</a:t>
            </a:r>
            <a:r>
              <a:rPr lang="en-US" altLang="en-US">
                <a:solidFill>
                  <a:srgbClr val="000000"/>
                </a:solidFill>
              </a:rPr>
              <a:t>O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? 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1524000" y="1600200"/>
            <a:ext cx="8915400" cy="584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3*10</a:t>
            </a:r>
            <a:r>
              <a:rPr lang="en-US" altLang="en-US" b="1" baseline="30000">
                <a:solidFill>
                  <a:srgbClr val="000000"/>
                </a:solidFill>
              </a:rPr>
              <a:t>24 </a:t>
            </a:r>
            <a:r>
              <a:rPr lang="en-US" altLang="en-US" b="1">
                <a:solidFill>
                  <a:srgbClr val="000000"/>
                </a:solidFill>
              </a:rPr>
              <a:t>molecules/ 6*10</a:t>
            </a:r>
            <a:r>
              <a:rPr lang="en-US" altLang="en-US" b="1" baseline="30000">
                <a:solidFill>
                  <a:srgbClr val="000000"/>
                </a:solidFill>
              </a:rPr>
              <a:t>23</a:t>
            </a:r>
            <a:r>
              <a:rPr lang="en-US" altLang="en-US" b="1">
                <a:solidFill>
                  <a:srgbClr val="000000"/>
                </a:solidFill>
              </a:rPr>
              <a:t> molecules/mol</a:t>
            </a:r>
            <a:r>
              <a:rPr lang="en-US" altLang="en-US" b="1" baseline="30000">
                <a:solidFill>
                  <a:srgbClr val="000000"/>
                </a:solidFill>
              </a:rPr>
              <a:t> = </a:t>
            </a:r>
            <a:r>
              <a:rPr lang="en-US" altLang="en-US" b="1">
                <a:solidFill>
                  <a:srgbClr val="E22B00"/>
                </a:solidFill>
              </a:rPr>
              <a:t>5 moles</a:t>
            </a:r>
            <a:r>
              <a:rPr lang="en-US" altLang="en-US" b="1" baseline="30000">
                <a:solidFill>
                  <a:srgbClr val="000000"/>
                </a:solidFill>
              </a:rPr>
              <a:t> 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1905000" y="2286001"/>
            <a:ext cx="8610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1.6) # molecules to mass</a:t>
            </a:r>
            <a:r>
              <a:rPr lang="en-US" altLang="en-US">
                <a:solidFill>
                  <a:srgbClr val="000000"/>
                </a:solidFill>
              </a:rPr>
              <a:t>   : How many grams of C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H</a:t>
            </a:r>
            <a:r>
              <a:rPr lang="en-US" altLang="en-US" baseline="-25000">
                <a:solidFill>
                  <a:srgbClr val="000000"/>
                </a:solidFill>
              </a:rPr>
              <a:t>12</a:t>
            </a:r>
            <a:r>
              <a:rPr lang="en-US" altLang="en-US">
                <a:solidFill>
                  <a:srgbClr val="000000"/>
                </a:solidFill>
              </a:rPr>
              <a:t>O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 are in 2.0 *10</a:t>
            </a:r>
            <a:r>
              <a:rPr lang="en-US" altLang="en-US" baseline="30000">
                <a:solidFill>
                  <a:srgbClr val="000000"/>
                </a:solidFill>
              </a:rPr>
              <a:t>22</a:t>
            </a:r>
            <a:r>
              <a:rPr lang="en-US" altLang="en-US">
                <a:solidFill>
                  <a:srgbClr val="000000"/>
                </a:solidFill>
              </a:rPr>
              <a:t> molecules of C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H</a:t>
            </a:r>
            <a:r>
              <a:rPr lang="en-US" altLang="en-US" baseline="-25000">
                <a:solidFill>
                  <a:srgbClr val="000000"/>
                </a:solidFill>
              </a:rPr>
              <a:t>12</a:t>
            </a:r>
            <a:r>
              <a:rPr lang="en-US" altLang="en-US">
                <a:solidFill>
                  <a:srgbClr val="000000"/>
                </a:solidFill>
              </a:rPr>
              <a:t>O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?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3048000" y="3581401"/>
            <a:ext cx="6172200" cy="20621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000000"/>
                </a:solidFill>
              </a:rPr>
              <a:t>2*10</a:t>
            </a:r>
            <a:r>
              <a:rPr lang="en-US" altLang="en-US" b="1" u="sng" baseline="30000">
                <a:solidFill>
                  <a:srgbClr val="000000"/>
                </a:solidFill>
              </a:rPr>
              <a:t>22 </a:t>
            </a:r>
            <a:r>
              <a:rPr lang="en-US" altLang="en-US" b="1" u="sng">
                <a:solidFill>
                  <a:srgbClr val="000000"/>
                </a:solidFill>
              </a:rPr>
              <a:t>molecules</a:t>
            </a:r>
            <a:r>
              <a:rPr lang="en-US" altLang="en-US" b="1">
                <a:solidFill>
                  <a:srgbClr val="000000"/>
                </a:solidFill>
              </a:rPr>
              <a:t>      *    </a:t>
            </a:r>
            <a:r>
              <a:rPr lang="en-US" altLang="en-US" b="1" u="sng">
                <a:solidFill>
                  <a:srgbClr val="000000"/>
                </a:solidFill>
              </a:rPr>
              <a:t>180 g</a:t>
            </a:r>
            <a:r>
              <a:rPr lang="en-US" altLang="en-US" b="1">
                <a:solidFill>
                  <a:srgbClr val="000000"/>
                </a:solidFill>
              </a:rPr>
              <a:t> </a:t>
            </a:r>
            <a:endParaRPr lang="en-US" altLang="en-US" b="1" u="sng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6*10</a:t>
            </a:r>
            <a:r>
              <a:rPr lang="en-US" altLang="en-US" b="1" baseline="30000">
                <a:solidFill>
                  <a:srgbClr val="000000"/>
                </a:solidFill>
              </a:rPr>
              <a:t>23 </a:t>
            </a:r>
            <a:r>
              <a:rPr lang="en-US" altLang="en-US" b="1">
                <a:solidFill>
                  <a:srgbClr val="000000"/>
                </a:solidFill>
              </a:rPr>
              <a:t>molecules/mol      mol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=0.0333 * 180 = </a:t>
            </a:r>
            <a:r>
              <a:rPr lang="en-US" altLang="en-US" b="1">
                <a:solidFill>
                  <a:srgbClr val="E22B00"/>
                </a:solidFill>
              </a:rPr>
              <a:t>6 grams</a:t>
            </a:r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1981200" y="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 mole calculations part 1 (continued)</a:t>
            </a:r>
          </a:p>
        </p:txBody>
      </p:sp>
    </p:spTree>
    <p:extLst>
      <p:ext uri="{BB962C8B-B14F-4D97-AF65-F5344CB8AC3E}">
        <p14:creationId xmlns:p14="http://schemas.microsoft.com/office/powerpoint/2010/main" val="428435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  <p:bldP spid="131077" grpId="0" animBg="1"/>
      <p:bldP spid="131079" grpId="0"/>
      <p:bldP spid="1310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244725" y="287338"/>
            <a:ext cx="7696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</a:rPr>
              <a:t>Harder problems….team  efforts with clickers</a:t>
            </a:r>
          </a:p>
        </p:txBody>
      </p:sp>
      <p:pic>
        <p:nvPicPr>
          <p:cNvPr id="1945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55789"/>
            <a:ext cx="746760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7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057400" y="1905000"/>
            <a:ext cx="5181600" cy="4114800"/>
          </a:xfrm>
        </p:spPr>
        <p:txBody>
          <a:bodyPr/>
          <a:lstStyle/>
          <a:p>
            <a:pPr marL="514350" indent="-514350">
              <a:buFontTx/>
              <a:buAutoNum type="alphaUcPeriod"/>
            </a:pPr>
            <a:r>
              <a:rPr lang="en-US" altLang="en-US" sz="3600"/>
              <a:t>7.27*10</a:t>
            </a:r>
            <a:r>
              <a:rPr lang="en-US" altLang="en-US" sz="3600" baseline="30000"/>
              <a:t>21</a:t>
            </a:r>
          </a:p>
          <a:p>
            <a:pPr marL="514350" indent="-514350">
              <a:buFontTx/>
              <a:buAutoNum type="alphaUcPeriod"/>
            </a:pPr>
            <a:r>
              <a:rPr lang="en-US" altLang="en-US" sz="3600"/>
              <a:t>0.0121</a:t>
            </a:r>
          </a:p>
          <a:p>
            <a:pPr marL="514350" indent="-514350">
              <a:buFontTx/>
              <a:buAutoNum type="alphaUcPeriod"/>
            </a:pPr>
            <a:r>
              <a:rPr lang="en-US" altLang="en-US" sz="3600"/>
              <a:t>82.9</a:t>
            </a:r>
          </a:p>
          <a:p>
            <a:pPr marL="514350" indent="-514350">
              <a:buFontTx/>
              <a:buAutoNum type="alphaUcPeriod"/>
            </a:pPr>
            <a:r>
              <a:rPr lang="en-US" altLang="en-US" sz="3600"/>
              <a:t>2.48*10</a:t>
            </a:r>
            <a:r>
              <a:rPr lang="en-US" altLang="en-US" sz="3600" baseline="30000"/>
              <a:t>-22</a:t>
            </a:r>
          </a:p>
          <a:p>
            <a:pPr marL="514350" indent="-514350">
              <a:buFontTx/>
              <a:buAutoNum type="alphaUcPeriod"/>
            </a:pPr>
            <a:r>
              <a:rPr lang="en-US" altLang="en-US" sz="3600"/>
              <a:t>My answer isn’t above</a:t>
            </a:r>
            <a:endParaRPr lang="en-US" altLang="en-US" sz="3600" baseline="3000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096000" y="1524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Chart" r:id="rId7" imgW="4571989" imgH="5143584" progId="MSGraph.Chart.8">
                  <p:embed followColorScheme="full"/>
                </p:oleObj>
              </mc:Choice>
              <mc:Fallback>
                <p:oleObj name="Chart" r:id="rId7" imgW="4571989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5240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PQuestion"/>
          <p:cNvSpPr>
            <a:spLocks noGrp="1"/>
          </p:cNvSpPr>
          <p:nvPr>
            <p:ph type="title"/>
          </p:nvPr>
        </p:nvSpPr>
        <p:spPr>
          <a:xfrm>
            <a:off x="1676400" y="228600"/>
            <a:ext cx="8991600" cy="1600200"/>
          </a:xfrm>
        </p:spPr>
        <p:txBody>
          <a:bodyPr/>
          <a:lstStyle/>
          <a:p>
            <a:pPr algn="l"/>
            <a:r>
              <a:rPr lang="en-US" altLang="en-US" sz="2600" b="1">
                <a:solidFill>
                  <a:srgbClr val="FF0000"/>
                </a:solidFill>
              </a:rPr>
              <a:t>The  gram molecular mass of of </a:t>
            </a:r>
            <a:r>
              <a:rPr lang="en-US" altLang="en-US" sz="2600" b="1">
                <a:solidFill>
                  <a:srgbClr val="0070C0"/>
                </a:solidFill>
              </a:rPr>
              <a:t>‘crystal meth</a:t>
            </a:r>
            <a:r>
              <a:rPr lang="en-US" altLang="en-US" sz="2600" b="1"/>
              <a:t>’)  </a:t>
            </a:r>
            <a:r>
              <a:rPr lang="en-US" altLang="en-US" sz="2600" b="1">
                <a:solidFill>
                  <a:srgbClr val="FF0000"/>
                </a:solidFill>
              </a:rPr>
              <a:t>is</a:t>
            </a:r>
            <a:r>
              <a:rPr lang="en-US" altLang="en-US" sz="2600" b="1"/>
              <a:t> </a:t>
            </a:r>
            <a:r>
              <a:rPr lang="en-US" altLang="en-US" sz="2600" b="1">
                <a:solidFill>
                  <a:srgbClr val="0070C0"/>
                </a:solidFill>
              </a:rPr>
              <a:t>149.2 g/mol. </a:t>
            </a:r>
            <a:r>
              <a:rPr lang="en-US" altLang="en-US" sz="2600" b="1">
                <a:solidFill>
                  <a:srgbClr val="FF0000"/>
                </a:solidFill>
              </a:rPr>
              <a:t>How many moles of crystal meth are in a typical street `teenth’ = 1/16 of an ounce= 1.80 grams ? </a:t>
            </a:r>
            <a:br>
              <a:rPr lang="en-US" altLang="en-US" sz="2600" b="1">
                <a:solidFill>
                  <a:srgbClr val="FF0000"/>
                </a:solidFill>
              </a:rPr>
            </a:br>
            <a:r>
              <a:rPr lang="en-US" altLang="en-US" sz="2600" b="1">
                <a:solidFill>
                  <a:srgbClr val="FF0000"/>
                </a:solidFill>
              </a:rPr>
              <a:t>			</a:t>
            </a:r>
            <a:r>
              <a:rPr lang="en-US" altLang="en-US" sz="2600" b="1"/>
              <a:t>(</a:t>
            </a:r>
            <a:r>
              <a:rPr lang="en-US" altLang="en-US" sz="2600" b="1">
                <a:solidFill>
                  <a:srgbClr val="0070C0"/>
                </a:solidFill>
              </a:rPr>
              <a:t>1 mol count=6.0*10</a:t>
            </a:r>
            <a:r>
              <a:rPr lang="en-US" altLang="en-US" sz="2600" b="1" baseline="30000">
                <a:solidFill>
                  <a:srgbClr val="0070C0"/>
                </a:solidFill>
              </a:rPr>
              <a:t>23</a:t>
            </a:r>
            <a:r>
              <a:rPr lang="en-US" altLang="en-US" sz="2600" b="1">
                <a:solidFill>
                  <a:srgbClr val="0070C0"/>
                </a:solidFill>
              </a:rPr>
              <a:t> </a:t>
            </a:r>
            <a:r>
              <a:rPr lang="en-US" altLang="en-US" sz="2600" b="1"/>
              <a:t>.)</a:t>
            </a:r>
          </a:p>
        </p:txBody>
      </p:sp>
      <p:sp>
        <p:nvSpPr>
          <p:cNvPr id="7" name="CAI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38425" y="2498725"/>
            <a:ext cx="1397000" cy="578882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9091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PQuestion"/>
          <p:cNvSpPr>
            <a:spLocks noGrp="1"/>
          </p:cNvSpPr>
          <p:nvPr>
            <p:ph type="title"/>
          </p:nvPr>
        </p:nvSpPr>
        <p:spPr>
          <a:xfrm>
            <a:off x="1524000" y="436563"/>
            <a:ext cx="92329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400" b="1">
                <a:solidFill>
                  <a:srgbClr val="0070C0"/>
                </a:solidFill>
              </a:rPr>
              <a:t>B1-Aflatoxin (MW=328.2 g/mol) </a:t>
            </a:r>
            <a:r>
              <a:rPr lang="en-US" altLang="en-US" sz="2400" b="1">
                <a:solidFill>
                  <a:srgbClr val="FF0000"/>
                </a:solidFill>
              </a:rPr>
              <a:t>is a naturally occurring, horribly toxic poison derived from Aspergillus fungi, a common contaminant in corn. It causes cancer in most humans at the staggeringly low exposure level of 1*10</a:t>
            </a:r>
            <a:r>
              <a:rPr lang="en-US" altLang="en-US" sz="2400" b="1" baseline="30000">
                <a:solidFill>
                  <a:srgbClr val="FF0000"/>
                </a:solidFill>
              </a:rPr>
              <a:t>17</a:t>
            </a:r>
            <a:r>
              <a:rPr lang="en-US" altLang="en-US" sz="2400" b="1">
                <a:solidFill>
                  <a:srgbClr val="FF0000"/>
                </a:solidFill>
              </a:rPr>
              <a:t> molecules.  What is the equivalent mass of aflatoxin represented by this count ? </a:t>
            </a:r>
            <a:r>
              <a:rPr lang="en-US" altLang="en-US" sz="2400" b="1"/>
              <a:t>(</a:t>
            </a:r>
            <a:r>
              <a:rPr lang="en-US" altLang="en-US" sz="2400" b="1">
                <a:solidFill>
                  <a:srgbClr val="0070C0"/>
                </a:solidFill>
              </a:rPr>
              <a:t> 1 mol count=6.0*10</a:t>
            </a:r>
            <a:r>
              <a:rPr lang="en-US" altLang="en-US" sz="2400" b="1" baseline="30000">
                <a:solidFill>
                  <a:srgbClr val="0070C0"/>
                </a:solidFill>
              </a:rPr>
              <a:t>23</a:t>
            </a:r>
            <a:r>
              <a:rPr lang="en-US" altLang="en-US" sz="2400" b="1">
                <a:solidFill>
                  <a:srgbClr val="0070C0"/>
                </a:solidFill>
              </a:rPr>
              <a:t> </a:t>
            </a:r>
            <a:r>
              <a:rPr lang="en-US" altLang="en-US" sz="2400"/>
              <a:t>.)</a:t>
            </a:r>
          </a:p>
        </p:txBody>
      </p:sp>
      <p:sp>
        <p:nvSpPr>
          <p:cNvPr id="2253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941513" y="2114550"/>
            <a:ext cx="4114800" cy="4114800"/>
          </a:xfrm>
        </p:spPr>
        <p:txBody>
          <a:bodyPr/>
          <a:lstStyle/>
          <a:p>
            <a:pPr marL="514350" indent="-514350">
              <a:buFontTx/>
              <a:buAutoNum type="alphaUcPeriod"/>
            </a:pPr>
            <a:r>
              <a:rPr lang="en-US" altLang="en-US" smtClean="0"/>
              <a:t>3.3*10</a:t>
            </a:r>
            <a:r>
              <a:rPr lang="en-US" altLang="en-US" baseline="30000" smtClean="0"/>
              <a:t>-8 </a:t>
            </a:r>
            <a:r>
              <a:rPr lang="en-US" altLang="en-US" smtClean="0"/>
              <a:t>g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/>
              <a:t>1.8*10</a:t>
            </a:r>
            <a:r>
              <a:rPr lang="en-US" altLang="en-US" baseline="30000" smtClean="0"/>
              <a:t>-4 </a:t>
            </a:r>
            <a:r>
              <a:rPr lang="en-US" altLang="en-US" smtClean="0"/>
              <a:t>g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/>
              <a:t>5.47*10</a:t>
            </a:r>
            <a:r>
              <a:rPr lang="en-US" altLang="en-US" baseline="30000" smtClean="0"/>
              <a:t>-5</a:t>
            </a:r>
            <a:r>
              <a:rPr lang="en-US" altLang="en-US" smtClean="0"/>
              <a:t>g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/>
              <a:t>5.06*10</a:t>
            </a:r>
            <a:r>
              <a:rPr lang="en-US" altLang="en-US" baseline="30000" smtClean="0"/>
              <a:t>-10</a:t>
            </a:r>
            <a:r>
              <a:rPr lang="en-US" altLang="en-US" smtClean="0"/>
              <a:t>g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/>
              <a:t>Not any of above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056313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Chart" r:id="rId6" imgW="4571989" imgH="5143584" progId="MSGraph.Chart.8">
                  <p:embed followColorScheme="full"/>
                </p:oleObj>
              </mc:Choice>
              <mc:Fallback>
                <p:oleObj name="Chart" r:id="rId6" imgW="4571989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16002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01595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PQuestion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382000" cy="201136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 b="1">
                <a:solidFill>
                  <a:srgbClr val="FF0000"/>
                </a:solidFill>
              </a:rPr>
              <a:t>Micro chip manufacture requires  nearly oxygen-free conditions wherein the concentration of </a:t>
            </a:r>
            <a:r>
              <a:rPr lang="en-US" altLang="en-US" sz="2800" b="1">
                <a:solidFill>
                  <a:srgbClr val="0070C0"/>
                </a:solidFill>
              </a:rPr>
              <a:t>O</a:t>
            </a:r>
            <a:r>
              <a:rPr lang="en-US" altLang="en-US" sz="2800" b="1" baseline="-25000">
                <a:solidFill>
                  <a:srgbClr val="0070C0"/>
                </a:solidFill>
              </a:rPr>
              <a:t>2</a:t>
            </a:r>
            <a:r>
              <a:rPr lang="en-US" altLang="en-US" sz="2800" b="1">
                <a:solidFill>
                  <a:srgbClr val="0070C0"/>
                </a:solidFill>
              </a:rPr>
              <a:t> </a:t>
            </a:r>
            <a:r>
              <a:rPr lang="en-US" altLang="en-US" sz="2800" b="1">
                <a:solidFill>
                  <a:srgbClr val="FF0000"/>
                </a:solidFill>
              </a:rPr>
              <a:t>is at or below 17 pg/L.  Given that the atomic mass of </a:t>
            </a:r>
            <a:r>
              <a:rPr lang="en-US" altLang="en-US" sz="2800" b="1">
                <a:solidFill>
                  <a:srgbClr val="0070C0"/>
                </a:solidFill>
              </a:rPr>
              <a:t>O </a:t>
            </a:r>
            <a:r>
              <a:rPr lang="en-US" altLang="en-US" sz="2800" b="1">
                <a:solidFill>
                  <a:srgbClr val="FF0000"/>
                </a:solidFill>
              </a:rPr>
              <a:t>is</a:t>
            </a:r>
            <a:r>
              <a:rPr lang="en-US" altLang="en-US" sz="2800" b="1"/>
              <a:t> </a:t>
            </a:r>
            <a:r>
              <a:rPr lang="en-US" altLang="en-US" sz="2800" b="1">
                <a:solidFill>
                  <a:srgbClr val="0070C0"/>
                </a:solidFill>
              </a:rPr>
              <a:t>16</a:t>
            </a:r>
            <a:r>
              <a:rPr lang="en-US" altLang="en-US" sz="2800" b="1"/>
              <a:t> </a:t>
            </a:r>
            <a:r>
              <a:rPr lang="en-US" altLang="en-US" sz="2800" b="1">
                <a:solidFill>
                  <a:srgbClr val="0070C0"/>
                </a:solidFill>
              </a:rPr>
              <a:t>g/mol, </a:t>
            </a:r>
            <a:r>
              <a:rPr lang="en-US" altLang="en-US" sz="2800" b="1">
                <a:solidFill>
                  <a:srgbClr val="FF0000"/>
                </a:solidFill>
              </a:rPr>
              <a:t>about how many molecules of </a:t>
            </a:r>
            <a:r>
              <a:rPr lang="en-US" altLang="en-US" sz="2800" b="1">
                <a:solidFill>
                  <a:srgbClr val="0070C0"/>
                </a:solidFill>
              </a:rPr>
              <a:t>O</a:t>
            </a:r>
            <a:r>
              <a:rPr lang="en-US" altLang="en-US" sz="2800" b="1" baseline="-25000">
                <a:solidFill>
                  <a:srgbClr val="0070C0"/>
                </a:solidFill>
              </a:rPr>
              <a:t>2</a:t>
            </a:r>
            <a:r>
              <a:rPr lang="en-US" altLang="en-US" sz="2800" b="1"/>
              <a:t> /L </a:t>
            </a:r>
            <a:r>
              <a:rPr lang="en-US" altLang="en-US" sz="2800" b="1">
                <a:solidFill>
                  <a:srgbClr val="FF0000"/>
                </a:solidFill>
              </a:rPr>
              <a:t>does this represent ? </a:t>
            </a:r>
            <a:r>
              <a:rPr lang="en-US" altLang="en-US" sz="2800" b="1">
                <a:solidFill>
                  <a:srgbClr val="0070C0"/>
                </a:solidFill>
              </a:rPr>
              <a:t>Note: 1 mol count=6.0*10</a:t>
            </a:r>
            <a:r>
              <a:rPr lang="en-US" altLang="en-US" sz="2800" b="1" baseline="30000">
                <a:solidFill>
                  <a:srgbClr val="0070C0"/>
                </a:solidFill>
              </a:rPr>
              <a:t>23</a:t>
            </a:r>
            <a:r>
              <a:rPr lang="en-US" altLang="en-US" sz="2800" b="1">
                <a:solidFill>
                  <a:srgbClr val="0070C0"/>
                </a:solidFill>
              </a:rPr>
              <a:t> </a:t>
            </a:r>
            <a:endParaRPr lang="en-US" altLang="en-US" sz="2800"/>
          </a:p>
        </p:txBody>
      </p:sp>
      <p:sp>
        <p:nvSpPr>
          <p:cNvPr id="23555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752600" y="2362200"/>
            <a:ext cx="4114800" cy="4114800"/>
          </a:xfrm>
        </p:spPr>
        <p:txBody>
          <a:bodyPr/>
          <a:lstStyle/>
          <a:p>
            <a:pPr marL="514350" indent="-514350">
              <a:buFontTx/>
              <a:buAutoNum type="alphaUcPeriod"/>
            </a:pPr>
            <a:r>
              <a:rPr lang="en-US" altLang="en-US" smtClean="0"/>
              <a:t>5.4*10</a:t>
            </a:r>
            <a:r>
              <a:rPr lang="en-US" altLang="en-US" baseline="30000" smtClean="0"/>
              <a:t>24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/>
              <a:t>3.5*10</a:t>
            </a:r>
            <a:r>
              <a:rPr lang="en-US" altLang="en-US" baseline="30000" smtClean="0"/>
              <a:t>22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/>
              <a:t>3.2*10</a:t>
            </a:r>
            <a:r>
              <a:rPr lang="en-US" altLang="en-US" baseline="30000" smtClean="0"/>
              <a:t>11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/>
              <a:t>5.3*10</a:t>
            </a:r>
            <a:r>
              <a:rPr lang="en-US" altLang="en-US" baseline="30000" smtClean="0"/>
              <a:t>22</a:t>
            </a:r>
            <a:endParaRPr lang="en-US" altLang="en-US" smtClean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867400" y="21336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Chart" r:id="rId6" imgW="4571989" imgH="5143584" progId="MSGraph.Chart.8">
                  <p:embed followColorScheme="full"/>
                </p:oleObj>
              </mc:Choice>
              <mc:Fallback>
                <p:oleObj name="Chart" r:id="rId6" imgW="4571989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1336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83963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1676400" y="1981201"/>
            <a:ext cx="8991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		     </a:t>
            </a:r>
            <a:r>
              <a:rPr lang="en-US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Moles (n)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</a:rPr>
              <a:t>Weight (w)</a:t>
            </a: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		    </a:t>
            </a:r>
            <a:r>
              <a:rPr lang="en-US" altLang="en-US" sz="4000" b="1">
                <a:solidFill>
                  <a:srgbClr val="000000"/>
                </a:solidFill>
                <a:latin typeface="Arial" panose="020B0604020202020204" pitchFamily="34" charset="0"/>
              </a:rPr>
              <a:t>molecule count (N)</a:t>
            </a:r>
          </a:p>
        </p:txBody>
      </p:sp>
      <p:sp>
        <p:nvSpPr>
          <p:cNvPr id="110596" name="Line 4"/>
          <p:cNvSpPr>
            <a:spLocks noChangeShapeType="1"/>
          </p:cNvSpPr>
          <p:nvPr/>
        </p:nvSpPr>
        <p:spPr bwMode="auto">
          <a:xfrm flipV="1">
            <a:off x="3457575" y="2740025"/>
            <a:ext cx="838200" cy="1295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 flipH="1">
            <a:off x="3178175" y="2641600"/>
            <a:ext cx="914400" cy="1358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>
            <a:off x="6553200" y="2470150"/>
            <a:ext cx="1219200" cy="1282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 flipH="1" flipV="1">
            <a:off x="6248400" y="2590800"/>
            <a:ext cx="1295400" cy="1371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Line 15"/>
          <p:cNvSpPr>
            <a:spLocks noChangeShapeType="1"/>
          </p:cNvSpPr>
          <p:nvPr/>
        </p:nvSpPr>
        <p:spPr bwMode="auto">
          <a:xfrm>
            <a:off x="4419600" y="4953000"/>
            <a:ext cx="1447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Line 16"/>
          <p:cNvSpPr>
            <a:spLocks noChangeShapeType="1"/>
          </p:cNvSpPr>
          <p:nvPr/>
        </p:nvSpPr>
        <p:spPr bwMode="auto">
          <a:xfrm flipH="1">
            <a:off x="4343400" y="4800600"/>
            <a:ext cx="152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Line 17"/>
          <p:cNvSpPr>
            <a:spLocks noChangeShapeType="1"/>
          </p:cNvSpPr>
          <p:nvPr/>
        </p:nvSpPr>
        <p:spPr bwMode="auto">
          <a:xfrm flipH="1">
            <a:off x="4800600" y="4572000"/>
            <a:ext cx="609600" cy="4572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Line 18"/>
          <p:cNvSpPr>
            <a:spLocks noChangeShapeType="1"/>
          </p:cNvSpPr>
          <p:nvPr/>
        </p:nvSpPr>
        <p:spPr bwMode="auto">
          <a:xfrm>
            <a:off x="4800600" y="4648200"/>
            <a:ext cx="533400" cy="381000"/>
          </a:xfrm>
          <a:prstGeom prst="line">
            <a:avLst/>
          </a:prstGeom>
          <a:noFill/>
          <a:ln w="603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57600" y="5181601"/>
            <a:ext cx="3124200" cy="923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</a:rPr>
              <a:t>Divide 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9000" y="1182688"/>
            <a:ext cx="5029200" cy="8302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/>
              <a:t>Multiply Down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28800" y="2554288"/>
            <a:ext cx="167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0000"/>
                </a:solidFill>
              </a:rPr>
              <a:t>MW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43800" y="2401888"/>
            <a:ext cx="2819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0000"/>
                </a:solidFill>
              </a:rPr>
              <a:t>6.0*10</a:t>
            </a:r>
            <a:r>
              <a:rPr lang="en-US" altLang="en-US" sz="6000" baseline="30000">
                <a:solidFill>
                  <a:srgbClr val="000000"/>
                </a:solidFill>
              </a:rPr>
              <a:t>23</a:t>
            </a:r>
            <a:endParaRPr lang="en-US" altLang="en-US" sz="6000">
              <a:solidFill>
                <a:srgbClr val="000000"/>
              </a:solidFill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038600" y="3200400"/>
            <a:ext cx="26670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ALL ROADS LEAD THROUGH MOLES</a:t>
            </a:r>
          </a:p>
        </p:txBody>
      </p:sp>
    </p:spTree>
    <p:extLst>
      <p:ext uri="{BB962C8B-B14F-4D97-AF65-F5344CB8AC3E}">
        <p14:creationId xmlns:p14="http://schemas.microsoft.com/office/powerpoint/2010/main" val="337060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0"/>
            <a:ext cx="88392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b="1" dirty="0" smtClean="0">
                <a:solidFill>
                  <a:srgbClr val="FF0000"/>
                </a:solidFill>
              </a:rPr>
              <a:t>Moles: part 2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/>
              <a:t>body </a:t>
            </a:r>
            <a:r>
              <a:rPr lang="en-US" b="1" dirty="0"/>
              <a:t>parts </a:t>
            </a:r>
            <a:r>
              <a:rPr lang="en-US" b="1" dirty="0" smtClean="0"/>
              <a:t>(mole ratio) math</a:t>
            </a:r>
            <a:r>
              <a:rPr lang="en-US" dirty="0" smtClean="0"/>
              <a:t>: the knee bone is connected to the thigh bone….</a:t>
            </a:r>
            <a:endParaRPr lang="en-US" dirty="0"/>
          </a:p>
        </p:txBody>
      </p:sp>
      <p:pic>
        <p:nvPicPr>
          <p:cNvPr id="4099" name="Picture 4" descr="http://www.animalcorner.co.uk/pets/cats/graphics/catanatom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571750"/>
            <a:ext cx="60960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http://www.dreamstime.com/cute-cat-with-paw-up-thumb51512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2571750"/>
            <a:ext cx="2857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5943600" y="4114800"/>
            <a:ext cx="3276600" cy="3048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41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chem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66294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2324100" y="5956300"/>
            <a:ext cx="20574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11 people</a:t>
            </a:r>
            <a:r>
              <a:rPr lang="en-US" altLang="en-US" b="1" u="sng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3352800" y="34926"/>
            <a:ext cx="579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</a:rPr>
              <a:t>How many hands</a:t>
            </a:r>
            <a:r>
              <a:rPr lang="en-US" altLang="en-US" sz="4000" b="1">
                <a:solidFill>
                  <a:srgbClr val="000000"/>
                </a:solidFill>
                <a:latin typeface="Arial" panose="020B0604020202020204" pitchFamily="34" charset="0"/>
              </a:rPr>
              <a:t> ???</a:t>
            </a:r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>
            <a:off x="4343400" y="3124200"/>
            <a:ext cx="3048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6205" name="Text Box 13"/>
          <p:cNvSpPr txBox="1">
            <a:spLocks noChangeArrowheads="1"/>
          </p:cNvSpPr>
          <p:nvPr/>
        </p:nvSpPr>
        <p:spPr bwMode="auto">
          <a:xfrm>
            <a:off x="3657600" y="3200400"/>
            <a:ext cx="3048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2971800" y="3429000"/>
            <a:ext cx="3048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6207" name="Text Box 15"/>
          <p:cNvSpPr txBox="1">
            <a:spLocks noChangeArrowheads="1"/>
          </p:cNvSpPr>
          <p:nvPr/>
        </p:nvSpPr>
        <p:spPr bwMode="auto">
          <a:xfrm>
            <a:off x="2590800" y="3124200"/>
            <a:ext cx="3048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36208" name="Text Box 16"/>
          <p:cNvSpPr txBox="1">
            <a:spLocks noChangeArrowheads="1"/>
          </p:cNvSpPr>
          <p:nvPr/>
        </p:nvSpPr>
        <p:spPr bwMode="auto">
          <a:xfrm>
            <a:off x="1981200" y="3048000"/>
            <a:ext cx="3048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36209" name="Line 17"/>
          <p:cNvSpPr>
            <a:spLocks noChangeShapeType="1"/>
          </p:cNvSpPr>
          <p:nvPr/>
        </p:nvSpPr>
        <p:spPr bwMode="auto">
          <a:xfrm>
            <a:off x="2133600" y="35814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0" name="Text Box 18"/>
          <p:cNvSpPr txBox="1">
            <a:spLocks noChangeArrowheads="1"/>
          </p:cNvSpPr>
          <p:nvPr/>
        </p:nvSpPr>
        <p:spPr bwMode="auto">
          <a:xfrm>
            <a:off x="1524000" y="3581400"/>
            <a:ext cx="3048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36211" name="Line 19"/>
          <p:cNvSpPr>
            <a:spLocks noChangeShapeType="1"/>
          </p:cNvSpPr>
          <p:nvPr/>
        </p:nvSpPr>
        <p:spPr bwMode="auto">
          <a:xfrm>
            <a:off x="1828800" y="3810000"/>
            <a:ext cx="228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2" name="Text Box 20"/>
          <p:cNvSpPr txBox="1">
            <a:spLocks noChangeArrowheads="1"/>
          </p:cNvSpPr>
          <p:nvPr/>
        </p:nvSpPr>
        <p:spPr bwMode="auto">
          <a:xfrm>
            <a:off x="6553200" y="2133600"/>
            <a:ext cx="3048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6213" name="Text Box 21"/>
          <p:cNvSpPr txBox="1">
            <a:spLocks noChangeArrowheads="1"/>
          </p:cNvSpPr>
          <p:nvPr/>
        </p:nvSpPr>
        <p:spPr bwMode="auto">
          <a:xfrm>
            <a:off x="1905000" y="4648200"/>
            <a:ext cx="3048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3048000" y="4191000"/>
            <a:ext cx="3048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36215" name="Text Box 23"/>
          <p:cNvSpPr txBox="1">
            <a:spLocks noChangeArrowheads="1"/>
          </p:cNvSpPr>
          <p:nvPr/>
        </p:nvSpPr>
        <p:spPr bwMode="auto">
          <a:xfrm>
            <a:off x="3657600" y="4800601"/>
            <a:ext cx="533400" cy="95410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36216" name="Text Box 24"/>
          <p:cNvSpPr txBox="1">
            <a:spLocks noChangeArrowheads="1"/>
          </p:cNvSpPr>
          <p:nvPr/>
        </p:nvSpPr>
        <p:spPr bwMode="auto">
          <a:xfrm>
            <a:off x="4876800" y="4953000"/>
            <a:ext cx="6858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36217" name="Text Box 25"/>
          <p:cNvSpPr txBox="1">
            <a:spLocks noChangeArrowheads="1"/>
          </p:cNvSpPr>
          <p:nvPr/>
        </p:nvSpPr>
        <p:spPr bwMode="auto">
          <a:xfrm>
            <a:off x="5260975" y="5759450"/>
            <a:ext cx="3124200" cy="12001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rgbClr val="000000"/>
                </a:solidFill>
              </a:rPr>
              <a:t>2 hands</a:t>
            </a:r>
            <a:r>
              <a:rPr lang="en-US" altLang="en-US" sz="3600" b="1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1 people</a:t>
            </a: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136218" name="Text Box 26"/>
          <p:cNvSpPr txBox="1">
            <a:spLocks noChangeArrowheads="1"/>
          </p:cNvSpPr>
          <p:nvPr/>
        </p:nvSpPr>
        <p:spPr bwMode="auto">
          <a:xfrm>
            <a:off x="4583113" y="5949951"/>
            <a:ext cx="30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6219" name="Text Box 27"/>
          <p:cNvSpPr txBox="1">
            <a:spLocks noChangeArrowheads="1"/>
          </p:cNvSpPr>
          <p:nvPr/>
        </p:nvSpPr>
        <p:spPr bwMode="auto">
          <a:xfrm>
            <a:off x="8748713" y="5648325"/>
            <a:ext cx="1905000" cy="120015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= </a:t>
            </a:r>
            <a:r>
              <a:rPr lang="en-US" altLang="en-US" sz="3600" b="1">
                <a:solidFill>
                  <a:srgbClr val="FF3300"/>
                </a:solidFill>
              </a:rPr>
              <a:t>22 hands</a:t>
            </a:r>
          </a:p>
        </p:txBody>
      </p:sp>
    </p:spTree>
    <p:extLst>
      <p:ext uri="{BB962C8B-B14F-4D97-AF65-F5344CB8AC3E}">
        <p14:creationId xmlns:p14="http://schemas.microsoft.com/office/powerpoint/2010/main" val="105664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8" grpId="0" animBg="1"/>
      <p:bldP spid="136204" grpId="0" animBg="1"/>
      <p:bldP spid="136205" grpId="0" animBg="1"/>
      <p:bldP spid="136206" grpId="0" animBg="1"/>
      <p:bldP spid="136207" grpId="0" animBg="1"/>
      <p:bldP spid="136208" grpId="0" animBg="1"/>
      <p:bldP spid="136209" grpId="0" animBg="1"/>
      <p:bldP spid="136210" grpId="0" animBg="1"/>
      <p:bldP spid="136211" grpId="0" animBg="1"/>
      <p:bldP spid="136212" grpId="0" animBg="1"/>
      <p:bldP spid="136213" grpId="0" animBg="1"/>
      <p:bldP spid="136214" grpId="0" animBg="1"/>
      <p:bldP spid="136215" grpId="0" animBg="1"/>
      <p:bldP spid="136216" grpId="0" animBg="1"/>
      <p:bldP spid="136217" grpId="0" animBg="1"/>
      <p:bldP spid="136218" grpId="0"/>
      <p:bldP spid="1362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714500" y="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  <a:latin typeface="Arial" panose="020B0604020202020204" pitchFamily="34" charset="0"/>
              </a:rPr>
              <a:t>How many toes connected to the hands (assuming no deformities) ?</a:t>
            </a:r>
          </a:p>
        </p:txBody>
      </p:sp>
      <p:pic>
        <p:nvPicPr>
          <p:cNvPr id="27651" name="Picture 6" descr="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1230313"/>
            <a:ext cx="37750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9566275" y="4768850"/>
            <a:ext cx="457200" cy="52322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8042275" y="4057650"/>
            <a:ext cx="457200" cy="52322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8669338" y="3600450"/>
            <a:ext cx="457200" cy="52322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9109075" y="2943225"/>
            <a:ext cx="457200" cy="52322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9083675" y="1860550"/>
            <a:ext cx="457200" cy="52322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1627188" y="1298576"/>
            <a:ext cx="1725612" cy="6461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5 hands </a:t>
            </a:r>
          </a:p>
        </p:txBody>
      </p:sp>
      <p:sp>
        <p:nvSpPr>
          <p:cNvPr id="138253" name="Text Box 13"/>
          <p:cNvSpPr txBox="1">
            <a:spLocks noChangeArrowheads="1"/>
          </p:cNvSpPr>
          <p:nvPr/>
        </p:nvSpPr>
        <p:spPr bwMode="auto">
          <a:xfrm>
            <a:off x="3973513" y="1220788"/>
            <a:ext cx="2209800" cy="12001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   </a:t>
            </a:r>
            <a:r>
              <a:rPr lang="en-US" altLang="en-US" sz="3600" b="1" u="sng">
                <a:solidFill>
                  <a:srgbClr val="000000"/>
                </a:solidFill>
              </a:rPr>
              <a:t>1 person</a:t>
            </a:r>
            <a:r>
              <a:rPr lang="en-US" altLang="en-US" sz="3600" b="1">
                <a:solidFill>
                  <a:srgbClr val="000000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       hand</a:t>
            </a:r>
          </a:p>
        </p:txBody>
      </p: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3352800" y="1220788"/>
            <a:ext cx="381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3944938" y="3043238"/>
            <a:ext cx="22098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rgbClr val="000000"/>
                </a:solidFill>
              </a:rPr>
              <a:t>10 toes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person</a:t>
            </a:r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3176588" y="3021013"/>
            <a:ext cx="381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8258" name="Text Box 18"/>
          <p:cNvSpPr txBox="1">
            <a:spLocks noChangeArrowheads="1"/>
          </p:cNvSpPr>
          <p:nvPr/>
        </p:nvSpPr>
        <p:spPr bwMode="auto">
          <a:xfrm>
            <a:off x="6497638" y="2962276"/>
            <a:ext cx="1828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= </a:t>
            </a:r>
            <a:r>
              <a:rPr lang="en-US" altLang="en-US" sz="4400" b="1">
                <a:solidFill>
                  <a:srgbClr val="FF3300"/>
                </a:solidFill>
              </a:rPr>
              <a:t>50 toes</a:t>
            </a: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133600" y="1651000"/>
            <a:ext cx="1042988" cy="0"/>
          </a:xfrm>
          <a:prstGeom prst="line">
            <a:avLst/>
          </a:prstGeom>
          <a:noFill/>
          <a:ln w="73025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4800600" y="2089150"/>
            <a:ext cx="1042988" cy="0"/>
          </a:xfrm>
          <a:prstGeom prst="line">
            <a:avLst/>
          </a:prstGeom>
          <a:noFill/>
          <a:ln w="73025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800600" y="1611313"/>
            <a:ext cx="1042988" cy="0"/>
          </a:xfrm>
          <a:prstGeom prst="line">
            <a:avLst/>
          </a:prstGeom>
          <a:noFill/>
          <a:ln w="73025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4268789" y="4021138"/>
            <a:ext cx="1042987" cy="0"/>
          </a:xfrm>
          <a:prstGeom prst="line">
            <a:avLst/>
          </a:prstGeom>
          <a:noFill/>
          <a:ln w="73025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149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7" grpId="0" animBg="1"/>
      <p:bldP spid="138248" grpId="0" animBg="1"/>
      <p:bldP spid="138249" grpId="0" animBg="1"/>
      <p:bldP spid="138250" grpId="0" animBg="1"/>
      <p:bldP spid="138251" grpId="0" animBg="1"/>
      <p:bldP spid="138252" grpId="0" animBg="1"/>
      <p:bldP spid="138253" grpId="0" animBg="1"/>
      <p:bldP spid="138254" grpId="0"/>
      <p:bldP spid="138255" grpId="0" animBg="1"/>
      <p:bldP spid="138257" grpId="0"/>
      <p:bldP spid="1382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2286000" y="3810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Simplest `body’ parts example 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</a:rPr>
              <a:t>mole</a:t>
            </a:r>
            <a:r>
              <a:rPr lang="en-US" altLang="en-US" sz="3600" b="1">
                <a:solidFill>
                  <a:srgbClr val="FF0000"/>
                </a:solidFill>
                <a:sym typeface="Wingdings" panose="05000000000000000000" pitchFamily="2" charset="2"/>
              </a:rPr>
              <a:t> Mole</a:t>
            </a:r>
            <a:endParaRPr lang="en-US" altLang="en-US" sz="3600" b="1">
              <a:solidFill>
                <a:srgbClr val="FF0000"/>
              </a:solidFill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733800" y="1590675"/>
            <a:ext cx="5181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</a:rPr>
              <a:t>Octane = C</a:t>
            </a:r>
            <a:r>
              <a:rPr lang="en-US" altLang="en-US" sz="4800" b="1" baseline="-25000">
                <a:solidFill>
                  <a:srgbClr val="000000"/>
                </a:solidFill>
              </a:rPr>
              <a:t>8</a:t>
            </a:r>
            <a:r>
              <a:rPr lang="en-US" altLang="en-US" sz="4800" b="1">
                <a:solidFill>
                  <a:srgbClr val="000000"/>
                </a:solidFill>
              </a:rPr>
              <a:t>H</a:t>
            </a:r>
            <a:r>
              <a:rPr lang="en-US" altLang="en-US" sz="4800" b="1" baseline="-2500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52600" y="2422525"/>
            <a:ext cx="876300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</a:rPr>
              <a:t>How many </a:t>
            </a:r>
            <a:r>
              <a:rPr lang="en-US" altLang="en-US" sz="4800" b="1">
                <a:solidFill>
                  <a:srgbClr val="FF0000"/>
                </a:solidFill>
              </a:rPr>
              <a:t>H</a:t>
            </a:r>
            <a:r>
              <a:rPr lang="en-US" altLang="en-US" sz="4800" b="1">
                <a:solidFill>
                  <a:srgbClr val="000000"/>
                </a:solidFill>
              </a:rPr>
              <a:t> are in 20 moles of </a:t>
            </a:r>
            <a:r>
              <a:rPr lang="en-US" altLang="en-US" sz="4800" b="1">
                <a:solidFill>
                  <a:srgbClr val="002060"/>
                </a:solidFill>
              </a:rPr>
              <a:t>octane</a:t>
            </a:r>
            <a:r>
              <a:rPr lang="en-US" altLang="en-US" sz="4800" b="1">
                <a:solidFill>
                  <a:srgbClr val="000000"/>
                </a:solidFill>
              </a:rPr>
              <a:t>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52600" y="4224339"/>
            <a:ext cx="8534400" cy="12017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20 mols octane </a:t>
            </a:r>
            <a:r>
              <a:rPr lang="en-US" altLang="en-US" sz="3600">
                <a:solidFill>
                  <a:srgbClr val="000000"/>
                </a:solidFill>
              </a:rPr>
              <a:t>* </a:t>
            </a:r>
            <a:r>
              <a:rPr lang="en-US" altLang="en-US" sz="3600" b="1" u="sng">
                <a:solidFill>
                  <a:srgbClr val="FF0000"/>
                </a:solidFill>
              </a:rPr>
              <a:t>18 mol H</a:t>
            </a:r>
            <a:r>
              <a:rPr lang="en-US" altLang="en-US" sz="3600" b="1">
                <a:solidFill>
                  <a:srgbClr val="FF0000"/>
                </a:solidFill>
              </a:rPr>
              <a:t>  = 360 mol H</a:t>
            </a:r>
            <a:endParaRPr lang="en-US" altLang="en-US" sz="3600" b="1" u="sng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		              </a:t>
            </a:r>
            <a:r>
              <a:rPr lang="en-US" altLang="en-US" sz="3600" b="1">
                <a:solidFill>
                  <a:srgbClr val="000000"/>
                </a:solidFill>
              </a:rPr>
              <a:t>mol octane</a:t>
            </a:r>
          </a:p>
        </p:txBody>
      </p:sp>
    </p:spTree>
    <p:extLst>
      <p:ext uri="{BB962C8B-B14F-4D97-AF65-F5344CB8AC3E}">
        <p14:creationId xmlns:p14="http://schemas.microsoft.com/office/powerpoint/2010/main" val="199065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PQuestion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458200" cy="147796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600"/>
              <a:t>Isohexane has the formula C</a:t>
            </a:r>
            <a:r>
              <a:rPr lang="en-US" altLang="en-US" sz="3600" baseline="-25000"/>
              <a:t>6</a:t>
            </a:r>
            <a:r>
              <a:rPr lang="en-US" altLang="en-US" sz="3600"/>
              <a:t>H</a:t>
            </a:r>
            <a:r>
              <a:rPr lang="en-US" altLang="en-US" sz="3600" baseline="-25000"/>
              <a:t>14</a:t>
            </a:r>
            <a:r>
              <a:rPr lang="en-US" altLang="en-US" sz="3600"/>
              <a:t>. How many C moles are present if we have 0.1667 moles of isohexane ?</a:t>
            </a:r>
            <a:endParaRPr lang="en-US" altLang="en-US" sz="3600" baseline="-25000"/>
          </a:p>
        </p:txBody>
      </p:sp>
      <p:sp>
        <p:nvSpPr>
          <p:cNvPr id="29699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828800" y="2133601"/>
            <a:ext cx="4114800" cy="4525963"/>
          </a:xfrm>
        </p:spPr>
        <p:txBody>
          <a:bodyPr/>
          <a:lstStyle/>
          <a:p>
            <a:pPr marL="514350" indent="-514350">
              <a:buFontTx/>
              <a:buAutoNum type="alphaUcPeriod"/>
            </a:pPr>
            <a:r>
              <a:rPr lang="en-US" altLang="en-US" smtClean="0"/>
              <a:t>0.0277 mol C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/>
              <a:t>1.00 mol C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/>
              <a:t>36 mol C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/>
              <a:t>2.333 mol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/>
              <a:t>None of the above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032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Chart" r:id="rId7" imgW="4571989" imgH="5143584" progId="MSGraph.Chart.8">
                  <p:embed followColorScheme="full"/>
                </p:oleObj>
              </mc:Choice>
              <mc:Fallback>
                <p:oleObj name="Chart" r:id="rId7" imgW="4571989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16002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/>
          <p:nvPr>
            <p:custDataLst>
              <p:tags r:id="rId5"/>
            </p:custDataLst>
          </p:nvPr>
        </p:nvSpPr>
        <p:spPr>
          <a:xfrm>
            <a:off x="2409825" y="2667000"/>
            <a:ext cx="1874838" cy="585788"/>
          </a:xfrm>
          <a:prstGeom prst="roundRect">
            <a:avLst/>
          </a:prstGeom>
          <a:noFill/>
          <a:ln w="53975" cap="flat" cmpd="sng" algn="ctr">
            <a:solidFill>
              <a:schemeClr val="folHlink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82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2008188" y="187325"/>
            <a:ext cx="8229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`body’ parts example 2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 Weight</a:t>
            </a:r>
            <a:r>
              <a:rPr lang="en-US" altLang="en-US" sz="3600" b="1">
                <a:solidFill>
                  <a:srgbClr val="000000"/>
                </a:solidFill>
                <a:sym typeface="Wingdings" panose="05000000000000000000" pitchFamily="2" charset="2"/>
              </a:rPr>
              <a:t> moles first, then mol </a:t>
            </a:r>
            <a:r>
              <a:rPr lang="en-US" altLang="en-US" sz="3600" b="1">
                <a:solidFill>
                  <a:srgbClr val="FF0000"/>
                </a:solidFill>
                <a:sym typeface="Wingdings" panose="05000000000000000000" pitchFamily="2" charset="2"/>
              </a:rPr>
              <a:t>Mol</a:t>
            </a:r>
            <a:endParaRPr lang="en-US" altLang="en-US" sz="3600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000000"/>
              </a:solidFill>
            </a:endParaRPr>
          </a:p>
        </p:txBody>
      </p:sp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3924300" y="1295401"/>
            <a:ext cx="449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</a:rPr>
              <a:t>Octane = C</a:t>
            </a:r>
            <a:r>
              <a:rPr lang="en-US" altLang="en-US" sz="4800" b="1" baseline="-25000">
                <a:solidFill>
                  <a:srgbClr val="000000"/>
                </a:solidFill>
              </a:rPr>
              <a:t>8</a:t>
            </a:r>
            <a:r>
              <a:rPr lang="en-US" altLang="en-US" sz="4800" b="1">
                <a:solidFill>
                  <a:srgbClr val="000000"/>
                </a:solidFill>
              </a:rPr>
              <a:t>H</a:t>
            </a:r>
            <a:r>
              <a:rPr lang="en-US" altLang="en-US" sz="4800" b="1" baseline="-2500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8188" y="2125664"/>
            <a:ext cx="8382000" cy="12017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How many </a:t>
            </a:r>
            <a:r>
              <a:rPr lang="en-US" altLang="en-US" sz="3600" b="1">
                <a:solidFill>
                  <a:srgbClr val="FF0000"/>
                </a:solidFill>
              </a:rPr>
              <a:t>moles of octane </a:t>
            </a:r>
            <a:r>
              <a:rPr lang="en-US" altLang="en-US" sz="3600" b="1">
                <a:solidFill>
                  <a:srgbClr val="000000"/>
                </a:solidFill>
              </a:rPr>
              <a:t>contain 24 grams of C  (at. wt. = 12 g/mol)</a:t>
            </a:r>
          </a:p>
        </p:txBody>
      </p: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4419600" y="4745038"/>
            <a:ext cx="5410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u="sng">
                <a:solidFill>
                  <a:srgbClr val="000000"/>
                </a:solidFill>
              </a:rPr>
              <a:t>24 g  </a:t>
            </a:r>
            <a:r>
              <a:rPr lang="en-US" altLang="en-US" sz="4400" b="1">
                <a:solidFill>
                  <a:srgbClr val="000000"/>
                </a:solidFill>
              </a:rPr>
              <a:t>    	 =    2 moles C</a:t>
            </a:r>
            <a:endParaRPr lang="en-US" altLang="en-US" sz="4400" b="1" u="sng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12 g/mol C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58926" y="3429001"/>
            <a:ext cx="9109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Step 1) Convert grams C to  moles C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(all roads lead through moles divide up)  </a:t>
            </a:r>
          </a:p>
        </p:txBody>
      </p:sp>
    </p:spTree>
    <p:extLst>
      <p:ext uri="{BB962C8B-B14F-4D97-AF65-F5344CB8AC3E}">
        <p14:creationId xmlns:p14="http://schemas.microsoft.com/office/powerpoint/2010/main" val="22226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2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2008188" y="187325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`body’ parts example 2 : (continued)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1747" name="TextBox 6"/>
          <p:cNvSpPr txBox="1">
            <a:spLocks noChangeArrowheads="1"/>
          </p:cNvSpPr>
          <p:nvPr/>
        </p:nvSpPr>
        <p:spPr bwMode="auto">
          <a:xfrm>
            <a:off x="3951288" y="722313"/>
            <a:ext cx="4495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</a:rPr>
              <a:t>Octane = C</a:t>
            </a:r>
            <a:r>
              <a:rPr lang="en-US" altLang="en-US" sz="4800" b="1" baseline="-25000">
                <a:solidFill>
                  <a:srgbClr val="000000"/>
                </a:solidFill>
              </a:rPr>
              <a:t>8</a:t>
            </a:r>
            <a:r>
              <a:rPr lang="en-US" altLang="en-US" sz="4800" b="1">
                <a:solidFill>
                  <a:srgbClr val="000000"/>
                </a:solidFill>
              </a:rPr>
              <a:t>H</a:t>
            </a:r>
            <a:r>
              <a:rPr lang="en-US" altLang="en-US" sz="4800" b="1" baseline="-2500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133600" y="1592264"/>
            <a:ext cx="8382000" cy="12017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How many </a:t>
            </a:r>
            <a:r>
              <a:rPr lang="en-US" altLang="en-US" sz="3600" b="1">
                <a:solidFill>
                  <a:srgbClr val="FF0000"/>
                </a:solidFill>
              </a:rPr>
              <a:t>moles of octane </a:t>
            </a:r>
            <a:r>
              <a:rPr lang="en-US" altLang="en-US" sz="3600" b="1">
                <a:solidFill>
                  <a:srgbClr val="000000"/>
                </a:solidFill>
              </a:rPr>
              <a:t>contain 24 grams of C  (at. wt. = 12 g/mol)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08188" y="2873375"/>
            <a:ext cx="891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Step 2) 2  moles C =&gt; how many </a:t>
            </a:r>
            <a:r>
              <a:rPr lang="en-US" altLang="en-US" sz="3600" b="1">
                <a:solidFill>
                  <a:srgbClr val="FF0000"/>
                </a:solidFill>
              </a:rPr>
              <a:t>moles octane?  </a:t>
            </a: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3733800" y="4054475"/>
            <a:ext cx="601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u="sng">
                <a:solidFill>
                  <a:srgbClr val="FF0000"/>
                </a:solidFill>
              </a:rPr>
              <a:t>1 mol octane</a:t>
            </a:r>
            <a:r>
              <a:rPr lang="en-US" altLang="en-US" sz="4400" b="1">
                <a:solidFill>
                  <a:srgbClr val="FF0000"/>
                </a:solidFill>
              </a:rPr>
              <a:t>    </a:t>
            </a:r>
            <a:r>
              <a:rPr lang="en-US" altLang="en-US" sz="4400" b="1">
                <a:solidFill>
                  <a:srgbClr val="000000"/>
                </a:solidFill>
              </a:rPr>
              <a:t>=</a:t>
            </a:r>
            <a:r>
              <a:rPr lang="en-US" altLang="en-US" sz="4400" b="1">
                <a:solidFill>
                  <a:srgbClr val="FF0000"/>
                </a:solidFill>
              </a:rPr>
              <a:t> </a:t>
            </a:r>
            <a:r>
              <a:rPr lang="en-US" altLang="en-US" sz="4400" b="1" u="sng">
                <a:solidFill>
                  <a:srgbClr val="FF0000"/>
                </a:solidFill>
              </a:rPr>
              <a:t>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8 mol C               2</a:t>
            </a:r>
            <a:endParaRPr lang="en-US" altLang="en-US" sz="44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29000" y="5735639"/>
            <a:ext cx="6961188" cy="7699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x= 2/8=0.25 moles  octane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038600" y="3382964"/>
            <a:ext cx="6629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/>
              <a:t>(body parts relationship ?)</a:t>
            </a:r>
          </a:p>
        </p:txBody>
      </p:sp>
    </p:spTree>
    <p:extLst>
      <p:ext uri="{BB962C8B-B14F-4D97-AF65-F5344CB8AC3E}">
        <p14:creationId xmlns:p14="http://schemas.microsoft.com/office/powerpoint/2010/main" val="381536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81200" y="609600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err="1" smtClean="0"/>
              <a:t>Isohexane</a:t>
            </a:r>
            <a:r>
              <a:rPr lang="en-US" dirty="0" smtClean="0"/>
              <a:t> has the formula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14</a:t>
            </a:r>
            <a:r>
              <a:rPr lang="en-US" dirty="0" smtClean="0"/>
              <a:t>. How many moles of </a:t>
            </a:r>
            <a:r>
              <a:rPr lang="en-US" dirty="0" err="1" smtClean="0"/>
              <a:t>isohexane</a:t>
            </a:r>
            <a:r>
              <a:rPr lang="en-US" dirty="0" smtClean="0"/>
              <a:t> are formed with 24 grams of C (1 </a:t>
            </a:r>
            <a:r>
              <a:rPr lang="en-US" dirty="0" err="1" smtClean="0"/>
              <a:t>mol</a:t>
            </a:r>
            <a:r>
              <a:rPr lang="en-US" dirty="0" smtClean="0"/>
              <a:t> C=12 g)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277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981200" y="2133601"/>
            <a:ext cx="4876800" cy="4525963"/>
          </a:xfrm>
        </p:spPr>
        <p:txBody>
          <a:bodyPr/>
          <a:lstStyle/>
          <a:p>
            <a:pPr marL="514350" indent="-514350">
              <a:buFontTx/>
              <a:buAutoNum type="alphaUcPeriod"/>
            </a:pPr>
            <a:r>
              <a:rPr lang="en-US" altLang="en-US" b="1" smtClean="0"/>
              <a:t>0.333 moles isohexane</a:t>
            </a:r>
          </a:p>
          <a:p>
            <a:pPr marL="514350" indent="-514350">
              <a:buFontTx/>
              <a:buAutoNum type="alphaUcPeriod"/>
            </a:pPr>
            <a:r>
              <a:rPr lang="en-US" altLang="en-US" b="1" smtClean="0"/>
              <a:t>2 moles isohexane</a:t>
            </a:r>
          </a:p>
          <a:p>
            <a:pPr marL="514350" indent="-514350">
              <a:buFontTx/>
              <a:buAutoNum type="alphaUcPeriod"/>
            </a:pPr>
            <a:r>
              <a:rPr lang="en-US" altLang="en-US" b="1" smtClean="0"/>
              <a:t>0.1667 moles isohexane</a:t>
            </a:r>
          </a:p>
          <a:p>
            <a:pPr marL="514350" indent="-514350">
              <a:buFontTx/>
              <a:buAutoNum type="alphaUcPeriod"/>
            </a:pPr>
            <a:r>
              <a:rPr lang="en-US" altLang="en-US" b="1" smtClean="0"/>
              <a:t>3 moles isohexane</a:t>
            </a:r>
          </a:p>
          <a:p>
            <a:pPr marL="514350" indent="-514350">
              <a:buFontTx/>
              <a:buAutoNum type="alphaUcPeriod"/>
            </a:pPr>
            <a:r>
              <a:rPr lang="en-US" altLang="en-US" b="1" smtClean="0"/>
              <a:t>Stoichiometry blows</a:t>
            </a:r>
          </a:p>
          <a:p>
            <a:pPr marL="514350" indent="-514350">
              <a:buNone/>
            </a:pPr>
            <a:r>
              <a:rPr lang="en-US" altLang="en-US" b="1" smtClean="0"/>
              <a:t>F. None of the above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032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Chart" r:id="rId7" imgW="4571989" imgH="5143584" progId="MSGraph.Chart.8">
                  <p:embed followColorScheme="full"/>
                </p:oleObj>
              </mc:Choice>
              <mc:Fallback>
                <p:oleObj name="Chart" r:id="rId7" imgW="4571989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16002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1"/>
          <p:cNvSpPr/>
          <p:nvPr>
            <p:custDataLst>
              <p:tags r:id="rId5"/>
            </p:custDataLst>
          </p:nvPr>
        </p:nvSpPr>
        <p:spPr>
          <a:xfrm>
            <a:off x="2562225" y="2179638"/>
            <a:ext cx="3951288" cy="487362"/>
          </a:xfrm>
          <a:prstGeom prst="roundRect">
            <a:avLst/>
          </a:prstGeom>
          <a:noFill/>
          <a:ln w="47625" cap="flat" cmpd="sng" algn="ctr">
            <a:solidFill>
              <a:srgbClr val="FF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5475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1524000" y="187325"/>
            <a:ext cx="8713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`body’ parts example 3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 Weight</a:t>
            </a:r>
            <a:r>
              <a:rPr lang="en-US" altLang="en-US" sz="3600" b="1">
                <a:solidFill>
                  <a:srgbClr val="000000"/>
                </a:solidFill>
                <a:sym typeface="Wingdings" panose="05000000000000000000" pitchFamily="2" charset="2"/>
              </a:rPr>
              <a:t> moles , then mol </a:t>
            </a:r>
            <a:r>
              <a:rPr lang="en-US" altLang="en-US" sz="3600" b="1">
                <a:solidFill>
                  <a:srgbClr val="FF0000"/>
                </a:solidFill>
                <a:sym typeface="Wingdings" panose="05000000000000000000" pitchFamily="2" charset="2"/>
              </a:rPr>
              <a:t>Mol weight</a:t>
            </a:r>
            <a:endParaRPr lang="en-US" altLang="en-US" sz="3600" b="1">
              <a:solidFill>
                <a:srgbClr val="000000"/>
              </a:solidFill>
            </a:endParaRP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2601913" y="1360488"/>
            <a:ext cx="7467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</a:rPr>
              <a:t>Octane = C</a:t>
            </a:r>
            <a:r>
              <a:rPr lang="en-US" altLang="en-US" sz="4800" b="1" baseline="-25000">
                <a:solidFill>
                  <a:srgbClr val="000000"/>
                </a:solidFill>
              </a:rPr>
              <a:t>8</a:t>
            </a:r>
            <a:r>
              <a:rPr lang="en-US" altLang="en-US" sz="4800" b="1">
                <a:solidFill>
                  <a:srgbClr val="000000"/>
                </a:solidFill>
              </a:rPr>
              <a:t>H</a:t>
            </a:r>
            <a:r>
              <a:rPr lang="en-US" altLang="en-US" sz="4800" b="1" baseline="-25000">
                <a:solidFill>
                  <a:srgbClr val="000000"/>
                </a:solidFill>
              </a:rPr>
              <a:t>18</a:t>
            </a:r>
            <a:r>
              <a:rPr lang="en-US" altLang="en-US" sz="4800" b="1">
                <a:solidFill>
                  <a:srgbClr val="000000"/>
                </a:solidFill>
              </a:rPr>
              <a:t> (MW=114)</a:t>
            </a:r>
            <a:endParaRPr lang="en-US" altLang="en-US" sz="4800" b="1" baseline="-25000">
              <a:solidFill>
                <a:srgbClr val="000000"/>
              </a:solidFill>
            </a:endParaRPr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1524000" y="2143126"/>
            <a:ext cx="9144000" cy="1323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How many </a:t>
            </a:r>
            <a:r>
              <a:rPr lang="en-US" altLang="en-US" sz="4000" b="1">
                <a:solidFill>
                  <a:srgbClr val="FF0000"/>
                </a:solidFill>
              </a:rPr>
              <a:t>grams of H </a:t>
            </a:r>
            <a:r>
              <a:rPr lang="en-US" altLang="en-US" sz="4000" b="1">
                <a:solidFill>
                  <a:srgbClr val="000000"/>
                </a:solidFill>
              </a:rPr>
              <a:t>are in 10 grams of Octane ?  (</a:t>
            </a:r>
            <a:r>
              <a:rPr lang="en-US" altLang="en-US" sz="4000" b="1">
                <a:solidFill>
                  <a:srgbClr val="FF0000"/>
                </a:solidFill>
              </a:rPr>
              <a:t>1 mole H=1 g H)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73239" y="3467100"/>
            <a:ext cx="9126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Step 1) Convert grams octane to moles octane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All roads lead through moles; divide up 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05188" y="4810126"/>
            <a:ext cx="6832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rgbClr val="000000"/>
                </a:solidFill>
              </a:rPr>
              <a:t>10 g  </a:t>
            </a:r>
            <a:r>
              <a:rPr lang="en-US" altLang="en-US" sz="4000" b="1">
                <a:solidFill>
                  <a:srgbClr val="000000"/>
                </a:solidFill>
              </a:rPr>
              <a:t>    	 = 0.0877 mol  octane</a:t>
            </a:r>
            <a:endParaRPr lang="en-US" altLang="en-US" sz="4000" b="1" u="sng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114 g/mol    </a:t>
            </a:r>
          </a:p>
        </p:txBody>
      </p:sp>
    </p:spTree>
    <p:extLst>
      <p:ext uri="{BB962C8B-B14F-4D97-AF65-F5344CB8AC3E}">
        <p14:creationId xmlns:p14="http://schemas.microsoft.com/office/powerpoint/2010/main" val="375539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2"/>
          <p:cNvSpPr txBox="1">
            <a:spLocks noChangeArrowheads="1"/>
          </p:cNvSpPr>
          <p:nvPr/>
        </p:nvSpPr>
        <p:spPr bwMode="auto">
          <a:xfrm>
            <a:off x="1524000" y="-31750"/>
            <a:ext cx="91440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 the dozen concept is really the triangle trick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43400" y="2057401"/>
            <a:ext cx="388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</a:rPr>
              <a:t># of dozens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05600" y="4495801"/>
            <a:ext cx="373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# of eggs (count)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6400" y="4510089"/>
            <a:ext cx="365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Weight of eggs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28800" y="2667001"/>
            <a:ext cx="2362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1000 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 dozen eggs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0" y="2667001"/>
            <a:ext cx="2514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12 eggs in a dozen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11325" y="700088"/>
            <a:ext cx="8991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Given </a:t>
            </a:r>
            <a:r>
              <a:rPr lang="en-US" altLang="en-US" sz="3600" b="1">
                <a:solidFill>
                  <a:srgbClr val="FF0000"/>
                </a:solidFill>
              </a:rPr>
              <a:t>6000 g</a:t>
            </a:r>
            <a:r>
              <a:rPr lang="en-US" altLang="en-US" sz="3600" b="1">
                <a:solidFill>
                  <a:srgbClr val="000000"/>
                </a:solidFill>
              </a:rPr>
              <a:t> of eggs= ???? </a:t>
            </a:r>
            <a:r>
              <a:rPr lang="en-US" altLang="en-US" sz="3600" b="1">
                <a:solidFill>
                  <a:srgbClr val="0000FF"/>
                </a:solidFill>
                <a:sym typeface="Wingdings" panose="05000000000000000000" pitchFamily="2" charset="2"/>
              </a:rPr>
              <a:t>dozens</a:t>
            </a:r>
            <a:endParaRPr lang="en-US" altLang="en-US" sz="3600" b="1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28800" y="5218114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6000 grams 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3657600" y="2765426"/>
            <a:ext cx="1447800" cy="15779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00601" y="5334001"/>
            <a:ext cx="590232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DIVIDE UP: 6000/</a:t>
            </a:r>
            <a:r>
              <a:rPr lang="en-US" altLang="en-US" sz="4000" b="1">
                <a:solidFill>
                  <a:srgbClr val="002060"/>
                </a:solidFill>
              </a:rPr>
              <a:t>1000</a:t>
            </a:r>
            <a:r>
              <a:rPr lang="en-US" altLang="en-US" sz="4000" b="1">
                <a:solidFill>
                  <a:srgbClr val="FF0000"/>
                </a:solidFill>
              </a:rPr>
              <a:t>=</a:t>
            </a:r>
            <a:r>
              <a:rPr lang="en-US" altLang="en-US" sz="4000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105400" y="1346200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2971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2"/>
          <p:cNvSpPr txBox="1">
            <a:spLocks noChangeArrowheads="1"/>
          </p:cNvSpPr>
          <p:nvPr/>
        </p:nvSpPr>
        <p:spPr bwMode="auto">
          <a:xfrm>
            <a:off x="1524000" y="-31750"/>
            <a:ext cx="91440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 the dozen concept is really the triangle trick</a:t>
            </a:r>
          </a:p>
        </p:txBody>
      </p:sp>
      <p:sp>
        <p:nvSpPr>
          <p:cNvPr id="59395" name="TextBox 3"/>
          <p:cNvSpPr txBox="1">
            <a:spLocks noChangeArrowheads="1"/>
          </p:cNvSpPr>
          <p:nvPr/>
        </p:nvSpPr>
        <p:spPr bwMode="auto">
          <a:xfrm>
            <a:off x="4343400" y="2057401"/>
            <a:ext cx="388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</a:rPr>
              <a:t># of dozens</a:t>
            </a:r>
          </a:p>
        </p:txBody>
      </p:sp>
      <p:sp>
        <p:nvSpPr>
          <p:cNvPr id="59396" name="TextBox 4"/>
          <p:cNvSpPr txBox="1">
            <a:spLocks noChangeArrowheads="1"/>
          </p:cNvSpPr>
          <p:nvPr/>
        </p:nvSpPr>
        <p:spPr bwMode="auto">
          <a:xfrm>
            <a:off x="6705600" y="4495801"/>
            <a:ext cx="373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# of eggs (count)</a:t>
            </a: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1676400" y="4510089"/>
            <a:ext cx="365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Weight of eggs</a:t>
            </a:r>
          </a:p>
        </p:txBody>
      </p:sp>
      <p:sp>
        <p:nvSpPr>
          <p:cNvPr id="59398" name="TextBox 6"/>
          <p:cNvSpPr txBox="1">
            <a:spLocks noChangeArrowheads="1"/>
          </p:cNvSpPr>
          <p:nvPr/>
        </p:nvSpPr>
        <p:spPr bwMode="auto">
          <a:xfrm>
            <a:off x="1828800" y="2667001"/>
            <a:ext cx="2362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1000 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 dozen eggs</a:t>
            </a:r>
          </a:p>
        </p:txBody>
      </p:sp>
      <p:sp>
        <p:nvSpPr>
          <p:cNvPr id="59399" name="TextBox 7"/>
          <p:cNvSpPr txBox="1">
            <a:spLocks noChangeArrowheads="1"/>
          </p:cNvSpPr>
          <p:nvPr/>
        </p:nvSpPr>
        <p:spPr bwMode="auto">
          <a:xfrm>
            <a:off x="7696200" y="2779713"/>
            <a:ext cx="2514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12 eggs in a dozen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11325" y="700088"/>
            <a:ext cx="8991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Given </a:t>
            </a:r>
            <a:r>
              <a:rPr lang="en-US" altLang="en-US" sz="3600" b="1">
                <a:solidFill>
                  <a:srgbClr val="FF0000"/>
                </a:solidFill>
              </a:rPr>
              <a:t>6000 g</a:t>
            </a:r>
            <a:r>
              <a:rPr lang="en-US" altLang="en-US" sz="3600" b="1">
                <a:solidFill>
                  <a:srgbClr val="000000"/>
                </a:solidFill>
              </a:rPr>
              <a:t> of eggs= ???? </a:t>
            </a:r>
            <a:r>
              <a:rPr lang="en-US" altLang="en-US" sz="3600" b="1">
                <a:sym typeface="Wingdings" panose="05000000000000000000" pitchFamily="2" charset="2"/>
              </a:rPr>
              <a:t># eggs ?</a:t>
            </a:r>
            <a:endParaRPr lang="en-US" altLang="en-US" sz="3600" b="1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28800" y="5218114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6000 grams 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3657600" y="2765426"/>
            <a:ext cx="1447800" cy="15779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105400" y="1346200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3600" y="1328738"/>
            <a:ext cx="4114800" cy="7683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/>
              <a:t>Multiply down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116138"/>
            <a:ext cx="2819400" cy="8302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/>
              <a:t>6*12=72 </a:t>
            </a:r>
          </a:p>
        </p:txBody>
      </p:sp>
      <p:cxnSp>
        <p:nvCxnSpPr>
          <p:cNvPr id="13" name="Straight Arrow Connector 12"/>
          <p:cNvCxnSpPr>
            <a:cxnSpLocks noChangeShapeType="1"/>
            <a:stCxn id="59395" idx="2"/>
          </p:cNvCxnSpPr>
          <p:nvPr/>
        </p:nvCxnSpPr>
        <p:spPr bwMode="auto">
          <a:xfrm>
            <a:off x="6286500" y="2765426"/>
            <a:ext cx="1104900" cy="1577975"/>
          </a:xfrm>
          <a:prstGeom prst="straightConnector1">
            <a:avLst/>
          </a:prstGeom>
          <a:noFill/>
          <a:ln w="79375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7696200" y="5173664"/>
            <a:ext cx="1447800" cy="92233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/>
              <a:t>72 g </a:t>
            </a:r>
          </a:p>
        </p:txBody>
      </p:sp>
    </p:spTree>
    <p:extLst>
      <p:ext uri="{BB962C8B-B14F-4D97-AF65-F5344CB8AC3E}">
        <p14:creationId xmlns:p14="http://schemas.microsoft.com/office/powerpoint/2010/main" val="15121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2" grpId="0" animBg="1"/>
      <p:bldP spid="11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2895600" y="762001"/>
            <a:ext cx="71628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0000"/>
                </a:solidFill>
              </a:rPr>
              <a:t>On the triangle…,.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5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0000"/>
                </a:solidFill>
              </a:rPr>
              <a:t>DIVIDE UP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5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0000"/>
                </a:solidFill>
              </a:rPr>
              <a:t>MULTIPLY DOWN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2"/>
          <p:cNvSpPr txBox="1">
            <a:spLocks noChangeArrowheads="1"/>
          </p:cNvSpPr>
          <p:nvPr/>
        </p:nvSpPr>
        <p:spPr bwMode="auto">
          <a:xfrm>
            <a:off x="1524000" y="1"/>
            <a:ext cx="9144000" cy="14462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IN-CLASS simple mole calculations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(on board) the triangle trick way</a:t>
            </a:r>
          </a:p>
        </p:txBody>
      </p:sp>
      <p:pic>
        <p:nvPicPr>
          <p:cNvPr id="4" name="Picture 6" descr="chemical m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6" y="1600200"/>
            <a:ext cx="2746375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19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MORE “Sweet” Mole Calculations: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but first a public service message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00401"/>
            <a:ext cx="27051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17813" y="1381126"/>
            <a:ext cx="78168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Sucrose		</a:t>
            </a:r>
            <a:r>
              <a:rPr lang="en-US" altLang="en-US" b="1">
                <a:solidFill>
                  <a:srgbClr val="000000"/>
                </a:solidFill>
                <a:sym typeface="Wingdings" panose="05000000000000000000" pitchFamily="2" charset="2"/>
              </a:rPr>
              <a:t> 2 </a:t>
            </a:r>
            <a:r>
              <a:rPr lang="en-US" altLang="en-US" b="1">
                <a:solidFill>
                  <a:srgbClr val="FF0000"/>
                </a:solidFill>
                <a:sym typeface="Wingdings" panose="05000000000000000000" pitchFamily="2" charset="2"/>
              </a:rPr>
              <a:t>glucose</a:t>
            </a:r>
            <a:endParaRPr lang="en-US" altLang="en-US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C</a:t>
            </a:r>
            <a:r>
              <a:rPr lang="en-US" altLang="en-US" b="1" baseline="-25000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</a:rPr>
              <a:t>H</a:t>
            </a:r>
            <a:r>
              <a:rPr lang="en-US" altLang="en-US" b="1" baseline="-25000">
                <a:solidFill>
                  <a:srgbClr val="000000"/>
                </a:solidFill>
              </a:rPr>
              <a:t>22</a:t>
            </a:r>
            <a:r>
              <a:rPr lang="en-US" altLang="en-US" b="1">
                <a:solidFill>
                  <a:srgbClr val="000000"/>
                </a:solidFill>
              </a:rPr>
              <a:t>O</a:t>
            </a:r>
            <a:r>
              <a:rPr lang="en-US" altLang="en-US" b="1" baseline="-25000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</a:rPr>
              <a:t>               2 </a:t>
            </a:r>
            <a:r>
              <a:rPr lang="en-US" altLang="en-US" b="1">
                <a:solidFill>
                  <a:srgbClr val="FF0000"/>
                </a:solidFill>
              </a:rPr>
              <a:t>C</a:t>
            </a:r>
            <a:r>
              <a:rPr lang="en-US" altLang="en-US" b="1" baseline="-25000">
                <a:solidFill>
                  <a:srgbClr val="FF0000"/>
                </a:solidFill>
              </a:rPr>
              <a:t>6</a:t>
            </a:r>
            <a:r>
              <a:rPr lang="en-US" altLang="en-US" b="1">
                <a:solidFill>
                  <a:srgbClr val="FF0000"/>
                </a:solidFill>
              </a:rPr>
              <a:t>H</a:t>
            </a:r>
            <a:r>
              <a:rPr lang="en-US" altLang="en-US" b="1" baseline="-25000">
                <a:solidFill>
                  <a:srgbClr val="FF0000"/>
                </a:solidFill>
              </a:rPr>
              <a:t>12</a:t>
            </a:r>
            <a:r>
              <a:rPr lang="en-US" altLang="en-US" b="1">
                <a:solidFill>
                  <a:srgbClr val="FF0000"/>
                </a:solidFill>
              </a:rPr>
              <a:t>O</a:t>
            </a:r>
            <a:r>
              <a:rPr lang="en-US" altLang="en-US" b="1" baseline="-25000">
                <a:solidFill>
                  <a:srgbClr val="FF0000"/>
                </a:solidFill>
              </a:rPr>
              <a:t>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In Coke		</a:t>
            </a:r>
            <a:r>
              <a:rPr lang="en-US" altLang="en-US" b="1">
                <a:solidFill>
                  <a:srgbClr val="FF0000"/>
                </a:solidFill>
              </a:rPr>
              <a:t>What your body burns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 baseline="-250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 baseline="-2500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877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86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1"/>
            <a:ext cx="6019800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2362200" y="228601"/>
            <a:ext cx="777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The result of steady Coke drinking……</a:t>
            </a:r>
          </a:p>
        </p:txBody>
      </p:sp>
    </p:spTree>
    <p:extLst>
      <p:ext uri="{BB962C8B-B14F-4D97-AF65-F5344CB8AC3E}">
        <p14:creationId xmlns:p14="http://schemas.microsoft.com/office/powerpoint/2010/main" val="38134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76200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2819400" y="1371600"/>
            <a:ext cx="426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Obese=&gt; BMI &gt; 30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(~30-35 lbs over weight)</a:t>
            </a:r>
          </a:p>
        </p:txBody>
      </p:sp>
    </p:spTree>
    <p:extLst>
      <p:ext uri="{BB962C8B-B14F-4D97-AF65-F5344CB8AC3E}">
        <p14:creationId xmlns:p14="http://schemas.microsoft.com/office/powerpoint/2010/main" val="20325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36B77E8084CD485B980AF4D288915320"/>
  <p:tag name="TPVERSION" val="5"/>
  <p:tag name="TPFULLVERSION" val="5.0.0.2212"/>
  <p:tag name="PPTVERSION" val="15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Isohexane has the formula C6H14. How many C moles are present if we have 0.1667 moles of isohexane&#10;1[;]2[;]1[;]False[;]1[;]&#10;2[;]2[;]0[;]0&#10;0[;]-1[;]0.0277 mol C1[;]0.0277 mol C[;]&#10;1[;]1[;]1.00 mol C2[;]1.00 mol C[;]&#10;0[;]-1[;]36 mol C3[;]36 mol C[;]&#10;0[;]-1[;]2.333 mol4[;]2.333 mol[;]&#10;0[;]-1[;]None of the above5[;]None of the above[;]&#10;"/>
  <p:tag name="HASRESULTS" val="Fals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0436F0B69B7A400EBBB3027416391B6C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9377AF32F0846F4975C27E5791B3841&lt;/guid&gt;&#10;            &lt;repollguid&gt;4BDD07B558DB4B8C9DB40C8FC5E7753B&lt;/repollguid&gt;&#10;            &lt;sourceid&gt;D77940A62FC849F788E915664B6445DD&lt;/sourceid&gt;&#10;            &lt;questiontext&gt;Isohexane has the formula C6H14. How many C moles are present if we have 0.1667 moles of isohexane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6048A565C814417A017966DC6B5C242&lt;/guid&gt;&#10;                    &lt;answertext&gt;0.0277 mol C&lt;/answertext&gt;&#10;                    &lt;valuetype&gt;-1&lt;/valuetype&gt;&#10;                &lt;/answer&gt;&#10;                &lt;answer&gt;&#10;                    &lt;guid&gt;AD7762DB58D544389F55169076F04941&lt;/guid&gt;&#10;                    &lt;answertext&gt;1.00 mol C&lt;/answertext&gt;&#10;                    &lt;valuetype&gt;1&lt;/valuetype&gt;&#10;                &lt;/answer&gt;&#10;                &lt;answer&gt;&#10;                    &lt;guid&gt;360E578CB39F4860BBD9137EB55E4160&lt;/guid&gt;&#10;                    &lt;answertext&gt;36 mol C&lt;/answertext&gt;&#10;                    &lt;valuetype&gt;-1&lt;/valuetype&gt;&#10;                &lt;/answer&gt;&#10;                &lt;answer&gt;&#10;                    &lt;guid&gt;A6BC40D36FCB49A381E97868C6162176&lt;/guid&gt;&#10;                    &lt;answertext&gt;2.333 mol&lt;/answertext&gt;&#10;                    &lt;valuetype&gt;-1&lt;/valuetype&gt;&#10;                &lt;/answer&gt;&#10;                &lt;answer&gt;&#10;                    &lt;guid&gt;B43EFEFD133842BABFDA2A233F78E49B&lt;/guid&gt;&#10;                    &lt;answertext&gt;None of the above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Isohexane has the formula C6H14. How many moles of isohexane are formed with 24 grams of C&#10;45[;]53[;]45[;]False[;]31[;]&#10;1.88888888888889[;]1[;]1.49402100568637[;]2.2320987654321&#10;31[;]1[;]0.333 moles isohexane1[;]0.333 moles isohexane[;]&#10;3[;]-1[;]2 moles isohexane2[;]2 moles isohexane[;]&#10;2[;]-1[;]0.1667 moles isohexane3[;]0.1667 moles isohexane[;]&#10;4[;]-1[;]3 moles isohexane4[;]3 moles isohexane[;]&#10;4[;]-1[;]Stoichiometry blows5[;]Stoichiometry blows[;]&#10;1[;]-1[;]F. None of the above6[;]F. None of the above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5C3783A82E614517BFD7E414EDE9E239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7ED9220290240FB822F7AAE005C2A2B&lt;/guid&gt;&#10;            &lt;repollguid&gt;E2811F101DA14CCCB49CD55484252227&lt;/repollguid&gt;&#10;            &lt;sourceid&gt;1C3FFDF4EF11417D9CE54427BE1CEA67&lt;/sourceid&gt;&#10;            &lt;questiontext&gt;Isohexane has the formula C6H14. How many moles of isohexane are formed with 24 grams of C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BAC72B5B0BE44A1B86F1BEDB329AB418&lt;/guid&gt;&#10;                    &lt;answertext&gt;0.333 moles isohexane&lt;/answertext&gt;&#10;                    &lt;valuetype&gt;1&lt;/valuetype&gt;&#10;                &lt;/answer&gt;&#10;                &lt;answer&gt;&#10;                    &lt;guid&gt;7DF6B4CE17C84675ADB9D4309CA97602&lt;/guid&gt;&#10;                    &lt;answertext&gt;2 moles isohexane&lt;/answertext&gt;&#10;                    &lt;valuetype&gt;-1&lt;/valuetype&gt;&#10;                &lt;/answer&gt;&#10;                &lt;answer&gt;&#10;                    &lt;guid&gt;4944B0D11F7E4FFBABB083C8E060F5DC&lt;/guid&gt;&#10;                    &lt;answertext&gt;0.1667 moles isohexane&lt;/answertext&gt;&#10;                    &lt;valuetype&gt;-1&lt;/valuetype&gt;&#10;                &lt;/answer&gt;&#10;                &lt;answer&gt;&#10;                    &lt;guid&gt;488772CABB6F4F969566BBBCA7327C65&lt;/guid&gt;&#10;                    &lt;answertext&gt;3 moles isohexane&lt;/answertext&gt;&#10;                    &lt;valuetype&gt;-1&lt;/valuetype&gt;&#10;                &lt;/answer&gt;&#10;                &lt;answer&gt;&#10;                    &lt;guid&gt;2AAC7CCDDAAA4B9B982E2A154B326887&lt;/guid&gt;&#10;                    &lt;answertext&gt;Stoichiometry blows&lt;/answertext&gt;&#10;                    &lt;valuetype&gt;-1&lt;/valuetype&gt;&#10;                &lt;/answer&gt;&#10;                &lt;answer&gt;&#10;                    &lt;guid&gt;E02BE81D0935492BBB684EE7A33870BA&lt;/guid&gt;&#10;                    &lt;answertext&gt;F. None of the above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747E495497784D49B822BF4DCCC9E326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817EBD2AC4840B7AB83713888532550&lt;/guid&gt;&#10;            &lt;repollguid&gt;398B229E9A0048B0B5246CAE0B6CC923&lt;/repollguid&gt;&#10;            &lt;sourceid&gt;17C8EFB3C2714C65BB0D0C50FEA85927&lt;/sourceid&gt;&#10;            &lt;questiontext&gt;The  gram molecular mass of of ‘crystal meth’)  is 149.2 g/mol. How many moles of crystal meth are in a typical street `teenth’ = 1/16 of an ounce= 1.80 grams ?    (1 mol count=6.022*1023 .)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802CF0DEC19D46849DD215DED6CDEB7C&lt;/guid&gt;&#10;                    &lt;answertext&gt;7.27*1021&lt;/answertext&gt;&#10;                    &lt;valuetype&gt;-1&lt;/valuetype&gt;&#10;                &lt;/answer&gt;&#10;                &lt;answer&gt;&#10;                    &lt;guid&gt;D1B4A60249D34D72B63BE44EB0DAD0AC&lt;/guid&gt;&#10;                    &lt;answertext&gt;0.0121&lt;/answertext&gt;&#10;                    &lt;valuetype&gt;1&lt;/valuetype&gt;&#10;                &lt;/answer&gt;&#10;                &lt;answer&gt;&#10;                    &lt;guid&gt;08CCC560BE444A6296F93FA54BA2618B&lt;/guid&gt;&#10;                    &lt;answertext&gt;82.9&lt;/answertext&gt;&#10;                    &lt;valuetype&gt;-1&lt;/valuetype&gt;&#10;                &lt;/answer&gt;&#10;                &lt;answer&gt;&#10;                    &lt;guid&gt;7002BE95BAA440D0BDFE63AD871FB3B9&lt;/guid&gt;&#10;                    &lt;answertext&gt;2.48*10-22&lt;/answertext&gt;&#10;                    &lt;valuetype&gt;-1&lt;/valuetype&gt;&#10;                &lt;/answer&gt;&#10;                &lt;answer&gt;&#10;                    &lt;guid&gt;E1CFB6B6BE7C43458F547D5593281948&lt;/guid&gt;&#10;                    &lt;answertext&gt;My answer isn’t above&lt;/answertext&gt;&#10;                    &lt;valuetype&gt;-1&lt;/valuetype&gt;&#10;                &lt;/answer&gt;&#10;            &lt;/answers&gt;&#10;        &lt;/multichoice&gt;&#10;    &lt;/questions&gt;&#10;&lt;/questionlist&gt;"/>
  <p:tag name="RESULTS" val="The  gram molecular mass of of ‘crystal meth’)  is 149.2 g/mol. How many moles of crystal meth are in a typical street `teenth’ = 1/16 of an ounce= 1.80 grams ?    (1 mol count=6.022*1023 .)&#10;16[;]16[;]16[;]False[;]15[;]&#10;2.0625[;]2[;]0.242061459137964[;]0.05859375&#10;0[;]-1[;]7.27*10211[;]7.27*1021[;]&#10;15[;]1[;]0.01212[;]0.0121[;]&#10;1[;]-1[;]82.93[;]82.9[;]&#10;0[;]-1[;]2.48*10-224[;]2.48*10-22[;]&#10;0[;]-1[;]My answer isn’t above5[;]My answer isn’t above[;]&#10;"/>
  <p:tag name="HASRESULTS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B1-Aflatoxin (MW=328.2 g/mol) is a naturally occurring, horribly toxic poison derived from Aspergillus fungi, a common contaminant in corn. It causes cancer in most humans at the staggeringly low exposure level of 1*1017 molecules.  What is the equivalent mass of aflatoxin represented by this count ? ( 1 mol count=6.0*1023 .)&#10;19[;]22[;]19[;]False[;]11[;]&#10;3.05263157894737[;]3[;]0.944439918154019[;]0.89196675900277&#10;0[;]-1[;]3.3*10-8 g1[;]3.3*10-8 g[;]&#10;5[;]-1[;]1.8*10-4 g2[;]1.8*10-4 g[;]&#10;11[;]1[;]5.47*10-5g3[;]5.47*10-5g[;]&#10;0[;]-1[;]5.06*10-10g4[;]5.06*10-10g[;]&#10;3[;]-1[;]Not any of above5[;]Not any of above[;]&#10;"/>
  <p:tag name="HASRESULTS" val="Tru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DA5E2B9C7A8A45C7B1512CF720554E1D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288368AD0694A6897C736EE0FB647A4&lt;/guid&gt;&#10;            &lt;repollguid&gt;DA22830296274BE595BBA60C08F62065&lt;/repollguid&gt;&#10;            &lt;sourceid&gt;9D133619A5514271945AE11F78161074&lt;/sourceid&gt;&#10;            &lt;questiontext&gt;B1-Aflatoxin (MW=328.2 g/mol) is a naturally occurring, horribly toxic poison derived from Aspergillus fungi, a common contaminant in corn. It causes cancer in most humans at the staggeringly low exposure level of 1*1017 molecules.  What is the equivalent mass of aflatoxin represented by this count ? ( 1 mol count=6.0*1023 .)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44CB7861ACC14B5C9C1D4D56B868E23E&lt;/guid&gt;&#10;                    &lt;answertext&gt;3.3*10-8 g&lt;/answertext&gt;&#10;                    &lt;valuetype&gt;-1&lt;/valuetype&gt;&#10;                &lt;/answer&gt;&#10;                &lt;answer&gt;&#10;                    &lt;guid&gt;AAF14CFC7E434A9486656FBC99750B3A&lt;/guid&gt;&#10;                    &lt;answertext&gt;1.8*10-4 g&lt;/answertext&gt;&#10;                    &lt;valuetype&gt;-1&lt;/valuetype&gt;&#10;                &lt;/answer&gt;&#10;                &lt;answer&gt;&#10;                    &lt;guid&gt;94AAD7F2B655442E80098F2651E00AB7&lt;/guid&gt;&#10;                    &lt;answertext&gt;5.47*10-5g&lt;/answertext&gt;&#10;                    &lt;valuetype&gt;1&lt;/valuetype&gt;&#10;                &lt;/answer&gt;&#10;                &lt;answer&gt;&#10;                    &lt;guid&gt;CE65AACF755648CB81860630B776EFD4&lt;/guid&gt;&#10;                    &lt;answertext&gt;5.06*10-10g&lt;/answertext&gt;&#10;                    &lt;valuetype&gt;-1&lt;/valuetype&gt;&#10;                &lt;/answer&gt;&#10;                &lt;answer&gt;&#10;                    &lt;guid&gt;527248808064403C9FBF59B7C48C0CF7&lt;/guid&gt;&#10;                    &lt;answertext&gt;Not any of above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424CD9CD7FB64B15B0175A7CDB7F3BAB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A7D69E604DF446995B55BD241C3AF3E&lt;/guid&gt;&#10;            &lt;repollguid&gt;440FDCAD01384E32B622369A741A2B75&lt;/repollguid&gt;&#10;            &lt;sourceid&gt;CACDBC500AB24188937B2491B31A5986&lt;/sourceid&gt;&#10;            &lt;questiontext&gt;Micro chip manufacture requires  nearly oxygen-free conditions wherein the concentration of O2 is at or below 17 pg/L.  Given that the atomic mass of O is 16 g/mol, about how many molecules of O2 /L does this represent ? Note: 1 mol count=6.0*1023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DEAC1FC0A8EC49B883BF5BCBC384932A&lt;/guid&gt;&#10;                    &lt;answertext&gt;5.4*1024&lt;/answertext&gt;&#10;                    &lt;valuetype&gt;0&lt;/valuetype&gt;&#10;                &lt;/answer&gt;&#10;                &lt;answer&gt;&#10;                    &lt;guid&gt;81A1F75E459446B1B0331FD2830732D9&lt;/guid&gt;&#10;                    &lt;answertext&gt;3.5*1022&lt;/answertext&gt;&#10;                    &lt;valuetype&gt;0&lt;/valuetype&gt;&#10;                &lt;/answer&gt;&#10;                &lt;answer&gt;&#10;                    &lt;guid&gt;33FC3EBC117942E8AEEA2606AF6B7AA0&lt;/guid&gt;&#10;                    &lt;answertext&gt;3.2*1011&lt;/answertext&gt;&#10;                    &lt;valuetype&gt;0&lt;/valuetype&gt;&#10;                &lt;/answer&gt;&#10;                &lt;answer&gt;&#10;                    &lt;guid&gt;3A5B4E93D3E74AC4A74C1D6F43F7E2E5&lt;/guid&gt;&#10;                    &lt;answertext&gt;5.3*1022&lt;/answertext&gt;&#10;                    &lt;valuetype&gt;0&lt;/valuetype&gt;&#10;                &lt;/answer&gt;&#10;            &lt;/answers&gt;&#10;        &lt;/multichoice&gt;&#10;    &lt;/questions&gt;&#10;&lt;/questionlist&gt;"/>
  <p:tag name="RESULTS" val="Micro chip manufacture requires  nearly oxygen-free conditions wherein the concentration of O2 is at or below 17 pg/L.  Given that the atomic mass of O is 16 g/mol, about how many molecules of O2 /L does this represent ? Note: 1 mol count=6.0*1023 &#10;17[;]24[;]17[;]False[;]0[;]&#10;2.88235294117647[;]3[;]0.470588235294118[;]0.221453287197232&#10;1[;]0[;]5.4*10241[;]5.4*1024[;]&#10;0[;]0[;]3.5*10222[;]3.5*1022[;]&#10;16[;]0[;]3.2*10113[;]3.2*1011[;]&#10;0[;]0[;]5.3*10224[;]5.3*1022[;]&#10;"/>
  <p:tag name="HASRESULTS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949</Words>
  <Application>Microsoft Office PowerPoint</Application>
  <PresentationFormat>Widescreen</PresentationFormat>
  <Paragraphs>182</Paragraphs>
  <Slides>28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Office Theme</vt:lpstr>
      <vt:lpstr>Chart</vt:lpstr>
      <vt:lpstr>Microsoft Graph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“Sweet” Mole Calculations: but first a public service message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 gram molecular mass of of ‘crystal meth’)  is 149.2 g/mol. How many moles of crystal meth are in a typical street `teenth’ = 1/16 of an ounce= 1.80 grams ?     (1 mol count=6.0*1023 .)</vt:lpstr>
      <vt:lpstr>B1-Aflatoxin (MW=328.2 g/mol) is a naturally occurring, horribly toxic poison derived from Aspergillus fungi, a common contaminant in corn. It causes cancer in most humans at the staggeringly low exposure level of 1*1017 molecules.  What is the equivalent mass of aflatoxin represented by this count ? ( 1 mol count=6.0*1023 .)</vt:lpstr>
      <vt:lpstr>Micro chip manufacture requires  nearly oxygen-free conditions wherein the concentration of O2 is at or below 17 pg/L.  Given that the atomic mass of O is 16 g/mol, about how many molecules of O2 /L does this represent ? Note: 1 mol count=6.0*1023 </vt:lpstr>
      <vt:lpstr>Moles: part 2 body parts (mole ratio) math: the knee bone is connected to the thigh bone….</vt:lpstr>
      <vt:lpstr>PowerPoint Presentation</vt:lpstr>
      <vt:lpstr>PowerPoint Presentation</vt:lpstr>
      <vt:lpstr>PowerPoint Presentation</vt:lpstr>
      <vt:lpstr>Isohexane has the formula C6H14. How many C moles are present if we have 0.1667 moles of isohexane ?</vt:lpstr>
      <vt:lpstr>PowerPoint Presentation</vt:lpstr>
      <vt:lpstr>PowerPoint Presentation</vt:lpstr>
      <vt:lpstr>Isohexane has the formula C6H14. How many moles of isohexane are formed with 24 grams of C (1 mol C=12 g)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Fong, Jerry</cp:lastModifiedBy>
  <cp:revision>74</cp:revision>
  <cp:lastPrinted>2017-09-28T19:26:00Z</cp:lastPrinted>
  <dcterms:created xsi:type="dcterms:W3CDTF">2017-09-15T23:56:17Z</dcterms:created>
  <dcterms:modified xsi:type="dcterms:W3CDTF">2017-10-17T00:32:08Z</dcterms:modified>
</cp:coreProperties>
</file>