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38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68" r:id="rId19"/>
    <p:sldId id="359" r:id="rId20"/>
    <p:sldId id="360" r:id="rId21"/>
    <p:sldId id="361" r:id="rId22"/>
    <p:sldId id="362" r:id="rId23"/>
    <p:sldId id="367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80" r:id="rId35"/>
    <p:sldId id="381" r:id="rId36"/>
    <p:sldId id="382" r:id="rId37"/>
  </p:sldIdLst>
  <p:sldSz cx="12192000" cy="6858000"/>
  <p:notesSz cx="7010400" cy="9236075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3CB5091-0E6F-4159-9CEA-338A8310A7EC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6788683-BD74-4A42-8214-6A0493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85AE7E2C-E2C4-448F-BA87-DD1015A75232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3930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6EAC53A-D3A2-48F5-A3EC-6B167898CA2D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9583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44338E0-8BF4-49C0-A037-8C1EDBAF1C5E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39897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92D8E8D7-EE6E-476C-88E7-847307172309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05996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70DBC2C2-3D5C-4333-B495-93AA4ECDC798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48964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460207D-0C19-401A-AE9D-486A6EE60507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1078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520AB43C-BA5D-453E-B0C4-FA8C2B1447F6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4709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AA7A08F-2591-4E7E-B0B3-585E024B5E34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8503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019CAFB-024F-4B43-8311-B856C1061294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2757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3B036E9-9A42-4E41-8345-41C8761D6AA1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747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AB0BA2DA-652C-4E21-9298-384D05FF2A3A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2153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4A461B34-A7A8-4963-A9E7-C3F8154560C0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60081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C25BA00-CAFA-4BD2-8390-28E30AD35437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6410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A29C91EC-4782-4AF0-9774-4A91B433D1D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6192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child+counting&amp;source=images&amp;cd=&amp;docid=XhLZvFhKOBbm8M&amp;tbnid=WQeK5KVGg7r0HM:&amp;ved=0CAUQjRw&amp;url=http://www3.open.ac.uk/study/undergraduate/mathematics-and-statistics/mathematics-education/index.htm&amp;ei=XPYIUtqrG4mI9gTE3oGYBg&amp;bvm=bv.50500085,d.b2I&amp;psig=AFQjCNGZYln67XBjrYAbKTPdJXSPsSzbuQ&amp;ust=137640544948292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2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3.emf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2613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Homework 4 Due </a:t>
            </a:r>
            <a:r>
              <a:rPr lang="en-US" sz="3200" b="1" dirty="0" smtClean="0">
                <a:solidFill>
                  <a:srgbClr val="FF0000"/>
                </a:solidFill>
              </a:rPr>
              <a:t>Today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Keep Reading Chapter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Homework 5 posted and due this Friday 20 October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69" y="1674723"/>
            <a:ext cx="5389331" cy="4840644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3334" y="211666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Interim Grades Issued this week 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We’re half-way through !!!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  Hang </a:t>
            </a:r>
            <a:r>
              <a:rPr lang="en-US" altLang="en-US" dirty="0">
                <a:solidFill>
                  <a:srgbClr val="FF0000"/>
                </a:solidFill>
              </a:rPr>
              <a:t>tough to the end `</a:t>
            </a:r>
          </a:p>
        </p:txBody>
      </p:sp>
    </p:spTree>
    <p:extLst>
      <p:ext uri="{BB962C8B-B14F-4D97-AF65-F5344CB8AC3E}">
        <p14:creationId xmlns:p14="http://schemas.microsoft.com/office/powerpoint/2010/main" val="26536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915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 b="1"/>
              <a:t>THE ONE PLACE </a:t>
            </a:r>
            <a:r>
              <a:rPr lang="en-US" altLang="en-US" sz="2800" b="1">
                <a:solidFill>
                  <a:srgbClr val="0070C0"/>
                </a:solidFill>
              </a:rPr>
              <a:t>EGG WORLD</a:t>
            </a:r>
            <a:r>
              <a:rPr lang="en-US" altLang="en-US" sz="2800" b="1"/>
              <a:t> AND </a:t>
            </a:r>
            <a:r>
              <a:rPr lang="en-US" altLang="en-US" sz="2800" b="1">
                <a:solidFill>
                  <a:srgbClr val="FF0000"/>
                </a:solidFill>
              </a:rPr>
              <a:t>CHEMISTRY WORLD </a:t>
            </a:r>
            <a:r>
              <a:rPr lang="en-US" altLang="en-US" sz="2800" b="1"/>
              <a:t>DEVIATE A TEENY BIT</a:t>
            </a:r>
            <a:r>
              <a:rPr lang="en-US" altLang="en-US" sz="2800" b="1">
                <a:solidFill>
                  <a:srgbClr val="CC0000"/>
                </a:solidFill>
              </a:rPr>
              <a:t>: 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209800" y="27432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600" b="1" u="sng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Mass</a:t>
            </a:r>
            <a:endParaRPr lang="en-US" altLang="en-US" sz="3600" b="1" u="sng">
              <a:solidFill>
                <a:srgbClr val="CC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dozen</a:t>
            </a:r>
            <a:endParaRPr lang="en-US" altLang="en-US" sz="3600">
              <a:solidFill>
                <a:srgbClr val="CC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2111375" y="1584326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Egg world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324601" y="1584326"/>
            <a:ext cx="22272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Chemistry world</a:t>
            </a:r>
          </a:p>
        </p:txBody>
      </p:sp>
      <p:pic>
        <p:nvPicPr>
          <p:cNvPr id="20" name="Picture 2" descr="http://whitechapelanarchistgroup.files.wordpress.com/2010/02/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54150"/>
            <a:ext cx="10668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hemical m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1"/>
            <a:ext cx="1219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733800" y="2860675"/>
            <a:ext cx="670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</a:t>
            </a:r>
            <a:r>
              <a:rPr lang="en-US" altLang="en-US" b="1" u="sng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Mass  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 molecular weight </a:t>
            </a:r>
            <a:r>
              <a:rPr lang="en-US" altLang="en-US" b="1" u="sng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mol		(MW)	          	      </a:t>
            </a: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4114800"/>
            <a:ext cx="2667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</a:rPr>
              <a:t>Must weigh box of eggs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4114800"/>
            <a:ext cx="5791200" cy="1754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Just add up atomic masses using Periodic Table in grams</a:t>
            </a:r>
          </a:p>
        </p:txBody>
      </p:sp>
    </p:spTree>
    <p:extLst>
      <p:ext uri="{BB962C8B-B14F-4D97-AF65-F5344CB8AC3E}">
        <p14:creationId xmlns:p14="http://schemas.microsoft.com/office/powerpoint/2010/main" val="5081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/>
      <p:bldP spid="107535" grpId="0"/>
      <p:bldP spid="107536" grpId="0"/>
      <p:bldP spid="17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519238" y="457200"/>
            <a:ext cx="9144001" cy="5632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4000" b="1" u="sng">
                <a:solidFill>
                  <a:srgbClr val="002060"/>
                </a:solidFill>
                <a:latin typeface="Arial" panose="020B0604020202020204" pitchFamily="34" charset="0"/>
              </a:rPr>
              <a:t>Mass (grams)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MW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=Molecular</a:t>
            </a:r>
            <a:endParaRPr lang="en-US" altLang="en-US" sz="4000" b="1" u="sng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		mol				    Weight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	  = sum of masses in grams of 	     component elements in a 	  	     compound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(element masses are average masses taken from Periodic Table)</a:t>
            </a:r>
          </a:p>
        </p:txBody>
      </p:sp>
    </p:spTree>
    <p:extLst>
      <p:ext uri="{BB962C8B-B14F-4D97-AF65-F5344CB8AC3E}">
        <p14:creationId xmlns:p14="http://schemas.microsoft.com/office/powerpoint/2010/main" val="8552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676400" y="685801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Example of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>
                <a:solidFill>
                  <a:srgbClr val="000000"/>
                </a:solidFill>
              </a:rPr>
              <a:t> Calculation: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What is the</a:t>
            </a:r>
            <a:r>
              <a:rPr lang="en-US" altLang="en-US" sz="4000">
                <a:solidFill>
                  <a:srgbClr val="FF0000"/>
                </a:solidFill>
              </a:rPr>
              <a:t>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>
                <a:solidFill>
                  <a:srgbClr val="FF0000"/>
                </a:solidFill>
              </a:rPr>
              <a:t> </a:t>
            </a:r>
            <a:r>
              <a:rPr lang="en-US" altLang="en-US" sz="4000">
                <a:solidFill>
                  <a:srgbClr val="000000"/>
                </a:solidFill>
              </a:rPr>
              <a:t>of </a:t>
            </a:r>
            <a:r>
              <a:rPr lang="en-US" altLang="en-US" sz="4000" b="1">
                <a:solidFill>
                  <a:srgbClr val="000000"/>
                </a:solidFill>
              </a:rPr>
              <a:t>methane =CH</a:t>
            </a:r>
            <a:r>
              <a:rPr lang="en-US" altLang="en-US" sz="4000" b="1" baseline="-25000">
                <a:solidFill>
                  <a:srgbClr val="000000"/>
                </a:solidFill>
              </a:rPr>
              <a:t>4</a:t>
            </a:r>
            <a:r>
              <a:rPr lang="en-US" altLang="en-US" sz="4000" b="1">
                <a:solidFill>
                  <a:srgbClr val="000000"/>
                </a:solidFill>
              </a:rPr>
              <a:t> ?? </a:t>
            </a:r>
            <a:endParaRPr lang="en-US" altLang="en-US" sz="40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32766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590800"/>
            <a:ext cx="381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000000"/>
                </a:solidFill>
              </a:rPr>
              <a:t>atomic mass (Table)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3276600"/>
            <a:ext cx="2514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12.011~12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1.00794~1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2667000"/>
            <a:ext cx="3124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000000"/>
                </a:solidFill>
              </a:rPr>
              <a:t># atoms/molecule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32766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10564" y="2667000"/>
            <a:ext cx="235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77200" y="32766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~12*1=12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~</a:t>
            </a:r>
            <a:r>
              <a:rPr lang="en-US" altLang="en-US" sz="3600" b="1" u="sng">
                <a:solidFill>
                  <a:srgbClr val="000000"/>
                </a:solidFill>
              </a:rPr>
              <a:t>1*4 = 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4648201"/>
            <a:ext cx="73152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Sum =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2060"/>
                </a:solidFill>
              </a:rPr>
              <a:t>  = 12+4=16 g/mole</a:t>
            </a:r>
          </a:p>
        </p:txBody>
      </p:sp>
    </p:spTree>
    <p:extLst>
      <p:ext uri="{BB962C8B-B14F-4D97-AF65-F5344CB8AC3E}">
        <p14:creationId xmlns:p14="http://schemas.microsoft.com/office/powerpoint/2010/main" val="10852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1752600" y="1"/>
            <a:ext cx="8305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– class exercise on Molecular Weight (</a:t>
            </a:r>
            <a:r>
              <a:rPr lang="en-US" altLang="en-US" b="1">
                <a:solidFill>
                  <a:srgbClr val="FF0000"/>
                </a:solidFill>
              </a:rPr>
              <a:t>MW</a:t>
            </a:r>
            <a:r>
              <a:rPr lang="en-US" altLang="en-US" b="1">
                <a:solidFill>
                  <a:srgbClr val="000000"/>
                </a:solidFill>
              </a:rPr>
              <a:t>)  calculations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9600" y="1676400"/>
            <a:ext cx="2819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</a:rPr>
              <a:t>H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  <a:r>
              <a:rPr lang="en-US" altLang="en-US" sz="5400" b="1">
                <a:solidFill>
                  <a:srgbClr val="000000"/>
                </a:solidFill>
              </a:rPr>
              <a:t>SO</a:t>
            </a:r>
            <a:r>
              <a:rPr lang="en-US" altLang="en-US" sz="5400" b="1" baseline="-25000">
                <a:solidFill>
                  <a:srgbClr val="FF0000"/>
                </a:solidFill>
              </a:rPr>
              <a:t>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743201"/>
            <a:ext cx="74676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*1 + 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/>
              <a:t>*32 + </a:t>
            </a:r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b="1" dirty="0"/>
              <a:t>*16  = </a:t>
            </a:r>
            <a:r>
              <a:rPr lang="en-US" sz="4000" b="1" dirty="0">
                <a:solidFill>
                  <a:srgbClr val="FF0000"/>
                </a:solidFill>
              </a:rPr>
              <a:t>98 g/mol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1800" y="1066801"/>
            <a:ext cx="563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Find the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0000"/>
                </a:solidFill>
              </a:rPr>
              <a:t> of… </a:t>
            </a:r>
          </a:p>
        </p:txBody>
      </p:sp>
    </p:spTree>
    <p:extLst>
      <p:ext uri="{BB962C8B-B14F-4D97-AF65-F5344CB8AC3E}">
        <p14:creationId xmlns:p14="http://schemas.microsoft.com/office/powerpoint/2010/main" val="3196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752600" y="1"/>
            <a:ext cx="8305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– class exercise on Molecular Weight (</a:t>
            </a:r>
            <a:r>
              <a:rPr lang="en-US" altLang="en-US" b="1">
                <a:solidFill>
                  <a:srgbClr val="FF0000"/>
                </a:solidFill>
              </a:rPr>
              <a:t>MW</a:t>
            </a:r>
            <a:r>
              <a:rPr lang="en-US" altLang="en-US" b="1">
                <a:solidFill>
                  <a:srgbClr val="000000"/>
                </a:solidFill>
              </a:rPr>
              <a:t>)  calculations (continued)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1676401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</a:rPr>
              <a:t>CaCl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895600"/>
            <a:ext cx="8001000" cy="769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  <a:r>
              <a:rPr lang="en-US" sz="4400" b="1" dirty="0"/>
              <a:t>*40 + </a:t>
            </a:r>
            <a:r>
              <a:rPr lang="en-US" sz="4400" b="1" dirty="0">
                <a:solidFill>
                  <a:srgbClr val="FF0000"/>
                </a:solidFill>
              </a:rPr>
              <a:t>2</a:t>
            </a:r>
            <a:r>
              <a:rPr lang="en-US" sz="4400" b="1" dirty="0"/>
              <a:t>*35.4         = </a:t>
            </a:r>
            <a:r>
              <a:rPr lang="en-US" sz="4400" b="1" dirty="0">
                <a:solidFill>
                  <a:srgbClr val="FF0000"/>
                </a:solidFill>
              </a:rPr>
              <a:t>110.4 g/mol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1800" y="1066801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Find the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0000"/>
                </a:solidFill>
              </a:rPr>
              <a:t> of… </a:t>
            </a:r>
          </a:p>
        </p:txBody>
      </p:sp>
    </p:spTree>
    <p:extLst>
      <p:ext uri="{BB962C8B-B14F-4D97-AF65-F5344CB8AC3E}">
        <p14:creationId xmlns:p14="http://schemas.microsoft.com/office/powerpoint/2010/main" val="19866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1752600" y="1"/>
            <a:ext cx="8305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– class exercise on Molecular Weight (</a:t>
            </a:r>
            <a:r>
              <a:rPr lang="en-US" altLang="en-US" b="1">
                <a:solidFill>
                  <a:srgbClr val="FF0000"/>
                </a:solidFill>
              </a:rPr>
              <a:t>MW</a:t>
            </a:r>
            <a:r>
              <a:rPr lang="en-US" altLang="en-US" b="1">
                <a:solidFill>
                  <a:srgbClr val="000000"/>
                </a:solidFill>
              </a:rPr>
              <a:t>)  calculations (continued)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0" y="1447800"/>
            <a:ext cx="44196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</a:rPr>
              <a:t>Cu</a:t>
            </a:r>
            <a:r>
              <a:rPr lang="en-US" altLang="en-US" sz="5400" b="1" baseline="-25000">
                <a:solidFill>
                  <a:srgbClr val="FF0000"/>
                </a:solidFill>
              </a:rPr>
              <a:t>3</a:t>
            </a:r>
            <a:r>
              <a:rPr lang="en-US" altLang="en-US" sz="5400" b="1">
                <a:solidFill>
                  <a:srgbClr val="000000"/>
                </a:solidFill>
              </a:rPr>
              <a:t>(PO</a:t>
            </a:r>
            <a:r>
              <a:rPr lang="en-US" altLang="en-US" sz="5400" b="1" baseline="-25000">
                <a:solidFill>
                  <a:srgbClr val="FF0000"/>
                </a:solidFill>
              </a:rPr>
              <a:t>4</a:t>
            </a:r>
            <a:r>
              <a:rPr lang="en-US" altLang="en-US" sz="5400" b="1">
                <a:solidFill>
                  <a:srgbClr val="000000"/>
                </a:solidFill>
              </a:rPr>
              <a:t>)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971801"/>
            <a:ext cx="88392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4000" b="1" dirty="0"/>
              <a:t>*63.5 + 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*(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/>
              <a:t>*31 +</a:t>
            </a:r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b="1" dirty="0"/>
              <a:t>*16) = </a:t>
            </a:r>
            <a:r>
              <a:rPr lang="en-US" sz="4000" b="1" dirty="0">
                <a:solidFill>
                  <a:srgbClr val="FF0000"/>
                </a:solidFill>
              </a:rPr>
              <a:t>380.5 g/mol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1800" y="1066801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Find the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0000"/>
                </a:solidFill>
              </a:rPr>
              <a:t> of… </a:t>
            </a:r>
          </a:p>
        </p:txBody>
      </p:sp>
    </p:spTree>
    <p:extLst>
      <p:ext uri="{BB962C8B-B14F-4D97-AF65-F5344CB8AC3E}">
        <p14:creationId xmlns:p14="http://schemas.microsoft.com/office/powerpoint/2010/main" val="33646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1752600" y="1"/>
            <a:ext cx="8305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– class exercise on Molecular Weight (</a:t>
            </a:r>
            <a:r>
              <a:rPr lang="en-US" altLang="en-US" b="1">
                <a:solidFill>
                  <a:srgbClr val="FF0000"/>
                </a:solidFill>
              </a:rPr>
              <a:t>MW</a:t>
            </a:r>
            <a:r>
              <a:rPr lang="en-US" altLang="en-US" b="1">
                <a:solidFill>
                  <a:srgbClr val="000000"/>
                </a:solidFill>
              </a:rPr>
              <a:t>)  calculations (continued)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1752601"/>
            <a:ext cx="281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 baseline="-25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1800" y="1066801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Find the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0000"/>
                </a:solidFill>
              </a:rPr>
              <a:t> of…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2800" y="1676401"/>
            <a:ext cx="518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</a:rPr>
              <a:t>CaCl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  <a:r>
              <a:rPr lang="en-US" altLang="en-US" sz="5400" b="1">
                <a:solidFill>
                  <a:srgbClr val="000000"/>
                </a:solidFill>
              </a:rPr>
              <a:t>*</a:t>
            </a:r>
            <a:r>
              <a:rPr lang="en-US" altLang="en-US" sz="5400" b="1">
                <a:solidFill>
                  <a:srgbClr val="FF0000"/>
                </a:solidFill>
              </a:rPr>
              <a:t>2</a:t>
            </a:r>
            <a:r>
              <a:rPr lang="en-US" altLang="en-US" sz="5400" b="1">
                <a:solidFill>
                  <a:srgbClr val="000000"/>
                </a:solidFill>
              </a:rPr>
              <a:t>H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  <a:r>
              <a:rPr lang="en-US" altLang="en-US" sz="5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3581401"/>
            <a:ext cx="8839200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/>
              <a:t>*40 + 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*35.4 +</a:t>
            </a:r>
            <a:r>
              <a:rPr lang="en-US" sz="4000" b="1" dirty="0">
                <a:solidFill>
                  <a:srgbClr val="FF0000"/>
                </a:solidFill>
              </a:rPr>
              <a:t> 2</a:t>
            </a:r>
            <a:r>
              <a:rPr lang="en-US" sz="4000" b="1" dirty="0"/>
              <a:t>*(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*1 + 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/>
              <a:t>*16)</a:t>
            </a:r>
          </a:p>
          <a:p>
            <a:pPr>
              <a:defRPr/>
            </a:pPr>
            <a:r>
              <a:rPr lang="en-US" sz="4000" b="1" dirty="0"/>
              <a:t>						=</a:t>
            </a:r>
            <a:r>
              <a:rPr lang="en-US" sz="4000" b="1" dirty="0">
                <a:solidFill>
                  <a:srgbClr val="FF0000"/>
                </a:solidFill>
              </a:rPr>
              <a:t>146.8 g/mol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76800" y="2514600"/>
            <a:ext cx="838200" cy="5334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95800" y="2895601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2</a:t>
            </a:r>
            <a:r>
              <a:rPr lang="en-US" altLang="en-US" sz="2800" b="1">
                <a:solidFill>
                  <a:srgbClr val="000000"/>
                </a:solidFill>
              </a:rPr>
              <a:t> `waters of hydration’ per CaCl</a:t>
            </a:r>
            <a:r>
              <a:rPr lang="en-US" altLang="en-US" sz="2800" b="1" baseline="-25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50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1524000" y="1"/>
            <a:ext cx="9144000" cy="144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IN-CLASS simple mole calculations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(on board) the dozen method way</a:t>
            </a:r>
          </a:p>
        </p:txBody>
      </p:sp>
      <p:pic>
        <p:nvPicPr>
          <p:cNvPr id="4" name="Picture 6" descr="chemical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600200"/>
            <a:ext cx="27463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5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1" y="2379664"/>
            <a:ext cx="5053013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3886200" y="1712914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moles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7239000" y="5715001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Molecule count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1676400" y="4191001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371600" y="827884"/>
            <a:ext cx="89916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The triangle `trick’ for those allergic to eggs</a:t>
            </a:r>
          </a:p>
        </p:txBody>
      </p:sp>
    </p:spTree>
    <p:extLst>
      <p:ext uri="{BB962C8B-B14F-4D97-AF65-F5344CB8AC3E}">
        <p14:creationId xmlns:p14="http://schemas.microsoft.com/office/powerpoint/2010/main" val="274418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1676400" y="1981201"/>
            <a:ext cx="8991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		     </a:t>
            </a:r>
            <a:r>
              <a:rPr lang="en-US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Moles (n)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Weight (w)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		    </a:t>
            </a: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molecule count (N)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3457575" y="2740025"/>
            <a:ext cx="83820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3178175" y="2641600"/>
            <a:ext cx="914400" cy="1358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6553200" y="2470150"/>
            <a:ext cx="1219200" cy="128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H="1" flipV="1">
            <a:off x="6248400" y="2590800"/>
            <a:ext cx="12954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5"/>
          <p:cNvSpPr>
            <a:spLocks noChangeShapeType="1"/>
          </p:cNvSpPr>
          <p:nvPr/>
        </p:nvSpPr>
        <p:spPr bwMode="auto">
          <a:xfrm>
            <a:off x="4419600" y="4953000"/>
            <a:ext cx="1447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6"/>
          <p:cNvSpPr>
            <a:spLocks noChangeShapeType="1"/>
          </p:cNvSpPr>
          <p:nvPr/>
        </p:nvSpPr>
        <p:spPr bwMode="auto">
          <a:xfrm flipH="1">
            <a:off x="4343400" y="4800600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7"/>
          <p:cNvSpPr>
            <a:spLocks noChangeShapeType="1"/>
          </p:cNvSpPr>
          <p:nvPr/>
        </p:nvSpPr>
        <p:spPr bwMode="auto">
          <a:xfrm flipH="1">
            <a:off x="4800600" y="4572000"/>
            <a:ext cx="609600" cy="457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8"/>
          <p:cNvSpPr>
            <a:spLocks noChangeShapeType="1"/>
          </p:cNvSpPr>
          <p:nvPr/>
        </p:nvSpPr>
        <p:spPr bwMode="auto">
          <a:xfrm>
            <a:off x="4800600" y="4648200"/>
            <a:ext cx="533400" cy="381000"/>
          </a:xfrm>
          <a:prstGeom prst="line">
            <a:avLst/>
          </a:prstGeom>
          <a:noFill/>
          <a:ln w="603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5181601"/>
            <a:ext cx="31242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</a:rPr>
              <a:t>Divide 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1182688"/>
            <a:ext cx="5029200" cy="830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/>
              <a:t>Multiply Down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2554288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MW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43800" y="2401888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6.0*10</a:t>
            </a:r>
            <a:r>
              <a:rPr lang="en-US" altLang="en-US" sz="6000" baseline="30000">
                <a:solidFill>
                  <a:srgbClr val="000000"/>
                </a:solidFill>
              </a:rPr>
              <a:t>23</a:t>
            </a:r>
            <a:endParaRPr lang="en-US" altLang="en-US" sz="6000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038600" y="3200400"/>
            <a:ext cx="2667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ALL ROADS LEAD THROUGH MOLES</a:t>
            </a:r>
          </a:p>
        </p:txBody>
      </p:sp>
    </p:spTree>
    <p:extLst>
      <p:ext uri="{BB962C8B-B14F-4D97-AF65-F5344CB8AC3E}">
        <p14:creationId xmlns:p14="http://schemas.microsoft.com/office/powerpoint/2010/main" val="33706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  <p:bldP spid="110598" grpId="0" animBg="1"/>
      <p:bldP spid="110599" grpId="0" animBg="1"/>
      <p:bldP spid="44039" grpId="0" animBg="1"/>
      <p:bldP spid="44040" grpId="0" animBg="1"/>
      <p:bldP spid="44041" grpId="0" animBg="1"/>
      <p:bldP spid="44042" grpId="0" animBg="1"/>
      <p:bldP spid="14" grpId="0" animBg="1"/>
      <p:bldP spid="15" grpId="0" animBg="1"/>
      <p:bldP spid="2" grpId="0"/>
      <p:bldP spid="3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438400" y="8382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676400" y="609601"/>
            <a:ext cx="87058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 Learning Outcome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Students should be able to </a:t>
            </a: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 chemical calculations connected to: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mole-weight-count conversions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reaction stoichiometry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limiting yields.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0" y="152400"/>
            <a:ext cx="9144000" cy="584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ea typeface="Times New Roman" panose="02020603050405020304" pitchFamily="18" charset="0"/>
                <a:cs typeface="Calibri" panose="020F0502020204030204" pitchFamily="34" charset="0"/>
              </a:rPr>
              <a:t>From your lecture syllabus….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676400" y="46482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4191001"/>
            <a:ext cx="5867400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Translation: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How do chemists count atoms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 and molecules without actually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 having to count them ???</a:t>
            </a:r>
          </a:p>
        </p:txBody>
      </p:sp>
      <p:pic>
        <p:nvPicPr>
          <p:cNvPr id="41986" name="Picture 2" descr="http://t2.gstatic.com/images?q=tbn:ANd9GcTIy_ERVxFIOF2NsBNlSEUDApyXhu2BXMlXWryX7HwL5JBaQA4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76601"/>
            <a:ext cx="24399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1524000" y="-31750"/>
            <a:ext cx="9144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the dozen concept is really the triangle trick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3400" y="2057401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# of dozens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4495801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# of eggs (count)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4510089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Weight of eggs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2667001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1000 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 dozen eggs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0" y="2667001"/>
            <a:ext cx="2514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12 eggs in a dozen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1325" y="7000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Given </a:t>
            </a:r>
            <a:r>
              <a:rPr lang="en-US" altLang="en-US" sz="3600" b="1">
                <a:solidFill>
                  <a:srgbClr val="FF0000"/>
                </a:solidFill>
              </a:rPr>
              <a:t>6000 g</a:t>
            </a:r>
            <a:r>
              <a:rPr lang="en-US" altLang="en-US" sz="3600" b="1">
                <a:solidFill>
                  <a:srgbClr val="000000"/>
                </a:solidFill>
              </a:rPr>
              <a:t> of eggs= ???? </a:t>
            </a:r>
            <a:r>
              <a:rPr lang="en-US" altLang="en-US" sz="3600" b="1">
                <a:solidFill>
                  <a:srgbClr val="0000FF"/>
                </a:solidFill>
                <a:sym typeface="Wingdings" panose="05000000000000000000" pitchFamily="2" charset="2"/>
              </a:rPr>
              <a:t>dozens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5218114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6000 grams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657600" y="2765426"/>
            <a:ext cx="1447800" cy="15779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0601" y="5334001"/>
            <a:ext cx="59023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DIVIDE UP: 6000/</a:t>
            </a:r>
            <a:r>
              <a:rPr lang="en-US" altLang="en-US" sz="4000" b="1">
                <a:solidFill>
                  <a:srgbClr val="002060"/>
                </a:solidFill>
              </a:rPr>
              <a:t>1000</a:t>
            </a:r>
            <a:r>
              <a:rPr lang="en-US" altLang="en-US" sz="4000" b="1">
                <a:solidFill>
                  <a:srgbClr val="FF0000"/>
                </a:solidFill>
              </a:rPr>
              <a:t>=</a:t>
            </a:r>
            <a:r>
              <a:rPr lang="en-US" altLang="en-US" sz="40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05400" y="1346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297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1524000" y="-31750"/>
            <a:ext cx="9144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the dozen concept is really the triangle trick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4343400" y="2057401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# of dozens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6705600" y="4495801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# of eggs (count)</a:t>
            </a: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1676400" y="4510089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Weight of eggs</a:t>
            </a: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1828800" y="2667001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1000 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 dozen eggs</a:t>
            </a:r>
          </a:p>
        </p:txBody>
      </p:sp>
      <p:sp>
        <p:nvSpPr>
          <p:cNvPr id="59399" name="TextBox 7"/>
          <p:cNvSpPr txBox="1">
            <a:spLocks noChangeArrowheads="1"/>
          </p:cNvSpPr>
          <p:nvPr/>
        </p:nvSpPr>
        <p:spPr bwMode="auto">
          <a:xfrm>
            <a:off x="7696200" y="2779713"/>
            <a:ext cx="2514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12 eggs in a dozen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1325" y="7000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Given </a:t>
            </a:r>
            <a:r>
              <a:rPr lang="en-US" altLang="en-US" sz="3600" b="1">
                <a:solidFill>
                  <a:srgbClr val="FF0000"/>
                </a:solidFill>
              </a:rPr>
              <a:t>6000 g</a:t>
            </a:r>
            <a:r>
              <a:rPr lang="en-US" altLang="en-US" sz="3600" b="1">
                <a:solidFill>
                  <a:srgbClr val="000000"/>
                </a:solidFill>
              </a:rPr>
              <a:t> of eggs= ???? </a:t>
            </a:r>
            <a:r>
              <a:rPr lang="en-US" altLang="en-US" sz="3600" b="1">
                <a:sym typeface="Wingdings" panose="05000000000000000000" pitchFamily="2" charset="2"/>
              </a:rPr>
              <a:t># eggs ?</a:t>
            </a:r>
            <a:endParaRPr lang="en-US" altLang="en-US" sz="3600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5218114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6000 grams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657600" y="2765426"/>
            <a:ext cx="1447800" cy="15779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05400" y="1346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1328738"/>
            <a:ext cx="4114800" cy="7683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/>
              <a:t>Multiply 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116138"/>
            <a:ext cx="2819400" cy="830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/>
              <a:t>6*12=72 </a:t>
            </a:r>
          </a:p>
        </p:txBody>
      </p:sp>
      <p:cxnSp>
        <p:nvCxnSpPr>
          <p:cNvPr id="13" name="Straight Arrow Connector 12"/>
          <p:cNvCxnSpPr>
            <a:cxnSpLocks noChangeShapeType="1"/>
            <a:stCxn id="59395" idx="2"/>
          </p:cNvCxnSpPr>
          <p:nvPr/>
        </p:nvCxnSpPr>
        <p:spPr bwMode="auto">
          <a:xfrm>
            <a:off x="6286500" y="2765426"/>
            <a:ext cx="1104900" cy="1577975"/>
          </a:xfrm>
          <a:prstGeom prst="straightConnector1">
            <a:avLst/>
          </a:prstGeom>
          <a:noFill/>
          <a:ln w="79375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696200" y="5173664"/>
            <a:ext cx="1447800" cy="9223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/>
              <a:t>72 g </a:t>
            </a:r>
          </a:p>
        </p:txBody>
      </p:sp>
    </p:spTree>
    <p:extLst>
      <p:ext uri="{BB962C8B-B14F-4D97-AF65-F5344CB8AC3E}">
        <p14:creationId xmlns:p14="http://schemas.microsoft.com/office/powerpoint/2010/main" val="15121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2" grpId="0" animBg="1"/>
      <p:bldP spid="11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2895600" y="762001"/>
            <a:ext cx="7162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On the triangle…,.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DIVIDE UP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MULTIPLY DOWN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2"/>
          <p:cNvSpPr txBox="1">
            <a:spLocks noChangeArrowheads="1"/>
          </p:cNvSpPr>
          <p:nvPr/>
        </p:nvSpPr>
        <p:spPr bwMode="auto">
          <a:xfrm>
            <a:off x="1524000" y="1"/>
            <a:ext cx="9144000" cy="144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IN-CLASS simple mole calculations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(on board) the triangle trick way</a:t>
            </a:r>
          </a:p>
        </p:txBody>
      </p:sp>
      <p:pic>
        <p:nvPicPr>
          <p:cNvPr id="4" name="Picture 6" descr="chemical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600200"/>
            <a:ext cx="27463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MORE </a:t>
            </a:r>
            <a:r>
              <a:rPr lang="en-US" altLang="en-US" dirty="0" smtClean="0"/>
              <a:t>“Sweet” Mole Calculations: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but first a public service message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00401"/>
            <a:ext cx="27051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7813" y="1381126"/>
            <a:ext cx="7816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Sucrose		</a:t>
            </a:r>
            <a:r>
              <a:rPr lang="en-US" altLang="en-US" b="1">
                <a:solidFill>
                  <a:srgbClr val="000000"/>
                </a:solidFill>
                <a:sym typeface="Wingdings" panose="05000000000000000000" pitchFamily="2" charset="2"/>
              </a:rPr>
              <a:t> 2 </a:t>
            </a:r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glucose</a:t>
            </a:r>
            <a:endParaRPr lang="en-US" altLang="en-US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C</a:t>
            </a:r>
            <a:r>
              <a:rPr lang="en-US" altLang="en-US" b="1" baseline="-25000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</a:rPr>
              <a:t>H</a:t>
            </a:r>
            <a:r>
              <a:rPr lang="en-US" altLang="en-US" b="1" baseline="-25000">
                <a:solidFill>
                  <a:srgbClr val="000000"/>
                </a:solidFill>
              </a:rPr>
              <a:t>22</a:t>
            </a:r>
            <a:r>
              <a:rPr lang="en-US" altLang="en-US" b="1">
                <a:solidFill>
                  <a:srgbClr val="000000"/>
                </a:solidFill>
              </a:rPr>
              <a:t>O</a:t>
            </a:r>
            <a:r>
              <a:rPr lang="en-US" altLang="en-US" b="1" baseline="-25000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</a:rPr>
              <a:t>               2 </a:t>
            </a:r>
            <a:r>
              <a:rPr lang="en-US" altLang="en-US" b="1">
                <a:solidFill>
                  <a:srgbClr val="FF0000"/>
                </a:solidFill>
              </a:rPr>
              <a:t>C</a:t>
            </a:r>
            <a:r>
              <a:rPr lang="en-US" altLang="en-US" b="1" baseline="-25000">
                <a:solidFill>
                  <a:srgbClr val="FF0000"/>
                </a:solidFill>
              </a:rPr>
              <a:t>6</a:t>
            </a:r>
            <a:r>
              <a:rPr lang="en-US" altLang="en-US" b="1">
                <a:solidFill>
                  <a:srgbClr val="FF0000"/>
                </a:solidFill>
              </a:rPr>
              <a:t>H</a:t>
            </a:r>
            <a:r>
              <a:rPr lang="en-US" altLang="en-US" b="1" baseline="-25000">
                <a:solidFill>
                  <a:srgbClr val="FF0000"/>
                </a:solidFill>
              </a:rPr>
              <a:t>12</a:t>
            </a:r>
            <a:r>
              <a:rPr lang="en-US" altLang="en-US" b="1">
                <a:solidFill>
                  <a:srgbClr val="FF0000"/>
                </a:solidFill>
              </a:rPr>
              <a:t>O</a:t>
            </a:r>
            <a:r>
              <a:rPr lang="en-US" altLang="en-US" b="1" baseline="-25000">
                <a:solidFill>
                  <a:srgbClr val="FF0000"/>
                </a:solidFill>
              </a:rPr>
              <a:t>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Coke		</a:t>
            </a:r>
            <a:r>
              <a:rPr lang="en-US" altLang="en-US" b="1">
                <a:solidFill>
                  <a:srgbClr val="FF0000"/>
                </a:solidFill>
              </a:rPr>
              <a:t>What your body burns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baseline="-25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 baseline="-2500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877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1"/>
            <a:ext cx="60198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362200" y="228601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The result of steady Coke drinking……</a:t>
            </a:r>
          </a:p>
        </p:txBody>
      </p:sp>
    </p:spTree>
    <p:extLst>
      <p:ext uri="{BB962C8B-B14F-4D97-AF65-F5344CB8AC3E}">
        <p14:creationId xmlns:p14="http://schemas.microsoft.com/office/powerpoint/2010/main" val="38134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7620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819400" y="13716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Obese=&gt; BMI &gt; 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(~30-35 lbs over weight)</a:t>
            </a:r>
          </a:p>
        </p:txBody>
      </p:sp>
    </p:spTree>
    <p:extLst>
      <p:ext uri="{BB962C8B-B14F-4D97-AF65-F5344CB8AC3E}">
        <p14:creationId xmlns:p14="http://schemas.microsoft.com/office/powerpoint/2010/main" val="20325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381000"/>
            <a:ext cx="7999412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181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086600" y="152401"/>
            <a:ext cx="358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Children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circa 1955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5175" y="4419601"/>
            <a:ext cx="304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Children circa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95601"/>
            <a:ext cx="54483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1"/>
            <a:ext cx="70040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514600" y="152401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Reported US Diabetes Diagnoses vs. year</a:t>
            </a:r>
          </a:p>
        </p:txBody>
      </p:sp>
    </p:spTree>
    <p:extLst>
      <p:ext uri="{BB962C8B-B14F-4D97-AF65-F5344CB8AC3E}">
        <p14:creationId xmlns:p14="http://schemas.microsoft.com/office/powerpoint/2010/main" val="42126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emical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268605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209800" y="762001"/>
            <a:ext cx="5105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Chemists count atoms and molecules using…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3200400"/>
            <a:ext cx="4876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Moles</a:t>
            </a:r>
          </a:p>
        </p:txBody>
      </p:sp>
    </p:spTree>
    <p:extLst>
      <p:ext uri="{BB962C8B-B14F-4D97-AF65-F5344CB8AC3E}">
        <p14:creationId xmlns:p14="http://schemas.microsoft.com/office/powerpoint/2010/main" val="18913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524000" y="457201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lphaLcParenR"/>
            </a:pPr>
            <a:r>
              <a:rPr lang="en-US" altLang="en-US" b="1">
                <a:solidFill>
                  <a:srgbClr val="000000"/>
                </a:solidFill>
              </a:rPr>
              <a:t>weight per mole (MW):</a:t>
            </a:r>
            <a:r>
              <a:rPr lang="en-US" altLang="en-US">
                <a:solidFill>
                  <a:srgbClr val="000000"/>
                </a:solidFill>
              </a:rPr>
              <a:t> what does a mole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weigh ? (C=12; H=1; O=16)  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286000" y="1600201"/>
            <a:ext cx="6858000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6*12 + 12*1 + 6*16 = </a:t>
            </a:r>
            <a:r>
              <a:rPr lang="en-US" altLang="en-US" sz="3600" b="1">
                <a:solidFill>
                  <a:srgbClr val="E22B00"/>
                </a:solidFill>
              </a:rPr>
              <a:t>180 g/mol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057400" y="2286001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1.1) mole to mass: </a:t>
            </a:r>
            <a:r>
              <a:rPr lang="en-US" altLang="en-US">
                <a:solidFill>
                  <a:srgbClr val="000000"/>
                </a:solidFill>
              </a:rPr>
              <a:t>how many g C</a:t>
            </a:r>
            <a:r>
              <a:rPr lang="en-US" altLang="en-US" baseline="-25000">
                <a:solidFill>
                  <a:srgbClr val="000000"/>
                </a:solidFill>
              </a:rPr>
              <a:t>6 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of are present in 0.00555 mole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438400" y="3429001"/>
            <a:ext cx="73914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0.00555 mol * 180 g/mol = </a:t>
            </a:r>
            <a:r>
              <a:rPr lang="en-US" altLang="en-US" sz="3600" b="1">
                <a:solidFill>
                  <a:srgbClr val="E22B00"/>
                </a:solidFill>
              </a:rPr>
              <a:t>1 g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2133600" y="4038601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1.2)  mass to mole: </a:t>
            </a:r>
            <a:r>
              <a:rPr lang="en-US" altLang="en-US">
                <a:solidFill>
                  <a:srgbClr val="000000"/>
                </a:solidFill>
              </a:rPr>
              <a:t>how many moles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are in 360 g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981200" y="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Sweet mole calculations part 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8000" y="5257801"/>
            <a:ext cx="6553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360 g/180 g mol</a:t>
            </a:r>
            <a:r>
              <a:rPr lang="en-US" altLang="en-US" sz="3600" b="1" baseline="30000">
                <a:solidFill>
                  <a:srgbClr val="000000"/>
                </a:solidFill>
              </a:rPr>
              <a:t>-1 </a:t>
            </a:r>
            <a:r>
              <a:rPr lang="en-US" altLang="en-US" sz="3600" b="1">
                <a:solidFill>
                  <a:srgbClr val="000000"/>
                </a:solidFill>
              </a:rPr>
              <a:t> = </a:t>
            </a:r>
            <a:r>
              <a:rPr lang="en-US" altLang="en-US" sz="3600" b="1">
                <a:solidFill>
                  <a:srgbClr val="E22B00"/>
                </a:solidFill>
              </a:rPr>
              <a:t>2 moles</a:t>
            </a:r>
          </a:p>
        </p:txBody>
      </p:sp>
    </p:spTree>
    <p:extLst>
      <p:ext uri="{BB962C8B-B14F-4D97-AF65-F5344CB8AC3E}">
        <p14:creationId xmlns:p14="http://schemas.microsoft.com/office/powerpoint/2010/main" val="42185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 animBg="1"/>
      <p:bldP spid="130054" grpId="0"/>
      <p:bldP spid="130055" grpId="0" animBg="1"/>
      <p:bldP spid="130056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1981200" y="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mole calculations part 1 (continued)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1981200" y="990601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1.3)  </a:t>
            </a:r>
            <a:r>
              <a:rPr lang="en-US" altLang="en-US" b="1">
                <a:solidFill>
                  <a:srgbClr val="000000"/>
                </a:solidFill>
              </a:rPr>
              <a:t>mole to # molecule: </a:t>
            </a:r>
            <a:r>
              <a:rPr lang="en-US" altLang="en-US">
                <a:solidFill>
                  <a:srgbClr val="000000"/>
                </a:solidFill>
              </a:rPr>
              <a:t>how many molecules 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are in  0.5 mol of 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? 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524000" y="2362201"/>
            <a:ext cx="9144000" cy="1400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000000"/>
                </a:solidFill>
              </a:rPr>
              <a:t>0.5 mol *6*10</a:t>
            </a:r>
            <a:r>
              <a:rPr lang="en-US" altLang="en-US" sz="3400" b="1" baseline="30000">
                <a:solidFill>
                  <a:srgbClr val="000000"/>
                </a:solidFill>
              </a:rPr>
              <a:t>23 </a:t>
            </a:r>
            <a:r>
              <a:rPr lang="en-US" altLang="en-US" sz="3400" b="1">
                <a:solidFill>
                  <a:srgbClr val="000000"/>
                </a:solidFill>
              </a:rPr>
              <a:t>molecules/mol =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E22B00"/>
                </a:solidFill>
              </a:rPr>
              <a:t>					3*10</a:t>
            </a:r>
            <a:r>
              <a:rPr lang="en-US" altLang="en-US" sz="3400" b="1" baseline="30000">
                <a:solidFill>
                  <a:srgbClr val="E22B00"/>
                </a:solidFill>
              </a:rPr>
              <a:t>23</a:t>
            </a:r>
            <a:r>
              <a:rPr lang="en-US" altLang="en-US" sz="3400" b="1">
                <a:solidFill>
                  <a:srgbClr val="000000"/>
                </a:solidFill>
              </a:rPr>
              <a:t> molecules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1828800" y="3733801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1.4) mass to # molecules:</a:t>
            </a:r>
            <a:r>
              <a:rPr lang="en-US" altLang="en-US">
                <a:solidFill>
                  <a:srgbClr val="000000"/>
                </a:solidFill>
              </a:rPr>
              <a:t>  how many molecules of C</a:t>
            </a:r>
            <a:r>
              <a:rPr lang="en-US" altLang="en-US" baseline="-25000">
                <a:solidFill>
                  <a:srgbClr val="000000"/>
                </a:solidFill>
              </a:rPr>
              <a:t>6 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are in 120 g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? 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524000" y="4953001"/>
            <a:ext cx="91440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b="1">
                <a:solidFill>
                  <a:srgbClr val="000000"/>
                </a:solidFill>
              </a:rPr>
              <a:t>120/180) mol * 6*10</a:t>
            </a:r>
            <a:r>
              <a:rPr lang="en-US" altLang="en-US" b="1" baseline="30000">
                <a:solidFill>
                  <a:srgbClr val="000000"/>
                </a:solidFill>
              </a:rPr>
              <a:t>23 </a:t>
            </a:r>
            <a:r>
              <a:rPr lang="en-US" altLang="en-US" b="1" u="sng">
                <a:solidFill>
                  <a:srgbClr val="000000"/>
                </a:solidFill>
              </a:rPr>
              <a:t>molecules</a:t>
            </a:r>
            <a:r>
              <a:rPr lang="en-US" altLang="en-US" b="1">
                <a:solidFill>
                  <a:srgbClr val="000000"/>
                </a:solidFill>
              </a:rPr>
              <a:t> =</a:t>
            </a:r>
            <a:r>
              <a:rPr lang="en-US" altLang="en-US" b="1">
                <a:solidFill>
                  <a:srgbClr val="E22B00"/>
                </a:solidFill>
              </a:rPr>
              <a:t>4*10</a:t>
            </a:r>
            <a:r>
              <a:rPr lang="en-US" altLang="en-US" b="1" baseline="30000">
                <a:solidFill>
                  <a:srgbClr val="E22B00"/>
                </a:solidFill>
              </a:rPr>
              <a:t>23 </a:t>
            </a:r>
            <a:r>
              <a:rPr lang="en-US" altLang="en-US" b="1">
                <a:solidFill>
                  <a:srgbClr val="000000"/>
                </a:solidFill>
              </a:rPr>
              <a:t>molecules 		                        mol</a:t>
            </a:r>
          </a:p>
        </p:txBody>
      </p:sp>
    </p:spTree>
    <p:extLst>
      <p:ext uri="{BB962C8B-B14F-4D97-AF65-F5344CB8AC3E}">
        <p14:creationId xmlns:p14="http://schemas.microsoft.com/office/powerpoint/2010/main" val="8990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  <p:bldP spid="130060" grpId="0" animBg="1"/>
      <p:bldP spid="130061" grpId="0"/>
      <p:bldP spid="1300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981200" y="533401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1.5) # molecules to moles: 	</a:t>
            </a:r>
            <a:r>
              <a:rPr lang="en-US" altLang="en-US">
                <a:solidFill>
                  <a:srgbClr val="000000"/>
                </a:solidFill>
              </a:rPr>
              <a:t>how many moles in 3*10</a:t>
            </a:r>
            <a:r>
              <a:rPr lang="en-US" altLang="en-US" baseline="30000">
                <a:solidFill>
                  <a:srgbClr val="000000"/>
                </a:solidFill>
              </a:rPr>
              <a:t>24</a:t>
            </a:r>
            <a:r>
              <a:rPr lang="en-US" altLang="en-US">
                <a:solidFill>
                  <a:srgbClr val="000000"/>
                </a:solidFill>
              </a:rPr>
              <a:t> molecules of 	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? 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8915400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3*10</a:t>
            </a:r>
            <a:r>
              <a:rPr lang="en-US" altLang="en-US" b="1" baseline="30000">
                <a:solidFill>
                  <a:srgbClr val="000000"/>
                </a:solidFill>
              </a:rPr>
              <a:t>24 </a:t>
            </a:r>
            <a:r>
              <a:rPr lang="en-US" altLang="en-US" b="1">
                <a:solidFill>
                  <a:srgbClr val="000000"/>
                </a:solidFill>
              </a:rPr>
              <a:t>molecules/ 6*10</a:t>
            </a:r>
            <a:r>
              <a:rPr lang="en-US" altLang="en-US" b="1" baseline="30000">
                <a:solidFill>
                  <a:srgbClr val="000000"/>
                </a:solidFill>
              </a:rPr>
              <a:t>23</a:t>
            </a:r>
            <a:r>
              <a:rPr lang="en-US" altLang="en-US" b="1">
                <a:solidFill>
                  <a:srgbClr val="000000"/>
                </a:solidFill>
              </a:rPr>
              <a:t> molecules/mol</a:t>
            </a:r>
            <a:r>
              <a:rPr lang="en-US" altLang="en-US" b="1" baseline="30000">
                <a:solidFill>
                  <a:srgbClr val="000000"/>
                </a:solidFill>
              </a:rPr>
              <a:t> = </a:t>
            </a:r>
            <a:r>
              <a:rPr lang="en-US" altLang="en-US" b="1">
                <a:solidFill>
                  <a:srgbClr val="E22B00"/>
                </a:solidFill>
              </a:rPr>
              <a:t>5 moles</a:t>
            </a:r>
            <a:r>
              <a:rPr lang="en-US" altLang="en-US" b="1" baseline="30000">
                <a:solidFill>
                  <a:srgbClr val="000000"/>
                </a:solidFill>
              </a:rPr>
              <a:t> 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905000" y="2286001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1.6) # molecules to mass</a:t>
            </a:r>
            <a:r>
              <a:rPr lang="en-US" altLang="en-US">
                <a:solidFill>
                  <a:srgbClr val="000000"/>
                </a:solidFill>
              </a:rPr>
              <a:t>   : How many grams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 are in 2.0 *10</a:t>
            </a:r>
            <a:r>
              <a:rPr lang="en-US" altLang="en-US" baseline="30000">
                <a:solidFill>
                  <a:srgbClr val="000000"/>
                </a:solidFill>
              </a:rPr>
              <a:t>22</a:t>
            </a:r>
            <a:r>
              <a:rPr lang="en-US" altLang="en-US">
                <a:solidFill>
                  <a:srgbClr val="000000"/>
                </a:solidFill>
              </a:rPr>
              <a:t> molecules of C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H</a:t>
            </a:r>
            <a:r>
              <a:rPr lang="en-US" altLang="en-US" baseline="-25000">
                <a:solidFill>
                  <a:srgbClr val="000000"/>
                </a:solidFill>
              </a:rPr>
              <a:t>12</a:t>
            </a:r>
            <a:r>
              <a:rPr lang="en-US" altLang="en-US">
                <a:solidFill>
                  <a:srgbClr val="000000"/>
                </a:solidFill>
              </a:rPr>
              <a:t>O</a:t>
            </a:r>
            <a:r>
              <a:rPr lang="en-US" altLang="en-US" baseline="-25000">
                <a:solidFill>
                  <a:srgbClr val="000000"/>
                </a:solidFill>
              </a:rPr>
              <a:t>6</a:t>
            </a:r>
            <a:r>
              <a:rPr lang="en-US" altLang="en-US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3048000" y="3581401"/>
            <a:ext cx="6172200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</a:rPr>
              <a:t>2*10</a:t>
            </a:r>
            <a:r>
              <a:rPr lang="en-US" altLang="en-US" b="1" u="sng" baseline="30000">
                <a:solidFill>
                  <a:srgbClr val="000000"/>
                </a:solidFill>
              </a:rPr>
              <a:t>22 </a:t>
            </a:r>
            <a:r>
              <a:rPr lang="en-US" altLang="en-US" b="1" u="sng">
                <a:solidFill>
                  <a:srgbClr val="000000"/>
                </a:solidFill>
              </a:rPr>
              <a:t>molecules</a:t>
            </a:r>
            <a:r>
              <a:rPr lang="en-US" altLang="en-US" b="1">
                <a:solidFill>
                  <a:srgbClr val="000000"/>
                </a:solidFill>
              </a:rPr>
              <a:t>      *    </a:t>
            </a:r>
            <a:r>
              <a:rPr lang="en-US" altLang="en-US" b="1" u="sng">
                <a:solidFill>
                  <a:srgbClr val="000000"/>
                </a:solidFill>
              </a:rPr>
              <a:t>180 g</a:t>
            </a:r>
            <a:r>
              <a:rPr lang="en-US" altLang="en-US" b="1">
                <a:solidFill>
                  <a:srgbClr val="000000"/>
                </a:solidFill>
              </a:rPr>
              <a:t> </a:t>
            </a:r>
            <a:endParaRPr lang="en-US" altLang="en-US" b="1" u="sng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6*10</a:t>
            </a:r>
            <a:r>
              <a:rPr lang="en-US" altLang="en-US" b="1" baseline="30000">
                <a:solidFill>
                  <a:srgbClr val="000000"/>
                </a:solidFill>
              </a:rPr>
              <a:t>23 </a:t>
            </a:r>
            <a:r>
              <a:rPr lang="en-US" altLang="en-US" b="1">
                <a:solidFill>
                  <a:srgbClr val="000000"/>
                </a:solidFill>
              </a:rPr>
              <a:t>molecules/mol      mol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=0.0333 * 180 = </a:t>
            </a:r>
            <a:r>
              <a:rPr lang="en-US" altLang="en-US" b="1">
                <a:solidFill>
                  <a:srgbClr val="E22B00"/>
                </a:solidFill>
              </a:rPr>
              <a:t>6 grams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1981200" y="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mole calculations part 1 (continued)</a:t>
            </a:r>
          </a:p>
        </p:txBody>
      </p:sp>
    </p:spTree>
    <p:extLst>
      <p:ext uri="{BB962C8B-B14F-4D97-AF65-F5344CB8AC3E}">
        <p14:creationId xmlns:p14="http://schemas.microsoft.com/office/powerpoint/2010/main" val="42843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 animBg="1"/>
      <p:bldP spid="131079" grpId="0"/>
      <p:bldP spid="1310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44725" y="287338"/>
            <a:ext cx="7696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Harder problems….team  efforts with clickers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55789"/>
            <a:ext cx="74676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57400" y="1905000"/>
            <a:ext cx="51816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z="3600"/>
              <a:t>7.27*10</a:t>
            </a:r>
            <a:r>
              <a:rPr lang="en-US" altLang="en-US" sz="3600" baseline="30000"/>
              <a:t>21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0.0121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82.9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2.48*10</a:t>
            </a:r>
            <a:r>
              <a:rPr lang="en-US" altLang="en-US" sz="3600" baseline="30000"/>
              <a:t>-22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3600"/>
              <a:t>My answer isn’t above</a:t>
            </a:r>
            <a:endParaRPr lang="en-US" altLang="en-US" sz="3600" baseline="3000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96000" y="1524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PQuestion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991600" cy="1600200"/>
          </a:xfrm>
        </p:spPr>
        <p:txBody>
          <a:bodyPr/>
          <a:lstStyle/>
          <a:p>
            <a:pPr algn="l"/>
            <a:r>
              <a:rPr lang="en-US" altLang="en-US" sz="2600" b="1">
                <a:solidFill>
                  <a:srgbClr val="FF0000"/>
                </a:solidFill>
              </a:rPr>
              <a:t>The  gram molecular mass of of </a:t>
            </a:r>
            <a:r>
              <a:rPr lang="en-US" altLang="en-US" sz="2600" b="1">
                <a:solidFill>
                  <a:srgbClr val="0070C0"/>
                </a:solidFill>
              </a:rPr>
              <a:t>‘crystal meth</a:t>
            </a:r>
            <a:r>
              <a:rPr lang="en-US" altLang="en-US" sz="2600" b="1"/>
              <a:t>’)  </a:t>
            </a:r>
            <a:r>
              <a:rPr lang="en-US" altLang="en-US" sz="2600" b="1">
                <a:solidFill>
                  <a:srgbClr val="FF0000"/>
                </a:solidFill>
              </a:rPr>
              <a:t>is</a:t>
            </a:r>
            <a:r>
              <a:rPr lang="en-US" altLang="en-US" sz="2600" b="1"/>
              <a:t> </a:t>
            </a:r>
            <a:r>
              <a:rPr lang="en-US" altLang="en-US" sz="2600" b="1">
                <a:solidFill>
                  <a:srgbClr val="0070C0"/>
                </a:solidFill>
              </a:rPr>
              <a:t>149.2 g/mol. </a:t>
            </a:r>
            <a:r>
              <a:rPr lang="en-US" altLang="en-US" sz="2600" b="1">
                <a:solidFill>
                  <a:srgbClr val="FF0000"/>
                </a:solidFill>
              </a:rPr>
              <a:t>How many moles of crystal meth are in a typical street `teenth’ = 1/16 of an ounce= 1.80 grams ? </a:t>
            </a:r>
            <a:br>
              <a:rPr lang="en-US" altLang="en-US" sz="2600" b="1">
                <a:solidFill>
                  <a:srgbClr val="FF0000"/>
                </a:solidFill>
              </a:rPr>
            </a:br>
            <a:r>
              <a:rPr lang="en-US" altLang="en-US" sz="2600" b="1">
                <a:solidFill>
                  <a:srgbClr val="FF0000"/>
                </a:solidFill>
              </a:rPr>
              <a:t>			</a:t>
            </a:r>
            <a:r>
              <a:rPr lang="en-US" altLang="en-US" sz="2600" b="1"/>
              <a:t>(</a:t>
            </a:r>
            <a:r>
              <a:rPr lang="en-US" altLang="en-US" sz="2600" b="1">
                <a:solidFill>
                  <a:srgbClr val="0070C0"/>
                </a:solidFill>
              </a:rPr>
              <a:t>1 mol count=6.0*10</a:t>
            </a:r>
            <a:r>
              <a:rPr lang="en-US" altLang="en-US" sz="2600" b="1" baseline="30000">
                <a:solidFill>
                  <a:srgbClr val="0070C0"/>
                </a:solidFill>
              </a:rPr>
              <a:t>23</a:t>
            </a:r>
            <a:r>
              <a:rPr lang="en-US" altLang="en-US" sz="2600" b="1">
                <a:solidFill>
                  <a:srgbClr val="0070C0"/>
                </a:solidFill>
              </a:rPr>
              <a:t> </a:t>
            </a:r>
            <a:r>
              <a:rPr lang="en-US" altLang="en-US" sz="2600" b="1"/>
              <a:t>.)</a:t>
            </a:r>
          </a:p>
        </p:txBody>
      </p:sp>
      <p:sp>
        <p:nvSpPr>
          <p:cNvPr id="7" name="CAI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38425" y="2498725"/>
            <a:ext cx="1397000" cy="57888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909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PQuestion"/>
          <p:cNvSpPr>
            <a:spLocks noGrp="1"/>
          </p:cNvSpPr>
          <p:nvPr>
            <p:ph type="title"/>
          </p:nvPr>
        </p:nvSpPr>
        <p:spPr>
          <a:xfrm>
            <a:off x="1524000" y="436563"/>
            <a:ext cx="92329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400" b="1">
                <a:solidFill>
                  <a:srgbClr val="0070C0"/>
                </a:solidFill>
              </a:rPr>
              <a:t>B1-Aflatoxin (MW=328.2 g/mol) </a:t>
            </a:r>
            <a:r>
              <a:rPr lang="en-US" altLang="en-US" sz="2400" b="1">
                <a:solidFill>
                  <a:srgbClr val="FF0000"/>
                </a:solidFill>
              </a:rPr>
              <a:t>is a naturally occurring, horribly toxic poison derived from Aspergillus fungi, a common contaminant in corn. It causes cancer in most humans at the staggeringly low exposure level of 1*10</a:t>
            </a:r>
            <a:r>
              <a:rPr lang="en-US" altLang="en-US" sz="2400" b="1" baseline="30000">
                <a:solidFill>
                  <a:srgbClr val="FF0000"/>
                </a:solidFill>
              </a:rPr>
              <a:t>17</a:t>
            </a:r>
            <a:r>
              <a:rPr lang="en-US" altLang="en-US" sz="2400" b="1">
                <a:solidFill>
                  <a:srgbClr val="FF0000"/>
                </a:solidFill>
              </a:rPr>
              <a:t> molecules.  What is the equivalent mass of aflatoxin represented by this count ? </a:t>
            </a:r>
            <a:r>
              <a:rPr lang="en-US" altLang="en-US" sz="2400" b="1"/>
              <a:t>(</a:t>
            </a:r>
            <a:r>
              <a:rPr lang="en-US" altLang="en-US" sz="2400" b="1">
                <a:solidFill>
                  <a:srgbClr val="0070C0"/>
                </a:solidFill>
              </a:rPr>
              <a:t> 1 mol count=6.0*10</a:t>
            </a:r>
            <a:r>
              <a:rPr lang="en-US" altLang="en-US" sz="2400" b="1" baseline="30000">
                <a:solidFill>
                  <a:srgbClr val="0070C0"/>
                </a:solidFill>
              </a:rPr>
              <a:t>23</a:t>
            </a:r>
            <a:r>
              <a:rPr lang="en-US" altLang="en-US" sz="2400" b="1">
                <a:solidFill>
                  <a:srgbClr val="0070C0"/>
                </a:solidFill>
              </a:rPr>
              <a:t> </a:t>
            </a:r>
            <a:r>
              <a:rPr lang="en-US" altLang="en-US" sz="2400"/>
              <a:t>.)</a:t>
            </a:r>
          </a:p>
        </p:txBody>
      </p:sp>
      <p:sp>
        <p:nvSpPr>
          <p:cNvPr id="2253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41513" y="211455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/>
              <a:t>3.3*10</a:t>
            </a:r>
            <a:r>
              <a:rPr lang="en-US" altLang="en-US" baseline="30000" smtClean="0"/>
              <a:t>-8 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1.8*10</a:t>
            </a:r>
            <a:r>
              <a:rPr lang="en-US" altLang="en-US" baseline="30000" smtClean="0"/>
              <a:t>-4 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5.47*10</a:t>
            </a:r>
            <a:r>
              <a:rPr lang="en-US" altLang="en-US" baseline="30000" smtClean="0"/>
              <a:t>-5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5.06*10</a:t>
            </a:r>
            <a:r>
              <a:rPr lang="en-US" altLang="en-US" baseline="30000" smtClean="0"/>
              <a:t>-10</a:t>
            </a:r>
            <a:r>
              <a:rPr lang="en-US" altLang="en-US" smtClean="0"/>
              <a:t>g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Not any of above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56313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159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 b="1">
                <a:solidFill>
                  <a:srgbClr val="FF0000"/>
                </a:solidFill>
              </a:rPr>
              <a:t>Micro chip manufacture requires  nearly oxygen-free conditions wherein the concentration of </a:t>
            </a:r>
            <a:r>
              <a:rPr lang="en-US" altLang="en-US" sz="2800" b="1">
                <a:solidFill>
                  <a:srgbClr val="0070C0"/>
                </a:solidFill>
              </a:rPr>
              <a:t>O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>
                <a:solidFill>
                  <a:srgbClr val="0070C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is at or below 17 pg/L.  Given that the atomic mass of </a:t>
            </a:r>
            <a:r>
              <a:rPr lang="en-US" altLang="en-US" sz="2800" b="1">
                <a:solidFill>
                  <a:srgbClr val="0070C0"/>
                </a:solidFill>
              </a:rPr>
              <a:t>O </a:t>
            </a:r>
            <a:r>
              <a:rPr lang="en-US" altLang="en-US" sz="2800" b="1">
                <a:solidFill>
                  <a:srgbClr val="FF0000"/>
                </a:solidFill>
              </a:rPr>
              <a:t>is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70C0"/>
                </a:solidFill>
              </a:rPr>
              <a:t>16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70C0"/>
                </a:solidFill>
              </a:rPr>
              <a:t>g/mol, </a:t>
            </a:r>
            <a:r>
              <a:rPr lang="en-US" altLang="en-US" sz="2800" b="1">
                <a:solidFill>
                  <a:srgbClr val="FF0000"/>
                </a:solidFill>
              </a:rPr>
              <a:t>about how many molecules of </a:t>
            </a:r>
            <a:r>
              <a:rPr lang="en-US" altLang="en-US" sz="2800" b="1">
                <a:solidFill>
                  <a:srgbClr val="0070C0"/>
                </a:solidFill>
              </a:rPr>
              <a:t>O</a:t>
            </a:r>
            <a:r>
              <a:rPr lang="en-US" altLang="en-US" sz="2800" b="1" baseline="-25000">
                <a:solidFill>
                  <a:srgbClr val="0070C0"/>
                </a:solidFill>
              </a:rPr>
              <a:t>2</a:t>
            </a:r>
            <a:r>
              <a:rPr lang="en-US" altLang="en-US" sz="2800" b="1"/>
              <a:t> /L </a:t>
            </a:r>
            <a:r>
              <a:rPr lang="en-US" altLang="en-US" sz="2800" b="1">
                <a:solidFill>
                  <a:srgbClr val="FF0000"/>
                </a:solidFill>
              </a:rPr>
              <a:t>does this represent ? </a:t>
            </a:r>
            <a:r>
              <a:rPr lang="en-US" altLang="en-US" sz="2800" b="1">
                <a:solidFill>
                  <a:srgbClr val="0070C0"/>
                </a:solidFill>
              </a:rPr>
              <a:t>Note: 1 mol count=6.0*10</a:t>
            </a:r>
            <a:r>
              <a:rPr lang="en-US" altLang="en-US" sz="2800" b="1" baseline="30000">
                <a:solidFill>
                  <a:srgbClr val="0070C0"/>
                </a:solidFill>
              </a:rPr>
              <a:t>23</a:t>
            </a:r>
            <a:r>
              <a:rPr lang="en-US" altLang="en-US" sz="2800" b="1">
                <a:solidFill>
                  <a:srgbClr val="0070C0"/>
                </a:solidFill>
              </a:rPr>
              <a:t> </a:t>
            </a:r>
            <a:endParaRPr lang="en-US" altLang="en-US" sz="2800"/>
          </a:p>
        </p:txBody>
      </p:sp>
      <p:sp>
        <p:nvSpPr>
          <p:cNvPr id="23555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52600" y="236220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/>
              <a:t>5.4*10</a:t>
            </a:r>
            <a:r>
              <a:rPr lang="en-US" altLang="en-US" baseline="30000" smtClean="0"/>
              <a:t>24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3.5*10</a:t>
            </a:r>
            <a:r>
              <a:rPr lang="en-US" altLang="en-US" baseline="30000" smtClean="0"/>
              <a:t>22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3.2*10</a:t>
            </a:r>
            <a:r>
              <a:rPr lang="en-US" altLang="en-US" baseline="30000" smtClean="0"/>
              <a:t>11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/>
              <a:t>5.3*10</a:t>
            </a:r>
            <a:r>
              <a:rPr lang="en-US" altLang="en-US" baseline="30000" smtClean="0"/>
              <a:t>22</a:t>
            </a:r>
            <a:endParaRPr lang="en-US" altLang="en-US" smtClean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867400" y="21336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396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sz="4000" b="1"/>
              <a:t>A trip to Mole land 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24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838201"/>
            <a:ext cx="8991600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Moles connect the atomic world to human world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267200" y="4114800"/>
            <a:ext cx="6400800" cy="15700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Moles allow us to conveniently connect between these worlds using a  scale.</a:t>
            </a:r>
          </a:p>
        </p:txBody>
      </p:sp>
      <p:pic>
        <p:nvPicPr>
          <p:cNvPr id="114693" name="Picture 5" descr="homer_simps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57375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atomic force microscope pix of CO2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17764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bal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2895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1524000" y="3903664"/>
            <a:ext cx="31242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~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30 CO</a:t>
            </a:r>
            <a:r>
              <a:rPr lang="en-US" altLang="en-US" sz="2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molecules arranged in shape of muffin man (IBM)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3581400" y="1524000"/>
            <a:ext cx="0" cy="2286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3581400" y="2806700"/>
            <a:ext cx="312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~0.00000002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6858000" y="1295401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~ 10</a:t>
            </a:r>
            <a:r>
              <a:rPr lang="en-US" altLang="en-US" sz="2400" b="1" baseline="30000">
                <a:solidFill>
                  <a:srgbClr val="000000"/>
                </a:solidFill>
                <a:latin typeface="Arial" panose="020B0604020202020204" pitchFamily="34" charset="0"/>
              </a:rPr>
              <a:t>27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molecules in the shape of a couch potato</a:t>
            </a:r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>
            <a:off x="8382000" y="2133600"/>
            <a:ext cx="0" cy="1981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7391400" y="2806700"/>
            <a:ext cx="114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~2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6529388" y="3098800"/>
            <a:ext cx="914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6" grpId="0"/>
      <p:bldP spid="114697" grpId="0" animBg="1"/>
      <p:bldP spid="114698" grpId="0"/>
      <p:bldP spid="114699" grpId="0"/>
      <p:bldP spid="114700" grpId="0" animBg="1"/>
      <p:bldP spid="114701" grpId="0"/>
      <p:bldP spid="1147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FF0000"/>
                </a:solidFill>
              </a:rPr>
              <a:t>mole</a:t>
            </a:r>
            <a:r>
              <a:rPr lang="en-US" altLang="en-US" smtClean="0"/>
              <a:t>: starting definitions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057400" y="914401"/>
            <a:ext cx="7848600" cy="646113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      What is a  chemical mole  ?</a:t>
            </a:r>
          </a:p>
        </p:txBody>
      </p:sp>
      <p:pic>
        <p:nvPicPr>
          <p:cNvPr id="106502" name="Picture 6" descr="chemical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828800"/>
            <a:ext cx="1543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524000" y="2819400"/>
            <a:ext cx="655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 </a:t>
            </a: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# atoms in 12.000 g  of </a:t>
            </a:r>
            <a:r>
              <a:rPr lang="en-US" altLang="en-US" sz="3600" b="1" baseline="30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752600" y="3581401"/>
            <a:ext cx="7086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</a:rPr>
              <a:t> 6.0221335 *10</a:t>
            </a:r>
            <a:r>
              <a:rPr lang="en-US" altLang="en-US" sz="3600" b="1" baseline="30000">
                <a:solidFill>
                  <a:srgbClr val="990033"/>
                </a:solidFill>
                <a:latin typeface="Arial" panose="020B0604020202020204" pitchFamily="34" charset="0"/>
              </a:rPr>
              <a:t>23</a:t>
            </a: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</a:rPr>
              <a:t>  atoms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</a:rPr>
              <a:t>(Avogadro’s Number)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1752600" y="1752600"/>
            <a:ext cx="594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The classic textbook rant…….(but not your text’s rant, fortunately)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5105401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…</a:t>
            </a:r>
            <a:r>
              <a:rPr lang="en-US" altLang="en-US" sz="3600" b="1">
                <a:solidFill>
                  <a:srgbClr val="000000"/>
                </a:solidFill>
              </a:rPr>
              <a:t>Not that helpful when first starting out… </a:t>
            </a:r>
            <a:r>
              <a:rPr lang="en-US" altLang="en-US" sz="3600" b="1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  <a:endParaRPr lang="en-US" altLang="en-US" sz="3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3" grpId="0"/>
      <p:bldP spid="106504" grpId="0"/>
      <p:bldP spid="10650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711325" y="76201"/>
            <a:ext cx="7696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A better beginning: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the  </a:t>
            </a:r>
            <a:r>
              <a:rPr lang="en-US" altLang="en-US" sz="4400" b="1">
                <a:solidFill>
                  <a:srgbClr val="FF0000"/>
                </a:solidFill>
              </a:rPr>
              <a:t>mole concept </a:t>
            </a:r>
            <a:r>
              <a:rPr lang="en-US" altLang="en-US" sz="4400" b="1">
                <a:solidFill>
                  <a:srgbClr val="000000"/>
                </a:solidFill>
              </a:rPr>
              <a:t>is really </a:t>
            </a:r>
            <a:r>
              <a:rPr lang="en-US" altLang="en-US" sz="4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2971800" y="20574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524001"/>
            <a:ext cx="7620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the same  idea as a </a:t>
            </a:r>
            <a:r>
              <a:rPr lang="en-US" altLang="en-US" sz="4800" b="1">
                <a:solidFill>
                  <a:srgbClr val="FF0000"/>
                </a:solidFill>
              </a:rPr>
              <a:t>`dozen.’</a:t>
            </a:r>
          </a:p>
        </p:txBody>
      </p:sp>
      <p:pic>
        <p:nvPicPr>
          <p:cNvPr id="6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514601"/>
            <a:ext cx="487521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hemical m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2133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4191000"/>
            <a:ext cx="83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000000"/>
                </a:solidFill>
                <a:sym typeface="Symbol" panose="05050102010706020507" pitchFamily="18" charset="2"/>
              </a:rPr>
              <a:t></a:t>
            </a:r>
            <a:endParaRPr lang="en-US" altLang="en-US" sz="9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971800" y="20574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37891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1"/>
            <a:ext cx="5257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1905000" y="457201"/>
            <a:ext cx="86106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IN-CLASS EGG CALCULATIONS</a:t>
            </a:r>
          </a:p>
        </p:txBody>
      </p:sp>
    </p:spTree>
    <p:extLst>
      <p:ext uri="{BB962C8B-B14F-4D97-AF65-F5344CB8AC3E}">
        <p14:creationId xmlns:p14="http://schemas.microsoft.com/office/powerpoint/2010/main" val="15960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152401"/>
            <a:ext cx="3194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70C0"/>
                </a:solidFill>
              </a:rPr>
              <a:t>EGG WORLD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10400" y="228601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</a:rPr>
              <a:t>CHEMISTRY WORLD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1" y="1524001"/>
            <a:ext cx="2081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Smallest unit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1313" y="4111626"/>
            <a:ext cx="2286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Practical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Counting unit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14800" y="44196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</a:rPr>
              <a:t>Dozen</a:t>
            </a:r>
          </a:p>
        </p:txBody>
      </p:sp>
      <p:pic>
        <p:nvPicPr>
          <p:cNvPr id="21510" name="Picture 6" descr="http://www.lenntech.com/images/Water%20molec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6401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38600" y="2895601"/>
            <a:ext cx="1512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</a:rPr>
              <a:t>1 egg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43800" y="2971801"/>
            <a:ext cx="2895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 molecule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72200" y="41910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		Mole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    (The chemist’s dozen)</a:t>
            </a:r>
          </a:p>
        </p:txBody>
      </p:sp>
      <p:pic>
        <p:nvPicPr>
          <p:cNvPr id="25" name="Picture 2" descr="http://www.willybanjo.com/shop/gifts_and_novelties/herb_grinders_and_mills/acrylic_grinders/images/main_grinder_smiley_egg_grieg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6" y="1401764"/>
            <a:ext cx="1414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4" grpId="0"/>
      <p:bldP spid="16" grpId="0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3810000" y="457201"/>
            <a:ext cx="228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70C0"/>
                </a:solidFill>
              </a:rPr>
              <a:t>EGG WORLD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6858000" y="457201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</a:rPr>
              <a:t>CHEMISTRY WORLD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4038601"/>
            <a:ext cx="2590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grams/dozen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    (WEIGH)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47813" y="3921126"/>
            <a:ext cx="2057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Practical mass unit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52576" y="1600200"/>
            <a:ext cx="2638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# units in  practical counting unit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81401" y="2057400"/>
            <a:ext cx="2441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</a:rPr>
              <a:t>1 dozen=12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00800" y="1981201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1 mole </a:t>
            </a:r>
            <a:r>
              <a:rPr lang="en-US" altLang="en-US" sz="3600" b="1">
                <a:solidFill>
                  <a:srgbClr val="FF0000"/>
                </a:solidFill>
                <a:sym typeface="Symbol" panose="05050102010706020507" pitchFamily="18" charset="2"/>
              </a:rPr>
              <a:t></a:t>
            </a:r>
            <a:r>
              <a:rPr lang="en-US" altLang="en-US" sz="3600" b="1">
                <a:solidFill>
                  <a:srgbClr val="FF0000"/>
                </a:solidFill>
              </a:rPr>
              <a:t> 6.022 *10</a:t>
            </a:r>
            <a:r>
              <a:rPr lang="en-US" altLang="en-US" sz="3600" b="1" baseline="30000">
                <a:solidFill>
                  <a:srgbClr val="FF0000"/>
                </a:solidFill>
              </a:rPr>
              <a:t>23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72200" y="3429001"/>
            <a:ext cx="4495800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grams/mole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=gram molecular weight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 MW </a:t>
            </a:r>
            <a:r>
              <a:rPr lang="en-US" altLang="en-US" sz="2800" b="1">
                <a:solidFill>
                  <a:srgbClr val="FF0000"/>
                </a:solidFill>
              </a:rPr>
              <a:t>(molecular weight)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           (ADD)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39000" y="2514601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(Avogadro’s #)</a:t>
            </a:r>
          </a:p>
        </p:txBody>
      </p:sp>
      <p:sp>
        <p:nvSpPr>
          <p:cNvPr id="41995" name="TextBox 11"/>
          <p:cNvSpPr txBox="1">
            <a:spLocks noChangeArrowheads="1"/>
          </p:cNvSpPr>
          <p:nvPr/>
        </p:nvSpPr>
        <p:spPr bwMode="auto">
          <a:xfrm>
            <a:off x="1676400" y="1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Eggs vs. chemistry world (continued)</a:t>
            </a:r>
          </a:p>
        </p:txBody>
      </p:sp>
    </p:spTree>
    <p:extLst>
      <p:ext uri="{BB962C8B-B14F-4D97-AF65-F5344CB8AC3E}">
        <p14:creationId xmlns:p14="http://schemas.microsoft.com/office/powerpoint/2010/main" val="41988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/>
      <p:bldP spid="19" grpId="0"/>
      <p:bldP spid="22" grpId="0"/>
      <p:bldP spid="23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36B77E8084CD485B980AF4D288915320"/>
  <p:tag name="TPVERSION" val="5"/>
  <p:tag name="TPFULLVERSION" val="5.0.0.2212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47E495497784D49B822BF4DCCC9E326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817EBD2AC4840B7AB83713888532550&lt;/guid&gt;&#10;            &lt;repollguid&gt;398B229E9A0048B0B5246CAE0B6CC923&lt;/repollguid&gt;&#10;            &lt;sourceid&gt;17C8EFB3C2714C65BB0D0C50FEA85927&lt;/sourceid&gt;&#10;            &lt;questiontext&gt;The  gram molecular mass of of ‘crystal meth’)  is 149.2 g/mol. How many moles of crystal meth are in a typical street `teenth’ = 1/16 of an ounce= 1.80 grams ?    (1 mol count=6.022*1023 .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02CF0DEC19D46849DD215DED6CDEB7C&lt;/guid&gt;&#10;                    &lt;answertext&gt;7.27*1021&lt;/answertext&gt;&#10;                    &lt;valuetype&gt;-1&lt;/valuetype&gt;&#10;                &lt;/answer&gt;&#10;                &lt;answer&gt;&#10;                    &lt;guid&gt;D1B4A60249D34D72B63BE44EB0DAD0AC&lt;/guid&gt;&#10;                    &lt;answertext&gt;0.0121&lt;/answertext&gt;&#10;                    &lt;valuetype&gt;1&lt;/valuetype&gt;&#10;                &lt;/answer&gt;&#10;                &lt;answer&gt;&#10;                    &lt;guid&gt;08CCC560BE444A6296F93FA54BA2618B&lt;/guid&gt;&#10;                    &lt;answertext&gt;82.9&lt;/answertext&gt;&#10;                    &lt;valuetype&gt;-1&lt;/valuetype&gt;&#10;                &lt;/answer&gt;&#10;                &lt;answer&gt;&#10;                    &lt;guid&gt;7002BE95BAA440D0BDFE63AD871FB3B9&lt;/guid&gt;&#10;                    &lt;answertext&gt;2.48*10-22&lt;/answertext&gt;&#10;                    &lt;valuetype&gt;-1&lt;/valuetype&gt;&#10;                &lt;/answer&gt;&#10;                &lt;answer&gt;&#10;                    &lt;guid&gt;E1CFB6B6BE7C43458F547D5593281948&lt;/guid&gt;&#10;                    &lt;answertext&gt;My answer isn’t above&lt;/answertext&gt;&#10;                    &lt;valuetype&gt;-1&lt;/valuetype&gt;&#10;                &lt;/answer&gt;&#10;            &lt;/answers&gt;&#10;        &lt;/multichoice&gt;&#10;    &lt;/questions&gt;&#10;&lt;/questionlist&gt;"/>
  <p:tag name="RESULTS" val="The  gram molecular mass of of ‘crystal meth’)  is 149.2 g/mol. How many moles of crystal meth are in a typical street `teenth’ = 1/16 of an ounce= 1.80 grams ?    (1 mol count=6.022*1023 .)&#10;16[;]16[;]16[;]False[;]15[;]&#10;2.0625[;]2[;]0.242061459137964[;]0.05859375&#10;0[;]-1[;]7.27*10211[;]7.27*1021[;]&#10;15[;]1[;]0.01212[;]0.0121[;]&#10;1[;]-1[;]82.93[;]82.9[;]&#10;0[;]-1[;]2.48*10-224[;]2.48*10-22[;]&#10;0[;]-1[;]My answer isn’t above5[;]My answer isn’t above[;]&#10;"/>
  <p:tag name="HASRESUL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B1-Aflatoxin (MW=328.2 g/mol) is a naturally occurring, horribly toxic poison derived from Aspergillus fungi, a common contaminant in corn. It causes cancer in most humans at the staggeringly low exposure level of 1*1017 molecules.  What is the equivalent mass of aflatoxin represented by this count ? ( 1 mol count=6.0*1023 .)&#10;19[;]22[;]19[;]False[;]11[;]&#10;3.05263157894737[;]3[;]0.944439918154019[;]0.89196675900277&#10;0[;]-1[;]3.3*10-8 g1[;]3.3*10-8 g[;]&#10;5[;]-1[;]1.8*10-4 g2[;]1.8*10-4 g[;]&#10;11[;]1[;]5.47*10-5g3[;]5.47*10-5g[;]&#10;0[;]-1[;]5.06*10-10g4[;]5.06*10-10g[;]&#10;3[;]-1[;]Not any of above5[;]Not any of above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A5E2B9C7A8A45C7B1512CF720554E1D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288368AD0694A6897C736EE0FB647A4&lt;/guid&gt;&#10;            &lt;repollguid&gt;DA22830296274BE595BBA60C08F62065&lt;/repollguid&gt;&#10;            &lt;sourceid&gt;9D133619A5514271945AE11F78161074&lt;/sourceid&gt;&#10;            &lt;questiontext&gt;B1-Aflatoxin (MW=328.2 g/mol) is a naturally occurring, horribly toxic poison derived from Aspergillus fungi, a common contaminant in corn. It causes cancer in most humans at the staggeringly low exposure level of 1*1017 molecules.  What is the equivalent mass of aflatoxin represented by this count ? ( 1 mol count=6.0*1023 .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4CB7861ACC14B5C9C1D4D56B868E23E&lt;/guid&gt;&#10;                    &lt;answertext&gt;3.3*10-8 g&lt;/answertext&gt;&#10;                    &lt;valuetype&gt;-1&lt;/valuetype&gt;&#10;                &lt;/answer&gt;&#10;                &lt;answer&gt;&#10;                    &lt;guid&gt;AAF14CFC7E434A9486656FBC99750B3A&lt;/guid&gt;&#10;                    &lt;answertext&gt;1.8*10-4 g&lt;/answertext&gt;&#10;                    &lt;valuetype&gt;-1&lt;/valuetype&gt;&#10;                &lt;/answer&gt;&#10;                &lt;answer&gt;&#10;                    &lt;guid&gt;94AAD7F2B655442E80098F2651E00AB7&lt;/guid&gt;&#10;                    &lt;answertext&gt;5.47*10-5g&lt;/answertext&gt;&#10;                    &lt;valuetype&gt;1&lt;/valuetype&gt;&#10;                &lt;/answer&gt;&#10;                &lt;answer&gt;&#10;                    &lt;guid&gt;CE65AACF755648CB81860630B776EFD4&lt;/guid&gt;&#10;                    &lt;answertext&gt;5.06*10-10g&lt;/answertext&gt;&#10;                    &lt;valuetype&gt;-1&lt;/valuetype&gt;&#10;                &lt;/answer&gt;&#10;                &lt;answer&gt;&#10;                    &lt;guid&gt;527248808064403C9FBF59B7C48C0CF7&lt;/guid&gt;&#10;                    &lt;answertext&gt;Not any of above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424CD9CD7FB64B15B0175A7CDB7F3BAB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A7D69E604DF446995B55BD241C3AF3E&lt;/guid&gt;&#10;            &lt;repollguid&gt;440FDCAD01384E32B622369A741A2B75&lt;/repollguid&gt;&#10;            &lt;sourceid&gt;CACDBC500AB24188937B2491B31A5986&lt;/sourceid&gt;&#10;            &lt;questiontext&gt;Micro chip manufacture requires  nearly oxygen-free conditions wherein the concentration of O2 is at or below 17 pg/L.  Given that the atomic mass of O is 16 g/mol, about how many molecules of O2 /L does this represent ? Note: 1 mol count=6.0*1023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EAC1FC0A8EC49B883BF5BCBC384932A&lt;/guid&gt;&#10;                    &lt;answertext&gt;5.4*1024&lt;/answertext&gt;&#10;                    &lt;valuetype&gt;0&lt;/valuetype&gt;&#10;                &lt;/answer&gt;&#10;                &lt;answer&gt;&#10;                    &lt;guid&gt;81A1F75E459446B1B0331FD2830732D9&lt;/guid&gt;&#10;                    &lt;answertext&gt;3.5*1022&lt;/answertext&gt;&#10;                    &lt;valuetype&gt;0&lt;/valuetype&gt;&#10;                &lt;/answer&gt;&#10;                &lt;answer&gt;&#10;                    &lt;guid&gt;33FC3EBC117942E8AEEA2606AF6B7AA0&lt;/guid&gt;&#10;                    &lt;answertext&gt;3.2*1011&lt;/answertext&gt;&#10;                    &lt;valuetype&gt;0&lt;/valuetype&gt;&#10;                &lt;/answer&gt;&#10;                &lt;answer&gt;&#10;                    &lt;guid&gt;3A5B4E93D3E74AC4A74C1D6F43F7E2E5&lt;/guid&gt;&#10;                    &lt;answertext&gt;5.3*1022&lt;/answertext&gt;&#10;                    &lt;valuetype&gt;0&lt;/valuetype&gt;&#10;                &lt;/answer&gt;&#10;            &lt;/answers&gt;&#10;        &lt;/multichoice&gt;&#10;    &lt;/questions&gt;&#10;&lt;/questionlist&gt;"/>
  <p:tag name="RESULTS" val="Micro chip manufacture requires  nearly oxygen-free conditions wherein the concentration of O2 is at or below 17 pg/L.  Given that the atomic mass of O is 16 g/mol, about how many molecules of O2 /L does this represent ? Note: 1 mol count=6.0*1023 &#10;17[;]24[;]17[;]False[;]0[;]&#10;2.88235294117647[;]3[;]0.470588235294118[;]0.221453287197232&#10;1[;]0[;]5.4*10241[;]5.4*1024[;]&#10;0[;]0[;]3.5*10222[;]3.5*1022[;]&#10;16[;]0[;]3.2*10113[;]3.2*1011[;]&#10;0[;]0[;]5.3*10224[;]5.3*1022[;]&#10;"/>
  <p:tag name="HASRESULTS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1062</Words>
  <Application>Microsoft Office PowerPoint</Application>
  <PresentationFormat>Widescreen</PresentationFormat>
  <Paragraphs>225</Paragraphs>
  <Slides>36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Microsoft Graph Chart</vt:lpstr>
      <vt:lpstr>PowerPoint Presentation</vt:lpstr>
      <vt:lpstr>PowerPoint Presentation</vt:lpstr>
      <vt:lpstr>PowerPoint Presentation</vt:lpstr>
      <vt:lpstr>A trip to Mole land  </vt:lpstr>
      <vt:lpstr>The mole: starting definitions</vt:lpstr>
      <vt:lpstr>PowerPoint Presentation</vt:lpstr>
      <vt:lpstr>PowerPoint Presentation</vt:lpstr>
      <vt:lpstr>PowerPoint Presentation</vt:lpstr>
      <vt:lpstr>PowerPoint Presentation</vt:lpstr>
      <vt:lpstr>THE ONE PLACE EGG WORLD AND CHEMISTRY WORLD DEVIATE A TEENY BIT: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“Sweet” Mole Calculations: but first a public service message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 gram molecular mass of of ‘crystal meth’)  is 149.2 g/mol. How many moles of crystal meth are in a typical street `teenth’ = 1/16 of an ounce= 1.80 grams ?     (1 mol count=6.0*1023 .)</vt:lpstr>
      <vt:lpstr>B1-Aflatoxin (MW=328.2 g/mol) is a naturally occurring, horribly toxic poison derived from Aspergillus fungi, a common contaminant in corn. It causes cancer in most humans at the staggeringly low exposure level of 1*1017 molecules.  What is the equivalent mass of aflatoxin represented by this count ? ( 1 mol count=6.0*1023 .)</vt:lpstr>
      <vt:lpstr>Micro chip manufacture requires  nearly oxygen-free conditions wherein the concentration of O2 is at or below 17 pg/L.  Given that the atomic mass of O is 16 g/mol, about how many molecules of O2 /L does this represent ? Note: 1 mol count=6.0*1023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Fong, Jerry</cp:lastModifiedBy>
  <cp:revision>73</cp:revision>
  <cp:lastPrinted>2017-09-28T19:26:00Z</cp:lastPrinted>
  <dcterms:created xsi:type="dcterms:W3CDTF">2017-09-15T23:56:17Z</dcterms:created>
  <dcterms:modified xsi:type="dcterms:W3CDTF">2017-10-13T23:54:06Z</dcterms:modified>
</cp:coreProperties>
</file>