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38" r:id="rId2"/>
    <p:sldId id="326" r:id="rId3"/>
    <p:sldId id="327" r:id="rId4"/>
    <p:sldId id="328" r:id="rId5"/>
    <p:sldId id="329" r:id="rId6"/>
    <p:sldId id="330" r:id="rId7"/>
    <p:sldId id="333" r:id="rId8"/>
    <p:sldId id="334" r:id="rId9"/>
    <p:sldId id="337" r:id="rId10"/>
    <p:sldId id="339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68" r:id="rId30"/>
    <p:sldId id="359" r:id="rId31"/>
    <p:sldId id="360" r:id="rId32"/>
    <p:sldId id="361" r:id="rId33"/>
    <p:sldId id="362" r:id="rId34"/>
    <p:sldId id="367" r:id="rId35"/>
  </p:sldIdLst>
  <p:sldSz cx="12192000" cy="6858000"/>
  <p:notesSz cx="7010400" cy="9236075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3CB5091-0E6F-4159-9CEA-338A8310A7EC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D6788683-BD74-4A42-8214-6A0493F4F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44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350223E7-4CBE-498D-A4F3-BD9AC6E33E52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876097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C019CAFB-024F-4B43-8311-B856C1061294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827572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F3B036E9-9A42-4E41-8345-41C8761D6AA1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67473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AB0BA2DA-652C-4E21-9298-384D05FF2A3A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621532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4A461B34-A7A8-4963-A9E7-C3F8154560C0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460081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CC25BA00-CAFA-4BD2-8390-28E30AD35437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364105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A29C91EC-4782-4AF0-9774-4A91B433D1D1}" type="slidenum">
              <a:rPr lang="en-US" altLang="en-US" sz="1200" smtClean="0"/>
              <a:pPr/>
              <a:t>30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161928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F6EAC53A-D3A2-48F5-A3EC-6B167898CA2D}" type="slidenum">
              <a:rPr lang="en-US" altLang="en-US" sz="1200" smtClean="0"/>
              <a:pPr/>
              <a:t>31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595839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F44338E0-8BF4-49C0-A037-8C1EDBAF1C5E}" type="slidenum">
              <a:rPr lang="en-US" altLang="en-US" sz="1200" smtClean="0"/>
              <a:pPr/>
              <a:t>32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339897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39ED0A73-B050-4A21-9343-203FFA7C2734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600706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D4407855-11F1-4AA8-AE0B-ECFC24CCAE73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245817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EB883690-6ABF-4E09-9F1F-C6ADF0F687F5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256139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666F36C8-0BBE-4B15-B0E7-108B8A55932B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311098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430371BB-E3EF-4263-94FC-34D8B35E296B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14288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85AE7E2C-E2C4-448F-BA87-DD1015A75232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439307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520AB43C-BA5D-453E-B0C4-FA8C2B1447F6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447093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CAA7A08F-2591-4E7E-B0B3-585E024B5E34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185034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2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8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0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8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4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0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3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9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1C732-12AC-4D83-8866-13E7BEC2875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5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child+counting&amp;source=images&amp;cd=&amp;docid=XhLZvFhKOBbm8M&amp;tbnid=WQeK5KVGg7r0HM:&amp;ved=0CAUQjRw&amp;url=http://www3.open.ac.uk/study/undergraduate/mathematics-and-statistics/mathematics-education/index.htm&amp;ei=XPYIUtqrG4mI9gTE3oGYBg&amp;bvm=bv.50500085,d.b2I&amp;psig=AFQjCNGZYln67XBjrYAbKTPdJXSPsSzbuQ&amp;ust=1376405449482924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7.xml"/><Relationship Id="rId7" Type="http://schemas.openxmlformats.org/officeDocument/2006/relationships/oleObject" Target="../embeddings/oleObject2.bin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11.xml"/><Relationship Id="rId7" Type="http://schemas.openxmlformats.org/officeDocument/2006/relationships/oleObject" Target="../embeddings/oleObject3.bin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15.xml"/><Relationship Id="rId7" Type="http://schemas.openxmlformats.org/officeDocument/2006/relationships/oleObject" Target="../embeddings/oleObject4.bin"/><Relationship Id="rId2" Type="http://schemas.openxmlformats.org/officeDocument/2006/relationships/tags" Target="../tags/tag14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622" y="1686864"/>
            <a:ext cx="6073422" cy="51248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Homework 4 Due Monday 16 October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Start Reading Chapter 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Homework </a:t>
            </a:r>
            <a:r>
              <a:rPr lang="en-US" sz="3200" b="1" smtClean="0">
                <a:solidFill>
                  <a:srgbClr val="FF0000"/>
                </a:solidFill>
              </a:rPr>
              <a:t>5 posted </a:t>
            </a:r>
            <a:r>
              <a:rPr lang="en-US" sz="3200" b="1" dirty="0" smtClean="0">
                <a:solidFill>
                  <a:srgbClr val="FF0000"/>
                </a:solidFill>
              </a:rPr>
              <a:t>and due this Friday 20 </a:t>
            </a:r>
            <a:r>
              <a:rPr lang="en-US" sz="3200" b="1" smtClean="0">
                <a:solidFill>
                  <a:srgbClr val="FF0000"/>
                </a:solidFill>
              </a:rPr>
              <a:t>October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46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1524000" y="0"/>
            <a:ext cx="952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100" b="1" dirty="0">
                <a:solidFill>
                  <a:srgbClr val="000000"/>
                </a:solidFill>
              </a:rPr>
              <a:t>Chapter </a:t>
            </a:r>
            <a:r>
              <a:rPr lang="en-US" altLang="en-US" sz="3100" b="1" dirty="0" smtClean="0">
                <a:solidFill>
                  <a:srgbClr val="000000"/>
                </a:solidFill>
              </a:rPr>
              <a:t>3: </a:t>
            </a:r>
            <a:r>
              <a:rPr lang="en-US" altLang="en-US" sz="3100" b="1" dirty="0">
                <a:solidFill>
                  <a:srgbClr val="000000"/>
                </a:solidFill>
              </a:rPr>
              <a:t>MOLES- </a:t>
            </a:r>
            <a:r>
              <a:rPr lang="en-US" altLang="en-US" sz="3100" b="1" dirty="0">
                <a:solidFill>
                  <a:srgbClr val="FF0000"/>
                </a:solidFill>
              </a:rPr>
              <a:t>Every science involves counting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1" y="534988"/>
            <a:ext cx="4505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Astronomers count ……</a:t>
            </a:r>
          </a:p>
        </p:txBody>
      </p:sp>
      <p:pic>
        <p:nvPicPr>
          <p:cNvPr id="1026" name="Picture 2" descr="http://www.ceo.wa.edu.au/home/carey.peter/astronom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1223963"/>
            <a:ext cx="30861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43600" y="762000"/>
            <a:ext cx="472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Animal</a:t>
            </a:r>
            <a:r>
              <a:rPr lang="en-US" altLang="en-US" sz="2400" b="1">
                <a:solidFill>
                  <a:srgbClr val="FF0000"/>
                </a:solidFill>
              </a:rPr>
              <a:t> </a:t>
            </a:r>
            <a:r>
              <a:rPr lang="en-US" altLang="en-US" b="1">
                <a:solidFill>
                  <a:srgbClr val="FF0000"/>
                </a:solidFill>
              </a:rPr>
              <a:t>biologists</a:t>
            </a:r>
            <a:r>
              <a:rPr lang="en-US" altLang="en-US" sz="2400" b="1">
                <a:solidFill>
                  <a:srgbClr val="FF0000"/>
                </a:solidFill>
              </a:rPr>
              <a:t> </a:t>
            </a:r>
            <a:r>
              <a:rPr lang="en-US" altLang="en-US" b="1">
                <a:solidFill>
                  <a:srgbClr val="FF0000"/>
                </a:solidFill>
              </a:rPr>
              <a:t>count </a:t>
            </a:r>
            <a:r>
              <a:rPr lang="en-US" altLang="en-US" sz="2400" b="1">
                <a:solidFill>
                  <a:srgbClr val="FF0000"/>
                </a:solidFill>
              </a:rPr>
              <a:t>…</a:t>
            </a:r>
          </a:p>
        </p:txBody>
      </p:sp>
      <p:pic>
        <p:nvPicPr>
          <p:cNvPr id="1028" name="Picture 4" descr="http://farm4.static.flickr.com/3554/3695677431_53ef5bdca5_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1277939"/>
            <a:ext cx="29051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00200" y="3276600"/>
            <a:ext cx="464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5426"/>
                </a:solidFill>
              </a:rPr>
              <a:t>Bacteriologists</a:t>
            </a:r>
            <a:r>
              <a:rPr lang="en-US" altLang="en-US" sz="2400" b="1">
                <a:solidFill>
                  <a:srgbClr val="005426"/>
                </a:solidFill>
              </a:rPr>
              <a:t> </a:t>
            </a:r>
            <a:r>
              <a:rPr lang="en-US" altLang="en-US" b="1">
                <a:solidFill>
                  <a:srgbClr val="005426"/>
                </a:solidFill>
              </a:rPr>
              <a:t>count ...</a:t>
            </a:r>
          </a:p>
        </p:txBody>
      </p:sp>
      <p:pic>
        <p:nvPicPr>
          <p:cNvPr id="1030" name="Picture 6" descr="http://productinspiration.com/wp-content/uploads/2008/04/bacteria5.jpg1f2cfe32-b8c8-4f65-9e77-560f98ca8c12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3919538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67400" y="3249613"/>
            <a:ext cx="472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Chemists count…….</a:t>
            </a:r>
          </a:p>
        </p:txBody>
      </p:sp>
      <p:pic>
        <p:nvPicPr>
          <p:cNvPr id="1032" name="Picture 8" descr="http://kartha-pes.sulekha.com/mstore/kartha-pes/albums/default/water%20molecules%20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0"/>
            <a:ext cx="32385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3810000"/>
            <a:ext cx="33528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6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1981200" y="152400"/>
            <a:ext cx="8686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</a:rPr>
              <a:t>Even worse news…even if we could see molecules…guess long would it take to count the number of water molecules in a tea cup ??</a:t>
            </a:r>
          </a:p>
        </p:txBody>
      </p:sp>
      <p:pic>
        <p:nvPicPr>
          <p:cNvPr id="2662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74925"/>
            <a:ext cx="589915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01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1905000" y="457200"/>
            <a:ext cx="8763000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Let’s use the Chinese Tihane-2 computer (world’s current fastest computer) to count all the molecules of water in a teacup assuming it counted at its </a:t>
            </a:r>
            <a:r>
              <a:rPr lang="en-US" altLang="en-US" b="1" u="sng">
                <a:solidFill>
                  <a:srgbClr val="000000"/>
                </a:solidFill>
              </a:rPr>
              <a:t>maximum </a:t>
            </a:r>
            <a:r>
              <a:rPr lang="en-US" altLang="en-US" b="1">
                <a:solidFill>
                  <a:srgbClr val="000000"/>
                </a:solidFill>
              </a:rPr>
              <a:t> processor rate =</a:t>
            </a:r>
            <a:r>
              <a:rPr lang="en-US" altLang="en-US" sz="2800" b="1">
                <a:solidFill>
                  <a:srgbClr val="000000"/>
                </a:solidFill>
              </a:rPr>
              <a:t>  </a:t>
            </a:r>
            <a:r>
              <a:rPr lang="en-US" altLang="en-US" b="1">
                <a:solidFill>
                  <a:srgbClr val="000000"/>
                </a:solidFill>
              </a:rPr>
              <a:t>34,000,000,000,000,000 molecules/second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	 (=3400 THz=3.4*10</a:t>
            </a:r>
            <a:r>
              <a:rPr lang="en-US" altLang="en-US" sz="2800" baseline="30000">
                <a:solidFill>
                  <a:srgbClr val="000000"/>
                </a:solidFill>
              </a:rPr>
              <a:t>6</a:t>
            </a:r>
            <a:r>
              <a:rPr lang="en-US" altLang="en-US" sz="2800">
                <a:solidFill>
                  <a:srgbClr val="000000"/>
                </a:solidFill>
              </a:rPr>
              <a:t> GHz</a:t>
            </a:r>
            <a:r>
              <a:rPr lang="en-US" altLang="en-US" sz="2800" baseline="30000">
                <a:solidFill>
                  <a:srgbClr val="000000"/>
                </a:solidFill>
              </a:rPr>
              <a:t>1</a:t>
            </a:r>
            <a:r>
              <a:rPr lang="en-US" altLang="en-US" sz="2800">
                <a:solidFill>
                  <a:srgbClr val="000000"/>
                </a:solidFill>
              </a:rPr>
              <a:t> ) 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29000" y="4341813"/>
            <a:ext cx="5486400" cy="8302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Answer: ~ 3.2 years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86000" y="5562600"/>
            <a:ext cx="7772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baseline="30000">
                <a:solidFill>
                  <a:srgbClr val="000000"/>
                </a:solidFill>
              </a:rPr>
              <a:t>1</a:t>
            </a:r>
            <a:r>
              <a:rPr lang="en-US" altLang="en-US" sz="2800" b="1">
                <a:solidFill>
                  <a:srgbClr val="000000"/>
                </a:solidFill>
              </a:rPr>
              <a:t> ~ 1 million times faster than a typical laptop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  (It houses 3 million processors in parallel)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05000" y="3581401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How long would it take to count them all ?</a:t>
            </a:r>
          </a:p>
        </p:txBody>
      </p:sp>
    </p:spTree>
    <p:extLst>
      <p:ext uri="{BB962C8B-B14F-4D97-AF65-F5344CB8AC3E}">
        <p14:creationId xmlns:p14="http://schemas.microsoft.com/office/powerpoint/2010/main" val="182949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2438400" y="838200"/>
            <a:ext cx="693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1676400" y="609601"/>
            <a:ext cx="87058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Student Learning Outcome 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altLang="en-US" sz="240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Students should be able to </a:t>
            </a:r>
            <a:r>
              <a:rPr lang="en-US" alt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perform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alt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basic chemical calculations connected to: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mole-weight-count conversions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en-US" alt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reaction stoichiometry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en-US" alt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limiting yields.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24000" y="152400"/>
            <a:ext cx="9144000" cy="5842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dirty="0">
                <a:ea typeface="Times New Roman" panose="02020603050405020304" pitchFamily="18" charset="0"/>
                <a:cs typeface="Calibri" panose="020F0502020204030204" pitchFamily="34" charset="0"/>
              </a:rPr>
              <a:t>From your lecture syllabus….</a:t>
            </a:r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1676400" y="4648200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7400" y="4191001"/>
            <a:ext cx="5867400" cy="20621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FF0000"/>
                </a:solidFill>
              </a:rPr>
              <a:t>Translation: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How do chemists count atoms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 and molecules without actually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 having to count them ???</a:t>
            </a:r>
          </a:p>
        </p:txBody>
      </p:sp>
      <p:pic>
        <p:nvPicPr>
          <p:cNvPr id="41986" name="Picture 2" descr="http://t2.gstatic.com/images?q=tbn:ANd9GcTIy_ERVxFIOF2NsBNlSEUDApyXhu2BXMlXWryX7HwL5JBaQA4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276601"/>
            <a:ext cx="2439988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10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hemical m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914400"/>
            <a:ext cx="2686050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2209800" y="762001"/>
            <a:ext cx="5105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</a:rPr>
              <a:t>Chemists count atoms and molecules using…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4600" y="3200400"/>
            <a:ext cx="4876800" cy="15700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Moles</a:t>
            </a:r>
          </a:p>
        </p:txBody>
      </p:sp>
    </p:spTree>
    <p:extLst>
      <p:ext uri="{BB962C8B-B14F-4D97-AF65-F5344CB8AC3E}">
        <p14:creationId xmlns:p14="http://schemas.microsoft.com/office/powerpoint/2010/main" val="189133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 sz="4000" b="1"/>
              <a:t>A trip to Mole land </a:t>
            </a:r>
            <a:r>
              <a:rPr lang="en-US" altLang="en-US" sz="4000"/>
              <a:t/>
            </a:r>
            <a:br>
              <a:rPr lang="en-US" altLang="en-US" sz="4000"/>
            </a:br>
            <a:endParaRPr lang="en-US" altLang="en-US" sz="2400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524000" y="838201"/>
            <a:ext cx="8991600" cy="52387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Moles connect the atomic world to human world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4267200" y="4114800"/>
            <a:ext cx="6400800" cy="157003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Moles allow us to conveniently connect between these worlds using a  scale.</a:t>
            </a:r>
          </a:p>
        </p:txBody>
      </p:sp>
      <p:pic>
        <p:nvPicPr>
          <p:cNvPr id="114693" name="Picture 5" descr="homer_simps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857375"/>
            <a:ext cx="2286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Picture 6" descr="atomic force microscope pix of CO2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447800"/>
            <a:ext cx="17764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5" name="Picture 7" descr="bala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28956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1524000" y="3903664"/>
            <a:ext cx="312420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~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30 CO</a:t>
            </a:r>
            <a:r>
              <a:rPr lang="en-US" altLang="en-US" sz="2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 molecules arranged in shape of muffin man (IBM)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4697" name="Line 9"/>
          <p:cNvSpPr>
            <a:spLocks noChangeShapeType="1"/>
          </p:cNvSpPr>
          <p:nvPr/>
        </p:nvSpPr>
        <p:spPr bwMode="auto">
          <a:xfrm>
            <a:off x="3581400" y="1524000"/>
            <a:ext cx="0" cy="22860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3581400" y="2806700"/>
            <a:ext cx="3124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~0.00000002</a:t>
            </a:r>
            <a:r>
              <a:rPr lang="en-US" altLang="en-US" b="1" baseline="300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6858000" y="1295401"/>
            <a:ext cx="381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~ 10</a:t>
            </a:r>
            <a:r>
              <a:rPr lang="en-US" altLang="en-US" sz="2400" b="1" baseline="30000">
                <a:solidFill>
                  <a:srgbClr val="000000"/>
                </a:solidFill>
                <a:latin typeface="Arial" panose="020B0604020202020204" pitchFamily="34" charset="0"/>
              </a:rPr>
              <a:t>27 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 molecules in the shape of a couch potato</a:t>
            </a:r>
          </a:p>
        </p:txBody>
      </p:sp>
      <p:sp>
        <p:nvSpPr>
          <p:cNvPr id="114700" name="Line 12"/>
          <p:cNvSpPr>
            <a:spLocks noChangeShapeType="1"/>
          </p:cNvSpPr>
          <p:nvPr/>
        </p:nvSpPr>
        <p:spPr bwMode="auto">
          <a:xfrm>
            <a:off x="8382000" y="2133600"/>
            <a:ext cx="0" cy="19812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01" name="Text Box 13"/>
          <p:cNvSpPr txBox="1">
            <a:spLocks noChangeArrowheads="1"/>
          </p:cNvSpPr>
          <p:nvPr/>
        </p:nvSpPr>
        <p:spPr bwMode="auto">
          <a:xfrm>
            <a:off x="7391400" y="2806700"/>
            <a:ext cx="1143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~2</a:t>
            </a:r>
            <a:r>
              <a:rPr lang="en-US" altLang="en-US" b="1" baseline="30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114702" name="Line 14"/>
          <p:cNvSpPr>
            <a:spLocks noChangeShapeType="1"/>
          </p:cNvSpPr>
          <p:nvPr/>
        </p:nvSpPr>
        <p:spPr bwMode="auto">
          <a:xfrm>
            <a:off x="6529388" y="3098800"/>
            <a:ext cx="9144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5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 animBg="1"/>
      <p:bldP spid="114696" grpId="0"/>
      <p:bldP spid="114697" grpId="0" animBg="1"/>
      <p:bldP spid="114698" grpId="0"/>
      <p:bldP spid="114699" grpId="0"/>
      <p:bldP spid="114700" grpId="0" animBg="1"/>
      <p:bldP spid="114701" grpId="0"/>
      <p:bldP spid="11470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The </a:t>
            </a:r>
            <a:r>
              <a:rPr lang="en-US" altLang="en-US" smtClean="0">
                <a:solidFill>
                  <a:srgbClr val="FF0000"/>
                </a:solidFill>
              </a:rPr>
              <a:t>mole</a:t>
            </a:r>
            <a:r>
              <a:rPr lang="en-US" altLang="en-US" smtClean="0"/>
              <a:t>: starting definitions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2057400" y="914401"/>
            <a:ext cx="7848600" cy="646113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  <a:latin typeface="Arial" panose="020B0604020202020204" pitchFamily="34" charset="0"/>
              </a:rPr>
              <a:t>      What is a  chemical mole  ?</a:t>
            </a:r>
          </a:p>
        </p:txBody>
      </p:sp>
      <p:pic>
        <p:nvPicPr>
          <p:cNvPr id="106502" name="Picture 6" descr="chemical m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828800"/>
            <a:ext cx="15430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1524000" y="2819400"/>
            <a:ext cx="6553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  </a:t>
            </a:r>
            <a:r>
              <a:rPr lang="en-US" altLang="en-US" sz="36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# atoms in 12.000 g  of </a:t>
            </a:r>
            <a:r>
              <a:rPr lang="en-US" altLang="en-US" sz="3600" b="1" baseline="300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12</a:t>
            </a:r>
            <a:r>
              <a:rPr lang="en-US" altLang="en-US" sz="36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C</a:t>
            </a:r>
            <a:r>
              <a:rPr lang="en-US" altLang="en-US" sz="36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1752600" y="3581401"/>
            <a:ext cx="7086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99003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>
                <a:solidFill>
                  <a:srgbClr val="990033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</a:t>
            </a:r>
            <a:r>
              <a:rPr lang="en-US" altLang="en-US" sz="3600" b="1">
                <a:solidFill>
                  <a:srgbClr val="990033"/>
                </a:solidFill>
                <a:latin typeface="Arial" panose="020B0604020202020204" pitchFamily="34" charset="0"/>
              </a:rPr>
              <a:t> 6.0221335 *10</a:t>
            </a:r>
            <a:r>
              <a:rPr lang="en-US" altLang="en-US" sz="3600" b="1" baseline="30000">
                <a:solidFill>
                  <a:srgbClr val="990033"/>
                </a:solidFill>
                <a:latin typeface="Arial" panose="020B0604020202020204" pitchFamily="34" charset="0"/>
              </a:rPr>
              <a:t>23</a:t>
            </a:r>
            <a:r>
              <a:rPr lang="en-US" altLang="en-US" sz="3600" b="1">
                <a:solidFill>
                  <a:srgbClr val="990033"/>
                </a:solidFill>
                <a:latin typeface="Arial" panose="020B0604020202020204" pitchFamily="34" charset="0"/>
              </a:rPr>
              <a:t>  atoms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990033"/>
                </a:solidFill>
                <a:latin typeface="Arial" panose="020B0604020202020204" pitchFamily="34" charset="0"/>
              </a:rPr>
              <a:t>(Avogadro’s Number)</a:t>
            </a:r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1752600" y="1752600"/>
            <a:ext cx="5943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The classic textbook rant…….(but not your text’s rant, fortunately)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0" y="5105401"/>
            <a:ext cx="868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…</a:t>
            </a:r>
            <a:r>
              <a:rPr lang="en-US" altLang="en-US" sz="3600" b="1">
                <a:solidFill>
                  <a:srgbClr val="000000"/>
                </a:solidFill>
              </a:rPr>
              <a:t>Not that helpful when first starting out… </a:t>
            </a:r>
            <a:r>
              <a:rPr lang="en-US" altLang="en-US" sz="3600" b="1">
                <a:solidFill>
                  <a:srgbClr val="000000"/>
                </a:solidFill>
                <a:sym typeface="Wingdings" panose="05000000000000000000" pitchFamily="2" charset="2"/>
              </a:rPr>
              <a:t></a:t>
            </a:r>
            <a:endParaRPr lang="en-US" altLang="en-US" sz="36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6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animBg="1"/>
      <p:bldP spid="106503" grpId="0"/>
      <p:bldP spid="106504" grpId="0"/>
      <p:bldP spid="10650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1711325" y="76201"/>
            <a:ext cx="7696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</a:rPr>
              <a:t>A better beginning: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</a:rPr>
              <a:t>the  </a:t>
            </a:r>
            <a:r>
              <a:rPr lang="en-US" altLang="en-US" sz="4400" b="1">
                <a:solidFill>
                  <a:srgbClr val="FF0000"/>
                </a:solidFill>
              </a:rPr>
              <a:t>mole concept </a:t>
            </a:r>
            <a:r>
              <a:rPr lang="en-US" altLang="en-US" sz="4400" b="1">
                <a:solidFill>
                  <a:srgbClr val="000000"/>
                </a:solidFill>
              </a:rPr>
              <a:t>is really </a:t>
            </a:r>
            <a:r>
              <a:rPr lang="en-US" altLang="en-US" sz="44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2971800" y="2057400"/>
            <a:ext cx="426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0" y="1524001"/>
            <a:ext cx="7620000" cy="830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00"/>
                </a:solidFill>
              </a:rPr>
              <a:t>the same  idea as a </a:t>
            </a:r>
            <a:r>
              <a:rPr lang="en-US" altLang="en-US" sz="4800" b="1">
                <a:solidFill>
                  <a:srgbClr val="FF0000"/>
                </a:solidFill>
              </a:rPr>
              <a:t>`dozen.’</a:t>
            </a:r>
          </a:p>
        </p:txBody>
      </p:sp>
      <p:pic>
        <p:nvPicPr>
          <p:cNvPr id="6" name="Picture 2" descr="http://elrond.biol.soton.ac.uk/~squraishe/images/eggsHardFoc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2514601"/>
            <a:ext cx="4875213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hemical mo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590800"/>
            <a:ext cx="213360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58000" y="4191000"/>
            <a:ext cx="838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000000"/>
                </a:solidFill>
                <a:sym typeface="Symbol" panose="05050102010706020507" pitchFamily="18" charset="2"/>
              </a:rPr>
              <a:t></a:t>
            </a:r>
            <a:endParaRPr lang="en-US" altLang="en-US" sz="9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57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3"/>
          <p:cNvSpPr txBox="1">
            <a:spLocks noChangeArrowheads="1"/>
          </p:cNvSpPr>
          <p:nvPr/>
        </p:nvSpPr>
        <p:spPr bwMode="auto">
          <a:xfrm>
            <a:off x="2971800" y="2057400"/>
            <a:ext cx="426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pic>
        <p:nvPicPr>
          <p:cNvPr id="37891" name="Picture 2" descr="http://elrond.biol.soton.ac.uk/~squraishe/images/eggsHardFoc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601"/>
            <a:ext cx="52578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7"/>
          <p:cNvSpPr txBox="1">
            <a:spLocks noChangeArrowheads="1"/>
          </p:cNvSpPr>
          <p:nvPr/>
        </p:nvSpPr>
        <p:spPr bwMode="auto">
          <a:xfrm>
            <a:off x="1905000" y="457201"/>
            <a:ext cx="86106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IN-CLASS EGG CALCULATIONS</a:t>
            </a:r>
          </a:p>
        </p:txBody>
      </p:sp>
    </p:spTree>
    <p:extLst>
      <p:ext uri="{BB962C8B-B14F-4D97-AF65-F5344CB8AC3E}">
        <p14:creationId xmlns:p14="http://schemas.microsoft.com/office/powerpoint/2010/main" val="159609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7400" y="152401"/>
            <a:ext cx="31940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u="sng">
                <a:solidFill>
                  <a:srgbClr val="0070C0"/>
                </a:solidFill>
              </a:rPr>
              <a:t>EGG WORLD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10400" y="228601"/>
            <a:ext cx="4114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u="sng">
                <a:solidFill>
                  <a:srgbClr val="FF0000"/>
                </a:solidFill>
              </a:rPr>
              <a:t>CHEMISTRY WORLD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52601" y="1524001"/>
            <a:ext cx="20812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</a:rPr>
              <a:t>Smallest unit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11313" y="4111626"/>
            <a:ext cx="2286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</a:rPr>
              <a:t>Practical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</a:rPr>
              <a:t>Counting unit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14800" y="4419601"/>
            <a:ext cx="190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70C0"/>
                </a:solidFill>
              </a:rPr>
              <a:t>Dozen</a:t>
            </a:r>
          </a:p>
        </p:txBody>
      </p:sp>
      <p:pic>
        <p:nvPicPr>
          <p:cNvPr id="21510" name="Picture 6" descr="http://www.lenntech.com/images/Water%20molecu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676401"/>
            <a:ext cx="1752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038600" y="2895601"/>
            <a:ext cx="1512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70C0"/>
                </a:solidFill>
              </a:rPr>
              <a:t>1 egg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543800" y="2971801"/>
            <a:ext cx="28956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1 molecule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172200" y="4191000"/>
            <a:ext cx="449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		Mole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     (The chemist’s dozen)</a:t>
            </a:r>
          </a:p>
        </p:txBody>
      </p:sp>
      <p:pic>
        <p:nvPicPr>
          <p:cNvPr id="25" name="Picture 2" descr="http://www.willybanjo.com/shop/gifts_and_novelties/herb_grinders_and_mills/acrylic_grinders/images/main_grinder_smiley_egg_grieg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6" y="1401764"/>
            <a:ext cx="14144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57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  <p:bldP spid="14" grpId="0"/>
      <p:bldP spid="16" grpId="0"/>
      <p:bldP spid="17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81200" y="2895601"/>
            <a:ext cx="571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</a:rPr>
              <a:t>3.001 + </a:t>
            </a:r>
            <a:r>
              <a:rPr lang="en-US" altLang="en-US" sz="3600">
                <a:solidFill>
                  <a:srgbClr val="002060"/>
                </a:solidFill>
              </a:rPr>
              <a:t>0.1</a:t>
            </a:r>
            <a:r>
              <a:rPr lang="en-US" altLang="en-US" sz="3600">
                <a:solidFill>
                  <a:srgbClr val="000000"/>
                </a:solidFill>
              </a:rPr>
              <a:t> + 0.01 </a:t>
            </a:r>
            <a:r>
              <a:rPr lang="en-US" altLang="en-US" sz="2800">
                <a:solidFill>
                  <a:srgbClr val="000000"/>
                </a:solidFill>
              </a:rPr>
              <a:t>=_____</a:t>
            </a:r>
          </a:p>
        </p:txBody>
      </p:sp>
      <p:sp>
        <p:nvSpPr>
          <p:cNvPr id="4099" name="TextBox 10"/>
          <p:cNvSpPr txBox="1">
            <a:spLocks noChangeArrowheads="1"/>
          </p:cNvSpPr>
          <p:nvPr/>
        </p:nvSpPr>
        <p:spPr bwMode="auto">
          <a:xfrm>
            <a:off x="2362200" y="381001"/>
            <a:ext cx="5181600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Calculations done to correct sig fig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52600" y="4343401"/>
            <a:ext cx="693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14.5-  0.100 + </a:t>
            </a:r>
            <a:r>
              <a:rPr lang="en-US" altLang="en-US" sz="4000">
                <a:solidFill>
                  <a:srgbClr val="002060"/>
                </a:solidFill>
              </a:rPr>
              <a:t>2</a:t>
            </a:r>
            <a:r>
              <a:rPr lang="en-US" altLang="en-US" sz="4000">
                <a:solidFill>
                  <a:srgbClr val="000000"/>
                </a:solidFill>
              </a:rPr>
              <a:t> =     _____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7600" y="914401"/>
            <a:ext cx="6172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u="sng" dirty="0">
                <a:solidFill>
                  <a:schemeClr val="accent2">
                    <a:lumMod val="75000"/>
                  </a:schemeClr>
                </a:solidFill>
              </a:rPr>
              <a:t>Adding/subtracting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91200" y="2743201"/>
            <a:ext cx="114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3.1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248400" y="4191001"/>
            <a:ext cx="76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676400" y="1524001"/>
            <a:ext cx="8991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The decimal count of the least precise value sets the </a:t>
            </a:r>
            <a:r>
              <a:rPr lang="en-US" altLang="en-US" b="1"/>
              <a:t>determines the calculation’s decimal count</a:t>
            </a:r>
            <a:r>
              <a:rPr lang="en-US" altLang="en-US">
                <a:solidFill>
                  <a:srgbClr val="000000"/>
                </a:solidFill>
              </a:rPr>
              <a:t>….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05200" y="2895600"/>
            <a:ext cx="685800" cy="52322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24400" y="4343400"/>
            <a:ext cx="381000" cy="523220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7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7" grpId="0"/>
      <p:bldP spid="18" grpId="0"/>
      <p:bldP spid="27" grpId="0"/>
      <p:bldP spid="3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3"/>
          <p:cNvSpPr txBox="1">
            <a:spLocks noChangeArrowheads="1"/>
          </p:cNvSpPr>
          <p:nvPr/>
        </p:nvSpPr>
        <p:spPr bwMode="auto">
          <a:xfrm>
            <a:off x="3810000" y="457201"/>
            <a:ext cx="2286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u="sng">
                <a:solidFill>
                  <a:srgbClr val="0070C0"/>
                </a:solidFill>
              </a:rPr>
              <a:t>EGG WORLD</a:t>
            </a:r>
          </a:p>
        </p:txBody>
      </p:sp>
      <p:sp>
        <p:nvSpPr>
          <p:cNvPr id="41987" name="TextBox 5"/>
          <p:cNvSpPr txBox="1">
            <a:spLocks noChangeArrowheads="1"/>
          </p:cNvSpPr>
          <p:nvPr/>
        </p:nvSpPr>
        <p:spPr bwMode="auto">
          <a:xfrm>
            <a:off x="6858000" y="457201"/>
            <a:ext cx="3429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u="sng">
                <a:solidFill>
                  <a:srgbClr val="FF0000"/>
                </a:solidFill>
              </a:rPr>
              <a:t>CHEMISTRY WORLD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05200" y="4038601"/>
            <a:ext cx="2590800" cy="1077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</a:rPr>
              <a:t>grams/dozen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</a:rPr>
              <a:t>    (WEIGH)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47813" y="3921126"/>
            <a:ext cx="2057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Practical mass unit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552576" y="1600200"/>
            <a:ext cx="26384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# units in  practical counting unit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581401" y="2057400"/>
            <a:ext cx="24415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70C0"/>
                </a:solidFill>
              </a:rPr>
              <a:t>1 dozen=12 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400800" y="1981201"/>
            <a:ext cx="426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1 mole </a:t>
            </a:r>
            <a:r>
              <a:rPr lang="en-US" altLang="en-US" sz="3600" b="1">
                <a:solidFill>
                  <a:srgbClr val="FF0000"/>
                </a:solidFill>
                <a:sym typeface="Symbol" panose="05050102010706020507" pitchFamily="18" charset="2"/>
              </a:rPr>
              <a:t></a:t>
            </a:r>
            <a:r>
              <a:rPr lang="en-US" altLang="en-US" sz="3600" b="1">
                <a:solidFill>
                  <a:srgbClr val="FF0000"/>
                </a:solidFill>
              </a:rPr>
              <a:t> 6.022 *10</a:t>
            </a:r>
            <a:r>
              <a:rPr lang="en-US" altLang="en-US" sz="3600" b="1" baseline="30000">
                <a:solidFill>
                  <a:srgbClr val="FF0000"/>
                </a:solidFill>
              </a:rPr>
              <a:t>23</a:t>
            </a:r>
            <a:endParaRPr lang="en-US" altLang="en-US" sz="3600" b="1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172200" y="3429001"/>
            <a:ext cx="4495800" cy="20621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grams/mole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=gram molecular weight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= MW </a:t>
            </a:r>
            <a:r>
              <a:rPr lang="en-US" altLang="en-US" sz="2800" b="1">
                <a:solidFill>
                  <a:srgbClr val="FF0000"/>
                </a:solidFill>
              </a:rPr>
              <a:t>(molecular weight)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            (ADD)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239000" y="2514601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(Avogadro’s #)</a:t>
            </a:r>
          </a:p>
        </p:txBody>
      </p:sp>
      <p:sp>
        <p:nvSpPr>
          <p:cNvPr id="41995" name="TextBox 11"/>
          <p:cNvSpPr txBox="1">
            <a:spLocks noChangeArrowheads="1"/>
          </p:cNvSpPr>
          <p:nvPr/>
        </p:nvSpPr>
        <p:spPr bwMode="auto">
          <a:xfrm>
            <a:off x="1676400" y="1"/>
            <a:ext cx="556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Eggs vs. chemistry world (continued)</a:t>
            </a:r>
          </a:p>
        </p:txBody>
      </p:sp>
    </p:spTree>
    <p:extLst>
      <p:ext uri="{BB962C8B-B14F-4D97-AF65-F5344CB8AC3E}">
        <p14:creationId xmlns:p14="http://schemas.microsoft.com/office/powerpoint/2010/main" val="419884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8" grpId="0"/>
      <p:bldP spid="19" grpId="0"/>
      <p:bldP spid="22" grpId="0"/>
      <p:bldP spid="23" grpId="0" animBg="1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9154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 b="1"/>
              <a:t>THE ONE PLACE </a:t>
            </a:r>
            <a:r>
              <a:rPr lang="en-US" altLang="en-US" sz="2800" b="1">
                <a:solidFill>
                  <a:srgbClr val="0070C0"/>
                </a:solidFill>
              </a:rPr>
              <a:t>EGG WORLD</a:t>
            </a:r>
            <a:r>
              <a:rPr lang="en-US" altLang="en-US" sz="2800" b="1"/>
              <a:t> AND </a:t>
            </a:r>
            <a:r>
              <a:rPr lang="en-US" altLang="en-US" sz="2800" b="1">
                <a:solidFill>
                  <a:srgbClr val="FF0000"/>
                </a:solidFill>
              </a:rPr>
              <a:t>CHEMISTRY WORLD </a:t>
            </a:r>
            <a:r>
              <a:rPr lang="en-US" altLang="en-US" sz="2800" b="1"/>
              <a:t>DEVIATE A TEENY BIT</a:t>
            </a:r>
            <a:r>
              <a:rPr lang="en-US" altLang="en-US" sz="2800" b="1">
                <a:solidFill>
                  <a:srgbClr val="CC0000"/>
                </a:solidFill>
              </a:rPr>
              <a:t>: </a:t>
            </a: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2209800" y="2743200"/>
            <a:ext cx="236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99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3600" b="1" u="sng">
                <a:solidFill>
                  <a:srgbClr val="000099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Mass</a:t>
            </a:r>
            <a:endParaRPr lang="en-US" altLang="en-US" sz="3600" b="1" u="sng">
              <a:solidFill>
                <a:srgbClr val="CC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99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dozen</a:t>
            </a:r>
            <a:endParaRPr lang="en-US" altLang="en-US" sz="3600">
              <a:solidFill>
                <a:srgbClr val="CC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07535" name="Text Box 15"/>
          <p:cNvSpPr txBox="1">
            <a:spLocks noChangeArrowheads="1"/>
          </p:cNvSpPr>
          <p:nvPr/>
        </p:nvSpPr>
        <p:spPr bwMode="auto">
          <a:xfrm>
            <a:off x="2111375" y="1584326"/>
            <a:ext cx="1371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Arial" panose="020B0604020202020204" pitchFamily="34" charset="0"/>
              </a:rPr>
              <a:t>Egg world</a:t>
            </a:r>
          </a:p>
        </p:txBody>
      </p: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6324601" y="1584326"/>
            <a:ext cx="22272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Chemistry world</a:t>
            </a:r>
          </a:p>
        </p:txBody>
      </p:sp>
      <p:pic>
        <p:nvPicPr>
          <p:cNvPr id="20" name="Picture 2" descr="http://whitechapelanarchistgroup.files.wordpress.com/2010/02/eg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454150"/>
            <a:ext cx="10668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chemical mo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09601"/>
            <a:ext cx="12192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733800" y="2860675"/>
            <a:ext cx="6705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99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1">
                <a:solidFill>
                  <a:srgbClr val="CC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         </a:t>
            </a:r>
            <a:r>
              <a:rPr lang="en-US" altLang="en-US" b="1" u="sng">
                <a:solidFill>
                  <a:srgbClr val="CC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Mass  </a:t>
            </a:r>
            <a:r>
              <a:rPr lang="en-US" altLang="en-US" b="1">
                <a:solidFill>
                  <a:srgbClr val="CC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= molecular weight </a:t>
            </a:r>
            <a:r>
              <a:rPr lang="en-US" altLang="en-US" b="1" u="sng">
                <a:solidFill>
                  <a:srgbClr val="CC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b="1">
                <a:solidFill>
                  <a:srgbClr val="CC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         mol		(MW)	          	      </a:t>
            </a: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28800" y="4114800"/>
            <a:ext cx="26670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2060"/>
                </a:solidFill>
              </a:rPr>
              <a:t>Must weigh box of eggs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76800" y="4114800"/>
            <a:ext cx="5791200" cy="17541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Just add up atomic masses using Periodic Table in grams</a:t>
            </a:r>
          </a:p>
        </p:txBody>
      </p:sp>
    </p:spTree>
    <p:extLst>
      <p:ext uri="{BB962C8B-B14F-4D97-AF65-F5344CB8AC3E}">
        <p14:creationId xmlns:p14="http://schemas.microsoft.com/office/powerpoint/2010/main" val="50810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0" grpId="0"/>
      <p:bldP spid="107535" grpId="0"/>
      <p:bldP spid="107536" grpId="0"/>
      <p:bldP spid="17" grpId="0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1519238" y="457200"/>
            <a:ext cx="9144001" cy="56324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Arial" panose="020B0604020202020204" pitchFamily="34" charset="0"/>
              </a:rPr>
              <a:t>	</a:t>
            </a:r>
            <a:r>
              <a:rPr lang="en-US" altLang="en-US" sz="4000" b="1" u="sng">
                <a:solidFill>
                  <a:srgbClr val="002060"/>
                </a:solidFill>
                <a:latin typeface="Arial" panose="020B0604020202020204" pitchFamily="34" charset="0"/>
              </a:rPr>
              <a:t>Mass (grams)</a:t>
            </a:r>
            <a:r>
              <a:rPr lang="en-US" altLang="en-US" sz="4000" b="1">
                <a:solidFill>
                  <a:srgbClr val="002060"/>
                </a:solidFill>
                <a:latin typeface="Arial" panose="020B0604020202020204" pitchFamily="34" charset="0"/>
              </a:rPr>
              <a:t> = </a:t>
            </a:r>
            <a:r>
              <a:rPr lang="en-US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MW</a:t>
            </a:r>
            <a:r>
              <a:rPr lang="en-US" altLang="en-US" sz="4000" b="1">
                <a:solidFill>
                  <a:srgbClr val="002060"/>
                </a:solidFill>
                <a:latin typeface="Arial" panose="020B0604020202020204" pitchFamily="34" charset="0"/>
              </a:rPr>
              <a:t>=Molecular</a:t>
            </a:r>
            <a:endParaRPr lang="en-US" altLang="en-US" sz="4000" b="1" u="sng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Arial" panose="020B0604020202020204" pitchFamily="34" charset="0"/>
              </a:rPr>
              <a:t>		mol				    Weight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000" b="1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Arial" panose="020B0604020202020204" pitchFamily="34" charset="0"/>
              </a:rPr>
              <a:t>	  = sum of masses in grams of 	     component elements in a 	  	     compound 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Arial" panose="020B0604020202020204" pitchFamily="34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Arial" panose="020B0604020202020204" pitchFamily="34" charset="0"/>
              </a:rPr>
              <a:t>(element masses are average masses taken from Periodic Table)</a:t>
            </a:r>
          </a:p>
        </p:txBody>
      </p:sp>
    </p:spTree>
    <p:extLst>
      <p:ext uri="{BB962C8B-B14F-4D97-AF65-F5344CB8AC3E}">
        <p14:creationId xmlns:p14="http://schemas.microsoft.com/office/powerpoint/2010/main" val="85522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1676400" y="685801"/>
            <a:ext cx="8686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Example of </a:t>
            </a:r>
            <a:r>
              <a:rPr lang="en-US" altLang="en-US" sz="4000" b="1">
                <a:solidFill>
                  <a:srgbClr val="FF0000"/>
                </a:solidFill>
              </a:rPr>
              <a:t>MW</a:t>
            </a:r>
            <a:r>
              <a:rPr lang="en-US" altLang="en-US" sz="4000">
                <a:solidFill>
                  <a:srgbClr val="000000"/>
                </a:solidFill>
              </a:rPr>
              <a:t> Calculation: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What is the</a:t>
            </a:r>
            <a:r>
              <a:rPr lang="en-US" altLang="en-US" sz="4000">
                <a:solidFill>
                  <a:srgbClr val="FF0000"/>
                </a:solidFill>
              </a:rPr>
              <a:t> </a:t>
            </a:r>
            <a:r>
              <a:rPr lang="en-US" altLang="en-US" sz="4000" b="1">
                <a:solidFill>
                  <a:srgbClr val="FF0000"/>
                </a:solidFill>
              </a:rPr>
              <a:t>MW</a:t>
            </a:r>
            <a:r>
              <a:rPr lang="en-US" altLang="en-US" sz="4000">
                <a:solidFill>
                  <a:srgbClr val="FF0000"/>
                </a:solidFill>
              </a:rPr>
              <a:t> </a:t>
            </a:r>
            <a:r>
              <a:rPr lang="en-US" altLang="en-US" sz="4000">
                <a:solidFill>
                  <a:srgbClr val="000000"/>
                </a:solidFill>
              </a:rPr>
              <a:t>of </a:t>
            </a:r>
            <a:r>
              <a:rPr lang="en-US" altLang="en-US" sz="4000" b="1">
                <a:solidFill>
                  <a:srgbClr val="000000"/>
                </a:solidFill>
              </a:rPr>
              <a:t>methane =CH</a:t>
            </a:r>
            <a:r>
              <a:rPr lang="en-US" altLang="en-US" sz="4000" b="1" baseline="-25000">
                <a:solidFill>
                  <a:srgbClr val="000000"/>
                </a:solidFill>
              </a:rPr>
              <a:t>4</a:t>
            </a:r>
            <a:r>
              <a:rPr lang="en-US" altLang="en-US" sz="4000" b="1">
                <a:solidFill>
                  <a:srgbClr val="000000"/>
                </a:solidFill>
              </a:rPr>
              <a:t> ?? </a:t>
            </a:r>
            <a:endParaRPr lang="en-US" altLang="en-US" sz="4000" b="1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52600" y="3276600"/>
            <a:ext cx="114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00200" y="2590800"/>
            <a:ext cx="3810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u="sng">
                <a:solidFill>
                  <a:srgbClr val="000000"/>
                </a:solidFill>
              </a:rPr>
              <a:t>atomic mass (Table)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14600" y="3276600"/>
            <a:ext cx="2514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12.011~12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1.00794~1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05400" y="2667000"/>
            <a:ext cx="3124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u="sng">
                <a:solidFill>
                  <a:srgbClr val="000000"/>
                </a:solidFill>
              </a:rPr>
              <a:t># atoms/molecule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43600" y="3276600"/>
            <a:ext cx="114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310564" y="2667000"/>
            <a:ext cx="2357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000000"/>
                </a:solidFill>
              </a:rPr>
              <a:t>product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077200" y="3276600"/>
            <a:ext cx="2209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~12*1=12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~</a:t>
            </a:r>
            <a:r>
              <a:rPr lang="en-US" altLang="en-US" sz="3600" b="1" u="sng">
                <a:solidFill>
                  <a:srgbClr val="000000"/>
                </a:solidFill>
              </a:rPr>
              <a:t>1*4 = 4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52800" y="4648201"/>
            <a:ext cx="731520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</a:rPr>
              <a:t>Sum = </a:t>
            </a:r>
            <a:r>
              <a:rPr lang="en-US" altLang="en-US" sz="4000" b="1">
                <a:solidFill>
                  <a:srgbClr val="FF0000"/>
                </a:solidFill>
              </a:rPr>
              <a:t>MW</a:t>
            </a:r>
            <a:r>
              <a:rPr lang="en-US" altLang="en-US" sz="4000" b="1">
                <a:solidFill>
                  <a:srgbClr val="002060"/>
                </a:solidFill>
              </a:rPr>
              <a:t>  = 12+4=16 g/mole</a:t>
            </a:r>
          </a:p>
        </p:txBody>
      </p:sp>
    </p:spTree>
    <p:extLst>
      <p:ext uri="{BB962C8B-B14F-4D97-AF65-F5344CB8AC3E}">
        <p14:creationId xmlns:p14="http://schemas.microsoft.com/office/powerpoint/2010/main" val="108523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2"/>
          <p:cNvSpPr txBox="1">
            <a:spLocks noChangeArrowheads="1"/>
          </p:cNvSpPr>
          <p:nvPr/>
        </p:nvSpPr>
        <p:spPr bwMode="auto">
          <a:xfrm>
            <a:off x="1752600" y="1"/>
            <a:ext cx="8305800" cy="1077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In – class exercise on Molecular Weight (</a:t>
            </a:r>
            <a:r>
              <a:rPr lang="en-US" altLang="en-US" b="1">
                <a:solidFill>
                  <a:srgbClr val="FF0000"/>
                </a:solidFill>
              </a:rPr>
              <a:t>MW</a:t>
            </a:r>
            <a:r>
              <a:rPr lang="en-US" altLang="en-US" b="1">
                <a:solidFill>
                  <a:srgbClr val="000000"/>
                </a:solidFill>
              </a:rPr>
              <a:t>)  calculations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19600" y="1676400"/>
            <a:ext cx="2819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0000"/>
                </a:solidFill>
              </a:rPr>
              <a:t>H</a:t>
            </a:r>
            <a:r>
              <a:rPr lang="en-US" altLang="en-US" sz="5400" b="1" baseline="-25000">
                <a:solidFill>
                  <a:srgbClr val="FF0000"/>
                </a:solidFill>
              </a:rPr>
              <a:t>2</a:t>
            </a:r>
            <a:r>
              <a:rPr lang="en-US" altLang="en-US" sz="5400" b="1">
                <a:solidFill>
                  <a:srgbClr val="000000"/>
                </a:solidFill>
              </a:rPr>
              <a:t>SO</a:t>
            </a:r>
            <a:r>
              <a:rPr lang="en-US" altLang="en-US" sz="5400" b="1" baseline="-25000">
                <a:solidFill>
                  <a:srgbClr val="FF0000"/>
                </a:solidFill>
              </a:rPr>
              <a:t>4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2743201"/>
            <a:ext cx="7467600" cy="708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</a:rPr>
              <a:t>2</a:t>
            </a:r>
            <a:r>
              <a:rPr lang="en-US" sz="4000" b="1" dirty="0"/>
              <a:t>*1 + </a:t>
            </a:r>
            <a:r>
              <a:rPr lang="en-US" sz="4000" b="1" dirty="0">
                <a:solidFill>
                  <a:srgbClr val="FF0000"/>
                </a:solidFill>
              </a:rPr>
              <a:t>1</a:t>
            </a:r>
            <a:r>
              <a:rPr lang="en-US" sz="4000" b="1" dirty="0"/>
              <a:t>*32 + </a:t>
            </a:r>
            <a:r>
              <a:rPr lang="en-US" sz="4000" b="1" dirty="0">
                <a:solidFill>
                  <a:srgbClr val="FF0000"/>
                </a:solidFill>
              </a:rPr>
              <a:t>4</a:t>
            </a:r>
            <a:r>
              <a:rPr lang="en-US" sz="4000" b="1" dirty="0"/>
              <a:t>*16  = </a:t>
            </a:r>
            <a:r>
              <a:rPr lang="en-US" sz="4000" b="1" dirty="0">
                <a:solidFill>
                  <a:srgbClr val="FF0000"/>
                </a:solidFill>
              </a:rPr>
              <a:t>98 g/mol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971800" y="1066801"/>
            <a:ext cx="5638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</a:rPr>
              <a:t>Find the </a:t>
            </a:r>
            <a:r>
              <a:rPr lang="en-US" altLang="en-US" sz="4000" b="1">
                <a:solidFill>
                  <a:srgbClr val="FF0000"/>
                </a:solidFill>
              </a:rPr>
              <a:t>MW</a:t>
            </a:r>
            <a:r>
              <a:rPr lang="en-US" altLang="en-US" sz="4000" b="1">
                <a:solidFill>
                  <a:srgbClr val="000000"/>
                </a:solidFill>
              </a:rPr>
              <a:t> of… </a:t>
            </a:r>
          </a:p>
        </p:txBody>
      </p:sp>
    </p:spTree>
    <p:extLst>
      <p:ext uri="{BB962C8B-B14F-4D97-AF65-F5344CB8AC3E}">
        <p14:creationId xmlns:p14="http://schemas.microsoft.com/office/powerpoint/2010/main" val="31961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1752600" y="1"/>
            <a:ext cx="8305800" cy="1077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In – class exercise on Molecular Weight (</a:t>
            </a:r>
            <a:r>
              <a:rPr lang="en-US" altLang="en-US" b="1">
                <a:solidFill>
                  <a:srgbClr val="FF0000"/>
                </a:solidFill>
              </a:rPr>
              <a:t>MW</a:t>
            </a:r>
            <a:r>
              <a:rPr lang="en-US" altLang="en-US" b="1">
                <a:solidFill>
                  <a:srgbClr val="000000"/>
                </a:solidFill>
              </a:rPr>
              <a:t>)  calculations (continued)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14800" y="1676401"/>
            <a:ext cx="2819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0000"/>
                </a:solidFill>
              </a:rPr>
              <a:t>CaCl</a:t>
            </a:r>
            <a:r>
              <a:rPr lang="en-US" altLang="en-US" sz="5400" b="1" baseline="-25000">
                <a:solidFill>
                  <a:srgbClr val="FF0000"/>
                </a:solidFill>
              </a:rPr>
              <a:t>2</a:t>
            </a: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2895600"/>
            <a:ext cx="8001000" cy="769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0000"/>
                </a:solidFill>
              </a:rPr>
              <a:t>1</a:t>
            </a:r>
            <a:r>
              <a:rPr lang="en-US" sz="4400" b="1" dirty="0"/>
              <a:t>*40 + </a:t>
            </a:r>
            <a:r>
              <a:rPr lang="en-US" sz="4400" b="1" dirty="0">
                <a:solidFill>
                  <a:srgbClr val="FF0000"/>
                </a:solidFill>
              </a:rPr>
              <a:t>2</a:t>
            </a:r>
            <a:r>
              <a:rPr lang="en-US" sz="4400" b="1" dirty="0"/>
              <a:t>*35.4         = </a:t>
            </a:r>
            <a:r>
              <a:rPr lang="en-US" sz="4400" b="1" dirty="0">
                <a:solidFill>
                  <a:srgbClr val="FF0000"/>
                </a:solidFill>
              </a:rPr>
              <a:t>110.4 g/mol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971800" y="1066801"/>
            <a:ext cx="487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</a:rPr>
              <a:t>Find the </a:t>
            </a:r>
            <a:r>
              <a:rPr lang="en-US" altLang="en-US" sz="4000" b="1">
                <a:solidFill>
                  <a:srgbClr val="FF0000"/>
                </a:solidFill>
              </a:rPr>
              <a:t>MW</a:t>
            </a:r>
            <a:r>
              <a:rPr lang="en-US" altLang="en-US" sz="4000" b="1">
                <a:solidFill>
                  <a:srgbClr val="000000"/>
                </a:solidFill>
              </a:rPr>
              <a:t> of… </a:t>
            </a:r>
          </a:p>
        </p:txBody>
      </p:sp>
    </p:spTree>
    <p:extLst>
      <p:ext uri="{BB962C8B-B14F-4D97-AF65-F5344CB8AC3E}">
        <p14:creationId xmlns:p14="http://schemas.microsoft.com/office/powerpoint/2010/main" val="198661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2"/>
          <p:cNvSpPr txBox="1">
            <a:spLocks noChangeArrowheads="1"/>
          </p:cNvSpPr>
          <p:nvPr/>
        </p:nvSpPr>
        <p:spPr bwMode="auto">
          <a:xfrm>
            <a:off x="1752600" y="1"/>
            <a:ext cx="8305800" cy="1077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In – class exercise on Molecular Weight (</a:t>
            </a:r>
            <a:r>
              <a:rPr lang="en-US" altLang="en-US" b="1">
                <a:solidFill>
                  <a:srgbClr val="FF0000"/>
                </a:solidFill>
              </a:rPr>
              <a:t>MW</a:t>
            </a:r>
            <a:r>
              <a:rPr lang="en-US" altLang="en-US" b="1">
                <a:solidFill>
                  <a:srgbClr val="000000"/>
                </a:solidFill>
              </a:rPr>
              <a:t>)  calculations (continued)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10000" y="1447800"/>
            <a:ext cx="44196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600" b="1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0000"/>
                </a:solidFill>
              </a:rPr>
              <a:t>Cu</a:t>
            </a:r>
            <a:r>
              <a:rPr lang="en-US" altLang="en-US" sz="5400" b="1" baseline="-25000">
                <a:solidFill>
                  <a:srgbClr val="FF0000"/>
                </a:solidFill>
              </a:rPr>
              <a:t>3</a:t>
            </a:r>
            <a:r>
              <a:rPr lang="en-US" altLang="en-US" sz="5400" b="1">
                <a:solidFill>
                  <a:srgbClr val="000000"/>
                </a:solidFill>
              </a:rPr>
              <a:t>(PO</a:t>
            </a:r>
            <a:r>
              <a:rPr lang="en-US" altLang="en-US" sz="5400" b="1" baseline="-25000">
                <a:solidFill>
                  <a:srgbClr val="FF0000"/>
                </a:solidFill>
              </a:rPr>
              <a:t>4</a:t>
            </a:r>
            <a:r>
              <a:rPr lang="en-US" altLang="en-US" sz="5400" b="1">
                <a:solidFill>
                  <a:srgbClr val="000000"/>
                </a:solidFill>
              </a:rPr>
              <a:t>)</a:t>
            </a:r>
            <a:r>
              <a:rPr lang="en-US" altLang="en-US" sz="5400" b="1" baseline="-25000">
                <a:solidFill>
                  <a:srgbClr val="FF0000"/>
                </a:solidFill>
              </a:rPr>
              <a:t>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2971801"/>
            <a:ext cx="8839200" cy="708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</a:rPr>
              <a:t>3</a:t>
            </a:r>
            <a:r>
              <a:rPr lang="en-US" sz="4000" b="1" dirty="0"/>
              <a:t>*63.5 + </a:t>
            </a:r>
            <a:r>
              <a:rPr lang="en-US" sz="4000" b="1" dirty="0">
                <a:solidFill>
                  <a:srgbClr val="FF0000"/>
                </a:solidFill>
              </a:rPr>
              <a:t>2</a:t>
            </a:r>
            <a:r>
              <a:rPr lang="en-US" sz="4000" b="1" dirty="0"/>
              <a:t>*(</a:t>
            </a:r>
            <a:r>
              <a:rPr lang="en-US" sz="4000" b="1" dirty="0">
                <a:solidFill>
                  <a:srgbClr val="FF0000"/>
                </a:solidFill>
              </a:rPr>
              <a:t>1</a:t>
            </a:r>
            <a:r>
              <a:rPr lang="en-US" sz="4000" b="1" dirty="0"/>
              <a:t>*31 +</a:t>
            </a:r>
            <a:r>
              <a:rPr lang="en-US" sz="4000" b="1" dirty="0">
                <a:solidFill>
                  <a:srgbClr val="FF0000"/>
                </a:solidFill>
              </a:rPr>
              <a:t>4</a:t>
            </a:r>
            <a:r>
              <a:rPr lang="en-US" sz="4000" b="1" dirty="0"/>
              <a:t>*16) = </a:t>
            </a:r>
            <a:r>
              <a:rPr lang="en-US" sz="4000" b="1" dirty="0">
                <a:solidFill>
                  <a:srgbClr val="FF0000"/>
                </a:solidFill>
              </a:rPr>
              <a:t>380.5 g/mol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971800" y="1066801"/>
            <a:ext cx="502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</a:rPr>
              <a:t>Find the </a:t>
            </a:r>
            <a:r>
              <a:rPr lang="en-US" altLang="en-US" sz="4000" b="1">
                <a:solidFill>
                  <a:srgbClr val="FF0000"/>
                </a:solidFill>
              </a:rPr>
              <a:t>MW</a:t>
            </a:r>
            <a:r>
              <a:rPr lang="en-US" altLang="en-US" sz="4000" b="1">
                <a:solidFill>
                  <a:srgbClr val="000000"/>
                </a:solidFill>
              </a:rPr>
              <a:t> of… </a:t>
            </a:r>
          </a:p>
        </p:txBody>
      </p:sp>
    </p:spTree>
    <p:extLst>
      <p:ext uri="{BB962C8B-B14F-4D97-AF65-F5344CB8AC3E}">
        <p14:creationId xmlns:p14="http://schemas.microsoft.com/office/powerpoint/2010/main" val="336469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2"/>
          <p:cNvSpPr txBox="1">
            <a:spLocks noChangeArrowheads="1"/>
          </p:cNvSpPr>
          <p:nvPr/>
        </p:nvSpPr>
        <p:spPr bwMode="auto">
          <a:xfrm>
            <a:off x="1752600" y="1"/>
            <a:ext cx="8305800" cy="1077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In – class exercise on Molecular Weight (</a:t>
            </a:r>
            <a:r>
              <a:rPr lang="en-US" altLang="en-US" b="1">
                <a:solidFill>
                  <a:srgbClr val="FF0000"/>
                </a:solidFill>
              </a:rPr>
              <a:t>MW</a:t>
            </a:r>
            <a:r>
              <a:rPr lang="en-US" altLang="en-US" b="1">
                <a:solidFill>
                  <a:srgbClr val="000000"/>
                </a:solidFill>
              </a:rPr>
              <a:t>)  calculations (continued)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76400" y="1752601"/>
            <a:ext cx="2819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600" b="1" baseline="-250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971800" y="1066801"/>
            <a:ext cx="525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</a:rPr>
              <a:t>Find the </a:t>
            </a:r>
            <a:r>
              <a:rPr lang="en-US" altLang="en-US" sz="4000" b="1">
                <a:solidFill>
                  <a:srgbClr val="FF0000"/>
                </a:solidFill>
              </a:rPr>
              <a:t>MW</a:t>
            </a:r>
            <a:r>
              <a:rPr lang="en-US" altLang="en-US" sz="4000" b="1">
                <a:solidFill>
                  <a:srgbClr val="000000"/>
                </a:solidFill>
              </a:rPr>
              <a:t> of…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52800" y="1676401"/>
            <a:ext cx="5181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0000"/>
                </a:solidFill>
              </a:rPr>
              <a:t>CaCl</a:t>
            </a:r>
            <a:r>
              <a:rPr lang="en-US" altLang="en-US" sz="5400" b="1" baseline="-25000">
                <a:solidFill>
                  <a:srgbClr val="FF0000"/>
                </a:solidFill>
              </a:rPr>
              <a:t>2</a:t>
            </a:r>
            <a:r>
              <a:rPr lang="en-US" altLang="en-US" sz="5400" b="1">
                <a:solidFill>
                  <a:srgbClr val="000000"/>
                </a:solidFill>
              </a:rPr>
              <a:t>*</a:t>
            </a:r>
            <a:r>
              <a:rPr lang="en-US" altLang="en-US" sz="5400" b="1">
                <a:solidFill>
                  <a:srgbClr val="FF0000"/>
                </a:solidFill>
              </a:rPr>
              <a:t>2</a:t>
            </a:r>
            <a:r>
              <a:rPr lang="en-US" altLang="en-US" sz="5400" b="1">
                <a:solidFill>
                  <a:srgbClr val="000000"/>
                </a:solidFill>
              </a:rPr>
              <a:t>H</a:t>
            </a:r>
            <a:r>
              <a:rPr lang="en-US" altLang="en-US" sz="5400" b="1" baseline="-25000">
                <a:solidFill>
                  <a:srgbClr val="FF0000"/>
                </a:solidFill>
              </a:rPr>
              <a:t>2</a:t>
            </a:r>
            <a:r>
              <a:rPr lang="en-US" altLang="en-US" sz="5400" b="1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28800" y="3581401"/>
            <a:ext cx="8839200" cy="1323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</a:rPr>
              <a:t>1</a:t>
            </a:r>
            <a:r>
              <a:rPr lang="en-US" sz="4000" b="1" dirty="0"/>
              <a:t>*40 + </a:t>
            </a:r>
            <a:r>
              <a:rPr lang="en-US" sz="4000" b="1" dirty="0">
                <a:solidFill>
                  <a:srgbClr val="FF0000"/>
                </a:solidFill>
              </a:rPr>
              <a:t>2</a:t>
            </a:r>
            <a:r>
              <a:rPr lang="en-US" sz="4000" b="1" dirty="0"/>
              <a:t>*35.4 +</a:t>
            </a:r>
            <a:r>
              <a:rPr lang="en-US" sz="4000" b="1" dirty="0">
                <a:solidFill>
                  <a:srgbClr val="FF0000"/>
                </a:solidFill>
              </a:rPr>
              <a:t> 2</a:t>
            </a:r>
            <a:r>
              <a:rPr lang="en-US" sz="4000" b="1" dirty="0"/>
              <a:t>*(</a:t>
            </a:r>
            <a:r>
              <a:rPr lang="en-US" sz="4000" b="1" dirty="0">
                <a:solidFill>
                  <a:srgbClr val="FF0000"/>
                </a:solidFill>
              </a:rPr>
              <a:t>2</a:t>
            </a:r>
            <a:r>
              <a:rPr lang="en-US" sz="4000" b="1" dirty="0"/>
              <a:t>*1 + </a:t>
            </a:r>
            <a:r>
              <a:rPr lang="en-US" sz="4000" b="1" dirty="0">
                <a:solidFill>
                  <a:srgbClr val="FF0000"/>
                </a:solidFill>
              </a:rPr>
              <a:t>1</a:t>
            </a:r>
            <a:r>
              <a:rPr lang="en-US" sz="4000" b="1" dirty="0"/>
              <a:t>*16)</a:t>
            </a:r>
          </a:p>
          <a:p>
            <a:pPr>
              <a:defRPr/>
            </a:pPr>
            <a:r>
              <a:rPr lang="en-US" sz="4000" b="1" dirty="0"/>
              <a:t>						=</a:t>
            </a:r>
            <a:r>
              <a:rPr lang="en-US" sz="4000" b="1" dirty="0">
                <a:solidFill>
                  <a:srgbClr val="FF0000"/>
                </a:solidFill>
              </a:rPr>
              <a:t>146.8 g/mol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876800" y="2514600"/>
            <a:ext cx="838200" cy="53340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495800" y="2895601"/>
            <a:ext cx="563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2</a:t>
            </a:r>
            <a:r>
              <a:rPr lang="en-US" altLang="en-US" sz="2800" b="1">
                <a:solidFill>
                  <a:srgbClr val="000000"/>
                </a:solidFill>
              </a:rPr>
              <a:t> `waters of hydration’ per CaCl</a:t>
            </a:r>
            <a:r>
              <a:rPr lang="en-US" altLang="en-US" sz="2800" b="1" baseline="-25000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8505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 animBg="1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2"/>
          <p:cNvSpPr txBox="1">
            <a:spLocks noChangeArrowheads="1"/>
          </p:cNvSpPr>
          <p:nvPr/>
        </p:nvSpPr>
        <p:spPr bwMode="auto">
          <a:xfrm>
            <a:off x="1524000" y="1"/>
            <a:ext cx="9144000" cy="14462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</a:rPr>
              <a:t>IN-CLASS simple mole calculations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</a:rPr>
              <a:t>(on board) the dozen method way</a:t>
            </a:r>
          </a:p>
        </p:txBody>
      </p:sp>
      <p:pic>
        <p:nvPicPr>
          <p:cNvPr id="4" name="Picture 6" descr="chemical m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6" y="1600200"/>
            <a:ext cx="2746375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56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1" y="2379664"/>
            <a:ext cx="5053013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3886200" y="1712914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moles</a:t>
            </a:r>
          </a:p>
        </p:txBody>
      </p:sp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7239000" y="5715001"/>
            <a:ext cx="342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Molecule count</a:t>
            </a:r>
          </a:p>
        </p:txBody>
      </p:sp>
      <p:sp>
        <p:nvSpPr>
          <p:cNvPr id="5126" name="TextBox 8"/>
          <p:cNvSpPr txBox="1">
            <a:spLocks noChangeArrowheads="1"/>
          </p:cNvSpPr>
          <p:nvPr/>
        </p:nvSpPr>
        <p:spPr bwMode="auto">
          <a:xfrm>
            <a:off x="1676400" y="4191001"/>
            <a:ext cx="160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weight</a:t>
            </a: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1371600" y="827884"/>
            <a:ext cx="8991600" cy="646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The triangle `trick’ for those allergic to eggs</a:t>
            </a:r>
          </a:p>
        </p:txBody>
      </p:sp>
    </p:spTree>
    <p:extLst>
      <p:ext uri="{BB962C8B-B14F-4D97-AF65-F5344CB8AC3E}">
        <p14:creationId xmlns:p14="http://schemas.microsoft.com/office/powerpoint/2010/main" val="2744185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PQuestion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772400" cy="1143000"/>
          </a:xfrm>
        </p:spPr>
        <p:txBody>
          <a:bodyPr/>
          <a:lstStyle/>
          <a:p>
            <a:r>
              <a:rPr lang="en-US" altLang="en-US" smtClean="0"/>
              <a:t>1.00+50.1+ 0.100=</a:t>
            </a:r>
          </a:p>
        </p:txBody>
      </p:sp>
      <p:sp>
        <p:nvSpPr>
          <p:cNvPr id="6147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981200" y="1600200"/>
            <a:ext cx="4114800" cy="4114800"/>
          </a:xfrm>
        </p:spPr>
        <p:txBody>
          <a:bodyPr/>
          <a:lstStyle/>
          <a:p>
            <a:pPr marL="514350" indent="-514350">
              <a:buFontTx/>
              <a:buAutoNum type="alphaUcPeriod"/>
            </a:pPr>
            <a:r>
              <a:rPr lang="en-US" altLang="en-US" sz="4000"/>
              <a:t>51.200</a:t>
            </a:r>
          </a:p>
          <a:p>
            <a:pPr marL="514350" indent="-514350">
              <a:buFontTx/>
              <a:buAutoNum type="alphaUcPeriod"/>
            </a:pPr>
            <a:r>
              <a:rPr lang="en-US" altLang="en-US" sz="4000"/>
              <a:t>51</a:t>
            </a:r>
          </a:p>
          <a:p>
            <a:pPr marL="514350" indent="-514350">
              <a:buFontTx/>
              <a:buAutoNum type="alphaUcPeriod"/>
            </a:pPr>
            <a:r>
              <a:rPr lang="en-US" altLang="en-US" sz="4000"/>
              <a:t>51.2</a:t>
            </a:r>
          </a:p>
          <a:p>
            <a:pPr marL="514350" indent="-514350">
              <a:buFontTx/>
              <a:buAutoNum type="alphaUcPeriod"/>
            </a:pPr>
            <a:r>
              <a:rPr lang="en-US" altLang="en-US" sz="4000"/>
              <a:t>51.20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6072188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Chart" r:id="rId7" imgW="4571989" imgH="5143584" progId="MSGraph.Chart.8">
                  <p:embed followColorScheme="full"/>
                </p:oleObj>
              </mc:Choice>
              <mc:Fallback>
                <p:oleObj name="Chart" r:id="rId7" imgW="4571989" imgH="51435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88" y="1600200"/>
                        <a:ext cx="4572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97038" y="2836864"/>
            <a:ext cx="355600" cy="73574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noFill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6321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3"/>
          <p:cNvSpPr txBox="1">
            <a:spLocks noChangeArrowheads="1"/>
          </p:cNvSpPr>
          <p:nvPr/>
        </p:nvSpPr>
        <p:spPr bwMode="auto">
          <a:xfrm>
            <a:off x="1676400" y="1981201"/>
            <a:ext cx="89916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		     </a:t>
            </a:r>
            <a:r>
              <a:rPr lang="en-US" altLang="en-US" sz="4000" b="1">
                <a:solidFill>
                  <a:schemeClr val="accent2"/>
                </a:solidFill>
                <a:latin typeface="Arial" panose="020B0604020202020204" pitchFamily="34" charset="0"/>
              </a:rPr>
              <a:t>Moles (n)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C0000"/>
                </a:solidFill>
                <a:latin typeface="Arial" panose="020B0604020202020204" pitchFamily="34" charset="0"/>
              </a:rPr>
              <a:t>Weight (w)</a:t>
            </a: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		    </a:t>
            </a:r>
            <a:r>
              <a:rPr lang="en-US" altLang="en-US" sz="4000" b="1">
                <a:solidFill>
                  <a:srgbClr val="000000"/>
                </a:solidFill>
                <a:latin typeface="Arial" panose="020B0604020202020204" pitchFamily="34" charset="0"/>
              </a:rPr>
              <a:t>molecule count (N)</a:t>
            </a:r>
          </a:p>
        </p:txBody>
      </p:sp>
      <p:sp>
        <p:nvSpPr>
          <p:cNvPr id="110596" name="Line 4"/>
          <p:cNvSpPr>
            <a:spLocks noChangeShapeType="1"/>
          </p:cNvSpPr>
          <p:nvPr/>
        </p:nvSpPr>
        <p:spPr bwMode="auto">
          <a:xfrm flipV="1">
            <a:off x="3457575" y="2740025"/>
            <a:ext cx="838200" cy="1295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597" name="Line 5"/>
          <p:cNvSpPr>
            <a:spLocks noChangeShapeType="1"/>
          </p:cNvSpPr>
          <p:nvPr/>
        </p:nvSpPr>
        <p:spPr bwMode="auto">
          <a:xfrm flipH="1">
            <a:off x="3178175" y="2641600"/>
            <a:ext cx="914400" cy="13589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598" name="Line 6"/>
          <p:cNvSpPr>
            <a:spLocks noChangeShapeType="1"/>
          </p:cNvSpPr>
          <p:nvPr/>
        </p:nvSpPr>
        <p:spPr bwMode="auto">
          <a:xfrm>
            <a:off x="6553200" y="2470150"/>
            <a:ext cx="1219200" cy="1282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599" name="Line 7"/>
          <p:cNvSpPr>
            <a:spLocks noChangeShapeType="1"/>
          </p:cNvSpPr>
          <p:nvPr/>
        </p:nvSpPr>
        <p:spPr bwMode="auto">
          <a:xfrm flipH="1" flipV="1">
            <a:off x="6248400" y="2590800"/>
            <a:ext cx="1295400" cy="1371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" name="Line 15"/>
          <p:cNvSpPr>
            <a:spLocks noChangeShapeType="1"/>
          </p:cNvSpPr>
          <p:nvPr/>
        </p:nvSpPr>
        <p:spPr bwMode="auto">
          <a:xfrm>
            <a:off x="4419600" y="4953000"/>
            <a:ext cx="14478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Line 16"/>
          <p:cNvSpPr>
            <a:spLocks noChangeShapeType="1"/>
          </p:cNvSpPr>
          <p:nvPr/>
        </p:nvSpPr>
        <p:spPr bwMode="auto">
          <a:xfrm flipH="1">
            <a:off x="4343400" y="4800600"/>
            <a:ext cx="152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1" name="Line 17"/>
          <p:cNvSpPr>
            <a:spLocks noChangeShapeType="1"/>
          </p:cNvSpPr>
          <p:nvPr/>
        </p:nvSpPr>
        <p:spPr bwMode="auto">
          <a:xfrm flipH="1">
            <a:off x="4800600" y="4572000"/>
            <a:ext cx="609600" cy="4572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2" name="Line 18"/>
          <p:cNvSpPr>
            <a:spLocks noChangeShapeType="1"/>
          </p:cNvSpPr>
          <p:nvPr/>
        </p:nvSpPr>
        <p:spPr bwMode="auto">
          <a:xfrm>
            <a:off x="4800600" y="4648200"/>
            <a:ext cx="533400" cy="381000"/>
          </a:xfrm>
          <a:prstGeom prst="line">
            <a:avLst/>
          </a:prstGeom>
          <a:noFill/>
          <a:ln w="603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657600" y="5181601"/>
            <a:ext cx="3124200" cy="923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</a:rPr>
              <a:t>Divide up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29000" y="1182688"/>
            <a:ext cx="5029200" cy="8302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/>
              <a:t>Multiply Down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28800" y="2554288"/>
            <a:ext cx="1676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0000"/>
                </a:solidFill>
              </a:rPr>
              <a:t>MW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43800" y="2401888"/>
            <a:ext cx="2819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0000"/>
                </a:solidFill>
              </a:rPr>
              <a:t>6.0*10</a:t>
            </a:r>
            <a:r>
              <a:rPr lang="en-US" altLang="en-US" sz="6000" baseline="30000">
                <a:solidFill>
                  <a:srgbClr val="000000"/>
                </a:solidFill>
              </a:rPr>
              <a:t>23</a:t>
            </a:r>
            <a:endParaRPr lang="en-US" altLang="en-US" sz="6000">
              <a:solidFill>
                <a:srgbClr val="000000"/>
              </a:solidFill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038600" y="3200400"/>
            <a:ext cx="26670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ALL ROADS LEAD THROUGH MOLES</a:t>
            </a:r>
          </a:p>
        </p:txBody>
      </p:sp>
    </p:spTree>
    <p:extLst>
      <p:ext uri="{BB962C8B-B14F-4D97-AF65-F5344CB8AC3E}">
        <p14:creationId xmlns:p14="http://schemas.microsoft.com/office/powerpoint/2010/main" val="337060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animBg="1"/>
      <p:bldP spid="110597" grpId="0" animBg="1"/>
      <p:bldP spid="110598" grpId="0" animBg="1"/>
      <p:bldP spid="110599" grpId="0" animBg="1"/>
      <p:bldP spid="44039" grpId="0" animBg="1"/>
      <p:bldP spid="44040" grpId="0" animBg="1"/>
      <p:bldP spid="44041" grpId="0" animBg="1"/>
      <p:bldP spid="44042" grpId="0" animBg="1"/>
      <p:bldP spid="14" grpId="0" animBg="1"/>
      <p:bldP spid="15" grpId="0" animBg="1"/>
      <p:bldP spid="2" grpId="0"/>
      <p:bldP spid="3" grpId="0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2"/>
          <p:cNvSpPr txBox="1">
            <a:spLocks noChangeArrowheads="1"/>
          </p:cNvSpPr>
          <p:nvPr/>
        </p:nvSpPr>
        <p:spPr bwMode="auto">
          <a:xfrm>
            <a:off x="1524000" y="-31750"/>
            <a:ext cx="91440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 the dozen concept is really the triangle trick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43400" y="2057401"/>
            <a:ext cx="3886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</a:rPr>
              <a:t># of dozens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705600" y="4495801"/>
            <a:ext cx="373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</a:rPr>
              <a:t># of eggs (count)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76400" y="4510089"/>
            <a:ext cx="3657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Weight of eggs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28800" y="2667001"/>
            <a:ext cx="2362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1000 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1 dozen eggs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00" y="2667001"/>
            <a:ext cx="2514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12 eggs in a dozen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11325" y="700088"/>
            <a:ext cx="8991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Given </a:t>
            </a:r>
            <a:r>
              <a:rPr lang="en-US" altLang="en-US" sz="3600" b="1">
                <a:solidFill>
                  <a:srgbClr val="FF0000"/>
                </a:solidFill>
              </a:rPr>
              <a:t>6000 g</a:t>
            </a:r>
            <a:r>
              <a:rPr lang="en-US" altLang="en-US" sz="3600" b="1">
                <a:solidFill>
                  <a:srgbClr val="000000"/>
                </a:solidFill>
              </a:rPr>
              <a:t> of eggs= ???? </a:t>
            </a:r>
            <a:r>
              <a:rPr lang="en-US" altLang="en-US" sz="3600" b="1">
                <a:solidFill>
                  <a:srgbClr val="0000FF"/>
                </a:solidFill>
                <a:sym typeface="Wingdings" panose="05000000000000000000" pitchFamily="2" charset="2"/>
              </a:rPr>
              <a:t>dozens</a:t>
            </a:r>
            <a:endParaRPr lang="en-US" altLang="en-US" sz="3600" b="1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28800" y="5218114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6000 grams 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3657600" y="2765426"/>
            <a:ext cx="1447800" cy="1577975"/>
          </a:xfrm>
          <a:prstGeom prst="straightConnector1">
            <a:avLst/>
          </a:prstGeom>
          <a:ln w="635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00601" y="5334001"/>
            <a:ext cx="5902325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DIVIDE UP: 6000/</a:t>
            </a:r>
            <a:r>
              <a:rPr lang="en-US" altLang="en-US" sz="4000" b="1">
                <a:solidFill>
                  <a:srgbClr val="002060"/>
                </a:solidFill>
              </a:rPr>
              <a:t>1000</a:t>
            </a:r>
            <a:r>
              <a:rPr lang="en-US" altLang="en-US" sz="4000" b="1">
                <a:solidFill>
                  <a:srgbClr val="FF0000"/>
                </a:solidFill>
              </a:rPr>
              <a:t>=</a:t>
            </a:r>
            <a:r>
              <a:rPr lang="en-US" altLang="en-US" sz="4000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105400" y="1346200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2971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5" grpId="0" animBg="1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2"/>
          <p:cNvSpPr txBox="1">
            <a:spLocks noChangeArrowheads="1"/>
          </p:cNvSpPr>
          <p:nvPr/>
        </p:nvSpPr>
        <p:spPr bwMode="auto">
          <a:xfrm>
            <a:off x="1524000" y="-31750"/>
            <a:ext cx="91440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 the dozen concept is really the triangle trick</a:t>
            </a:r>
          </a:p>
        </p:txBody>
      </p:sp>
      <p:sp>
        <p:nvSpPr>
          <p:cNvPr id="59395" name="TextBox 3"/>
          <p:cNvSpPr txBox="1">
            <a:spLocks noChangeArrowheads="1"/>
          </p:cNvSpPr>
          <p:nvPr/>
        </p:nvSpPr>
        <p:spPr bwMode="auto">
          <a:xfrm>
            <a:off x="4343400" y="2057401"/>
            <a:ext cx="3886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</a:rPr>
              <a:t># of dozens</a:t>
            </a:r>
          </a:p>
        </p:txBody>
      </p:sp>
      <p:sp>
        <p:nvSpPr>
          <p:cNvPr id="59396" name="TextBox 4"/>
          <p:cNvSpPr txBox="1">
            <a:spLocks noChangeArrowheads="1"/>
          </p:cNvSpPr>
          <p:nvPr/>
        </p:nvSpPr>
        <p:spPr bwMode="auto">
          <a:xfrm>
            <a:off x="6705600" y="4495801"/>
            <a:ext cx="373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</a:rPr>
              <a:t># of eggs (count)</a:t>
            </a:r>
          </a:p>
        </p:txBody>
      </p:sp>
      <p:sp>
        <p:nvSpPr>
          <p:cNvPr id="59397" name="TextBox 5"/>
          <p:cNvSpPr txBox="1">
            <a:spLocks noChangeArrowheads="1"/>
          </p:cNvSpPr>
          <p:nvPr/>
        </p:nvSpPr>
        <p:spPr bwMode="auto">
          <a:xfrm>
            <a:off x="1676400" y="4510089"/>
            <a:ext cx="3657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Weight of eggs</a:t>
            </a:r>
          </a:p>
        </p:txBody>
      </p:sp>
      <p:sp>
        <p:nvSpPr>
          <p:cNvPr id="59398" name="TextBox 6"/>
          <p:cNvSpPr txBox="1">
            <a:spLocks noChangeArrowheads="1"/>
          </p:cNvSpPr>
          <p:nvPr/>
        </p:nvSpPr>
        <p:spPr bwMode="auto">
          <a:xfrm>
            <a:off x="1828800" y="2667001"/>
            <a:ext cx="2362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1000 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1 dozen eggs</a:t>
            </a:r>
          </a:p>
        </p:txBody>
      </p:sp>
      <p:sp>
        <p:nvSpPr>
          <p:cNvPr id="59399" name="TextBox 7"/>
          <p:cNvSpPr txBox="1">
            <a:spLocks noChangeArrowheads="1"/>
          </p:cNvSpPr>
          <p:nvPr/>
        </p:nvSpPr>
        <p:spPr bwMode="auto">
          <a:xfrm>
            <a:off x="7696200" y="2779713"/>
            <a:ext cx="2514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12 eggs in a dozen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11325" y="700088"/>
            <a:ext cx="8991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Given </a:t>
            </a:r>
            <a:r>
              <a:rPr lang="en-US" altLang="en-US" sz="3600" b="1">
                <a:solidFill>
                  <a:srgbClr val="FF0000"/>
                </a:solidFill>
              </a:rPr>
              <a:t>6000 g</a:t>
            </a:r>
            <a:r>
              <a:rPr lang="en-US" altLang="en-US" sz="3600" b="1">
                <a:solidFill>
                  <a:srgbClr val="000000"/>
                </a:solidFill>
              </a:rPr>
              <a:t> of eggs= ???? </a:t>
            </a:r>
            <a:r>
              <a:rPr lang="en-US" altLang="en-US" sz="3600" b="1">
                <a:sym typeface="Wingdings" panose="05000000000000000000" pitchFamily="2" charset="2"/>
              </a:rPr>
              <a:t># eggs ?</a:t>
            </a:r>
            <a:endParaRPr lang="en-US" altLang="en-US" sz="3600" b="1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28800" y="5218114"/>
            <a:ext cx="3352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6000 grams 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3657600" y="2765426"/>
            <a:ext cx="1447800" cy="1577975"/>
          </a:xfrm>
          <a:prstGeom prst="straightConnector1">
            <a:avLst/>
          </a:prstGeom>
          <a:ln w="635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105400" y="1346200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43600" y="1328738"/>
            <a:ext cx="4114800" cy="7683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/>
              <a:t>Multiply down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0" y="2116138"/>
            <a:ext cx="2819400" cy="8302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/>
              <a:t>6*12=72 </a:t>
            </a:r>
          </a:p>
        </p:txBody>
      </p:sp>
      <p:cxnSp>
        <p:nvCxnSpPr>
          <p:cNvPr id="13" name="Straight Arrow Connector 12"/>
          <p:cNvCxnSpPr>
            <a:cxnSpLocks noChangeShapeType="1"/>
            <a:stCxn id="59395" idx="2"/>
          </p:cNvCxnSpPr>
          <p:nvPr/>
        </p:nvCxnSpPr>
        <p:spPr bwMode="auto">
          <a:xfrm>
            <a:off x="6286500" y="2765426"/>
            <a:ext cx="1104900" cy="1577975"/>
          </a:xfrm>
          <a:prstGeom prst="straightConnector1">
            <a:avLst/>
          </a:prstGeom>
          <a:noFill/>
          <a:ln w="79375" algn="ctr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7696200" y="5173664"/>
            <a:ext cx="1447800" cy="92233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/>
              <a:t>72 g </a:t>
            </a:r>
          </a:p>
        </p:txBody>
      </p:sp>
    </p:spTree>
    <p:extLst>
      <p:ext uri="{BB962C8B-B14F-4D97-AF65-F5344CB8AC3E}">
        <p14:creationId xmlns:p14="http://schemas.microsoft.com/office/powerpoint/2010/main" val="151210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2" grpId="0" animBg="1"/>
      <p:bldP spid="11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"/>
          <p:cNvSpPr txBox="1">
            <a:spLocks noChangeArrowheads="1"/>
          </p:cNvSpPr>
          <p:nvPr/>
        </p:nvSpPr>
        <p:spPr bwMode="auto">
          <a:xfrm>
            <a:off x="2895600" y="762001"/>
            <a:ext cx="71628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000000"/>
                </a:solidFill>
              </a:rPr>
              <a:t>On the triangle…,.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54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000000"/>
                </a:solidFill>
              </a:rPr>
              <a:t>DIVIDE UP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54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000000"/>
                </a:solidFill>
              </a:rPr>
              <a:t>MULTIPLY DOWN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2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2"/>
          <p:cNvSpPr txBox="1">
            <a:spLocks noChangeArrowheads="1"/>
          </p:cNvSpPr>
          <p:nvPr/>
        </p:nvSpPr>
        <p:spPr bwMode="auto">
          <a:xfrm>
            <a:off x="1524000" y="1"/>
            <a:ext cx="9144000" cy="14462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</a:rPr>
              <a:t>IN-CLASS simple mole calculations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</a:rPr>
              <a:t>(on board) the triangle trick way</a:t>
            </a:r>
          </a:p>
        </p:txBody>
      </p:sp>
      <p:pic>
        <p:nvPicPr>
          <p:cNvPr id="4" name="Picture 6" descr="chemical m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6" y="1600200"/>
            <a:ext cx="2746375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19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PQuestion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772400" cy="1143000"/>
          </a:xfrm>
        </p:spPr>
        <p:txBody>
          <a:bodyPr/>
          <a:lstStyle/>
          <a:p>
            <a:r>
              <a:rPr lang="en-US" altLang="en-US" smtClean="0"/>
              <a:t>400 + 2.0 -1.999 +0.03= ?</a:t>
            </a:r>
          </a:p>
        </p:txBody>
      </p:sp>
      <p:sp>
        <p:nvSpPr>
          <p:cNvPr id="7171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981200" y="1600200"/>
            <a:ext cx="4114800" cy="4114800"/>
          </a:xfrm>
        </p:spPr>
        <p:txBody>
          <a:bodyPr/>
          <a:lstStyle/>
          <a:p>
            <a:pPr marL="514350" indent="-514350">
              <a:buFontTx/>
              <a:buAutoNum type="alphaUcPeriod"/>
            </a:pPr>
            <a:r>
              <a:rPr lang="en-US" altLang="en-US" sz="4400"/>
              <a:t>400</a:t>
            </a:r>
          </a:p>
          <a:p>
            <a:pPr marL="514350" indent="-514350">
              <a:buFontTx/>
              <a:buAutoNum type="alphaUcPeriod"/>
            </a:pPr>
            <a:r>
              <a:rPr lang="en-US" altLang="en-US" sz="4400"/>
              <a:t>400.03</a:t>
            </a:r>
          </a:p>
          <a:p>
            <a:pPr marL="514350" indent="-514350">
              <a:buFontTx/>
              <a:buAutoNum type="alphaUcPeriod"/>
            </a:pPr>
            <a:r>
              <a:rPr lang="en-US" altLang="en-US" sz="4400"/>
              <a:t>400.0</a:t>
            </a:r>
          </a:p>
          <a:p>
            <a:pPr marL="514350" indent="-514350">
              <a:buFontTx/>
              <a:buAutoNum type="alphaUcPeriod"/>
            </a:pPr>
            <a:r>
              <a:rPr lang="en-US" altLang="en-US" sz="4400"/>
              <a:t>400.031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6080125" y="16002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Chart" r:id="rId7" imgW="4571989" imgH="5143584" progId="MSGraph.Chart.8">
                  <p:embed followColorScheme="full"/>
                </p:oleObj>
              </mc:Choice>
              <mc:Fallback>
                <p:oleObj name="Chart" r:id="rId7" imgW="4571989" imgH="514358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25" y="1600200"/>
                        <a:ext cx="4572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1"/>
          <p:cNvSpPr>
            <a:spLocks/>
          </p:cNvSpPr>
          <p:nvPr>
            <p:custDataLst>
              <p:tags r:id="rId5"/>
            </p:custDataLst>
          </p:nvPr>
        </p:nvSpPr>
        <p:spPr bwMode="auto">
          <a:xfrm rot="10800000">
            <a:off x="1655763" y="1799709"/>
            <a:ext cx="406400" cy="369332"/>
          </a:xfrm>
          <a:custGeom>
            <a:avLst/>
            <a:gdLst>
              <a:gd name="T0" fmla="*/ 92117 w 1524001"/>
              <a:gd name="T1" fmla="*/ 57362 h 1752601"/>
              <a:gd name="T2" fmla="*/ 108373 w 1524001"/>
              <a:gd name="T3" fmla="*/ 28681 h 1752601"/>
              <a:gd name="T4" fmla="*/ 65024 w 1524001"/>
              <a:gd name="T5" fmla="*/ 0 h 1752601"/>
              <a:gd name="T6" fmla="*/ 0 w 1524001"/>
              <a:gd name="T7" fmla="*/ 77849 h 1752601"/>
              <a:gd name="T8" fmla="*/ 0 w 1524001"/>
              <a:gd name="T9" fmla="*/ 94238 h 1752601"/>
              <a:gd name="T10" fmla="*/ 70443 w 1524001"/>
              <a:gd name="T11" fmla="*/ 28681 h 1752601"/>
              <a:gd name="T12" fmla="*/ 92117 w 1524001"/>
              <a:gd name="T13" fmla="*/ 57362 h 175260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4001"/>
              <a:gd name="T22" fmla="*/ 0 h 1752601"/>
              <a:gd name="T23" fmla="*/ 1524001 w 1524001"/>
              <a:gd name="T24" fmla="*/ 1752601 h 175260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lnTo>
                  <a:pt x="1295400" y="10668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outerShdw dist="35921" dir="2700000" algn="ctr" rotWithShape="0">
              <a:srgbClr val="990000"/>
            </a:outerShdw>
          </a:effectLst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6638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33600" y="2438401"/>
            <a:ext cx="3810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u="sng">
                <a:solidFill>
                  <a:srgbClr val="000000"/>
                </a:solidFill>
              </a:rPr>
              <a:t>11*0.9</a:t>
            </a:r>
            <a:r>
              <a:rPr lang="en-US" altLang="en-US" b="1" u="sng">
                <a:solidFill>
                  <a:srgbClr val="000000"/>
                </a:solidFill>
              </a:rPr>
              <a:t>	</a:t>
            </a:r>
            <a:r>
              <a:rPr lang="en-US" altLang="en-US" b="1">
                <a:solidFill>
                  <a:srgbClr val="000000"/>
                </a:solidFill>
              </a:rPr>
              <a:t>    </a:t>
            </a:r>
            <a:r>
              <a:rPr lang="en-US" altLang="en-US">
                <a:solidFill>
                  <a:srgbClr val="000000"/>
                </a:solidFill>
              </a:rPr>
              <a:t>=_____  5.1000*0.211</a:t>
            </a:r>
            <a:r>
              <a:rPr lang="en-US" altLang="en-US" sz="280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81238" y="4495801"/>
            <a:ext cx="4038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u="sng">
                <a:solidFill>
                  <a:srgbClr val="000000"/>
                </a:solidFill>
              </a:rPr>
              <a:t>(10.1/2.000)  </a:t>
            </a:r>
            <a:r>
              <a:rPr lang="en-US" altLang="en-US">
                <a:solidFill>
                  <a:srgbClr val="000000"/>
                </a:solidFill>
              </a:rPr>
              <a:t>=______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5.0*0.99876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8400" y="762001"/>
            <a:ext cx="6096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u="sng" dirty="0">
                <a:solidFill>
                  <a:schemeClr val="accent2">
                    <a:lumMod val="75000"/>
                  </a:schemeClr>
                </a:solidFill>
              </a:rPr>
              <a:t>Multiplying/dividing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53000" y="2362201"/>
            <a:ext cx="45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143500" y="4343401"/>
            <a:ext cx="99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1.0</a:t>
            </a:r>
          </a:p>
        </p:txBody>
      </p:sp>
      <p:sp>
        <p:nvSpPr>
          <p:cNvPr id="8199" name="TextBox 26"/>
          <p:cNvSpPr txBox="1">
            <a:spLocks noChangeArrowheads="1"/>
          </p:cNvSpPr>
          <p:nvPr/>
        </p:nvSpPr>
        <p:spPr bwMode="auto">
          <a:xfrm>
            <a:off x="2362200" y="152400"/>
            <a:ext cx="769620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Calculations done to correct sig fig (cont.)</a:t>
            </a:r>
          </a:p>
        </p:txBody>
      </p:sp>
      <p:sp>
        <p:nvSpPr>
          <p:cNvPr id="7176" name="TextBox 27"/>
          <p:cNvSpPr txBox="1">
            <a:spLocks noChangeArrowheads="1"/>
          </p:cNvSpPr>
          <p:nvPr/>
        </p:nvSpPr>
        <p:spPr bwMode="auto">
          <a:xfrm>
            <a:off x="1905000" y="1447800"/>
            <a:ext cx="6477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The value with the </a:t>
            </a:r>
            <a:r>
              <a:rPr lang="en-US" altLang="en-US" sz="2800" b="1">
                <a:solidFill>
                  <a:srgbClr val="FF0000"/>
                </a:solidFill>
              </a:rPr>
              <a:t>lowest sig fig count </a:t>
            </a:r>
            <a:r>
              <a:rPr lang="en-US" altLang="en-US" sz="2800">
                <a:solidFill>
                  <a:srgbClr val="000000"/>
                </a:solidFill>
              </a:rPr>
              <a:t>dictates the calculation’s </a:t>
            </a:r>
            <a:r>
              <a:rPr lang="en-US" altLang="en-US" sz="2800"/>
              <a:t>sig fig count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19400" y="2438400"/>
            <a:ext cx="609600" cy="523220"/>
          </a:xfrm>
          <a:prstGeom prst="rect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62200" y="4989513"/>
            <a:ext cx="609600" cy="523220"/>
          </a:xfrm>
          <a:prstGeom prst="rect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1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/>
      <p:bldP spid="20" grpId="0"/>
      <p:bldP spid="7176" grpId="0"/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752600" y="762000"/>
            <a:ext cx="8763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u="sng" dirty="0">
                <a:solidFill>
                  <a:schemeClr val="accent2">
                    <a:lumMod val="75000"/>
                  </a:schemeClr>
                </a:solidFill>
              </a:rPr>
              <a:t>Combos of Multiplying/dividing  with adding/subtracting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057400" y="3124201"/>
            <a:ext cx="7696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u="sng">
                <a:solidFill>
                  <a:srgbClr val="000000"/>
                </a:solidFill>
              </a:rPr>
              <a:t>3.001 + 0.1 + 0.01  </a:t>
            </a:r>
            <a:r>
              <a:rPr lang="en-US" altLang="en-US" sz="4000">
                <a:solidFill>
                  <a:srgbClr val="000000"/>
                </a:solidFill>
              </a:rPr>
              <a:t>=  _</a:t>
            </a:r>
            <a:r>
              <a:rPr lang="en-US" altLang="en-US" sz="4000" b="1">
                <a:solidFill>
                  <a:srgbClr val="000000"/>
                </a:solidFill>
              </a:rPr>
              <a:t>___</a:t>
            </a:r>
            <a:r>
              <a:rPr lang="en-US" altLang="en-US" sz="4000">
                <a:solidFill>
                  <a:srgbClr val="000000"/>
                </a:solidFill>
              </a:rPr>
              <a:t>___   1.5000*2.00		     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362200" y="2011364"/>
            <a:ext cx="8077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000000"/>
                </a:solidFill>
              </a:rPr>
              <a:t>Do  +/- first to correct count; then  x and / to lowest sig fig count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934200" y="3048001"/>
            <a:ext cx="914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3.1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858000" y="3886201"/>
            <a:ext cx="137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  </a:t>
            </a:r>
            <a:r>
              <a:rPr lang="en-US" altLang="en-US" sz="4000" b="1">
                <a:solidFill>
                  <a:srgbClr val="FF0000"/>
                </a:solidFill>
              </a:rPr>
              <a:t>3.00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610600" y="3429001"/>
            <a:ext cx="190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0000"/>
                </a:solidFill>
              </a:rPr>
              <a:t>= </a:t>
            </a:r>
            <a:r>
              <a:rPr lang="en-US" altLang="en-US" sz="4000" b="1">
                <a:solidFill>
                  <a:srgbClr val="FF0000"/>
                </a:solidFill>
              </a:rPr>
              <a:t>1.0</a:t>
            </a:r>
          </a:p>
        </p:txBody>
      </p:sp>
      <p:sp>
        <p:nvSpPr>
          <p:cNvPr id="10248" name="TextBox 26"/>
          <p:cNvSpPr txBox="1">
            <a:spLocks noChangeArrowheads="1"/>
          </p:cNvSpPr>
          <p:nvPr/>
        </p:nvSpPr>
        <p:spPr bwMode="auto">
          <a:xfrm>
            <a:off x="2362200" y="152401"/>
            <a:ext cx="8153400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Calculations done to correct sig fig (continued)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733800" y="3124200"/>
            <a:ext cx="838200" cy="523220"/>
          </a:xfrm>
          <a:prstGeom prst="rect">
            <a:avLst/>
          </a:prstGeom>
          <a:noFill/>
          <a:ln w="41275" algn="ctr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00" y="3886200"/>
            <a:ext cx="914400" cy="52322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0" y="3048000"/>
            <a:ext cx="990600" cy="523220"/>
          </a:xfrm>
          <a:prstGeom prst="rect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91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6" grpId="0"/>
      <p:bldP spid="38" grpId="0"/>
      <p:bldP spid="39" grpId="0"/>
      <p:bldP spid="42" grpId="0"/>
      <p:bldP spid="43" grpId="0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Compute 6.0*3.00/2.0000 to the correct sig fig count.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5638800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3200" dirty="0" smtClean="0"/>
              <a:t>9.0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3200" dirty="0" smtClean="0"/>
              <a:t>9.00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3200" dirty="0" smtClean="0"/>
              <a:t>9.0000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3200" dirty="0"/>
              <a:t>9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783817007"/>
              </p:ext>
            </p:extLst>
          </p:nvPr>
        </p:nvGraphicFramePr>
        <p:xfrm>
          <a:off x="6032500" y="1600200"/>
          <a:ext cx="6096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Chart" r:id="rId7" imgW="6096075" imgH="5143584" progId="MSGraph.Chart.8">
                  <p:embed followColorScheme="full"/>
                </p:oleObj>
              </mc:Choice>
              <mc:Fallback>
                <p:oleObj name="Chart" r:id="rId7" imgW="6096075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32500" y="1600200"/>
                        <a:ext cx="6096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1"/>
          <p:cNvSpPr/>
          <p:nvPr>
            <p:custDataLst>
              <p:tags r:id="rId5"/>
            </p:custDataLst>
          </p:nvPr>
        </p:nvSpPr>
        <p:spPr>
          <a:xfrm>
            <a:off x="223520" y="1743287"/>
            <a:ext cx="292100" cy="2921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0983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Compute this combined calculation to the correct # of sig fig.:  </a:t>
            </a:r>
            <a:br>
              <a:rPr lang="en-US" sz="3200" b="1" dirty="0" smtClean="0"/>
            </a:br>
            <a:r>
              <a:rPr lang="en-US" sz="3200" b="1" dirty="0" smtClean="0"/>
              <a:t>		(1.00 + 2.000 +3.0)*5.000/10</a:t>
            </a:r>
            <a:endParaRPr lang="en-US" sz="3200" b="1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5638800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3200" dirty="0"/>
              <a:t>3</a:t>
            </a:r>
            <a:r>
              <a:rPr lang="en-US" sz="3200" dirty="0" smtClean="0"/>
              <a:t>.0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3200" dirty="0"/>
              <a:t>3</a:t>
            </a:r>
            <a:r>
              <a:rPr lang="en-US" sz="3200" dirty="0" smtClean="0"/>
              <a:t>.00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3200" dirty="0" smtClean="0"/>
              <a:t>3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US" sz="3200" dirty="0" smtClean="0"/>
              <a:t>3.000</a:t>
            </a:r>
            <a:endParaRPr lang="en-US" sz="32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879971607"/>
              </p:ext>
            </p:extLst>
          </p:nvPr>
        </p:nvGraphicFramePr>
        <p:xfrm>
          <a:off x="6096000" y="1600200"/>
          <a:ext cx="6096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Chart" r:id="rId7" imgW="6096075" imgH="5143584" progId="MSGraph.Chart.8">
                  <p:embed followColorScheme="full"/>
                </p:oleObj>
              </mc:Choice>
              <mc:Fallback>
                <p:oleObj name="Chart" r:id="rId7" imgW="6096075" imgH="5143584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0" y="1600200"/>
                        <a:ext cx="6096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1"/>
          <p:cNvSpPr/>
          <p:nvPr>
            <p:custDataLst>
              <p:tags r:id="rId5"/>
            </p:custDataLst>
          </p:nvPr>
        </p:nvSpPr>
        <p:spPr>
          <a:xfrm>
            <a:off x="172720" y="2837349"/>
            <a:ext cx="355600" cy="355600"/>
          </a:xfrm>
          <a:prstGeom prst="smileyFace">
            <a:avLst/>
          </a:prstGeom>
          <a:solidFill>
            <a:srgbClr val="FFFF00"/>
          </a:solidFill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8720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349" y="1135206"/>
            <a:ext cx="7315834" cy="53100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3689" y="180622"/>
            <a:ext cx="8579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Need more practice ???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5444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1C91AABBCBA04FD0B549465AC88C7597"/>
  <p:tag name="TPVERSION" val="5"/>
  <p:tag name="TPFULLVERSION" val="5.0.0.2212"/>
  <p:tag name="PPTVERSION" val="15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C7DD56E58F9A47FC83DA17A3A32BFBF5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CFA375AB75D41A8AC7BDF9569710A8B&lt;/guid&gt;&#10;            &lt;repollguid&gt;3162D9D9532F4A389488CD69D496CC37&lt;/repollguid&gt;&#10;            &lt;sourceid&gt;8B36E4D408BA4E5BA18B9CC0C5B9BE7D&lt;/sourceid&gt;&#10;            &lt;questiontext&gt;Compute 6.0*3.00/2.0000 to the correct sig fig count.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9B70E4414FCC44E7942A30EDD6C9F3D5&lt;/guid&gt;&#10;                    &lt;answertext&gt;9.0&lt;/answertext&gt;&#10;                    &lt;valuetype&gt;1&lt;/valuetype&gt;&#10;                &lt;/answer&gt;&#10;                &lt;answer&gt;&#10;                    &lt;guid&gt;31805A9039D3447897F74AE2500DF0E5&lt;/guid&gt;&#10;                    &lt;answertext&gt;9.00&lt;/answertext&gt;&#10;                    &lt;valuetype&gt;-1&lt;/valuetype&gt;&#10;                &lt;/answer&gt;&#10;                &lt;answer&gt;&#10;                    &lt;guid&gt;F127D8DA8B494DFBBEC811F55C05858B&lt;/guid&gt;&#10;                    &lt;answertext&gt;9.0000&lt;/answertext&gt;&#10;                    &lt;valuetype&gt;-1&lt;/valuetype&gt;&#10;                &lt;/answer&gt;&#10;                &lt;answer&gt;&#10;                    &lt;guid&gt;AFD93674B3954859BAAB051EA3AA1F64&lt;/guid&gt;&#10;                    &lt;answertext&gt;9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390A161E0A6B41079F5EB2BB6384CAD4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C9C5FE4ACCC455CA11D87B7D87333C2&lt;/guid&gt;&#10;            &lt;repollguid&gt;40839F2292C945FC8262E5417010E68F&lt;/repollguid&gt;&#10;            &lt;sourceid&gt;5BE420C9CD774C2FB95A241675B6B2A0&lt;/sourceid&gt;&#10;            &lt;questiontext&gt;Compute this combined calculation to the correct # of sig fig.:    (1.00 + 2.000 +3.0)*5.000/10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698232406D14AE5BAA370379E75B88C&lt;/guid&gt;&#10;                    &lt;answertext&gt;3.0&lt;/answertext&gt;&#10;                    &lt;valuetype&gt;-1&lt;/valuetype&gt;&#10;                &lt;/answer&gt;&#10;                &lt;answer&gt;&#10;                    &lt;guid&gt;AB5FD7820C2E4CD69E5A87AB1BA3375E&lt;/guid&gt;&#10;                    &lt;answertext&gt;3.00&lt;/answertext&gt;&#10;                    &lt;valuetype&gt;-1&lt;/valuetype&gt;&#10;                &lt;/answer&gt;&#10;                &lt;answer&gt;&#10;                    &lt;guid&gt;5A3707A0E69F485B967B530B8E8DD01C&lt;/guid&gt;&#10;                    &lt;answertext&gt;3&lt;/answertext&gt;&#10;                    &lt;valuetype&gt;1&lt;/valuetype&gt;&#10;                &lt;/answer&gt;&#10;                &lt;answer&gt;&#10;                    &lt;guid&gt;C84BF898E80548FA85FAF3B57D8D3AB7&lt;/guid&gt;&#10;                    &lt;answertext&gt;3.000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CE60B339A326417A81C45C3AB7028908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0E1D9687EEF468692EC941FE6182E00&lt;/guid&gt;&#10;            &lt;repollguid&gt;2B2D4BFABE554BC7B6BC3C45D0342DA4&lt;/repollguid&gt;&#10;            &lt;sourceid&gt;D618A396B7BE4629B9B43B2B1FC90465&lt;/sourceid&gt;&#10;            &lt;questiontext&gt;1.00+50.1+ 0.100=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2AEF6CED3A6D463FBD84D83B30F6E1ED&lt;/guid&gt;&#10;                    &lt;answertext&gt;51.200&lt;/answertext&gt;&#10;                    &lt;valuetype&gt;-1&lt;/valuetype&gt;&#10;                &lt;/answer&gt;&#10;                &lt;answer&gt;&#10;                    &lt;guid&gt;3AA027C81C7546CDB3DDED869371F5B4&lt;/guid&gt;&#10;                    &lt;answertext&gt;51&lt;/answertext&gt;&#10;                    &lt;valuetype&gt;-1&lt;/valuetype&gt;&#10;                &lt;/answer&gt;&#10;                &lt;answer&gt;&#10;                    &lt;guid&gt;E5B2ECE5556440D68484E1D4C9B01329&lt;/guid&gt;&#10;                    &lt;answertext&gt;51.2&lt;/answertext&gt;&#10;                    &lt;valuetype&gt;1&lt;/valuetype&gt;&#10;                &lt;/answer&gt;&#10;                &lt;answer&gt;&#10;                    &lt;guid&gt;46064459BFCF4F97861BC479DDFC42B0&lt;/guid&gt;&#10;                    &lt;answertext&gt;51.20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3,6,10,45,32,50,13,4,9,55,1"/>
  <p:tag name="NUMBERFORMAT" val="0"/>
  <p:tag name="LABELFORMA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VECHARTING" val="False"/>
  <p:tag name="AUTOOPENPOLL" val="True"/>
  <p:tag name="TYPE" val="MultiChoiceSlide"/>
  <p:tag name="TPQUESTIONXML" val="﻿&lt;?xml version=&quot;1.0&quot; encoding=&quot;utf-8&quot;?&gt;&#10;&lt;questionlist&gt;&#10;    &lt;properties&gt;&#10;        &lt;guid&gt;230ABB1102C34A6BA54B6005BD4035E9&lt;/guid&gt;&#10;        &lt;description /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92E12D96D984BED92AF4B187BAC5AF1&lt;/guid&gt;&#10;            &lt;repollguid&gt;41A133AD7E00476B89D3600A89CD24D2&lt;/repollguid&gt;&#10;            &lt;sourceid&gt;2753BBECF1F042F6BC48D7BE7C40352C&lt;/sourceid&gt;&#10;            &lt;questiontext&gt;400 + 2.0 -1.999 +0.03= ?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E08E284FCF0C47FA86E45105DAE559C9&lt;/guid&gt;&#10;                    &lt;answertext&gt;400&lt;/answertext&gt;&#10;                    &lt;valuetype&gt;1&lt;/valuetype&gt;&#10;                &lt;/answer&gt;&#10;                &lt;answer&gt;&#10;                    &lt;guid&gt;EC221599347F460897466B164D1989F6&lt;/guid&gt;&#10;                    &lt;answertext&gt;400.03&lt;/answertext&gt;&#10;                    &lt;valuetype&gt;-1&lt;/valuetype&gt;&#10;                &lt;/answer&gt;&#10;                &lt;answer&gt;&#10;                    &lt;guid&gt;C1A6D4583198427A883DBBC793D4DED3&lt;/guid&gt;&#10;                    &lt;answertext&gt;400.0&lt;/answertext&gt;&#10;                    &lt;valuetype&gt;-1&lt;/valuetype&gt;&#10;                &lt;/answer&gt;&#10;                &lt;answer&gt;&#10;                    &lt;guid&gt;03C12098009D49268644EF1877C3AB55&lt;/guid&gt;&#10;                    &lt;answertext&gt;400.031&lt;/answertext&gt;&#10;                    &lt;valuetype&gt;-1&lt;/valuetype&gt;&#10;                &lt;/answer&gt;&#10;            &lt;/answers&gt;&#10;        &lt;/multichoice&gt;&#10;    &lt;/questions&gt;&#10;&lt;/questionlist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902</Words>
  <Application>Microsoft Office PowerPoint</Application>
  <PresentationFormat>Widescreen</PresentationFormat>
  <Paragraphs>229</Paragraphs>
  <Slides>34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Chart</vt:lpstr>
      <vt:lpstr>PowerPoint Presentation</vt:lpstr>
      <vt:lpstr>PowerPoint Presentation</vt:lpstr>
      <vt:lpstr>1.00+50.1+ 0.100=</vt:lpstr>
      <vt:lpstr>400 + 2.0 -1.999 +0.03= ?</vt:lpstr>
      <vt:lpstr>PowerPoint Presentation</vt:lpstr>
      <vt:lpstr>PowerPoint Presentation</vt:lpstr>
      <vt:lpstr>Compute 6.0*3.00/2.0000 to the correct sig fig count.</vt:lpstr>
      <vt:lpstr>Compute this combined calculation to the correct # of sig fig.:     (1.00 + 2.000 +3.0)*5.000/10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trip to Mole land  </vt:lpstr>
      <vt:lpstr>The mole: starting definitions</vt:lpstr>
      <vt:lpstr>PowerPoint Presentation</vt:lpstr>
      <vt:lpstr>PowerPoint Presentation</vt:lpstr>
      <vt:lpstr>PowerPoint Presentation</vt:lpstr>
      <vt:lpstr>PowerPoint Presentation</vt:lpstr>
      <vt:lpstr>THE ONE PLACE EGG WORLD AND CHEMISTRY WORLD DEVIATE A TEENY BIT: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Fong, Jerry</cp:lastModifiedBy>
  <cp:revision>68</cp:revision>
  <cp:lastPrinted>2017-09-28T19:26:00Z</cp:lastPrinted>
  <dcterms:created xsi:type="dcterms:W3CDTF">2017-09-15T23:56:17Z</dcterms:created>
  <dcterms:modified xsi:type="dcterms:W3CDTF">2017-10-13T13:35:57Z</dcterms:modified>
</cp:coreProperties>
</file>