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315" r:id="rId3"/>
    <p:sldId id="316" r:id="rId4"/>
    <p:sldId id="317" r:id="rId5"/>
    <p:sldId id="331" r:id="rId6"/>
    <p:sldId id="332" r:id="rId7"/>
    <p:sldId id="318" r:id="rId8"/>
    <p:sldId id="336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12192000" cy="6858000"/>
  <p:notesSz cx="7010400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EEF2A3-7F53-4BAF-8E00-A4251E797B5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8FA17D3-CE88-4027-963E-C7A06BB2DF62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726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50223E7-4CBE-498D-A4F3-BD9AC6E33E52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760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HkYeXWtVRBAuXM&amp;tbnid=r4U-mdK8uoP4IM:&amp;ved=0CAUQjRw&amp;url=http://www.shan-precision.com/spsxkc_1.htm&amp;ei=9Oz7U5r0NKjK8gHWyoGoBw&amp;psig=AFQjCNEMlcKSdXB_0JYRdtsKC1maCzL1SA&amp;ust=140910542409933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828800" y="838201"/>
            <a:ext cx="9677400" cy="1323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1) Algebraic (‘Marine’ way)</a:t>
            </a:r>
          </a:p>
          <a:p>
            <a:r>
              <a:rPr lang="en-US" sz="4000"/>
              <a:t>Doc’s story about his HS chem teacher</a:t>
            </a:r>
          </a:p>
        </p:txBody>
      </p:sp>
      <p:pic>
        <p:nvPicPr>
          <p:cNvPr id="52228" name="Picture 4" descr="USMC_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048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172200" y="2743201"/>
            <a:ext cx="3810000" cy="21240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66"/>
                </a:solidFill>
              </a:rPr>
              <a:t>Divide and conquer,</a:t>
            </a:r>
          </a:p>
          <a:p>
            <a:pPr algn="ctr"/>
            <a:r>
              <a:rPr lang="en-US" sz="4400" b="1">
                <a:solidFill>
                  <a:srgbClr val="FF0066"/>
                </a:solidFill>
              </a:rPr>
              <a:t> maggot !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-1588"/>
            <a:ext cx="7772400" cy="1143001"/>
          </a:xfrm>
        </p:spPr>
        <p:txBody>
          <a:bodyPr/>
          <a:lstStyle/>
          <a:p>
            <a:pPr eaLnBrk="1" hangingPunct="1"/>
            <a:r>
              <a:rPr lang="en-US" sz="3600" b="1"/>
              <a:t>2 ways to convert between metric units</a:t>
            </a:r>
          </a:p>
        </p:txBody>
      </p:sp>
    </p:spTree>
    <p:extLst>
      <p:ext uri="{BB962C8B-B14F-4D97-AF65-F5344CB8AC3E}">
        <p14:creationId xmlns:p14="http://schemas.microsoft.com/office/powerpoint/2010/main" val="3408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2.gstatic.com/images?q=tbn:ANd9GcRu9WN1XxxcSOTsTy-DltBINC5f_qxjtpTZ1oDPoSYOHFtu_Bh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826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3733801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How many sig figs now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371601"/>
            <a:ext cx="990600" cy="354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700">
                <a:latin typeface="Sylfaen" pitchFamily="18" charset="0"/>
              </a:rPr>
              <a:t>51.03</a:t>
            </a:r>
            <a:r>
              <a:rPr lang="en-US" sz="1700" baseline="30000">
                <a:latin typeface="Sylfaen" pitchFamily="18" charset="0"/>
              </a:rPr>
              <a:t>mm</a:t>
            </a:r>
            <a:endParaRPr lang="en-US" sz="1700">
              <a:latin typeface="Sylfaen" pitchFamily="18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667000" y="152401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Metric micrometer does even  better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2362200"/>
            <a:ext cx="6629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</a:rPr>
              <a:t>How long is the screw now in cm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77200" y="2895601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5.103 cm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3733801"/>
            <a:ext cx="19812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4 sig fig</a:t>
            </a:r>
          </a:p>
        </p:txBody>
      </p:sp>
    </p:spTree>
    <p:extLst>
      <p:ext uri="{BB962C8B-B14F-4D97-AF65-F5344CB8AC3E}">
        <p14:creationId xmlns:p14="http://schemas.microsoft.com/office/powerpoint/2010/main" val="41098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altLang="en-US" sz="3600"/>
              <a:t>Technological aside: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133600" y="9144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Higher verifiable precision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(more sig figs) correlates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with higher technical development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752600" y="2362201"/>
            <a:ext cx="3657600" cy="18002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1492:</a:t>
            </a:r>
            <a:r>
              <a:rPr lang="en-US" altLang="en-US" sz="2800">
                <a:solidFill>
                  <a:srgbClr val="000000"/>
                </a:solidFill>
              </a:rPr>
              <a:t>  Columbus is within </a:t>
            </a:r>
            <a:r>
              <a:rPr lang="en-US" altLang="en-US" sz="2800" b="1" u="sng">
                <a:solidFill>
                  <a:srgbClr val="000000"/>
                </a:solidFill>
              </a:rPr>
              <a:t>+</a:t>
            </a:r>
            <a:r>
              <a:rPr lang="en-US" altLang="en-US" sz="2800" b="1">
                <a:solidFill>
                  <a:srgbClr val="000000"/>
                </a:solidFill>
              </a:rPr>
              <a:t> 10,000</a:t>
            </a:r>
            <a:r>
              <a:rPr lang="en-US" altLang="en-US" sz="2800">
                <a:solidFill>
                  <a:srgbClr val="000000"/>
                </a:solidFill>
              </a:rPr>
              <a:t> miles of estimate for Earth’s diameter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638800" y="2362201"/>
            <a:ext cx="4343400" cy="1800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</a:rPr>
              <a:t>2016:</a:t>
            </a:r>
            <a:r>
              <a:rPr lang="en-US" altLang="en-US" sz="2800">
                <a:solidFill>
                  <a:srgbClr val="000000"/>
                </a:solidFill>
              </a:rPr>
              <a:t> we can pin point the position of anyone via GPS to within ~ </a:t>
            </a:r>
            <a:r>
              <a:rPr lang="en-US" altLang="en-US" sz="2800" b="1" u="sng">
                <a:solidFill>
                  <a:srgbClr val="000000"/>
                </a:solidFill>
              </a:rPr>
              <a:t>+</a:t>
            </a:r>
            <a:r>
              <a:rPr lang="en-US" altLang="en-US" sz="2800" b="1">
                <a:solidFill>
                  <a:srgbClr val="000000"/>
                </a:solidFill>
              </a:rPr>
              <a:t> 0.0001</a:t>
            </a:r>
            <a:r>
              <a:rPr lang="en-US" altLang="en-US" sz="2800">
                <a:solidFill>
                  <a:srgbClr val="000000"/>
                </a:solidFill>
              </a:rPr>
              <a:t> miles (within  12 inches)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4419600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 ~ 500 years human measurement precision has increased by &gt; 10 million </a:t>
            </a:r>
          </a:p>
        </p:txBody>
      </p:sp>
      <p:pic>
        <p:nvPicPr>
          <p:cNvPr id="11271" name="Picture 2" descr="Image titled Measure Clothing for Your Cat Ste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 animBg="1"/>
      <p:bldP spid="6451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3400" b="1"/>
              <a:t>Counting sig figs</a:t>
            </a:r>
            <a:r>
              <a:rPr lang="en-US" altLang="en-US" sz="3400" b="1">
                <a:solidFill>
                  <a:srgbClr val="FF0000"/>
                </a:solidFill>
              </a:rPr>
              <a:t>: </a:t>
            </a:r>
            <a:r>
              <a:rPr lang="en-US" altLang="en-US" sz="3400" b="1">
                <a:solidFill>
                  <a:srgbClr val="3333FF"/>
                </a:solidFill>
              </a:rPr>
              <a:t>Atlantic</a:t>
            </a:r>
            <a:r>
              <a:rPr lang="en-US" altLang="en-US" sz="3400" b="1">
                <a:solidFill>
                  <a:srgbClr val="FF0000"/>
                </a:solidFill>
              </a:rPr>
              <a:t> </a:t>
            </a:r>
            <a:r>
              <a:rPr lang="en-US" altLang="en-US" sz="3400" b="1"/>
              <a:t>&amp;</a:t>
            </a:r>
            <a:r>
              <a:rPr lang="en-US" altLang="en-US" sz="3400" b="1">
                <a:solidFill>
                  <a:srgbClr val="FF0000"/>
                </a:solidFill>
              </a:rPr>
              <a:t> Pacific </a:t>
            </a:r>
            <a:r>
              <a:rPr lang="en-US" altLang="en-US" sz="3400" b="1"/>
              <a:t>method</a:t>
            </a:r>
          </a:p>
        </p:txBody>
      </p:sp>
      <p:pic>
        <p:nvPicPr>
          <p:cNvPr id="56326" name="Picture 6" descr="u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0292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553200" y="838200"/>
            <a:ext cx="3962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3333FF"/>
                </a:solidFill>
              </a:rPr>
              <a:t>A</a:t>
            </a:r>
            <a:r>
              <a:rPr lang="en-US" altLang="en-US" sz="3000" b="1">
                <a:solidFill>
                  <a:srgbClr val="3333FF"/>
                </a:solidFill>
              </a:rPr>
              <a:t>bsent </a:t>
            </a:r>
            <a:r>
              <a:rPr lang="en-US" altLang="en-US" sz="3000">
                <a:solidFill>
                  <a:srgbClr val="000000"/>
                </a:solidFill>
              </a:rPr>
              <a:t>Decimal…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move from right (</a:t>
            </a:r>
            <a:r>
              <a:rPr lang="en-US" altLang="en-US" sz="3000" b="1" u="sng">
                <a:solidFill>
                  <a:srgbClr val="3333FF"/>
                </a:solidFill>
              </a:rPr>
              <a:t>A</a:t>
            </a:r>
            <a:r>
              <a:rPr lang="en-US" altLang="en-US" sz="3000" b="1">
                <a:solidFill>
                  <a:srgbClr val="3333FF"/>
                </a:solidFill>
              </a:rPr>
              <a:t>tlantic</a:t>
            </a:r>
            <a:r>
              <a:rPr lang="en-US" altLang="en-US" sz="3000">
                <a:solidFill>
                  <a:srgbClr val="000000"/>
                </a:solidFill>
              </a:rPr>
              <a:t> side) and start counting when first non-zero digit encountered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781800" y="3124200"/>
            <a:ext cx="1600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10020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300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450070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8763000" y="3200400"/>
            <a:ext cx="457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8763000" y="37338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8763000" y="42672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001000" y="5181601"/>
            <a:ext cx="2286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# sig fig ?</a:t>
            </a:r>
          </a:p>
        </p:txBody>
      </p:sp>
    </p:spTree>
    <p:extLst>
      <p:ext uri="{BB962C8B-B14F-4D97-AF65-F5344CB8AC3E}">
        <p14:creationId xmlns:p14="http://schemas.microsoft.com/office/powerpoint/2010/main" val="4535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36" grpId="0"/>
      <p:bldP spid="56337" grpId="0" animBg="1"/>
      <p:bldP spid="56338" grpId="0" animBg="1"/>
      <p:bldP spid="56339" grpId="0" animBg="1"/>
      <p:bldP spid="56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en-US" sz="3600" b="1"/>
              <a:t>Counting sig figs</a:t>
            </a:r>
            <a:r>
              <a:rPr lang="en-US" altLang="en-US" sz="3600" b="1">
                <a:solidFill>
                  <a:srgbClr val="FF0000"/>
                </a:solidFill>
              </a:rPr>
              <a:t>: </a:t>
            </a:r>
            <a:r>
              <a:rPr lang="en-US" altLang="en-US" sz="3600" b="1">
                <a:solidFill>
                  <a:srgbClr val="3333FF"/>
                </a:solidFill>
              </a:rPr>
              <a:t>Atlantic</a:t>
            </a:r>
            <a:r>
              <a:rPr lang="en-US" altLang="en-US" sz="3600" b="1">
                <a:solidFill>
                  <a:srgbClr val="FF0000"/>
                </a:solidFill>
              </a:rPr>
              <a:t> </a:t>
            </a:r>
            <a:r>
              <a:rPr lang="en-US" altLang="en-US" sz="3600" b="1"/>
              <a:t>&amp;</a:t>
            </a:r>
            <a:r>
              <a:rPr lang="en-US" altLang="en-US" sz="3600" b="1">
                <a:solidFill>
                  <a:srgbClr val="FF0000"/>
                </a:solidFill>
              </a:rPr>
              <a:t> Pacific </a:t>
            </a:r>
            <a:r>
              <a:rPr lang="en-US" altLang="en-US" sz="3600" b="1"/>
              <a:t>method</a:t>
            </a:r>
          </a:p>
        </p:txBody>
      </p:sp>
      <p:pic>
        <p:nvPicPr>
          <p:cNvPr id="13315" name="Picture 6" descr="us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1"/>
            <a:ext cx="5181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52600" y="1066801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FF0000"/>
                </a:solidFill>
              </a:rPr>
              <a:t>P</a:t>
            </a:r>
            <a:r>
              <a:rPr lang="en-US" altLang="en-US" sz="3000" b="1">
                <a:solidFill>
                  <a:srgbClr val="FF0000"/>
                </a:solidFill>
              </a:rPr>
              <a:t>ossesses </a:t>
            </a:r>
            <a:r>
              <a:rPr lang="en-US" altLang="en-US" sz="3000">
                <a:solidFill>
                  <a:srgbClr val="000000"/>
                </a:solidFill>
              </a:rPr>
              <a:t>decimal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…move from left (</a:t>
            </a:r>
            <a:r>
              <a:rPr lang="en-US" altLang="en-US" sz="3000" b="1" u="sng">
                <a:solidFill>
                  <a:srgbClr val="FF0000"/>
                </a:solidFill>
              </a:rPr>
              <a:t>P</a:t>
            </a:r>
            <a:r>
              <a:rPr lang="en-US" altLang="en-US" sz="3000" b="1">
                <a:solidFill>
                  <a:srgbClr val="FF0000"/>
                </a:solidFill>
              </a:rPr>
              <a:t>acific</a:t>
            </a:r>
            <a:r>
              <a:rPr lang="en-US" altLang="en-US" sz="3000">
                <a:solidFill>
                  <a:srgbClr val="000000"/>
                </a:solidFill>
              </a:rPr>
              <a:t> side) and start counting when first non-zero digit encountered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828800" y="4038600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1.002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0.030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0.00400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657600" y="39624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657600" y="44958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657600" y="5105401"/>
            <a:ext cx="45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4495800" y="4953001"/>
            <a:ext cx="20574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# sig fig ?</a:t>
            </a:r>
          </a:p>
        </p:txBody>
      </p:sp>
    </p:spTree>
    <p:extLst>
      <p:ext uri="{BB962C8B-B14F-4D97-AF65-F5344CB8AC3E}">
        <p14:creationId xmlns:p14="http://schemas.microsoft.com/office/powerpoint/2010/main" val="19139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32" grpId="0"/>
      <p:bldP spid="56333" grpId="0" animBg="1"/>
      <p:bldP spid="56334" grpId="0" animBg="1"/>
      <p:bldP spid="56335" grpId="0" animBg="1"/>
      <p:bldP spid="56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24000" y="304800"/>
            <a:ext cx="617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What is the sig fig count given a scientific notation version of a number  ???</a:t>
            </a:r>
          </a:p>
        </p:txBody>
      </p:sp>
      <p:pic>
        <p:nvPicPr>
          <p:cNvPr id="14339" name="Picture 4" descr="http://www.humanewatch.org/images/uploads/confused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1"/>
            <a:ext cx="2286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2743201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Example:     </a:t>
            </a:r>
            <a:r>
              <a:rPr lang="en-US" altLang="en-US" sz="3600" b="1">
                <a:solidFill>
                  <a:srgbClr val="FF0000"/>
                </a:solidFill>
              </a:rPr>
              <a:t>6.02</a:t>
            </a:r>
            <a:r>
              <a:rPr lang="en-US" altLang="en-US" sz="3600" b="1">
                <a:solidFill>
                  <a:srgbClr val="000000"/>
                </a:solidFill>
              </a:rPr>
              <a:t>*10</a:t>
            </a:r>
            <a:r>
              <a:rPr lang="en-US" altLang="en-US" sz="3600" b="1" baseline="3000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22860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exponent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3352801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Pre-exponent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4038601"/>
            <a:ext cx="91440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The count of digits in the </a:t>
            </a:r>
            <a:r>
              <a:rPr lang="en-US" altLang="en-US" sz="2800" b="1">
                <a:solidFill>
                  <a:srgbClr val="FF0000"/>
                </a:solidFill>
              </a:rPr>
              <a:t>pre-exponent </a:t>
            </a:r>
            <a:r>
              <a:rPr lang="en-US" altLang="en-US" sz="2800" b="1" u="sng">
                <a:solidFill>
                  <a:srgbClr val="000000"/>
                </a:solidFill>
              </a:rPr>
              <a:t>is</a:t>
            </a:r>
            <a:r>
              <a:rPr lang="en-US" altLang="en-US" sz="2800" b="1">
                <a:solidFill>
                  <a:srgbClr val="000000"/>
                </a:solidFill>
              </a:rPr>
              <a:t> the sig fig count.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2133601"/>
            <a:ext cx="16764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3 sig figs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038600" y="2667000"/>
            <a:ext cx="304800" cy="304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68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1447800"/>
          <a:ext cx="8686800" cy="1371600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/>
                  </a:extLst>
                </a:gridCol>
                <a:gridCol w="1514475">
                  <a:extLst>
                    <a:ext uri="{9D8B030D-6E8A-4147-A177-3AD203B41FA5}"/>
                  </a:extLst>
                </a:gridCol>
                <a:gridCol w="955675">
                  <a:extLst>
                    <a:ext uri="{9D8B030D-6E8A-4147-A177-3AD203B41FA5}"/>
                  </a:extLst>
                </a:gridCol>
                <a:gridCol w="1195388">
                  <a:extLst>
                    <a:ext uri="{9D8B030D-6E8A-4147-A177-3AD203B41FA5}"/>
                  </a:extLst>
                </a:gridCol>
                <a:gridCol w="1514475">
                  <a:extLst>
                    <a:ext uri="{9D8B030D-6E8A-4147-A177-3AD203B41FA5}"/>
                  </a:extLst>
                </a:gridCol>
                <a:gridCol w="1992312">
                  <a:extLst>
                    <a:ext uri="{9D8B030D-6E8A-4147-A177-3AD203B41FA5}"/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value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0.0051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5.0010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5.0*10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# sig figs =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2133601"/>
            <a:ext cx="6096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676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1600" y="2133601"/>
            <a:ext cx="533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0" name="TextBox 9"/>
          <p:cNvSpPr txBox="1">
            <a:spLocks noChangeArrowheads="1"/>
          </p:cNvSpPr>
          <p:nvPr/>
        </p:nvSpPr>
        <p:spPr bwMode="auto">
          <a:xfrm>
            <a:off x="4572000" y="304801"/>
            <a:ext cx="27432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# sig figs ?</a:t>
            </a:r>
          </a:p>
        </p:txBody>
      </p:sp>
    </p:spTree>
    <p:extLst>
      <p:ext uri="{BB962C8B-B14F-4D97-AF65-F5344CB8AC3E}">
        <p14:creationId xmlns:p14="http://schemas.microsoft.com/office/powerpoint/2010/main" val="28173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28956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3.001 + </a:t>
            </a:r>
            <a:r>
              <a:rPr lang="en-US" altLang="en-US" sz="3600">
                <a:solidFill>
                  <a:srgbClr val="002060"/>
                </a:solidFill>
              </a:rPr>
              <a:t>0.1</a:t>
            </a:r>
            <a:r>
              <a:rPr lang="en-US" altLang="en-US" sz="3600">
                <a:solidFill>
                  <a:srgbClr val="000000"/>
                </a:solidFill>
              </a:rPr>
              <a:t> + 0.01 </a:t>
            </a:r>
            <a:r>
              <a:rPr lang="en-US" altLang="en-US" sz="2800">
                <a:solidFill>
                  <a:srgbClr val="000000"/>
                </a:solidFill>
              </a:rPr>
              <a:t>=_____</a:t>
            </a: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2362200" y="381001"/>
            <a:ext cx="51816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Calculations done to correct sig fig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4343401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14.5-  0.100 + </a:t>
            </a:r>
            <a:r>
              <a:rPr lang="en-US" altLang="en-US" sz="4000">
                <a:solidFill>
                  <a:srgbClr val="002060"/>
                </a:solidFill>
              </a:rPr>
              <a:t>2</a:t>
            </a:r>
            <a:r>
              <a:rPr lang="en-US" altLang="en-US" sz="4000">
                <a:solidFill>
                  <a:srgbClr val="000000"/>
                </a:solidFill>
              </a:rPr>
              <a:t> =     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914401"/>
            <a:ext cx="617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Adding/subtracting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2743201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3.1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4191001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76400" y="1524001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decimal count of the least precise value sets the </a:t>
            </a:r>
            <a:r>
              <a:rPr lang="en-US" altLang="en-US" b="1"/>
              <a:t>determines the calculation’s decimal count</a:t>
            </a:r>
            <a:r>
              <a:rPr lang="en-US" altLang="en-US">
                <a:solidFill>
                  <a:srgbClr val="000000"/>
                </a:solidFill>
              </a:rPr>
              <a:t>….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5200" y="2895600"/>
            <a:ext cx="685800" cy="52322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4343400"/>
            <a:ext cx="381000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27" grpId="0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Guided practice Unit conversions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133600" y="1905001"/>
            <a:ext cx="365760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Convert 45.7 kg to g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752601" y="3215045"/>
            <a:ext cx="4291885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0.73 mL to </a:t>
            </a:r>
            <a:r>
              <a:rPr lang="en-US" sz="3200" dirty="0">
                <a:sym typeface="Symbol" pitchFamily="18" charset="2"/>
              </a:rPr>
              <a:t>L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1971541" y="5350410"/>
            <a:ext cx="464820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Convert 7.2 kg/L to mg/ </a:t>
            </a:r>
            <a:r>
              <a:rPr lang="en-US" sz="3200" dirty="0">
                <a:sym typeface="Symbol" pitchFamily="18" charset="2"/>
              </a:rPr>
              <a:t>L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629400" y="1905001"/>
            <a:ext cx="3429000" cy="584775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4.57*10</a:t>
            </a:r>
            <a:r>
              <a:rPr lang="en-US" sz="3200" b="1" baseline="30000" dirty="0">
                <a:solidFill>
                  <a:srgbClr val="CC3300"/>
                </a:solidFill>
              </a:rPr>
              <a:t>4</a:t>
            </a:r>
            <a:r>
              <a:rPr lang="en-US" sz="3200" b="1" dirty="0">
                <a:solidFill>
                  <a:srgbClr val="CC3300"/>
                </a:solidFill>
              </a:rPr>
              <a:t> g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943600" y="3276601"/>
            <a:ext cx="4267200" cy="646331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C3300"/>
                </a:solidFill>
              </a:rPr>
              <a:t>730 </a:t>
            </a:r>
            <a:r>
              <a:rPr lang="en-US" sz="3600" b="1" dirty="0">
                <a:solidFill>
                  <a:srgbClr val="CC3300"/>
                </a:solidFill>
                <a:sym typeface="Symbol" pitchFamily="18" charset="2"/>
              </a:rPr>
              <a:t>L =7.3*10</a:t>
            </a:r>
            <a:r>
              <a:rPr lang="en-US" sz="3600" b="1" baseline="30000" dirty="0">
                <a:solidFill>
                  <a:srgbClr val="CC3300"/>
                </a:solidFill>
                <a:sym typeface="Symbol" pitchFamily="18" charset="2"/>
              </a:rPr>
              <a:t>2</a:t>
            </a:r>
            <a:r>
              <a:rPr lang="en-US" sz="3600" b="1" dirty="0">
                <a:solidFill>
                  <a:srgbClr val="CC3300"/>
                </a:solidFill>
                <a:sym typeface="Symbol" pitchFamily="18" charset="2"/>
              </a:rPr>
              <a:t> </a:t>
            </a:r>
            <a:r>
              <a:rPr lang="en-US" sz="3200" dirty="0">
                <a:solidFill>
                  <a:srgbClr val="CC3300"/>
                </a:solidFill>
                <a:sym typeface="Symbol" pitchFamily="18" charset="2"/>
              </a:rPr>
              <a:t>L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391400" y="5458738"/>
            <a:ext cx="2667000" cy="584775"/>
          </a:xfrm>
          <a:prstGeom prst="rect">
            <a:avLst/>
          </a:prstGeom>
          <a:solidFill>
            <a:srgbClr val="FFFF00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7.2 mg/</a:t>
            </a:r>
            <a:r>
              <a:rPr lang="en-US" sz="3200" b="1" dirty="0">
                <a:solidFill>
                  <a:srgbClr val="CC3300"/>
                </a:solidFill>
                <a:sym typeface="Symbol" pitchFamily="18" charset="2"/>
              </a:rPr>
              <a:t></a:t>
            </a:r>
            <a:r>
              <a:rPr lang="en-US" sz="3200" b="1" dirty="0">
                <a:solidFill>
                  <a:srgbClr val="CC3300"/>
                </a:solidFill>
              </a:rPr>
              <a:t>L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6652591" y="1282988"/>
            <a:ext cx="31242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/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1542" y="4191001"/>
            <a:ext cx="420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Convert 100 </a:t>
            </a:r>
            <a:r>
              <a:rPr lang="en-US" sz="3200" dirty="0" err="1"/>
              <a:t>ps</a:t>
            </a:r>
            <a:r>
              <a:rPr lang="en-US" sz="3200" dirty="0"/>
              <a:t> to 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4191001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100 </a:t>
            </a:r>
            <a:r>
              <a:rPr lang="en-US" sz="3600" b="1" dirty="0" err="1">
                <a:solidFill>
                  <a:srgbClr val="FF0000"/>
                </a:solidFill>
              </a:rPr>
              <a:t>ps</a:t>
            </a:r>
            <a:r>
              <a:rPr lang="en-US" sz="3600" b="1" dirty="0">
                <a:solidFill>
                  <a:srgbClr val="FF0000"/>
                </a:solidFill>
              </a:rPr>
              <a:t> =0.1 ns</a:t>
            </a:r>
          </a:p>
        </p:txBody>
      </p:sp>
    </p:spTree>
    <p:extLst>
      <p:ext uri="{BB962C8B-B14F-4D97-AF65-F5344CB8AC3E}">
        <p14:creationId xmlns:p14="http://schemas.microsoft.com/office/powerpoint/2010/main" val="18375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43018" grpId="0" animBg="1"/>
      <p:bldP spid="43019" grpId="0" animBg="1"/>
      <p:bldP spid="43020" grpId="0" animBg="1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100 pm to nm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0.01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0.001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0.1 nm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3600" dirty="0"/>
              <a:t>No clue…help !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32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849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Convert 5000 kg to Mg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1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5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50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0.5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500 Mg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Still no clue…need nap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60960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227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en-US" dirty="0" smtClean="0"/>
              <a:t>Convert 0.06 ns to its equivalent value in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600 </a:t>
            </a:r>
            <a:r>
              <a:rPr lang="en-US" sz="3200" dirty="0" err="1" smtClean="0"/>
              <a:t>ps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60 </a:t>
            </a:r>
            <a:r>
              <a:rPr lang="en-US" sz="3200" dirty="0" err="1" smtClean="0"/>
              <a:t>ps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6 </a:t>
            </a:r>
            <a:r>
              <a:rPr lang="en-US" sz="3200" dirty="0" err="1" smtClean="0"/>
              <a:t>ps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0.6 </a:t>
            </a:r>
            <a:r>
              <a:rPr lang="en-US" sz="3200" dirty="0" err="1" smtClean="0"/>
              <a:t>ps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06246424"/>
              </p:ext>
            </p:extLst>
          </p:nvPr>
        </p:nvGraphicFramePr>
        <p:xfrm>
          <a:off x="60960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72720" y="2252133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32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49" y="1135206"/>
            <a:ext cx="7315834" cy="5310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3689" y="180622"/>
            <a:ext cx="857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Need more practice 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7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65288"/>
            <a:ext cx="7070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981200" y="2286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PRECISION AND ACCURACY : </a:t>
            </a:r>
            <a:r>
              <a:rPr lang="en-US" altLang="en-US" sz="3600" b="1">
                <a:solidFill>
                  <a:srgbClr val="FF0000"/>
                </a:solidFill>
              </a:rPr>
              <a:t>what are they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Your thoughts…..</a:t>
            </a:r>
          </a:p>
        </p:txBody>
      </p:sp>
    </p:spTree>
    <p:extLst>
      <p:ext uri="{BB962C8B-B14F-4D97-AF65-F5344CB8AC3E}">
        <p14:creationId xmlns:p14="http://schemas.microsoft.com/office/powerpoint/2010/main" val="5440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378" y="1275644"/>
            <a:ext cx="647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Two statistics `jokes’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77156" y="1983530"/>
            <a:ext cx="8410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</a:rPr>
              <a:t>Mark Twain quote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</a:rPr>
              <a:t>A statistician goes on a duck hunt for the first time…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fong\Pictures\rul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39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124200" y="3962401"/>
            <a:ext cx="10668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124200" y="3429001"/>
            <a:ext cx="10668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7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438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763000" y="2362200"/>
            <a:ext cx="914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9829800" y="1371600"/>
            <a:ext cx="152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2057400" y="152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Why do we care about </a:t>
            </a:r>
            <a:r>
              <a:rPr lang="en-US" altLang="en-US" b="1">
                <a:solidFill>
                  <a:srgbClr val="FF0000"/>
                </a:solidFill>
              </a:rPr>
              <a:t>Sig Figs </a:t>
            </a:r>
            <a:r>
              <a:rPr lang="en-US" altLang="en-US" b="1">
                <a:solidFill>
                  <a:srgbClr val="000000"/>
                </a:solidFill>
              </a:rPr>
              <a:t>in Chemistry?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838200"/>
            <a:ext cx="9144000" cy="554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The </a:t>
            </a:r>
            <a:r>
              <a:rPr lang="en-US" altLang="en-US" sz="3000" b="1">
                <a:solidFill>
                  <a:srgbClr val="FF0000"/>
                </a:solidFill>
              </a:rPr>
              <a:t>Sig Fig</a:t>
            </a:r>
            <a:r>
              <a:rPr lang="en-US" altLang="en-US" sz="3000" b="1">
                <a:solidFill>
                  <a:srgbClr val="000000"/>
                </a:solidFill>
              </a:rPr>
              <a:t> count tells us the precision of measuremen</a:t>
            </a:r>
            <a:r>
              <a:rPr lang="en-US" altLang="en-US" sz="30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09800" y="35814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How long is the screw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4200" y="35814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5 cm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86800" y="3581400"/>
            <a:ext cx="18288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</a:t>
            </a:r>
            <a:r>
              <a:rPr lang="en-US" altLang="en-US" b="1">
                <a:solidFill>
                  <a:srgbClr val="FF0000"/>
                </a:solidFill>
              </a:rPr>
              <a:t>sig fig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28800" y="44196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How long is the screw now?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62800" y="4419601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5.1 cm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39200" y="4419600"/>
            <a:ext cx="167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2 </a:t>
            </a:r>
            <a:r>
              <a:rPr lang="en-US" altLang="en-US" b="1">
                <a:solidFill>
                  <a:srgbClr val="FF0000"/>
                </a:solidFill>
              </a:rPr>
              <a:t>sig fig</a:t>
            </a:r>
          </a:p>
        </p:txBody>
      </p:sp>
    </p:spTree>
    <p:extLst>
      <p:ext uri="{BB962C8B-B14F-4D97-AF65-F5344CB8AC3E}">
        <p14:creationId xmlns:p14="http://schemas.microsoft.com/office/powerpoint/2010/main" val="23587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91AABBCBA04FD0B549465AC88C7597"/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AF0D0A5B8E84013900495DD467D350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47BDB1677854C2AA3929BDEF0825A5F&lt;/guid&gt;&#10;            &lt;repollguid&gt;C1A1141E22904BA39716F72DB61C5BF3&lt;/repollguid&gt;&#10;            &lt;sourceid&gt;0B07696300FF4BDBACC9F04259CCDD14&lt;/sourceid&gt;&#10;            &lt;questiontext&gt;Convert 100 pm to nm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202505605E44A3AA50AB7769DD3B02C&lt;/guid&gt;&#10;                    &lt;answertext&gt;0.01 nm&lt;/answertext&gt;&#10;                    &lt;valuetype&gt;-1&lt;/valuetype&gt;&#10;                &lt;/answer&gt;&#10;                &lt;answer&gt;&#10;                    &lt;guid&gt;B5064A7814594C87914CAFECAD5984E4&lt;/guid&gt;&#10;                    &lt;answertext&gt;0.001 nm&lt;/answertext&gt;&#10;                    &lt;valuetype&gt;-1&lt;/valuetype&gt;&#10;                &lt;/answer&gt;&#10;                &lt;answer&gt;&#10;                    &lt;guid&gt;5FAB4F9656384A23A9E2009842266F6B&lt;/guid&gt;&#10;                    &lt;answertext&gt;1 nm&lt;/answertext&gt;&#10;                    &lt;valuetype&gt;-1&lt;/valuetype&gt;&#10;                &lt;/answer&gt;&#10;                &lt;answer&gt;&#10;                    &lt;guid&gt;133B9EBD01C842BF908C1146225D8361&lt;/guid&gt;&#10;                    &lt;answertext&gt;0.1 nm&lt;/answertext&gt;&#10;                    &lt;valuetype&gt;1&lt;/valuetype&gt;&#10;                &lt;/answer&gt;&#10;                &lt;answer&gt;&#10;                    &lt;guid&gt;F6E44288D47744C1B9D54244DA879EE2&lt;/guid&gt;&#10;                    &lt;answertext&gt;No clue…help !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EAC45DE2CB944B8828CCCB6C6B44AC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27EA60FBFB4B3285509CD3A02041AB&lt;/guid&gt;&#10;            &lt;repollguid&gt;BBA1047D77584B35A6510BD211CE1131&lt;/repollguid&gt;&#10;            &lt;sourceid&gt;9C5330A76FA143238D1359642619E94B&lt;/sourceid&gt;&#10;            &lt;questiontext&gt;Convert 5000 kg to Mg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6AC13CD890E432A955BBDEB9166950B&lt;/guid&gt;&#10;                    &lt;answertext&gt;5 Mg&lt;/answertext&gt;&#10;                    &lt;valuetype&gt;0&lt;/valuetype&gt;&#10;                &lt;/answer&gt;&#10;                &lt;answer&gt;&#10;                    &lt;guid&gt;094C2A59FA20483B86D7D7B8B8348DF9&lt;/guid&gt;&#10;                    &lt;answertext&gt;50 Mg&lt;/answertext&gt;&#10;                    &lt;valuetype&gt;0&lt;/valuetype&gt;&#10;                &lt;/answer&gt;&#10;                &lt;answer&gt;&#10;                    &lt;guid&gt;D6C8E17CB578446BB392860E9C8E6C1D&lt;/guid&gt;&#10;                    &lt;answertext&gt;0.5 Mg&lt;/answertext&gt;&#10;                    &lt;valuetype&gt;0&lt;/valuetype&gt;&#10;                &lt;/answer&gt;&#10;                &lt;answer&gt;&#10;                    &lt;guid&gt;6CABAC6D48D440FE8FA8A9A51A92FE74&lt;/guid&gt;&#10;                    &lt;answertext&gt;500 Mg&lt;/answertext&gt;&#10;                    &lt;valuetype&gt;0&lt;/valuetype&gt;&#10;                &lt;/answer&gt;&#10;                &lt;answer&gt;&#10;                    &lt;guid&gt;05178AEBC4914E198A7A7C46457047A6&lt;/guid&gt;&#10;                    &lt;answertext&gt;Still no clue…need nap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F1ED5328B1B45A5847B8151DCEDA7A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E67A677B574D38B5BB68BB18B6BC53&lt;/guid&gt;&#10;            &lt;repollguid&gt;06B6386DB7214565967AA7589517D11F&lt;/repollguid&gt;&#10;            &lt;sourceid&gt;D40330EEB9F941BA9879FA1E33947C39&lt;/sourceid&gt;&#10;            &lt;questiontext&gt;Convert 0.06 ns to its equivalent value in p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CCD387947E44BE1AF9F92C0AA8861E6&lt;/guid&gt;&#10;                    &lt;answertext&gt;600 ps&lt;/answertext&gt;&#10;                    &lt;valuetype&gt;-1&lt;/valuetype&gt;&#10;                &lt;/answer&gt;&#10;                &lt;answer&gt;&#10;                    &lt;guid&gt;625062AA8A85433A90F397866E0C6BDC&lt;/guid&gt;&#10;                    &lt;answertext&gt;60 ps&lt;/answertext&gt;&#10;                    &lt;valuetype&gt;1&lt;/valuetype&gt;&#10;                &lt;/answer&gt;&#10;                &lt;answer&gt;&#10;                    &lt;guid&gt;3A936C3077C3464EAE5B2D7C0C95101B&lt;/guid&gt;&#10;                    &lt;answertext&gt;6 ps&lt;/answertext&gt;&#10;                    &lt;valuetype&gt;-1&lt;/valuetype&gt;&#10;                &lt;/answer&gt;&#10;                &lt;answer&gt;&#10;                    &lt;guid&gt;55A462ECBB644189ADA6F9ADCFFD6F65&lt;/guid&gt;&#10;                    &lt;answertext&gt;0.6 p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463</Words>
  <Application>Microsoft Office PowerPoint</Application>
  <PresentationFormat>Widescreen</PresentationFormat>
  <Paragraphs>108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Sylfaen</vt:lpstr>
      <vt:lpstr>Symbol</vt:lpstr>
      <vt:lpstr>Times New Roman</vt:lpstr>
      <vt:lpstr>Office Theme</vt:lpstr>
      <vt:lpstr>Chart</vt:lpstr>
      <vt:lpstr>2 ways to convert between metric units</vt:lpstr>
      <vt:lpstr>Guided practice Unit conversions </vt:lpstr>
      <vt:lpstr>Convert 100 pm to nm</vt:lpstr>
      <vt:lpstr>Convert 5000 kg to Mg</vt:lpstr>
      <vt:lpstr>Convert 0.06 ns to its equivalent value in 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Technological aside:</vt:lpstr>
      <vt:lpstr>Counting sig figs: Atlantic &amp; Pacific method</vt:lpstr>
      <vt:lpstr>Counting sig figs: Atlantic &amp; Pacific method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64</cp:revision>
  <cp:lastPrinted>2017-09-28T19:26:00Z</cp:lastPrinted>
  <dcterms:created xsi:type="dcterms:W3CDTF">2017-09-15T23:56:17Z</dcterms:created>
  <dcterms:modified xsi:type="dcterms:W3CDTF">2017-10-11T18:37:15Z</dcterms:modified>
</cp:coreProperties>
</file>