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31" r:id="rId2"/>
    <p:sldId id="332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</p:sldIdLst>
  <p:sldSz cx="12192000" cy="6858000"/>
  <p:notesSz cx="7010400" cy="9236075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3CB5091-0E6F-4159-9CEA-338A8310A7EC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D6788683-BD74-4A42-8214-6A0493F4F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44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EEF2A3-7F53-4BAF-8E00-A4251E797B53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0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28FA17D3-CE88-4027-963E-C7A06BB2DF62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727269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350223E7-4CBE-498D-A4F3-BD9AC6E33E52}" type="slidenum">
              <a:rPr lang="en-US" altLang="en-US" sz="1200" smtClean="0"/>
              <a:pPr/>
              <a:t>21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876097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39ED0A73-B050-4A21-9343-203FFA7C2734}" type="slidenum">
              <a:rPr lang="en-US" altLang="en-US" sz="1200" smtClean="0"/>
              <a:pPr/>
              <a:t>24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600706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D4407855-11F1-4AA8-AE0B-ECFC24CCAE73}" type="slidenum">
              <a:rPr lang="en-US" altLang="en-US" sz="1200" smtClean="0"/>
              <a:pPr/>
              <a:t>25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245817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0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2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8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0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83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4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0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2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3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9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1C732-12AC-4D83-8866-13E7BEC2875F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5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6.e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7.emf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frm=1&amp;source=images&amp;cd=&amp;cad=rja&amp;uact=8&amp;docid=HkYeXWtVRBAuXM&amp;tbnid=r4U-mdK8uoP4IM:&amp;ved=0CAUQjRw&amp;url=http://www.shan-precision.com/spsxkc_1.htm&amp;ei=9Oz7U5r0NKjK8gHWyoGoBw&amp;psig=AFQjCNEMlcKSdXB_0JYRdtsKC1maCzL1SA&amp;ust=140910542409933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tags" Target="../tags/tag9.xml"/><Relationship Id="rId7" Type="http://schemas.openxmlformats.org/officeDocument/2006/relationships/oleObject" Target="../embeddings/oleObject3.bin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tags" Target="../tags/tag13.xml"/><Relationship Id="rId7" Type="http://schemas.openxmlformats.org/officeDocument/2006/relationships/oleObject" Target="../embeddings/oleObject4.bin"/><Relationship Id="rId2" Type="http://schemas.openxmlformats.org/officeDocument/2006/relationships/tags" Target="../tags/tag12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021" y="1244533"/>
            <a:ext cx="9189155" cy="5523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79022"/>
            <a:ext cx="1079217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rgbClr val="FF0000"/>
                </a:solidFill>
              </a:rPr>
              <a:t>Pre-fix mini-quiz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rgbClr val="FF0000"/>
                </a:solidFill>
              </a:rPr>
              <a:t>How chemists use numbers (continued)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4089" y="1648178"/>
            <a:ext cx="2630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Still ick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Guided practice Unit conversions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2133600" y="1905001"/>
            <a:ext cx="3657600" cy="5847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/>
              <a:t>Convert 45.7 kg to g</a:t>
            </a:r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1752601" y="3215045"/>
            <a:ext cx="4291885" cy="5847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Convert 0.73 mL to </a:t>
            </a:r>
            <a:r>
              <a:rPr lang="en-US" sz="3200" dirty="0">
                <a:sym typeface="Symbol" pitchFamily="18" charset="2"/>
              </a:rPr>
              <a:t>L</a:t>
            </a:r>
          </a:p>
        </p:txBody>
      </p:sp>
      <p:sp>
        <p:nvSpPr>
          <p:cNvPr id="9221" name="Text Box 9"/>
          <p:cNvSpPr txBox="1">
            <a:spLocks noChangeArrowheads="1"/>
          </p:cNvSpPr>
          <p:nvPr/>
        </p:nvSpPr>
        <p:spPr bwMode="auto">
          <a:xfrm>
            <a:off x="1971541" y="5350410"/>
            <a:ext cx="4648200" cy="5847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/>
              <a:t>Convert 7.2 kg/L to mg/ </a:t>
            </a:r>
            <a:r>
              <a:rPr lang="en-US" sz="3200" dirty="0">
                <a:sym typeface="Symbol" pitchFamily="18" charset="2"/>
              </a:rPr>
              <a:t>L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6629400" y="1905001"/>
            <a:ext cx="3429000" cy="584775"/>
          </a:xfrm>
          <a:prstGeom prst="rect">
            <a:avLst/>
          </a:prstGeom>
          <a:solidFill>
            <a:srgbClr val="FFFF00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CC3300"/>
                </a:solidFill>
              </a:rPr>
              <a:t>4.57*10</a:t>
            </a:r>
            <a:r>
              <a:rPr lang="en-US" sz="3200" b="1" baseline="30000" dirty="0">
                <a:solidFill>
                  <a:srgbClr val="CC3300"/>
                </a:solidFill>
              </a:rPr>
              <a:t>4</a:t>
            </a:r>
            <a:r>
              <a:rPr lang="en-US" sz="3200" b="1" dirty="0">
                <a:solidFill>
                  <a:srgbClr val="CC3300"/>
                </a:solidFill>
              </a:rPr>
              <a:t> g</a:t>
            </a: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5943600" y="3276601"/>
            <a:ext cx="4267200" cy="646331"/>
          </a:xfrm>
          <a:prstGeom prst="rect">
            <a:avLst/>
          </a:prstGeom>
          <a:solidFill>
            <a:srgbClr val="FFFF00"/>
          </a:solidFill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C3300"/>
                </a:solidFill>
              </a:rPr>
              <a:t>730 </a:t>
            </a:r>
            <a:r>
              <a:rPr lang="en-US" sz="3600" b="1" dirty="0">
                <a:solidFill>
                  <a:srgbClr val="CC3300"/>
                </a:solidFill>
                <a:sym typeface="Symbol" pitchFamily="18" charset="2"/>
              </a:rPr>
              <a:t>L =7.3*10</a:t>
            </a:r>
            <a:r>
              <a:rPr lang="en-US" sz="3600" b="1" baseline="30000" dirty="0">
                <a:solidFill>
                  <a:srgbClr val="CC3300"/>
                </a:solidFill>
                <a:sym typeface="Symbol" pitchFamily="18" charset="2"/>
              </a:rPr>
              <a:t>2</a:t>
            </a:r>
            <a:r>
              <a:rPr lang="en-US" sz="3600" b="1" dirty="0">
                <a:solidFill>
                  <a:srgbClr val="CC3300"/>
                </a:solidFill>
                <a:sym typeface="Symbol" pitchFamily="18" charset="2"/>
              </a:rPr>
              <a:t> </a:t>
            </a:r>
            <a:r>
              <a:rPr lang="en-US" sz="3200" dirty="0">
                <a:solidFill>
                  <a:srgbClr val="CC3300"/>
                </a:solidFill>
                <a:sym typeface="Symbol" pitchFamily="18" charset="2"/>
              </a:rPr>
              <a:t>L</a:t>
            </a: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7391400" y="5458738"/>
            <a:ext cx="2667000" cy="584775"/>
          </a:xfrm>
          <a:prstGeom prst="rect">
            <a:avLst/>
          </a:prstGeom>
          <a:solidFill>
            <a:srgbClr val="FFFF00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CC3300"/>
                </a:solidFill>
              </a:rPr>
              <a:t>7.2 mg/</a:t>
            </a:r>
            <a:r>
              <a:rPr lang="en-US" sz="3200" b="1" dirty="0">
                <a:solidFill>
                  <a:srgbClr val="CC3300"/>
                </a:solidFill>
                <a:sym typeface="Symbol" pitchFamily="18" charset="2"/>
              </a:rPr>
              <a:t></a:t>
            </a:r>
            <a:r>
              <a:rPr lang="en-US" sz="3200" b="1" dirty="0">
                <a:solidFill>
                  <a:srgbClr val="CC3300"/>
                </a:solidFill>
              </a:rPr>
              <a:t>L</a:t>
            </a:r>
          </a:p>
        </p:txBody>
      </p:sp>
      <p:sp>
        <p:nvSpPr>
          <p:cNvPr id="9225" name="Text Box 13"/>
          <p:cNvSpPr txBox="1">
            <a:spLocks noChangeArrowheads="1"/>
          </p:cNvSpPr>
          <p:nvPr/>
        </p:nvSpPr>
        <p:spPr bwMode="auto">
          <a:xfrm>
            <a:off x="6652591" y="1282988"/>
            <a:ext cx="3124200" cy="70788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u="sng" dirty="0"/>
              <a:t>answers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1542" y="4191001"/>
            <a:ext cx="4200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Convert 100 </a:t>
            </a:r>
            <a:r>
              <a:rPr lang="en-US" sz="3200" dirty="0" err="1"/>
              <a:t>ps</a:t>
            </a:r>
            <a:r>
              <a:rPr lang="en-US" sz="3200" dirty="0"/>
              <a:t> to 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0" y="4191001"/>
            <a:ext cx="2895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100 </a:t>
            </a:r>
            <a:r>
              <a:rPr lang="en-US" sz="3600" b="1" dirty="0" err="1">
                <a:solidFill>
                  <a:srgbClr val="FF0000"/>
                </a:solidFill>
              </a:rPr>
              <a:t>ps</a:t>
            </a:r>
            <a:r>
              <a:rPr lang="en-US" sz="3600" b="1" dirty="0">
                <a:solidFill>
                  <a:srgbClr val="FF0000"/>
                </a:solidFill>
              </a:rPr>
              <a:t> =0.1 ns</a:t>
            </a:r>
          </a:p>
        </p:txBody>
      </p:sp>
    </p:spTree>
    <p:extLst>
      <p:ext uri="{BB962C8B-B14F-4D97-AF65-F5344CB8AC3E}">
        <p14:creationId xmlns:p14="http://schemas.microsoft.com/office/powerpoint/2010/main" val="183754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  <p:bldP spid="9221" grpId="0"/>
      <p:bldP spid="43018" grpId="0" animBg="1"/>
      <p:bldP spid="43019" grpId="0" animBg="1"/>
      <p:bldP spid="43020" grpId="0" animBg="1"/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Convert 100 pm to nm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981200" y="1600201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US" sz="3600" dirty="0"/>
              <a:t>0.01 nm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3600" dirty="0"/>
              <a:t>0.001 nm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3600" dirty="0"/>
              <a:t>1 nm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3600" dirty="0"/>
              <a:t>0.1 nm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3600" dirty="0"/>
              <a:t>No clue…help !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6032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Chart" r:id="rId6" imgW="4571989" imgH="5143584" progId="MSGraph.Chart.8">
                  <p:embed followColorScheme="full"/>
                </p:oleObj>
              </mc:Choice>
              <mc:Fallback>
                <p:oleObj name="Chart" r:id="rId6" imgW="4571989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32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68498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Convert 5000 kg to Mg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981200" y="1600201"/>
            <a:ext cx="4114800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5 Mg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50 Mg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0.5 Mg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500 Mg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Still no clue…need nap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60960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Chart" r:id="rId6" imgW="4571989" imgH="5143584" progId="MSGraph.Chart.8">
                  <p:embed followColorScheme="full"/>
                </p:oleObj>
              </mc:Choice>
              <mc:Fallback>
                <p:oleObj name="Chart" r:id="rId6" imgW="4571989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960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32274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665288"/>
            <a:ext cx="70707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1981200" y="228600"/>
            <a:ext cx="853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PRECISION AND ACCURACY : </a:t>
            </a:r>
            <a:r>
              <a:rPr lang="en-US" altLang="en-US" sz="3600" b="1">
                <a:solidFill>
                  <a:srgbClr val="FF0000"/>
                </a:solidFill>
              </a:rPr>
              <a:t>what are they 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Your thoughts…..</a:t>
            </a:r>
          </a:p>
        </p:txBody>
      </p:sp>
    </p:spTree>
    <p:extLst>
      <p:ext uri="{BB962C8B-B14F-4D97-AF65-F5344CB8AC3E}">
        <p14:creationId xmlns:p14="http://schemas.microsoft.com/office/powerpoint/2010/main" val="54409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fong\Pictures\ruler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7391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3124200" y="3962401"/>
            <a:ext cx="1066800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3124200" y="3429001"/>
            <a:ext cx="1066800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48000" y="2362200"/>
            <a:ext cx="9144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91000" y="2362200"/>
            <a:ext cx="9144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257800" y="2362200"/>
            <a:ext cx="9144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477000" y="2362200"/>
            <a:ext cx="9144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543800" y="2362200"/>
            <a:ext cx="9144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763000" y="2362200"/>
            <a:ext cx="9144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9227" name="Rectangle 14"/>
          <p:cNvSpPr>
            <a:spLocks noChangeArrowheads="1"/>
          </p:cNvSpPr>
          <p:nvPr/>
        </p:nvSpPr>
        <p:spPr bwMode="auto">
          <a:xfrm>
            <a:off x="9829800" y="1371600"/>
            <a:ext cx="1524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9228" name="TextBox 15"/>
          <p:cNvSpPr txBox="1">
            <a:spLocks noChangeArrowheads="1"/>
          </p:cNvSpPr>
          <p:nvPr/>
        </p:nvSpPr>
        <p:spPr bwMode="auto">
          <a:xfrm>
            <a:off x="2057400" y="1524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Why do we care about </a:t>
            </a:r>
            <a:r>
              <a:rPr lang="en-US" altLang="en-US" b="1">
                <a:solidFill>
                  <a:srgbClr val="FF0000"/>
                </a:solidFill>
              </a:rPr>
              <a:t>Sig Figs </a:t>
            </a:r>
            <a:r>
              <a:rPr lang="en-US" altLang="en-US" b="1">
                <a:solidFill>
                  <a:srgbClr val="000000"/>
                </a:solidFill>
              </a:rPr>
              <a:t>in Chemistry?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524000" y="838200"/>
            <a:ext cx="9144000" cy="5540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</a:rPr>
              <a:t>The </a:t>
            </a:r>
            <a:r>
              <a:rPr lang="en-US" altLang="en-US" sz="3000" b="1">
                <a:solidFill>
                  <a:srgbClr val="FF0000"/>
                </a:solidFill>
              </a:rPr>
              <a:t>Sig Fig</a:t>
            </a:r>
            <a:r>
              <a:rPr lang="en-US" altLang="en-US" sz="3000" b="1">
                <a:solidFill>
                  <a:srgbClr val="000000"/>
                </a:solidFill>
              </a:rPr>
              <a:t> count tells us the precision of measuremen</a:t>
            </a:r>
            <a:r>
              <a:rPr lang="en-US" altLang="en-US" sz="3000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209800" y="3581401"/>
            <a:ext cx="548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How long is the screw ?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934200" y="3581401"/>
            <a:ext cx="144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5 cm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686800" y="3581400"/>
            <a:ext cx="1828800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1 </a:t>
            </a:r>
            <a:r>
              <a:rPr lang="en-US" altLang="en-US" b="1">
                <a:solidFill>
                  <a:srgbClr val="FF0000"/>
                </a:solidFill>
              </a:rPr>
              <a:t>sig fig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828800" y="4419601"/>
            <a:ext cx="548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How long is the screw now?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162800" y="4419601"/>
            <a:ext cx="144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5.1 cm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839200" y="4419600"/>
            <a:ext cx="1676400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2 </a:t>
            </a:r>
            <a:r>
              <a:rPr lang="en-US" altLang="en-US" b="1">
                <a:solidFill>
                  <a:srgbClr val="FF0000"/>
                </a:solidFill>
              </a:rPr>
              <a:t>sig fig</a:t>
            </a:r>
          </a:p>
        </p:txBody>
      </p:sp>
    </p:spTree>
    <p:extLst>
      <p:ext uri="{BB962C8B-B14F-4D97-AF65-F5344CB8AC3E}">
        <p14:creationId xmlns:p14="http://schemas.microsoft.com/office/powerpoint/2010/main" val="235872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9" grpId="0"/>
      <p:bldP spid="20" grpId="0"/>
      <p:bldP spid="21" grpId="0" animBg="1"/>
      <p:bldP spid="22" grpId="0"/>
      <p:bldP spid="23" grpId="0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encrypted-tbn2.gstatic.com/images?q=tbn:ANd9GcRu9WN1XxxcSOTsTy-DltBINC5f_qxjtpTZ1oDPoSYOHFtu_Bh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85800"/>
            <a:ext cx="82677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09800" y="3733801"/>
            <a:ext cx="502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How many sig figs now 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6200" y="1371601"/>
            <a:ext cx="990600" cy="3540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700">
                <a:latin typeface="Sylfaen" pitchFamily="18" charset="0"/>
              </a:rPr>
              <a:t>51.03</a:t>
            </a:r>
            <a:r>
              <a:rPr lang="en-US" sz="1700" baseline="30000">
                <a:latin typeface="Sylfaen" pitchFamily="18" charset="0"/>
              </a:rPr>
              <a:t>mm</a:t>
            </a:r>
            <a:endParaRPr lang="en-US" sz="1700">
              <a:latin typeface="Sylfaen" pitchFamily="18" charset="0"/>
            </a:endParaRP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129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2667000" y="152401"/>
            <a:ext cx="586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Metric micrometer does even  better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038600" y="2362200"/>
            <a:ext cx="6629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400" b="1">
                <a:solidFill>
                  <a:srgbClr val="000000"/>
                </a:solidFill>
              </a:rPr>
              <a:t>How long is the screw now in cm ?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077200" y="2895601"/>
            <a:ext cx="2362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</a:rPr>
              <a:t>5.103 cm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315200" y="3733801"/>
            <a:ext cx="198120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4 sig fig</a:t>
            </a:r>
          </a:p>
        </p:txBody>
      </p:sp>
    </p:spTree>
    <p:extLst>
      <p:ext uri="{BB962C8B-B14F-4D97-AF65-F5344CB8AC3E}">
        <p14:creationId xmlns:p14="http://schemas.microsoft.com/office/powerpoint/2010/main" val="410984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r>
              <a:rPr lang="en-US" altLang="en-US" sz="3600"/>
              <a:t>Technological aside: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2133600" y="914400"/>
            <a:ext cx="5410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Higher verifiable precision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 (more sig figs) correlates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with higher technical development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1752600" y="2362201"/>
            <a:ext cx="3657600" cy="18002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1492:</a:t>
            </a:r>
            <a:r>
              <a:rPr lang="en-US" altLang="en-US" sz="2800">
                <a:solidFill>
                  <a:srgbClr val="000000"/>
                </a:solidFill>
              </a:rPr>
              <a:t>  Columbus is within </a:t>
            </a:r>
            <a:r>
              <a:rPr lang="en-US" altLang="en-US" sz="2800" b="1" u="sng">
                <a:solidFill>
                  <a:srgbClr val="000000"/>
                </a:solidFill>
              </a:rPr>
              <a:t>+</a:t>
            </a:r>
            <a:r>
              <a:rPr lang="en-US" altLang="en-US" sz="2800" b="1">
                <a:solidFill>
                  <a:srgbClr val="000000"/>
                </a:solidFill>
              </a:rPr>
              <a:t> 10,000</a:t>
            </a:r>
            <a:r>
              <a:rPr lang="en-US" altLang="en-US" sz="2800">
                <a:solidFill>
                  <a:srgbClr val="000000"/>
                </a:solidFill>
              </a:rPr>
              <a:t> miles of estimate for Earth’s diameter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5638800" y="2362201"/>
            <a:ext cx="4343400" cy="18002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333FF"/>
                </a:solidFill>
              </a:rPr>
              <a:t>2016:</a:t>
            </a:r>
            <a:r>
              <a:rPr lang="en-US" altLang="en-US" sz="2800">
                <a:solidFill>
                  <a:srgbClr val="000000"/>
                </a:solidFill>
              </a:rPr>
              <a:t> we can pin point the position of anyone via GPS to within ~ </a:t>
            </a:r>
            <a:r>
              <a:rPr lang="en-US" altLang="en-US" sz="2800" b="1" u="sng">
                <a:solidFill>
                  <a:srgbClr val="000000"/>
                </a:solidFill>
              </a:rPr>
              <a:t>+</a:t>
            </a:r>
            <a:r>
              <a:rPr lang="en-US" altLang="en-US" sz="2800" b="1">
                <a:solidFill>
                  <a:srgbClr val="000000"/>
                </a:solidFill>
              </a:rPr>
              <a:t> 0.0001</a:t>
            </a:r>
            <a:r>
              <a:rPr lang="en-US" altLang="en-US" sz="2800">
                <a:solidFill>
                  <a:srgbClr val="000000"/>
                </a:solidFill>
              </a:rPr>
              <a:t> miles (within  12 inches)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43200" y="4419600"/>
            <a:ext cx="6553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In ~ 500 years human measurement precision has increased by &gt; 10 million </a:t>
            </a:r>
          </a:p>
        </p:txBody>
      </p:sp>
      <p:pic>
        <p:nvPicPr>
          <p:cNvPr id="11271" name="Picture 2" descr="Image titled Measure Clothing for Your Cat Step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42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  <p:bldP spid="64518" grpId="0" animBg="1"/>
      <p:bldP spid="64519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altLang="en-US" sz="3400" b="1"/>
              <a:t>Counting sig figs</a:t>
            </a:r>
            <a:r>
              <a:rPr lang="en-US" altLang="en-US" sz="3400" b="1">
                <a:solidFill>
                  <a:srgbClr val="FF0000"/>
                </a:solidFill>
              </a:rPr>
              <a:t>: </a:t>
            </a:r>
            <a:r>
              <a:rPr lang="en-US" altLang="en-US" sz="3400" b="1">
                <a:solidFill>
                  <a:srgbClr val="3333FF"/>
                </a:solidFill>
              </a:rPr>
              <a:t>Atlantic</a:t>
            </a:r>
            <a:r>
              <a:rPr lang="en-US" altLang="en-US" sz="3400" b="1">
                <a:solidFill>
                  <a:srgbClr val="FF0000"/>
                </a:solidFill>
              </a:rPr>
              <a:t> </a:t>
            </a:r>
            <a:r>
              <a:rPr lang="en-US" altLang="en-US" sz="3400" b="1"/>
              <a:t>&amp;</a:t>
            </a:r>
            <a:r>
              <a:rPr lang="en-US" altLang="en-US" sz="3400" b="1">
                <a:solidFill>
                  <a:srgbClr val="FF0000"/>
                </a:solidFill>
              </a:rPr>
              <a:t> Pacific </a:t>
            </a:r>
            <a:r>
              <a:rPr lang="en-US" altLang="en-US" sz="3400" b="1"/>
              <a:t>method</a:t>
            </a:r>
          </a:p>
        </p:txBody>
      </p:sp>
      <p:pic>
        <p:nvPicPr>
          <p:cNvPr id="56326" name="Picture 6" descr="us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5029200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6553200" y="838200"/>
            <a:ext cx="3962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u="sng">
                <a:solidFill>
                  <a:srgbClr val="3333FF"/>
                </a:solidFill>
              </a:rPr>
              <a:t>A</a:t>
            </a:r>
            <a:r>
              <a:rPr lang="en-US" altLang="en-US" sz="3000" b="1">
                <a:solidFill>
                  <a:srgbClr val="3333FF"/>
                </a:solidFill>
              </a:rPr>
              <a:t>bsent </a:t>
            </a:r>
            <a:r>
              <a:rPr lang="en-US" altLang="en-US" sz="3000">
                <a:solidFill>
                  <a:srgbClr val="000000"/>
                </a:solidFill>
              </a:rPr>
              <a:t>Decimal…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000000"/>
                </a:solidFill>
              </a:rPr>
              <a:t>move from right (</a:t>
            </a:r>
            <a:r>
              <a:rPr lang="en-US" altLang="en-US" sz="3000" b="1" u="sng">
                <a:solidFill>
                  <a:srgbClr val="3333FF"/>
                </a:solidFill>
              </a:rPr>
              <a:t>A</a:t>
            </a:r>
            <a:r>
              <a:rPr lang="en-US" altLang="en-US" sz="3000" b="1">
                <a:solidFill>
                  <a:srgbClr val="3333FF"/>
                </a:solidFill>
              </a:rPr>
              <a:t>tlantic</a:t>
            </a:r>
            <a:r>
              <a:rPr lang="en-US" altLang="en-US" sz="3000">
                <a:solidFill>
                  <a:srgbClr val="000000"/>
                </a:solidFill>
              </a:rPr>
              <a:t> side) and start counting when first non-zero digit encountered</a:t>
            </a: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6781800" y="3124200"/>
            <a:ext cx="1600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/>
              <a:t>10020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/>
              <a:t>300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/>
              <a:t>450070</a:t>
            </a:r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8763000" y="3200400"/>
            <a:ext cx="457200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8763000" y="3733801"/>
            <a:ext cx="4572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8763000" y="4267201"/>
            <a:ext cx="4572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6341" name="Text Box 21"/>
          <p:cNvSpPr txBox="1">
            <a:spLocks noChangeArrowheads="1"/>
          </p:cNvSpPr>
          <p:nvPr/>
        </p:nvSpPr>
        <p:spPr bwMode="auto">
          <a:xfrm>
            <a:off x="8001000" y="5181601"/>
            <a:ext cx="22860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# sig fig ?</a:t>
            </a:r>
          </a:p>
        </p:txBody>
      </p:sp>
    </p:spTree>
    <p:extLst>
      <p:ext uri="{BB962C8B-B14F-4D97-AF65-F5344CB8AC3E}">
        <p14:creationId xmlns:p14="http://schemas.microsoft.com/office/powerpoint/2010/main" val="45353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8" grpId="0"/>
      <p:bldP spid="56336" grpId="0"/>
      <p:bldP spid="56337" grpId="0" animBg="1"/>
      <p:bldP spid="56338" grpId="0" animBg="1"/>
      <p:bldP spid="56339" grpId="0" animBg="1"/>
      <p:bldP spid="563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altLang="en-US" sz="3600" b="1"/>
              <a:t>Counting sig figs</a:t>
            </a:r>
            <a:r>
              <a:rPr lang="en-US" altLang="en-US" sz="3600" b="1">
                <a:solidFill>
                  <a:srgbClr val="FF0000"/>
                </a:solidFill>
              </a:rPr>
              <a:t>: </a:t>
            </a:r>
            <a:r>
              <a:rPr lang="en-US" altLang="en-US" sz="3600" b="1">
                <a:solidFill>
                  <a:srgbClr val="3333FF"/>
                </a:solidFill>
              </a:rPr>
              <a:t>Atlantic</a:t>
            </a:r>
            <a:r>
              <a:rPr lang="en-US" altLang="en-US" sz="3600" b="1">
                <a:solidFill>
                  <a:srgbClr val="FF0000"/>
                </a:solidFill>
              </a:rPr>
              <a:t> </a:t>
            </a:r>
            <a:r>
              <a:rPr lang="en-US" altLang="en-US" sz="3600" b="1"/>
              <a:t>&amp;</a:t>
            </a:r>
            <a:r>
              <a:rPr lang="en-US" altLang="en-US" sz="3600" b="1">
                <a:solidFill>
                  <a:srgbClr val="FF0000"/>
                </a:solidFill>
              </a:rPr>
              <a:t> Pacific </a:t>
            </a:r>
            <a:r>
              <a:rPr lang="en-US" altLang="en-US" sz="3600" b="1"/>
              <a:t>method</a:t>
            </a:r>
          </a:p>
        </p:txBody>
      </p:sp>
      <p:pic>
        <p:nvPicPr>
          <p:cNvPr id="13315" name="Picture 6" descr="us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90601"/>
            <a:ext cx="5181600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1752600" y="1066801"/>
            <a:ext cx="3810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u="sng">
                <a:solidFill>
                  <a:srgbClr val="FF0000"/>
                </a:solidFill>
              </a:rPr>
              <a:t>P</a:t>
            </a:r>
            <a:r>
              <a:rPr lang="en-US" altLang="en-US" sz="3000" b="1">
                <a:solidFill>
                  <a:srgbClr val="FF0000"/>
                </a:solidFill>
              </a:rPr>
              <a:t>ossesses </a:t>
            </a:r>
            <a:r>
              <a:rPr lang="en-US" altLang="en-US" sz="3000">
                <a:solidFill>
                  <a:srgbClr val="000000"/>
                </a:solidFill>
              </a:rPr>
              <a:t>decimal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000000"/>
                </a:solidFill>
              </a:rPr>
              <a:t>…move from left (</a:t>
            </a:r>
            <a:r>
              <a:rPr lang="en-US" altLang="en-US" sz="3000" b="1" u="sng">
                <a:solidFill>
                  <a:srgbClr val="FF0000"/>
                </a:solidFill>
              </a:rPr>
              <a:t>P</a:t>
            </a:r>
            <a:r>
              <a:rPr lang="en-US" altLang="en-US" sz="3000" b="1">
                <a:solidFill>
                  <a:srgbClr val="FF0000"/>
                </a:solidFill>
              </a:rPr>
              <a:t>acific</a:t>
            </a:r>
            <a:r>
              <a:rPr lang="en-US" altLang="en-US" sz="3000">
                <a:solidFill>
                  <a:srgbClr val="000000"/>
                </a:solidFill>
              </a:rPr>
              <a:t> side) and start counting when first non-zero digit encountered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1828800" y="4038600"/>
            <a:ext cx="1676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/>
              <a:t>1.002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/>
              <a:t>0.030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/>
              <a:t>0.00400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3657600" y="3962401"/>
            <a:ext cx="4572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3657600" y="4495801"/>
            <a:ext cx="4572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3657600" y="5105401"/>
            <a:ext cx="4572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6340" name="Text Box 20"/>
          <p:cNvSpPr txBox="1">
            <a:spLocks noChangeArrowheads="1"/>
          </p:cNvSpPr>
          <p:nvPr/>
        </p:nvSpPr>
        <p:spPr bwMode="auto">
          <a:xfrm>
            <a:off x="4495800" y="4953001"/>
            <a:ext cx="20574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# sig fig ?</a:t>
            </a:r>
          </a:p>
        </p:txBody>
      </p:sp>
    </p:spTree>
    <p:extLst>
      <p:ext uri="{BB962C8B-B14F-4D97-AF65-F5344CB8AC3E}">
        <p14:creationId xmlns:p14="http://schemas.microsoft.com/office/powerpoint/2010/main" val="191398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/>
      <p:bldP spid="56332" grpId="0"/>
      <p:bldP spid="56333" grpId="0" animBg="1"/>
      <p:bldP spid="56334" grpId="0" animBg="1"/>
      <p:bldP spid="56335" grpId="0" animBg="1"/>
      <p:bldP spid="563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524000" y="304800"/>
            <a:ext cx="6172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What is the sig fig count given a scientific notation version of a number  ???</a:t>
            </a:r>
          </a:p>
        </p:txBody>
      </p:sp>
      <p:pic>
        <p:nvPicPr>
          <p:cNvPr id="14339" name="Picture 4" descr="http://www.humanewatch.org/images/uploads/confused_c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57201"/>
            <a:ext cx="2286000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14600" y="2743201"/>
            <a:ext cx="579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Example:     </a:t>
            </a:r>
            <a:r>
              <a:rPr lang="en-US" altLang="en-US" sz="3600" b="1">
                <a:solidFill>
                  <a:srgbClr val="FF0000"/>
                </a:solidFill>
              </a:rPr>
              <a:t>6.02</a:t>
            </a:r>
            <a:r>
              <a:rPr lang="en-US" altLang="en-US" sz="3600" b="1">
                <a:solidFill>
                  <a:srgbClr val="000000"/>
                </a:solidFill>
              </a:rPr>
              <a:t>*10</a:t>
            </a:r>
            <a:r>
              <a:rPr lang="en-US" altLang="en-US" sz="3600" b="1" baseline="30000">
                <a:solidFill>
                  <a:srgbClr val="000000"/>
                </a:solidFill>
              </a:rPr>
              <a:t>23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10200" y="2286000"/>
            <a:ext cx="1828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exponent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124200" y="3352801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Pre-exponent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0" y="4038601"/>
            <a:ext cx="9144000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The count of digits in the </a:t>
            </a:r>
            <a:r>
              <a:rPr lang="en-US" altLang="en-US" sz="2800" b="1">
                <a:solidFill>
                  <a:srgbClr val="FF0000"/>
                </a:solidFill>
              </a:rPr>
              <a:t>pre-exponent </a:t>
            </a:r>
            <a:r>
              <a:rPr lang="en-US" altLang="en-US" sz="2800" b="1" u="sng">
                <a:solidFill>
                  <a:srgbClr val="000000"/>
                </a:solidFill>
              </a:rPr>
              <a:t>is</a:t>
            </a:r>
            <a:r>
              <a:rPr lang="en-US" altLang="en-US" sz="2800" b="1">
                <a:solidFill>
                  <a:srgbClr val="000000"/>
                </a:solidFill>
              </a:rPr>
              <a:t> the sig fig count.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95600" y="2133601"/>
            <a:ext cx="1676400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/>
              <a:t>3 sig figs</a:t>
            </a:r>
          </a:p>
        </p:txBody>
      </p: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>
            <a:off x="4038600" y="2667000"/>
            <a:ext cx="304800" cy="304800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3680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4574" y="1357313"/>
            <a:ext cx="792956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So far: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 smtClean="0"/>
              <a:t>Metric system (MKS)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 smtClean="0"/>
              <a:t>Scientific notation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 smtClean="0"/>
              <a:t>prefixes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2205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828800" y="1447800"/>
          <a:ext cx="8686800" cy="1371600"/>
        </p:xfrm>
        <a:graphic>
          <a:graphicData uri="http://schemas.openxmlformats.org/drawingml/2006/table">
            <a:tbl>
              <a:tblPr/>
              <a:tblGrid>
                <a:gridCol w="1514475">
                  <a:extLst>
                    <a:ext uri="{9D8B030D-6E8A-4147-A177-3AD203B41FA5}"/>
                  </a:extLst>
                </a:gridCol>
                <a:gridCol w="1514475">
                  <a:extLst>
                    <a:ext uri="{9D8B030D-6E8A-4147-A177-3AD203B41FA5}"/>
                  </a:extLst>
                </a:gridCol>
                <a:gridCol w="955675">
                  <a:extLst>
                    <a:ext uri="{9D8B030D-6E8A-4147-A177-3AD203B41FA5}"/>
                  </a:extLst>
                </a:gridCol>
                <a:gridCol w="1195388">
                  <a:extLst>
                    <a:ext uri="{9D8B030D-6E8A-4147-A177-3AD203B41FA5}"/>
                  </a:extLst>
                </a:gridCol>
                <a:gridCol w="1514475">
                  <a:extLst>
                    <a:ext uri="{9D8B030D-6E8A-4147-A177-3AD203B41FA5}"/>
                  </a:extLst>
                </a:gridCol>
                <a:gridCol w="1992312">
                  <a:extLst>
                    <a:ext uri="{9D8B030D-6E8A-4147-A177-3AD203B41FA5}"/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	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value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0.0051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510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5.10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5.0010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5.0*10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60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# sig figs =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0" y="2133601"/>
            <a:ext cx="53340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29200" y="2133601"/>
            <a:ext cx="53340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0" y="2133601"/>
            <a:ext cx="60960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467600" y="2133601"/>
            <a:ext cx="53340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991600" y="2133601"/>
            <a:ext cx="53340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390" name="TextBox 9"/>
          <p:cNvSpPr txBox="1">
            <a:spLocks noChangeArrowheads="1"/>
          </p:cNvSpPr>
          <p:nvPr/>
        </p:nvSpPr>
        <p:spPr bwMode="auto">
          <a:xfrm>
            <a:off x="4572000" y="304801"/>
            <a:ext cx="274320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</a:rPr>
              <a:t># sig figs ?</a:t>
            </a:r>
          </a:p>
        </p:txBody>
      </p:sp>
    </p:spTree>
    <p:extLst>
      <p:ext uri="{BB962C8B-B14F-4D97-AF65-F5344CB8AC3E}">
        <p14:creationId xmlns:p14="http://schemas.microsoft.com/office/powerpoint/2010/main" val="281737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81200" y="2895601"/>
            <a:ext cx="571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3.001 + </a:t>
            </a:r>
            <a:r>
              <a:rPr lang="en-US" altLang="en-US" sz="3600">
                <a:solidFill>
                  <a:srgbClr val="002060"/>
                </a:solidFill>
              </a:rPr>
              <a:t>0.1</a:t>
            </a:r>
            <a:r>
              <a:rPr lang="en-US" altLang="en-US" sz="3600">
                <a:solidFill>
                  <a:srgbClr val="000000"/>
                </a:solidFill>
              </a:rPr>
              <a:t> + 0.01 </a:t>
            </a:r>
            <a:r>
              <a:rPr lang="en-US" altLang="en-US" sz="2800">
                <a:solidFill>
                  <a:srgbClr val="000000"/>
                </a:solidFill>
              </a:rPr>
              <a:t>=_____</a:t>
            </a:r>
          </a:p>
        </p:txBody>
      </p:sp>
      <p:sp>
        <p:nvSpPr>
          <p:cNvPr id="4099" name="TextBox 10"/>
          <p:cNvSpPr txBox="1">
            <a:spLocks noChangeArrowheads="1"/>
          </p:cNvSpPr>
          <p:nvPr/>
        </p:nvSpPr>
        <p:spPr bwMode="auto">
          <a:xfrm>
            <a:off x="2362200" y="381001"/>
            <a:ext cx="5181600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Calculations done to correct sig fig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52600" y="4343401"/>
            <a:ext cx="6934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14.5-  0.100 + </a:t>
            </a:r>
            <a:r>
              <a:rPr lang="en-US" altLang="en-US" sz="4000">
                <a:solidFill>
                  <a:srgbClr val="002060"/>
                </a:solidFill>
              </a:rPr>
              <a:t>2</a:t>
            </a:r>
            <a:r>
              <a:rPr lang="en-US" altLang="en-US" sz="4000">
                <a:solidFill>
                  <a:srgbClr val="000000"/>
                </a:solidFill>
              </a:rPr>
              <a:t> =     _____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7600" y="914401"/>
            <a:ext cx="6172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u="sng" dirty="0">
                <a:solidFill>
                  <a:schemeClr val="accent2">
                    <a:lumMod val="75000"/>
                  </a:schemeClr>
                </a:solidFill>
              </a:rPr>
              <a:t>Adding/subtracting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791200" y="2743201"/>
            <a:ext cx="114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3.1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248400" y="4191001"/>
            <a:ext cx="76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676400" y="1524001"/>
            <a:ext cx="8991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The decimal count of the least precise value sets the </a:t>
            </a:r>
            <a:r>
              <a:rPr lang="en-US" altLang="en-US" b="1"/>
              <a:t>determines the calculation’s decimal count</a:t>
            </a:r>
            <a:r>
              <a:rPr lang="en-US" altLang="en-US">
                <a:solidFill>
                  <a:srgbClr val="000000"/>
                </a:solidFill>
              </a:rPr>
              <a:t>….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505200" y="2895600"/>
            <a:ext cx="685800" cy="52322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24400" y="4343400"/>
            <a:ext cx="381000" cy="523220"/>
          </a:xfrm>
          <a:prstGeom prst="rect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7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7" grpId="0"/>
      <p:bldP spid="18" grpId="0"/>
      <p:bldP spid="27" grpId="0"/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PQuestion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772400" cy="1143000"/>
          </a:xfrm>
        </p:spPr>
        <p:txBody>
          <a:bodyPr/>
          <a:lstStyle/>
          <a:p>
            <a:r>
              <a:rPr lang="en-US" altLang="en-US" smtClean="0"/>
              <a:t>1.00+50.1+ 0.100=</a:t>
            </a:r>
          </a:p>
        </p:txBody>
      </p:sp>
      <p:sp>
        <p:nvSpPr>
          <p:cNvPr id="6147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981200" y="1600200"/>
            <a:ext cx="4114800" cy="4114800"/>
          </a:xfrm>
        </p:spPr>
        <p:txBody>
          <a:bodyPr/>
          <a:lstStyle/>
          <a:p>
            <a:pPr marL="514350" indent="-514350">
              <a:buFontTx/>
              <a:buAutoNum type="alphaUcPeriod"/>
            </a:pPr>
            <a:r>
              <a:rPr lang="en-US" altLang="en-US" sz="4000"/>
              <a:t>51.200</a:t>
            </a:r>
          </a:p>
          <a:p>
            <a:pPr marL="514350" indent="-514350">
              <a:buFontTx/>
              <a:buAutoNum type="alphaUcPeriod"/>
            </a:pPr>
            <a:r>
              <a:rPr lang="en-US" altLang="en-US" sz="4000"/>
              <a:t>51</a:t>
            </a:r>
          </a:p>
          <a:p>
            <a:pPr marL="514350" indent="-514350">
              <a:buFontTx/>
              <a:buAutoNum type="alphaUcPeriod"/>
            </a:pPr>
            <a:r>
              <a:rPr lang="en-US" altLang="en-US" sz="4000"/>
              <a:t>51.2</a:t>
            </a:r>
          </a:p>
          <a:p>
            <a:pPr marL="514350" indent="-514350">
              <a:buFontTx/>
              <a:buAutoNum type="alphaUcPeriod"/>
            </a:pPr>
            <a:r>
              <a:rPr lang="en-US" altLang="en-US" sz="4000"/>
              <a:t>51.20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6072188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Chart" r:id="rId7" imgW="4571989" imgH="5143584" progId="MSGraph.Chart.8">
                  <p:embed followColorScheme="full"/>
                </p:oleObj>
              </mc:Choice>
              <mc:Fallback>
                <p:oleObj name="Chart" r:id="rId7" imgW="4571989" imgH="51435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88" y="1600200"/>
                        <a:ext cx="4572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97038" y="2836864"/>
            <a:ext cx="355600" cy="735747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noFill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6321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PQuestion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772400" cy="1143000"/>
          </a:xfrm>
        </p:spPr>
        <p:txBody>
          <a:bodyPr/>
          <a:lstStyle/>
          <a:p>
            <a:r>
              <a:rPr lang="en-US" altLang="en-US" smtClean="0"/>
              <a:t>400 + 2.0 -1.999 +0.03= ?</a:t>
            </a:r>
          </a:p>
        </p:txBody>
      </p:sp>
      <p:sp>
        <p:nvSpPr>
          <p:cNvPr id="7171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981200" y="1600200"/>
            <a:ext cx="4114800" cy="4114800"/>
          </a:xfrm>
        </p:spPr>
        <p:txBody>
          <a:bodyPr/>
          <a:lstStyle/>
          <a:p>
            <a:pPr marL="514350" indent="-514350">
              <a:buFontTx/>
              <a:buAutoNum type="alphaUcPeriod"/>
            </a:pPr>
            <a:r>
              <a:rPr lang="en-US" altLang="en-US" sz="4400"/>
              <a:t>400</a:t>
            </a:r>
          </a:p>
          <a:p>
            <a:pPr marL="514350" indent="-514350">
              <a:buFontTx/>
              <a:buAutoNum type="alphaUcPeriod"/>
            </a:pPr>
            <a:r>
              <a:rPr lang="en-US" altLang="en-US" sz="4400"/>
              <a:t>400.03</a:t>
            </a:r>
          </a:p>
          <a:p>
            <a:pPr marL="514350" indent="-514350">
              <a:buFontTx/>
              <a:buAutoNum type="alphaUcPeriod"/>
            </a:pPr>
            <a:r>
              <a:rPr lang="en-US" altLang="en-US" sz="4400"/>
              <a:t>400.0</a:t>
            </a:r>
          </a:p>
          <a:p>
            <a:pPr marL="514350" indent="-514350">
              <a:buFontTx/>
              <a:buAutoNum type="alphaUcPeriod"/>
            </a:pPr>
            <a:r>
              <a:rPr lang="en-US" altLang="en-US" sz="4400"/>
              <a:t>400.031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6080125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Chart" r:id="rId7" imgW="4571989" imgH="5143584" progId="MSGraph.Chart.8">
                  <p:embed followColorScheme="full"/>
                </p:oleObj>
              </mc:Choice>
              <mc:Fallback>
                <p:oleObj name="Chart" r:id="rId7" imgW="4571989" imgH="51435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25" y="1600200"/>
                        <a:ext cx="4572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1"/>
          <p:cNvSpPr>
            <a:spLocks/>
          </p:cNvSpPr>
          <p:nvPr>
            <p:custDataLst>
              <p:tags r:id="rId5"/>
            </p:custDataLst>
          </p:nvPr>
        </p:nvSpPr>
        <p:spPr bwMode="auto">
          <a:xfrm rot="10800000">
            <a:off x="1655763" y="1799709"/>
            <a:ext cx="406400" cy="369332"/>
          </a:xfrm>
          <a:custGeom>
            <a:avLst/>
            <a:gdLst>
              <a:gd name="T0" fmla="*/ 92117 w 1524001"/>
              <a:gd name="T1" fmla="*/ 57362 h 1752601"/>
              <a:gd name="T2" fmla="*/ 108373 w 1524001"/>
              <a:gd name="T3" fmla="*/ 28681 h 1752601"/>
              <a:gd name="T4" fmla="*/ 65024 w 1524001"/>
              <a:gd name="T5" fmla="*/ 0 h 1752601"/>
              <a:gd name="T6" fmla="*/ 0 w 1524001"/>
              <a:gd name="T7" fmla="*/ 77849 h 1752601"/>
              <a:gd name="T8" fmla="*/ 0 w 1524001"/>
              <a:gd name="T9" fmla="*/ 94238 h 1752601"/>
              <a:gd name="T10" fmla="*/ 70443 w 1524001"/>
              <a:gd name="T11" fmla="*/ 28681 h 1752601"/>
              <a:gd name="T12" fmla="*/ 92117 w 1524001"/>
              <a:gd name="T13" fmla="*/ 57362 h 175260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4001"/>
              <a:gd name="T22" fmla="*/ 0 h 1752601"/>
              <a:gd name="T23" fmla="*/ 1524001 w 1524001"/>
              <a:gd name="T24" fmla="*/ 1752601 h 175260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lnTo>
                  <a:pt x="1295400" y="10668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6638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33600" y="2438401"/>
            <a:ext cx="3810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u="sng">
                <a:solidFill>
                  <a:srgbClr val="000000"/>
                </a:solidFill>
              </a:rPr>
              <a:t>11*0.9</a:t>
            </a:r>
            <a:r>
              <a:rPr lang="en-US" altLang="en-US" b="1" u="sng">
                <a:solidFill>
                  <a:srgbClr val="000000"/>
                </a:solidFill>
              </a:rPr>
              <a:t>	</a:t>
            </a:r>
            <a:r>
              <a:rPr lang="en-US" altLang="en-US" b="1">
                <a:solidFill>
                  <a:srgbClr val="000000"/>
                </a:solidFill>
              </a:rPr>
              <a:t>    </a:t>
            </a:r>
            <a:r>
              <a:rPr lang="en-US" altLang="en-US">
                <a:solidFill>
                  <a:srgbClr val="000000"/>
                </a:solidFill>
              </a:rPr>
              <a:t>=_____  5.1000*0.211</a:t>
            </a:r>
            <a:r>
              <a:rPr lang="en-US" altLang="en-US" sz="280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81238" y="4495801"/>
            <a:ext cx="4038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u="sng">
                <a:solidFill>
                  <a:srgbClr val="000000"/>
                </a:solidFill>
              </a:rPr>
              <a:t>(10.1/2.000)  </a:t>
            </a:r>
            <a:r>
              <a:rPr lang="en-US" altLang="en-US">
                <a:solidFill>
                  <a:srgbClr val="000000"/>
                </a:solidFill>
              </a:rPr>
              <a:t>=______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5.0*0.99876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8400" y="762001"/>
            <a:ext cx="6096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u="sng" dirty="0">
                <a:solidFill>
                  <a:schemeClr val="accent2">
                    <a:lumMod val="75000"/>
                  </a:schemeClr>
                </a:solidFill>
              </a:rPr>
              <a:t>Multiplying/dividing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953000" y="2362201"/>
            <a:ext cx="45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143500" y="4343401"/>
            <a:ext cx="99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1.0</a:t>
            </a:r>
          </a:p>
        </p:txBody>
      </p:sp>
      <p:sp>
        <p:nvSpPr>
          <p:cNvPr id="8199" name="TextBox 26"/>
          <p:cNvSpPr txBox="1">
            <a:spLocks noChangeArrowheads="1"/>
          </p:cNvSpPr>
          <p:nvPr/>
        </p:nvSpPr>
        <p:spPr bwMode="auto">
          <a:xfrm>
            <a:off x="2362200" y="152400"/>
            <a:ext cx="7696200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Calculations done to correct sig fig (cont.)</a:t>
            </a:r>
          </a:p>
        </p:txBody>
      </p:sp>
      <p:sp>
        <p:nvSpPr>
          <p:cNvPr id="7176" name="TextBox 27"/>
          <p:cNvSpPr txBox="1">
            <a:spLocks noChangeArrowheads="1"/>
          </p:cNvSpPr>
          <p:nvPr/>
        </p:nvSpPr>
        <p:spPr bwMode="auto">
          <a:xfrm>
            <a:off x="1905000" y="1447800"/>
            <a:ext cx="6477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The value with the </a:t>
            </a:r>
            <a:r>
              <a:rPr lang="en-US" altLang="en-US" sz="2800" b="1">
                <a:solidFill>
                  <a:srgbClr val="FF0000"/>
                </a:solidFill>
              </a:rPr>
              <a:t>lowest sig fig count </a:t>
            </a:r>
            <a:r>
              <a:rPr lang="en-US" altLang="en-US" sz="2800">
                <a:solidFill>
                  <a:srgbClr val="000000"/>
                </a:solidFill>
              </a:rPr>
              <a:t>dictates the calculation’s </a:t>
            </a:r>
            <a:r>
              <a:rPr lang="en-US" altLang="en-US" sz="2800"/>
              <a:t>sig fig count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19400" y="2438400"/>
            <a:ext cx="609600" cy="523220"/>
          </a:xfrm>
          <a:prstGeom prst="rect">
            <a:avLst/>
          </a:prstGeom>
          <a:noFill/>
          <a:ln w="41275" algn="ctr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62200" y="4989513"/>
            <a:ext cx="609600" cy="523220"/>
          </a:xfrm>
          <a:prstGeom prst="rect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81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9" grpId="0"/>
      <p:bldP spid="20" grpId="0"/>
      <p:bldP spid="7176" grpId="0"/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752600" y="762000"/>
            <a:ext cx="8763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u="sng" dirty="0">
                <a:solidFill>
                  <a:schemeClr val="accent2">
                    <a:lumMod val="75000"/>
                  </a:schemeClr>
                </a:solidFill>
              </a:rPr>
              <a:t>Combos of Multiplying/dividing  with adding/subtracting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057400" y="3124201"/>
            <a:ext cx="7696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u="sng">
                <a:solidFill>
                  <a:srgbClr val="000000"/>
                </a:solidFill>
              </a:rPr>
              <a:t>3.001 + 0.1 + 0.01  </a:t>
            </a:r>
            <a:r>
              <a:rPr lang="en-US" altLang="en-US" sz="4000">
                <a:solidFill>
                  <a:srgbClr val="000000"/>
                </a:solidFill>
              </a:rPr>
              <a:t>=  _</a:t>
            </a:r>
            <a:r>
              <a:rPr lang="en-US" altLang="en-US" sz="4000" b="1">
                <a:solidFill>
                  <a:srgbClr val="000000"/>
                </a:solidFill>
              </a:rPr>
              <a:t>___</a:t>
            </a:r>
            <a:r>
              <a:rPr lang="en-US" altLang="en-US" sz="4000">
                <a:solidFill>
                  <a:srgbClr val="000000"/>
                </a:solidFill>
              </a:rPr>
              <a:t>___   1.5000*2.00		     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362200" y="2011364"/>
            <a:ext cx="8077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rgbClr val="000000"/>
                </a:solidFill>
              </a:rPr>
              <a:t>Do  +/- first to correct count; then  x and / to lowest sig fig count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934200" y="3048001"/>
            <a:ext cx="914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3.1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858000" y="3886201"/>
            <a:ext cx="137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  </a:t>
            </a:r>
            <a:r>
              <a:rPr lang="en-US" altLang="en-US" sz="4000" b="1">
                <a:solidFill>
                  <a:srgbClr val="FF0000"/>
                </a:solidFill>
              </a:rPr>
              <a:t>3.00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8610600" y="3429001"/>
            <a:ext cx="190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= </a:t>
            </a:r>
            <a:r>
              <a:rPr lang="en-US" altLang="en-US" sz="4000" b="1">
                <a:solidFill>
                  <a:srgbClr val="FF0000"/>
                </a:solidFill>
              </a:rPr>
              <a:t>1.0</a:t>
            </a:r>
          </a:p>
        </p:txBody>
      </p:sp>
      <p:sp>
        <p:nvSpPr>
          <p:cNvPr id="10248" name="TextBox 26"/>
          <p:cNvSpPr txBox="1">
            <a:spLocks noChangeArrowheads="1"/>
          </p:cNvSpPr>
          <p:nvPr/>
        </p:nvSpPr>
        <p:spPr bwMode="auto">
          <a:xfrm>
            <a:off x="2362200" y="152401"/>
            <a:ext cx="8153400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Calculations done to correct sig fig (continued)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733800" y="3124200"/>
            <a:ext cx="838200" cy="523220"/>
          </a:xfrm>
          <a:prstGeom prst="rect">
            <a:avLst/>
          </a:prstGeom>
          <a:noFill/>
          <a:ln w="41275" algn="ctr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10000" y="3886200"/>
            <a:ext cx="914400" cy="52322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0" y="3048000"/>
            <a:ext cx="990600" cy="523220"/>
          </a:xfrm>
          <a:prstGeom prst="rect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91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6" grpId="0"/>
      <p:bldP spid="38" grpId="0"/>
      <p:bldP spid="39" grpId="0"/>
      <p:bldP spid="42" grpId="0"/>
      <p:bldP spid="43" grpId="0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475726"/>
            <a:ext cx="3282950" cy="438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524001" y="22226"/>
            <a:ext cx="92503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/>
              <a:t>(Unfortunately) there are many competing choices of prefixes for a given quantity in chemistry (and physics and biology)  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67450" y="1685926"/>
            <a:ext cx="4114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	</a:t>
            </a:r>
            <a:r>
              <a:rPr lang="en-US" sz="3600" b="1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88064" y="2209801"/>
            <a:ext cx="47021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ym typeface="Symbol" pitchFamily="18" charset="2"/>
              </a:rPr>
              <a:t>Common prefix units used to define wavelength, :</a:t>
            </a: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121525" y="3100388"/>
            <a:ext cx="3581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Char char="•"/>
            </a:pPr>
            <a:r>
              <a:rPr lang="en-US" sz="3600" dirty="0">
                <a:sym typeface="Symbol" pitchFamily="18" charset="2"/>
              </a:rPr>
              <a:t>m</a:t>
            </a:r>
          </a:p>
          <a:p>
            <a:pPr marL="457200" indent="-457200">
              <a:buFontTx/>
              <a:buChar char="•"/>
            </a:pPr>
            <a:r>
              <a:rPr lang="en-US" sz="3600" dirty="0">
                <a:sym typeface="Symbol" pitchFamily="18" charset="2"/>
              </a:rPr>
              <a:t>nm</a:t>
            </a:r>
          </a:p>
          <a:p>
            <a:pPr marL="457200" indent="-457200">
              <a:buFontTx/>
              <a:buChar char="•"/>
            </a:pPr>
            <a:r>
              <a:rPr lang="en-US" sz="3600" dirty="0">
                <a:sym typeface="Symbol" pitchFamily="18" charset="2"/>
              </a:rPr>
              <a:t>pm</a:t>
            </a:r>
          </a:p>
          <a:p>
            <a:pPr marL="457200" indent="-457200">
              <a:buFontTx/>
              <a:buChar char="•"/>
            </a:pPr>
            <a:r>
              <a:rPr lang="en-US" sz="3600" dirty="0" err="1">
                <a:sym typeface="Symbol" pitchFamily="18" charset="2"/>
              </a:rPr>
              <a:t>mm</a:t>
            </a:r>
            <a:r>
              <a:rPr lang="en-US" sz="3600" dirty="0">
                <a:sym typeface="Symbol" pitchFamily="18" charset="2"/>
              </a:rPr>
              <a:t> (</a:t>
            </a:r>
            <a:r>
              <a:rPr lang="en-US" sz="3600" dirty="0" err="1">
                <a:sym typeface="Symbol" pitchFamily="18" charset="2"/>
              </a:rPr>
              <a:t>millimicron</a:t>
            </a:r>
            <a:r>
              <a:rPr lang="en-US" sz="3600" dirty="0">
                <a:sym typeface="Symbol" pitchFamily="18" charset="2"/>
              </a:rPr>
              <a:t>)</a:t>
            </a:r>
          </a:p>
          <a:p>
            <a:pPr marL="457200" indent="-457200">
              <a:buFontTx/>
              <a:buChar char="•"/>
            </a:pPr>
            <a:r>
              <a:rPr lang="en-US" sz="3600" dirty="0"/>
              <a:t> Å =10</a:t>
            </a:r>
            <a:r>
              <a:rPr lang="en-US" sz="3600" baseline="30000" dirty="0"/>
              <a:t>-1</a:t>
            </a:r>
            <a:r>
              <a:rPr lang="en-US" sz="3600" dirty="0"/>
              <a:t> nm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05000" y="1371601"/>
            <a:ext cx="3733800" cy="143116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900" dirty="0"/>
              <a:t>“How do I convert between these %%&amp;! prefix systems ?”</a:t>
            </a:r>
          </a:p>
        </p:txBody>
      </p:sp>
    </p:spTree>
    <p:extLst>
      <p:ext uri="{BB962C8B-B14F-4D97-AF65-F5344CB8AC3E}">
        <p14:creationId xmlns:p14="http://schemas.microsoft.com/office/powerpoint/2010/main" val="93135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5562600" y="2286001"/>
            <a:ext cx="533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/>
              <a:t>15 </a:t>
            </a:r>
            <a:r>
              <a:rPr lang="en-US" sz="5400">
                <a:sym typeface="Symbol" pitchFamily="18" charset="2"/>
              </a:rPr>
              <a:t>m = ??? pm</a:t>
            </a:r>
            <a:endParaRPr lang="en-US" sz="5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066800"/>
            <a:ext cx="3816350" cy="50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985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828800" y="838201"/>
            <a:ext cx="9677400" cy="13239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1) Algebraic (‘Marine’ way)</a:t>
            </a:r>
          </a:p>
          <a:p>
            <a:r>
              <a:rPr lang="en-US" sz="4000"/>
              <a:t>Doc’s story about his HS chem teacher</a:t>
            </a:r>
          </a:p>
        </p:txBody>
      </p:sp>
      <p:pic>
        <p:nvPicPr>
          <p:cNvPr id="52228" name="Picture 4" descr="USMC_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133600"/>
            <a:ext cx="30480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6172200" y="2743201"/>
            <a:ext cx="3810000" cy="21240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FF0066"/>
                </a:solidFill>
              </a:rPr>
              <a:t>Divide and conquer,</a:t>
            </a:r>
          </a:p>
          <a:p>
            <a:pPr algn="ctr"/>
            <a:r>
              <a:rPr lang="en-US" sz="4400" b="1">
                <a:solidFill>
                  <a:srgbClr val="FF0066"/>
                </a:solidFill>
              </a:rPr>
              <a:t> maggot !</a:t>
            </a:r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>
          <a:xfrm>
            <a:off x="2057400" y="-1588"/>
            <a:ext cx="7772400" cy="1143001"/>
          </a:xfrm>
        </p:spPr>
        <p:txBody>
          <a:bodyPr/>
          <a:lstStyle/>
          <a:p>
            <a:pPr eaLnBrk="1" hangingPunct="1"/>
            <a:r>
              <a:rPr lang="en-US" sz="3600" b="1"/>
              <a:t>2 ways to convert between metric units</a:t>
            </a:r>
          </a:p>
        </p:txBody>
      </p:sp>
    </p:spTree>
    <p:extLst>
      <p:ext uri="{BB962C8B-B14F-4D97-AF65-F5344CB8AC3E}">
        <p14:creationId xmlns:p14="http://schemas.microsoft.com/office/powerpoint/2010/main" val="340882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5562600" y="2286001"/>
            <a:ext cx="533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/>
              <a:t>15 </a:t>
            </a:r>
            <a:r>
              <a:rPr lang="en-US" sz="5400">
                <a:sym typeface="Symbol" pitchFamily="18" charset="2"/>
              </a:rPr>
              <a:t>m = ??? pm</a:t>
            </a:r>
            <a:endParaRPr lang="en-US" sz="5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066800"/>
            <a:ext cx="3816350" cy="50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084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828800" y="838201"/>
            <a:ext cx="9677400" cy="13239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1) Algebraic (‘Marine’ way)</a:t>
            </a:r>
          </a:p>
          <a:p>
            <a:r>
              <a:rPr lang="en-US" sz="4000"/>
              <a:t>Doc’s story about his HS chem teacher</a:t>
            </a:r>
          </a:p>
        </p:txBody>
      </p:sp>
      <p:pic>
        <p:nvPicPr>
          <p:cNvPr id="52228" name="Picture 4" descr="USMC_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133600"/>
            <a:ext cx="30480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6172200" y="2743201"/>
            <a:ext cx="3810000" cy="21240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FF0066"/>
                </a:solidFill>
              </a:rPr>
              <a:t>Divide and conquer,</a:t>
            </a:r>
          </a:p>
          <a:p>
            <a:pPr algn="ctr"/>
            <a:r>
              <a:rPr lang="en-US" sz="4400" b="1">
                <a:solidFill>
                  <a:srgbClr val="FF0066"/>
                </a:solidFill>
              </a:rPr>
              <a:t> maggot !</a:t>
            </a:r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>
          <a:xfrm>
            <a:off x="2057400" y="-1588"/>
            <a:ext cx="7772400" cy="1143001"/>
          </a:xfrm>
        </p:spPr>
        <p:txBody>
          <a:bodyPr/>
          <a:lstStyle/>
          <a:p>
            <a:pPr eaLnBrk="1" hangingPunct="1"/>
            <a:r>
              <a:rPr lang="en-US" sz="3600" b="1"/>
              <a:t>2 ways to convert between metric units</a:t>
            </a:r>
          </a:p>
        </p:txBody>
      </p:sp>
    </p:spTree>
    <p:extLst>
      <p:ext uri="{BB962C8B-B14F-4D97-AF65-F5344CB8AC3E}">
        <p14:creationId xmlns:p14="http://schemas.microsoft.com/office/powerpoint/2010/main" val="87315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767644" y="533401"/>
            <a:ext cx="9366956" cy="113877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2)  </a:t>
            </a:r>
            <a:r>
              <a:rPr lang="en-US" sz="3200" b="1" dirty="0">
                <a:solidFill>
                  <a:srgbClr val="0000FF"/>
                </a:solidFill>
              </a:rPr>
              <a:t>Factor-label (commonly taught by  high school teachers</a:t>
            </a:r>
            <a:r>
              <a:rPr lang="en-US" sz="3200" b="1" dirty="0" smtClean="0">
                <a:solidFill>
                  <a:srgbClr val="0000FF"/>
                </a:solidFill>
              </a:rPr>
              <a:t>)  Major stumbling block for many students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52229" name="Picture 5" descr="gee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0413" y="2209801"/>
            <a:ext cx="51244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25" y="1672174"/>
            <a:ext cx="4296603" cy="168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465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5334000" y="685801"/>
            <a:ext cx="533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dirty="0"/>
              <a:t>15 </a:t>
            </a:r>
            <a:r>
              <a:rPr lang="en-US" sz="5400" dirty="0">
                <a:sym typeface="Symbol" pitchFamily="18" charset="2"/>
              </a:rPr>
              <a:t>m = ??? pm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3816350" cy="50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38800" y="2362200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Done two </a:t>
            </a:r>
            <a:r>
              <a:rPr lang="en-US" sz="4400" dirty="0" smtClean="0">
                <a:solidFill>
                  <a:srgbClr val="FF0000"/>
                </a:solidFill>
              </a:rPr>
              <a:t>ways </a:t>
            </a:r>
            <a:r>
              <a:rPr lang="en-US" sz="4400" dirty="0">
                <a:solidFill>
                  <a:srgbClr val="FF0000"/>
                </a:solidFill>
              </a:rPr>
              <a:t>on blackboard</a:t>
            </a:r>
          </a:p>
        </p:txBody>
      </p:sp>
    </p:spTree>
    <p:extLst>
      <p:ext uri="{BB962C8B-B14F-4D97-AF65-F5344CB8AC3E}">
        <p14:creationId xmlns:p14="http://schemas.microsoft.com/office/powerpoint/2010/main" val="103484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1C91AABBCBA04FD0B549465AC88C7597"/>
  <p:tag name="TPVERSION" val="5"/>
  <p:tag name="TPFULLVERSION" val="5.0.0.2212"/>
  <p:tag name="PPTVERSION" val="15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230ABB1102C34A6BA54B6005BD4035E9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92E12D96D984BED92AF4B187BAC5AF1&lt;/guid&gt;&#10;            &lt;repollguid&gt;41A133AD7E00476B89D3600A89CD24D2&lt;/repollguid&gt;&#10;            &lt;sourceid&gt;2753BBECF1F042F6BC48D7BE7C40352C&lt;/sourceid&gt;&#10;            &lt;questiontext&gt;400 + 2.0 -1.999 +0.03= 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E08E284FCF0C47FA86E45105DAE559C9&lt;/guid&gt;&#10;                    &lt;answertext&gt;400&lt;/answertext&gt;&#10;                    &lt;valuetype&gt;1&lt;/valuetype&gt;&#10;                &lt;/answer&gt;&#10;                &lt;answer&gt;&#10;                    &lt;guid&gt;EC221599347F460897466B164D1989F6&lt;/guid&gt;&#10;                    &lt;answertext&gt;400.03&lt;/answertext&gt;&#10;                    &lt;valuetype&gt;-1&lt;/valuetype&gt;&#10;                &lt;/answer&gt;&#10;                &lt;answer&gt;&#10;                    &lt;guid&gt;C1A6D4583198427A883DBBC793D4DED3&lt;/guid&gt;&#10;                    &lt;answertext&gt;400.0&lt;/answertext&gt;&#10;                    &lt;valuetype&gt;-1&lt;/valuetype&gt;&#10;                &lt;/answer&gt;&#10;                &lt;answer&gt;&#10;                    &lt;guid&gt;03C12098009D49268644EF1877C3AB55&lt;/guid&gt;&#10;                    &lt;answertext&gt;400.031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OPENPOLL" val="True"/>
  <p:tag name="LIVECHARTING" val="False"/>
  <p:tag name="TYPE" val="MultiChoiceSlide"/>
  <p:tag name="TPQUESTIONXML" val="﻿&lt;?xml version=&quot;1.0&quot; encoding=&quot;utf-8&quot;?&gt;&#10;&lt;questionlist&gt;&#10;    &lt;properties&gt;&#10;        &lt;guid&gt;AAF0D0A5B8E84013900495DD467D3505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47BDB1677854C2AA3929BDEF0825A5F&lt;/guid&gt;&#10;            &lt;repollguid&gt;C1A1141E22904BA39716F72DB61C5BF3&lt;/repollguid&gt;&#10;            &lt;sourceid&gt;0B07696300FF4BDBACC9F04259CCDD14&lt;/sourceid&gt;&#10;            &lt;questiontext&gt;Convert 100 pm to nm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C202505605E44A3AA50AB7769DD3B02C&lt;/guid&gt;&#10;                    &lt;answertext&gt;0.01 nm&lt;/answertext&gt;&#10;                    &lt;valuetype&gt;-1&lt;/valuetype&gt;&#10;                &lt;/answer&gt;&#10;                &lt;answer&gt;&#10;                    &lt;guid&gt;B5064A7814594C87914CAFECAD5984E4&lt;/guid&gt;&#10;                    &lt;answertext&gt;0.001 nm&lt;/answertext&gt;&#10;                    &lt;valuetype&gt;-1&lt;/valuetype&gt;&#10;                &lt;/answer&gt;&#10;                &lt;answer&gt;&#10;                    &lt;guid&gt;5FAB4F9656384A23A9E2009842266F6B&lt;/guid&gt;&#10;                    &lt;answertext&gt;1 nm&lt;/answertext&gt;&#10;                    &lt;valuetype&gt;-1&lt;/valuetype&gt;&#10;                &lt;/answer&gt;&#10;                &lt;answer&gt;&#10;                    &lt;guid&gt;133B9EBD01C842BF908C1146225D8361&lt;/guid&gt;&#10;                    &lt;answertext&gt;0.1 nm&lt;/answertext&gt;&#10;                    &lt;valuetype&gt;1&lt;/valuetype&gt;&#10;                &lt;/answer&gt;&#10;                &lt;answer&gt;&#10;                    &lt;guid&gt;F6E44288D47744C1B9D54244DA879EE2&lt;/guid&gt;&#10;                    &lt;answertext&gt;No clue…help !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AEAC45DE2CB944B8828CCCB6C6B44ACB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627EA60FBFB4B3285509CD3A02041AB&lt;/guid&gt;&#10;            &lt;repollguid&gt;BBA1047D77584B35A6510BD211CE1131&lt;/repollguid&gt;&#10;            &lt;sourceid&gt;9C5330A76FA143238D1359642619E94B&lt;/sourceid&gt;&#10;            &lt;questiontext&gt;Convert 5000 kg to Mg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B6AC13CD890E432A955BBDEB9166950B&lt;/guid&gt;&#10;                    &lt;answertext&gt;5 Mg&lt;/answertext&gt;&#10;                    &lt;valuetype&gt;0&lt;/valuetype&gt;&#10;                &lt;/answer&gt;&#10;                &lt;answer&gt;&#10;                    &lt;guid&gt;094C2A59FA20483B86D7D7B8B8348DF9&lt;/guid&gt;&#10;                    &lt;answertext&gt;50 Mg&lt;/answertext&gt;&#10;                    &lt;valuetype&gt;0&lt;/valuetype&gt;&#10;                &lt;/answer&gt;&#10;                &lt;answer&gt;&#10;                    &lt;guid&gt;D6C8E17CB578446BB392860E9C8E6C1D&lt;/guid&gt;&#10;                    &lt;answertext&gt;0.5 Mg&lt;/answertext&gt;&#10;                    &lt;valuetype&gt;0&lt;/valuetype&gt;&#10;                &lt;/answer&gt;&#10;                &lt;answer&gt;&#10;                    &lt;guid&gt;6CABAC6D48D440FE8FA8A9A51A92FE74&lt;/guid&gt;&#10;                    &lt;answertext&gt;500 Mg&lt;/answertext&gt;&#10;                    &lt;valuetype&gt;0&lt;/valuetype&gt;&#10;                &lt;/answer&gt;&#10;                &lt;answer&gt;&#10;                    &lt;guid&gt;05178AEBC4914E198A7A7C46457047A6&lt;/guid&gt;&#10;                    &lt;answertext&gt;Still no clue…need nap&lt;/answertext&gt;&#10;                    &lt;valuetype&gt;0&lt;/valuetype&gt;&#10;                &lt;/answer&gt;&#10;            &lt;/answers&gt;&#10;        &lt;/multichoice&gt;&#10;    &lt;/questions&gt;&#10;&lt;/questionlist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CE60B339A326417A81C45C3AB7028908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0E1D9687EEF468692EC941FE6182E00&lt;/guid&gt;&#10;            &lt;repollguid&gt;2B2D4BFABE554BC7B6BC3C45D0342DA4&lt;/repollguid&gt;&#10;            &lt;sourceid&gt;D618A396B7BE4629B9B43B2B1FC90465&lt;/sourceid&gt;&#10;            &lt;questiontext&gt;1.00+50.1+ 0.100=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AEF6CED3A6D463FBD84D83B30F6E1ED&lt;/guid&gt;&#10;                    &lt;answertext&gt;51.200&lt;/answertext&gt;&#10;                    &lt;valuetype&gt;-1&lt;/valuetype&gt;&#10;                &lt;/answer&gt;&#10;                &lt;answer&gt;&#10;                    &lt;guid&gt;3AA027C81C7546CDB3DDED869371F5B4&lt;/guid&gt;&#10;                    &lt;answertext&gt;51&lt;/answertext&gt;&#10;                    &lt;valuetype&gt;-1&lt;/valuetype&gt;&#10;                &lt;/answer&gt;&#10;                &lt;answer&gt;&#10;                    &lt;guid&gt;E5B2ECE5556440D68484E1D4C9B01329&lt;/guid&gt;&#10;                    &lt;answertext&gt;51.2&lt;/answertext&gt;&#10;                    &lt;valuetype&gt;1&lt;/valuetype&gt;&#10;                &lt;/answer&gt;&#10;                &lt;answer&gt;&#10;                    &lt;guid&gt;46064459BFCF4F97861BC479DDFC42B0&lt;/guid&gt;&#10;                    &lt;answertext&gt;51.20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669</Words>
  <Application>Microsoft Office PowerPoint</Application>
  <PresentationFormat>Widescreen</PresentationFormat>
  <Paragraphs>152</Paragraphs>
  <Slides>25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Comic Sans MS</vt:lpstr>
      <vt:lpstr>Sylfaen</vt:lpstr>
      <vt:lpstr>Symbol</vt:lpstr>
      <vt:lpstr>Times New Roman</vt:lpstr>
      <vt:lpstr>Wingdings</vt:lpstr>
      <vt:lpstr>Office Theme</vt:lpstr>
      <vt:lpstr>Chart</vt:lpstr>
      <vt:lpstr>Microsoft Graph Chart</vt:lpstr>
      <vt:lpstr>PowerPoint Presentation</vt:lpstr>
      <vt:lpstr>PowerPoint Presentation</vt:lpstr>
      <vt:lpstr>PowerPoint Presentation</vt:lpstr>
      <vt:lpstr>PowerPoint Presentation</vt:lpstr>
      <vt:lpstr>2 ways to convert between metric units</vt:lpstr>
      <vt:lpstr>PowerPoint Presentation</vt:lpstr>
      <vt:lpstr>2 ways to convert between metric units</vt:lpstr>
      <vt:lpstr>PowerPoint Presentation</vt:lpstr>
      <vt:lpstr>PowerPoint Presentation</vt:lpstr>
      <vt:lpstr>Guided practice Unit conversions </vt:lpstr>
      <vt:lpstr>Convert 100 pm to nm</vt:lpstr>
      <vt:lpstr>Convert 5000 kg to Mg</vt:lpstr>
      <vt:lpstr>PowerPoint Presentation</vt:lpstr>
      <vt:lpstr>PowerPoint Presentation</vt:lpstr>
      <vt:lpstr>PowerPoint Presentation</vt:lpstr>
      <vt:lpstr>Technological aside:</vt:lpstr>
      <vt:lpstr>Counting sig figs: Atlantic &amp; Pacific method</vt:lpstr>
      <vt:lpstr>Counting sig figs: Atlantic &amp; Pacific method</vt:lpstr>
      <vt:lpstr>PowerPoint Presentation</vt:lpstr>
      <vt:lpstr>PowerPoint Presentation</vt:lpstr>
      <vt:lpstr>PowerPoint Presentation</vt:lpstr>
      <vt:lpstr>1.00+50.1+ 0.100=</vt:lpstr>
      <vt:lpstr>400 + 2.0 -1.999 +0.03= 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Fong, Jerry</cp:lastModifiedBy>
  <cp:revision>58</cp:revision>
  <cp:lastPrinted>2017-09-28T19:26:00Z</cp:lastPrinted>
  <dcterms:created xsi:type="dcterms:W3CDTF">2017-09-15T23:56:17Z</dcterms:created>
  <dcterms:modified xsi:type="dcterms:W3CDTF">2017-10-06T16:23:27Z</dcterms:modified>
</cp:coreProperties>
</file>