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3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300" r:id="rId2"/>
    <p:sldId id="303" r:id="rId3"/>
    <p:sldId id="293" r:id="rId4"/>
    <p:sldId id="302" r:id="rId5"/>
    <p:sldId id="294" r:id="rId6"/>
    <p:sldId id="295" r:id="rId7"/>
    <p:sldId id="296" r:id="rId8"/>
    <p:sldId id="297" r:id="rId9"/>
    <p:sldId id="326" r:id="rId10"/>
    <p:sldId id="298" r:id="rId11"/>
    <p:sldId id="299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  <p:sldId id="320" r:id="rId29"/>
    <p:sldId id="321" r:id="rId30"/>
    <p:sldId id="322" r:id="rId31"/>
    <p:sldId id="323" r:id="rId32"/>
    <p:sldId id="324" r:id="rId33"/>
    <p:sldId id="325" r:id="rId34"/>
  </p:sldIdLst>
  <p:sldSz cx="12192000" cy="6858000"/>
  <p:notesSz cx="7010400" cy="9236075"/>
  <p:custDataLst>
    <p:tags r:id="rId3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33CB5091-0E6F-4159-9CEA-338A8310A7EC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D6788683-BD74-4A42-8214-6A0493F4F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944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8A9C03B6-2D4E-4BC7-B8B7-903DC28A55A2}" type="slidenum">
              <a:rPr lang="en-US" altLang="en-US" sz="1200" smtClean="0"/>
              <a:pPr/>
              <a:t>3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557375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439F5AB5-B2A8-4AEE-BAF1-265FEC85ACE4}" type="slidenum">
              <a:rPr lang="en-US" altLang="en-US" sz="1200" smtClean="0"/>
              <a:pPr/>
              <a:t>5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781074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AEEF2A3-7F53-4BAF-8E00-A4251E797B53}" type="slidenum">
              <a:rPr lang="en-US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508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28FA17D3-CE88-4027-963E-C7A06BB2DF62}" type="slidenum">
              <a:rPr lang="en-US" altLang="en-US" sz="1200" smtClean="0"/>
              <a:pPr/>
              <a:t>33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1727269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C732-12AC-4D83-8866-13E7BEC2875F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920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C732-12AC-4D83-8866-13E7BEC2875F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227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C732-12AC-4D83-8866-13E7BEC2875F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188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C732-12AC-4D83-8866-13E7BEC2875F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00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C732-12AC-4D83-8866-13E7BEC2875F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483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C732-12AC-4D83-8866-13E7BEC2875F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241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C732-12AC-4D83-8866-13E7BEC2875F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08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C732-12AC-4D83-8866-13E7BEC2875F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808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C732-12AC-4D83-8866-13E7BEC2875F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27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C732-12AC-4D83-8866-13E7BEC2875F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230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C732-12AC-4D83-8866-13E7BEC2875F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99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1C732-12AC-4D83-8866-13E7BEC2875F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153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tags" Target="../tags/tag7.xml"/><Relationship Id="rId7" Type="http://schemas.openxmlformats.org/officeDocument/2006/relationships/oleObject" Target="../embeddings/oleObject2.bin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9.xml"/><Relationship Id="rId4" Type="http://schemas.openxmlformats.org/officeDocument/2006/relationships/tags" Target="../tags/tag8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11.xml"/><Relationship Id="rId7" Type="http://schemas.openxmlformats.org/officeDocument/2006/relationships/oleObject" Target="../embeddings/oleObject3.bin"/><Relationship Id="rId2" Type="http://schemas.openxmlformats.org/officeDocument/2006/relationships/tags" Target="../tags/tag10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3.xml"/><Relationship Id="rId4" Type="http://schemas.openxmlformats.org/officeDocument/2006/relationships/tags" Target="../tags/tag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7" Type="http://schemas.openxmlformats.org/officeDocument/2006/relationships/image" Target="../media/image12.emf"/><Relationship Id="rId2" Type="http://schemas.openxmlformats.org/officeDocument/2006/relationships/tags" Target="../tags/tag1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7" Type="http://schemas.openxmlformats.org/officeDocument/2006/relationships/image" Target="../media/image13.emf"/><Relationship Id="rId2" Type="http://schemas.openxmlformats.org/officeDocument/2006/relationships/tags" Target="../tags/tag1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www.google.com/url?sa=i&amp;rct=j&amp;q=&amp;esrc=s&amp;frm=1&amp;source=images&amp;cd=&amp;cad=rja&amp;uact=8&amp;docid=HkYeXWtVRBAuXM&amp;tbnid=r4U-mdK8uoP4IM:&amp;ved=0CAUQjRw&amp;url=http://www.shan-precision.com/spsxkc_1.htm&amp;ei=9Oz7U5r0NKjK8gHWyoGoBw&amp;psig=AFQjCNEMlcKSdXB_0JYRdtsKC1maCzL1SA&amp;ust=1409105424099333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2473" y="879687"/>
            <a:ext cx="85118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Chapter 4: How Chemists Use Numbers</a:t>
            </a:r>
            <a:endParaRPr lang="en-US" sz="4000" b="1" dirty="0"/>
          </a:p>
        </p:txBody>
      </p:sp>
      <p:pic>
        <p:nvPicPr>
          <p:cNvPr id="1026" name="Picture 2" descr="Image result for scared kit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8969" y="1587573"/>
            <a:ext cx="8982935" cy="5052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468112" y="1587573"/>
            <a:ext cx="2359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</a:rPr>
              <a:t>ICK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503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3"/>
          <p:cNvSpPr txBox="1">
            <a:spLocks noChangeArrowheads="1"/>
          </p:cNvSpPr>
          <p:nvPr/>
        </p:nvSpPr>
        <p:spPr bwMode="auto">
          <a:xfrm>
            <a:off x="2286000" y="1143000"/>
            <a:ext cx="76962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800" dirty="0">
                <a:solidFill>
                  <a:srgbClr val="000000"/>
                </a:solidFill>
              </a:rPr>
              <a:t>Prefixes are </a:t>
            </a:r>
            <a:r>
              <a:rPr lang="en-US" altLang="en-US" sz="4800" dirty="0" smtClean="0">
                <a:solidFill>
                  <a:srgbClr val="000000"/>
                </a:solidFill>
              </a:rPr>
              <a:t>symbolic, </a:t>
            </a:r>
            <a:r>
              <a:rPr lang="en-US" altLang="en-US" sz="4800" smtClean="0">
                <a:solidFill>
                  <a:srgbClr val="000000"/>
                </a:solidFill>
              </a:rPr>
              <a:t>`word’ </a:t>
            </a:r>
            <a:r>
              <a:rPr lang="en-US" altLang="en-US" sz="4800">
                <a:solidFill>
                  <a:srgbClr val="000000"/>
                </a:solidFill>
              </a:rPr>
              <a:t>versions of powers of 10 </a:t>
            </a:r>
          </a:p>
        </p:txBody>
      </p:sp>
      <p:sp>
        <p:nvSpPr>
          <p:cNvPr id="25603" name="TextBox 6"/>
          <p:cNvSpPr txBox="1">
            <a:spLocks noChangeArrowheads="1"/>
          </p:cNvSpPr>
          <p:nvPr/>
        </p:nvSpPr>
        <p:spPr bwMode="auto">
          <a:xfrm>
            <a:off x="1905000" y="3124200"/>
            <a:ext cx="85344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6000">
                <a:solidFill>
                  <a:srgbClr val="000000"/>
                </a:solidFill>
              </a:rPr>
              <a:t>Example:  10</a:t>
            </a:r>
            <a:r>
              <a:rPr lang="en-US" altLang="en-US" sz="6000" baseline="30000">
                <a:solidFill>
                  <a:srgbClr val="000000"/>
                </a:solidFill>
              </a:rPr>
              <a:t>-3</a:t>
            </a:r>
            <a:r>
              <a:rPr lang="en-US" altLang="en-US" sz="6000">
                <a:solidFill>
                  <a:srgbClr val="000000"/>
                </a:solidFill>
              </a:rPr>
              <a:t> = m= milli</a:t>
            </a:r>
          </a:p>
        </p:txBody>
      </p:sp>
    </p:spTree>
    <p:extLst>
      <p:ext uri="{BB962C8B-B14F-4D97-AF65-F5344CB8AC3E}">
        <p14:creationId xmlns:p14="http://schemas.microsoft.com/office/powerpoint/2010/main" val="353495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52"/>
          <p:cNvGraphicFramePr>
            <a:graphicFrameLocks noGrp="1"/>
          </p:cNvGraphicFramePr>
          <p:nvPr/>
        </p:nvGraphicFramePr>
        <p:xfrm>
          <a:off x="2133600" y="1524000"/>
          <a:ext cx="7772400" cy="4832353"/>
        </p:xfrm>
        <a:graphic>
          <a:graphicData uri="http://schemas.openxmlformats.org/drawingml/2006/table">
            <a:tbl>
              <a:tblPr/>
              <a:tblGrid>
                <a:gridCol w="2590800"/>
                <a:gridCol w="2133600"/>
                <a:gridCol w="3048000"/>
              </a:tblGrid>
              <a:tr h="396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Prefix symbol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Prefix name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Power of 10 equivalent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Tera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</a:t>
                      </a:r>
                      <a:r>
                        <a:rPr kumimoji="0" lang="en-US" altLang="en-US" sz="23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12</a:t>
                      </a:r>
                      <a:endParaRPr kumimoji="0" lang="en-US" alt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G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giga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</a:t>
                      </a:r>
                      <a:r>
                        <a:rPr kumimoji="0" lang="en-US" altLang="en-US" sz="23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</a:t>
                      </a:r>
                      <a:endParaRPr kumimoji="0" lang="en-US" alt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  <a:sym typeface="Symbol" pitchFamily="18" charset="2"/>
                        </a:rPr>
                        <a:t>M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mega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</a:t>
                      </a:r>
                      <a:r>
                        <a:rPr kumimoji="0" lang="en-US" altLang="en-US" sz="23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</a:t>
                      </a:r>
                      <a:endParaRPr kumimoji="0" lang="en-US" alt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k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kilo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</a:t>
                      </a:r>
                      <a:r>
                        <a:rPr kumimoji="0" lang="en-US" altLang="en-US" sz="23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</a:t>
                      </a:r>
                      <a:endParaRPr kumimoji="0" lang="en-US" alt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deci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</a:t>
                      </a:r>
                      <a:r>
                        <a:rPr kumimoji="0" lang="en-US" altLang="en-US" sz="23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-1</a:t>
                      </a:r>
                      <a:endParaRPr kumimoji="0" lang="en-US" alt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centi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</a:t>
                      </a:r>
                      <a:r>
                        <a:rPr kumimoji="0" lang="en-US" altLang="en-US" sz="23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-2</a:t>
                      </a:r>
                      <a:endParaRPr kumimoji="0" lang="en-US" alt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milli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</a:t>
                      </a:r>
                      <a:r>
                        <a:rPr kumimoji="0" lang="en-US" altLang="en-US" sz="23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-3</a:t>
                      </a:r>
                      <a:endParaRPr kumimoji="0" lang="en-US" alt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  <a:sym typeface="Symbol" pitchFamily="18" charset="2"/>
                        </a:rPr>
                        <a:t>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micro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</a:t>
                      </a:r>
                      <a:r>
                        <a:rPr kumimoji="0" lang="en-US" altLang="en-US" sz="23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-6</a:t>
                      </a:r>
                      <a:endParaRPr kumimoji="0" lang="en-US" alt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nano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</a:t>
                      </a:r>
                      <a:r>
                        <a:rPr kumimoji="0" lang="en-US" altLang="en-US" sz="23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-9</a:t>
                      </a:r>
                      <a:endParaRPr kumimoji="0" lang="en-US" alt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p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pico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</a:t>
                      </a:r>
                      <a:r>
                        <a:rPr kumimoji="0" lang="en-US" altLang="en-US" sz="23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-12</a:t>
                      </a:r>
                      <a:endParaRPr kumimoji="0" lang="en-US" altLang="en-US" sz="2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676400" y="914400"/>
            <a:ext cx="9220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 smtClean="0">
                <a:solidFill>
                  <a:srgbClr val="000000"/>
                </a:solidFill>
              </a:rPr>
              <a:t> </a:t>
            </a:r>
            <a:r>
              <a:rPr lang="en-US" altLang="en-US" b="1" dirty="0">
                <a:solidFill>
                  <a:srgbClr val="000000"/>
                </a:solidFill>
              </a:rPr>
              <a:t>get this table in your </a:t>
            </a:r>
            <a:r>
              <a:rPr lang="en-US" altLang="en-US" b="1" dirty="0" smtClean="0">
                <a:solidFill>
                  <a:srgbClr val="000000"/>
                </a:solidFill>
              </a:rPr>
              <a:t>head by Monday (mini-quiz)</a:t>
            </a:r>
            <a:endParaRPr lang="en-US" altLang="en-US" b="1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001000" y="2286000"/>
            <a:ext cx="28956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see also-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Text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table </a:t>
            </a:r>
            <a:r>
              <a:rPr lang="en-US" altLang="en-US" sz="2800" b="1" dirty="0" smtClean="0">
                <a:solidFill>
                  <a:srgbClr val="000000"/>
                </a:solidFill>
              </a:rPr>
              <a:t>4.2</a:t>
            </a:r>
            <a:endParaRPr lang="en-US" altLang="en-US" sz="28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p. </a:t>
            </a:r>
            <a:r>
              <a:rPr lang="en-US" altLang="en-US" sz="2800" b="1" dirty="0" smtClean="0">
                <a:solidFill>
                  <a:srgbClr val="000000"/>
                </a:solidFill>
              </a:rPr>
              <a:t>125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99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685801"/>
            <a:ext cx="8001000" cy="313932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en-US" sz="6600" dirty="0"/>
              <a:t>Board practice with: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600" dirty="0"/>
              <a:t> </a:t>
            </a:r>
            <a:r>
              <a:rPr lang="en-US" sz="6600" dirty="0">
                <a:solidFill>
                  <a:srgbClr val="FF0000"/>
                </a:solidFill>
              </a:rPr>
              <a:t>prefix assignment</a:t>
            </a:r>
          </a:p>
          <a:p>
            <a:endParaRPr lang="en-US" sz="6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78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600" b="1" dirty="0"/>
              <a:t>Express the width of a human blood cell (0.000001 m=1*10</a:t>
            </a:r>
            <a:r>
              <a:rPr lang="en-US" sz="3600" b="1" baseline="30000" dirty="0"/>
              <a:t>-6</a:t>
            </a:r>
            <a:r>
              <a:rPr lang="en-US" sz="3600" b="1" dirty="0"/>
              <a:t> m) in prefix notation</a:t>
            </a:r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981200" y="1600201"/>
            <a:ext cx="41148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z="3600" b="1" dirty="0"/>
              <a:t>1 mm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3600" b="1" dirty="0"/>
              <a:t>1 Mm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3600" b="1" dirty="0"/>
              <a:t>1 Gm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3600" b="1" dirty="0"/>
              <a:t>1 </a:t>
            </a:r>
            <a:r>
              <a:rPr lang="en-US" sz="3600" b="1" dirty="0">
                <a:sym typeface="Symbol" panose="05050102010706020507" pitchFamily="18" charset="2"/>
              </a:rPr>
              <a:t>m</a:t>
            </a:r>
            <a:endParaRPr lang="en-US" sz="3600" b="1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/>
          </p:nvPr>
        </p:nvGraphicFramePr>
        <p:xfrm>
          <a:off x="6032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32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2561590" y="3511296"/>
            <a:ext cx="995426" cy="658368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860120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PQuestion"/>
          <p:cNvSpPr>
            <a:spLocks noGrp="1"/>
          </p:cNvSpPr>
          <p:nvPr>
            <p:ph type="title"/>
          </p:nvPr>
        </p:nvSpPr>
        <p:spPr>
          <a:xfrm>
            <a:off x="19050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Express the time for a single computer operation </a:t>
            </a:r>
            <a:r>
              <a:rPr lang="en-US" sz="3600" b="1" dirty="0">
                <a:solidFill>
                  <a:srgbClr val="000000"/>
                </a:solidFill>
                <a:latin typeface="Calibri" pitchFamily="34" charset="0"/>
              </a:rPr>
              <a:t>0.000000003 s </a:t>
            </a:r>
            <a:r>
              <a:rPr lang="en-US" sz="3600" b="1" dirty="0"/>
              <a:t>in prefix notation</a:t>
            </a:r>
            <a:br>
              <a:rPr lang="en-US" sz="3600" b="1" dirty="0"/>
            </a:br>
            <a:r>
              <a:rPr lang="en-US" sz="3600" b="1" dirty="0"/>
              <a:t>(recall 0.000000003=3*10</a:t>
            </a:r>
            <a:r>
              <a:rPr lang="en-US" sz="3600" b="1" baseline="30000" dirty="0"/>
              <a:t>-9</a:t>
            </a:r>
            <a:r>
              <a:rPr lang="en-US" sz="3600" b="1" dirty="0"/>
              <a:t>) </a:t>
            </a:r>
          </a:p>
        </p:txBody>
      </p:sp>
      <p:sp>
        <p:nvSpPr>
          <p:cNvPr id="4099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981200" y="1600200"/>
            <a:ext cx="4114800" cy="4114800"/>
          </a:xfrm>
        </p:spPr>
        <p:txBody>
          <a:bodyPr/>
          <a:lstStyle/>
          <a:p>
            <a:pPr marL="514350" indent="-514350">
              <a:buFontTx/>
              <a:buAutoNum type="alphaUcPeriod"/>
            </a:pPr>
            <a:r>
              <a:rPr lang="en-US" dirty="0" smtClean="0"/>
              <a:t>3 </a:t>
            </a:r>
            <a:r>
              <a:rPr lang="en-US" dirty="0" err="1" smtClean="0"/>
              <a:t>Gs</a:t>
            </a:r>
            <a:endParaRPr lang="en-US" dirty="0" smtClean="0"/>
          </a:p>
          <a:p>
            <a:pPr marL="514350" indent="-514350">
              <a:buFontTx/>
              <a:buAutoNum type="alphaUcPeriod"/>
            </a:pPr>
            <a:r>
              <a:rPr lang="en-US" dirty="0" smtClean="0"/>
              <a:t>0.3 ns</a:t>
            </a:r>
          </a:p>
          <a:p>
            <a:pPr marL="514350" indent="-514350">
              <a:buFontTx/>
              <a:buAutoNum type="alphaUcPeriod"/>
            </a:pPr>
            <a:r>
              <a:rPr lang="en-US" dirty="0" smtClean="0"/>
              <a:t>0.003 </a:t>
            </a:r>
            <a:r>
              <a:rPr lang="en-US" dirty="0" smtClean="0">
                <a:sym typeface="Symbol" pitchFamily="18" charset="2"/>
              </a:rPr>
              <a:t>s</a:t>
            </a:r>
          </a:p>
          <a:p>
            <a:pPr marL="514350" indent="-514350">
              <a:buFontTx/>
              <a:buAutoNum type="alphaUcPeriod"/>
            </a:pPr>
            <a:r>
              <a:rPr lang="en-US" dirty="0" smtClean="0">
                <a:sym typeface="Symbol" pitchFamily="18" charset="2"/>
              </a:rPr>
              <a:t>3 ns</a:t>
            </a:r>
            <a:endParaRPr lang="en-US" dirty="0" smtClean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/>
          </p:nvPr>
        </p:nvGraphicFramePr>
        <p:xfrm>
          <a:off x="6088063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8063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562225" y="3134255"/>
            <a:ext cx="692150" cy="408623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990000"/>
            </a:outerShdw>
          </a:effec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656998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/>
              <a:t>Express the mass of a Nimitz class aircraft carrier in the most reasonable prefixed unit. (It weighs 100,000,000 kg =100,000,000,000 g = 1*10</a:t>
            </a:r>
            <a:r>
              <a:rPr lang="en-US" sz="3200" baseline="30000" dirty="0"/>
              <a:t>11</a:t>
            </a:r>
            <a:r>
              <a:rPr lang="en-US" sz="3200" dirty="0"/>
              <a:t> g</a:t>
            </a:r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981200" y="1752601"/>
            <a:ext cx="41148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z="3600" b="1" dirty="0"/>
              <a:t>100 </a:t>
            </a:r>
            <a:r>
              <a:rPr lang="en-US" sz="3600" b="1" dirty="0" err="1"/>
              <a:t>Gg</a:t>
            </a:r>
            <a:endParaRPr lang="en-US" sz="3600" b="1" dirty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3600" b="1" dirty="0"/>
              <a:t>100000 Mg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3600" b="1" dirty="0"/>
              <a:t>0.01 </a:t>
            </a:r>
            <a:r>
              <a:rPr lang="en-US" sz="3600" b="1" dirty="0" err="1"/>
              <a:t>Tg</a:t>
            </a:r>
            <a:endParaRPr lang="en-US" sz="3600" b="1" dirty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3600" b="1" dirty="0"/>
              <a:t> 1 </a:t>
            </a:r>
            <a:r>
              <a:rPr lang="en-US" sz="3600" b="1" dirty="0" err="1"/>
              <a:t>Gg</a:t>
            </a:r>
            <a:endParaRPr lang="en-US" sz="3600" b="1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/>
          </p:nvPr>
        </p:nvGraphicFramePr>
        <p:xfrm>
          <a:off x="6032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32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2561590" y="1798320"/>
            <a:ext cx="1436688" cy="54864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036953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2475726"/>
            <a:ext cx="3282950" cy="4382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1524001" y="22226"/>
            <a:ext cx="925036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/>
              <a:t>(Unfortunately) there are many competing choices of prefixes for a given quantity in chemistry (and physics and biology)  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267450" y="1685926"/>
            <a:ext cx="4114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	</a:t>
            </a:r>
            <a:r>
              <a:rPr lang="en-US" sz="3600" b="1">
                <a:solidFill>
                  <a:srgbClr val="FF0000"/>
                </a:solidFill>
              </a:rPr>
              <a:t>EXAMPLE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088064" y="2209801"/>
            <a:ext cx="4702175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ym typeface="Symbol" pitchFamily="18" charset="2"/>
              </a:rPr>
              <a:t>Common prefix units used to define wavelength, :</a:t>
            </a:r>
            <a:endParaRPr lang="en-US" dirty="0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121525" y="3100388"/>
            <a:ext cx="35814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Tx/>
              <a:buChar char="•"/>
            </a:pPr>
            <a:r>
              <a:rPr lang="en-US" sz="3600" dirty="0">
                <a:sym typeface="Symbol" pitchFamily="18" charset="2"/>
              </a:rPr>
              <a:t>m</a:t>
            </a:r>
          </a:p>
          <a:p>
            <a:pPr marL="457200" indent="-457200">
              <a:buFontTx/>
              <a:buChar char="•"/>
            </a:pPr>
            <a:r>
              <a:rPr lang="en-US" sz="3600" dirty="0">
                <a:sym typeface="Symbol" pitchFamily="18" charset="2"/>
              </a:rPr>
              <a:t>nm</a:t>
            </a:r>
          </a:p>
          <a:p>
            <a:pPr marL="457200" indent="-457200">
              <a:buFontTx/>
              <a:buChar char="•"/>
            </a:pPr>
            <a:r>
              <a:rPr lang="en-US" sz="3600" dirty="0">
                <a:sym typeface="Symbol" pitchFamily="18" charset="2"/>
              </a:rPr>
              <a:t>pm</a:t>
            </a:r>
          </a:p>
          <a:p>
            <a:pPr marL="457200" indent="-457200">
              <a:buFontTx/>
              <a:buChar char="•"/>
            </a:pPr>
            <a:r>
              <a:rPr lang="en-US" sz="3600" dirty="0" err="1">
                <a:sym typeface="Symbol" pitchFamily="18" charset="2"/>
              </a:rPr>
              <a:t>mm</a:t>
            </a:r>
            <a:r>
              <a:rPr lang="en-US" sz="3600" dirty="0">
                <a:sym typeface="Symbol" pitchFamily="18" charset="2"/>
              </a:rPr>
              <a:t> (</a:t>
            </a:r>
            <a:r>
              <a:rPr lang="en-US" sz="3600" dirty="0" err="1">
                <a:sym typeface="Symbol" pitchFamily="18" charset="2"/>
              </a:rPr>
              <a:t>millimicron</a:t>
            </a:r>
            <a:r>
              <a:rPr lang="en-US" sz="3600" dirty="0">
                <a:sym typeface="Symbol" pitchFamily="18" charset="2"/>
              </a:rPr>
              <a:t>)</a:t>
            </a:r>
          </a:p>
          <a:p>
            <a:pPr marL="457200" indent="-457200">
              <a:buFontTx/>
              <a:buChar char="•"/>
            </a:pPr>
            <a:r>
              <a:rPr lang="en-US" sz="3600" dirty="0"/>
              <a:t> Å =10</a:t>
            </a:r>
            <a:r>
              <a:rPr lang="en-US" sz="3600" baseline="30000" dirty="0"/>
              <a:t>-1</a:t>
            </a:r>
            <a:r>
              <a:rPr lang="en-US" sz="3600" dirty="0"/>
              <a:t> nm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905000" y="1371601"/>
            <a:ext cx="3733800" cy="143116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900" dirty="0"/>
              <a:t>“How do I convert between these %%&amp;! prefix systems ?”</a:t>
            </a:r>
          </a:p>
        </p:txBody>
      </p:sp>
    </p:spTree>
    <p:extLst>
      <p:ext uri="{BB962C8B-B14F-4D97-AF65-F5344CB8AC3E}">
        <p14:creationId xmlns:p14="http://schemas.microsoft.com/office/powerpoint/2010/main" val="931350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5562600" y="2286001"/>
            <a:ext cx="5334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/>
              <a:t>15 </a:t>
            </a:r>
            <a:r>
              <a:rPr lang="en-US" sz="5400">
                <a:sym typeface="Symbol" pitchFamily="18" charset="2"/>
              </a:rPr>
              <a:t>m = ??? pm</a:t>
            </a:r>
            <a:endParaRPr lang="en-US" sz="540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066800"/>
            <a:ext cx="3816350" cy="509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09857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1828800" y="838201"/>
            <a:ext cx="9677400" cy="13239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/>
              <a:t>1) Algebraic (‘Marine’ way)</a:t>
            </a:r>
          </a:p>
          <a:p>
            <a:r>
              <a:rPr lang="en-US" sz="4000"/>
              <a:t>Doc’s story about his HS chem teacher</a:t>
            </a:r>
          </a:p>
        </p:txBody>
      </p:sp>
      <p:pic>
        <p:nvPicPr>
          <p:cNvPr id="52228" name="Picture 4" descr="USMC_D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133600"/>
            <a:ext cx="3048000" cy="458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6172200" y="2743201"/>
            <a:ext cx="3810000" cy="21240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>
                <a:solidFill>
                  <a:srgbClr val="FF0066"/>
                </a:solidFill>
              </a:rPr>
              <a:t>Divide and conquer,</a:t>
            </a:r>
          </a:p>
          <a:p>
            <a:pPr algn="ctr"/>
            <a:r>
              <a:rPr lang="en-US" sz="4400" b="1">
                <a:solidFill>
                  <a:srgbClr val="FF0066"/>
                </a:solidFill>
              </a:rPr>
              <a:t> maggot !</a:t>
            </a:r>
          </a:p>
        </p:txBody>
      </p:sp>
      <p:sp>
        <p:nvSpPr>
          <p:cNvPr id="7173" name="Rectangle 4"/>
          <p:cNvSpPr>
            <a:spLocks noGrp="1" noChangeArrowheads="1"/>
          </p:cNvSpPr>
          <p:nvPr>
            <p:ph type="title"/>
          </p:nvPr>
        </p:nvSpPr>
        <p:spPr>
          <a:xfrm>
            <a:off x="2057400" y="-1588"/>
            <a:ext cx="7772400" cy="1143001"/>
          </a:xfrm>
        </p:spPr>
        <p:txBody>
          <a:bodyPr/>
          <a:lstStyle/>
          <a:p>
            <a:pPr eaLnBrk="1" hangingPunct="1"/>
            <a:r>
              <a:rPr lang="en-US" sz="3600" b="1"/>
              <a:t>2 ways to convert between metric units</a:t>
            </a:r>
          </a:p>
        </p:txBody>
      </p:sp>
    </p:spTree>
    <p:extLst>
      <p:ext uri="{BB962C8B-B14F-4D97-AF65-F5344CB8AC3E}">
        <p14:creationId xmlns:p14="http://schemas.microsoft.com/office/powerpoint/2010/main" val="3408821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3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5562600" y="2286001"/>
            <a:ext cx="5334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/>
              <a:t>15 </a:t>
            </a:r>
            <a:r>
              <a:rPr lang="en-US" sz="5400">
                <a:sym typeface="Symbol" pitchFamily="18" charset="2"/>
              </a:rPr>
              <a:t>m = ??? pm</a:t>
            </a:r>
            <a:endParaRPr lang="en-US" sz="540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066800"/>
            <a:ext cx="3816350" cy="509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00849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049" y="1199547"/>
            <a:ext cx="3281363" cy="444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5654040" y="1976628"/>
            <a:ext cx="419100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dirty="0">
                <a:solidFill>
                  <a:srgbClr val="000000"/>
                </a:solidFill>
              </a:rPr>
              <a:t>What is water, ugly human </a:t>
            </a:r>
            <a:r>
              <a:rPr lang="en-US" altLang="en-US" sz="4400" dirty="0" smtClean="0">
                <a:solidFill>
                  <a:srgbClr val="000000"/>
                </a:solidFill>
              </a:rPr>
              <a:t>?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44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400" dirty="0" smtClean="0">
                <a:solidFill>
                  <a:srgbClr val="000000"/>
                </a:solidFill>
              </a:rPr>
              <a:t>(A visceral way to explain </a:t>
            </a:r>
            <a:r>
              <a:rPr lang="en-US" altLang="en-US" sz="4400" smtClean="0">
                <a:solidFill>
                  <a:srgbClr val="000000"/>
                </a:solidFill>
              </a:rPr>
              <a:t>why units)</a:t>
            </a:r>
            <a:endParaRPr lang="en-US" altLang="en-US" sz="4400" dirty="0">
              <a:solidFill>
                <a:srgbClr val="000000"/>
              </a:solidFill>
            </a:endParaRPr>
          </a:p>
        </p:txBody>
      </p:sp>
      <p:sp>
        <p:nvSpPr>
          <p:cNvPr id="17412" name="TextBox 4"/>
          <p:cNvSpPr txBox="1">
            <a:spLocks noChangeArrowheads="1"/>
          </p:cNvSpPr>
          <p:nvPr/>
        </p:nvSpPr>
        <p:spPr bwMode="auto">
          <a:xfrm>
            <a:off x="2133600" y="381000"/>
            <a:ext cx="8229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000000"/>
                </a:solidFill>
              </a:rPr>
              <a:t>WHY UNITS ????? (BORING….)</a:t>
            </a:r>
          </a:p>
        </p:txBody>
      </p:sp>
    </p:spTree>
    <p:extLst>
      <p:ext uri="{BB962C8B-B14F-4D97-AF65-F5344CB8AC3E}">
        <p14:creationId xmlns:p14="http://schemas.microsoft.com/office/powerpoint/2010/main" val="31595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1828800" y="838201"/>
            <a:ext cx="9677400" cy="13239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/>
              <a:t>1) Algebraic (‘Marine’ way)</a:t>
            </a:r>
          </a:p>
          <a:p>
            <a:r>
              <a:rPr lang="en-US" sz="4000"/>
              <a:t>Doc’s story about his HS chem teacher</a:t>
            </a:r>
          </a:p>
        </p:txBody>
      </p:sp>
      <p:pic>
        <p:nvPicPr>
          <p:cNvPr id="52228" name="Picture 4" descr="USMC_D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133600"/>
            <a:ext cx="3048000" cy="458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6172200" y="2743201"/>
            <a:ext cx="3810000" cy="21240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>
                <a:solidFill>
                  <a:srgbClr val="FF0066"/>
                </a:solidFill>
              </a:rPr>
              <a:t>Divide and conquer,</a:t>
            </a:r>
          </a:p>
          <a:p>
            <a:pPr algn="ctr"/>
            <a:r>
              <a:rPr lang="en-US" sz="4400" b="1">
                <a:solidFill>
                  <a:srgbClr val="FF0066"/>
                </a:solidFill>
              </a:rPr>
              <a:t> maggot !</a:t>
            </a:r>
          </a:p>
        </p:txBody>
      </p:sp>
      <p:sp>
        <p:nvSpPr>
          <p:cNvPr id="7173" name="Rectangle 4"/>
          <p:cNvSpPr>
            <a:spLocks noGrp="1" noChangeArrowheads="1"/>
          </p:cNvSpPr>
          <p:nvPr>
            <p:ph type="title"/>
          </p:nvPr>
        </p:nvSpPr>
        <p:spPr>
          <a:xfrm>
            <a:off x="2057400" y="-1588"/>
            <a:ext cx="7772400" cy="1143001"/>
          </a:xfrm>
        </p:spPr>
        <p:txBody>
          <a:bodyPr/>
          <a:lstStyle/>
          <a:p>
            <a:pPr eaLnBrk="1" hangingPunct="1"/>
            <a:r>
              <a:rPr lang="en-US" sz="3600" b="1"/>
              <a:t>2 ways to convert between metric units</a:t>
            </a:r>
          </a:p>
        </p:txBody>
      </p:sp>
    </p:spTree>
    <p:extLst>
      <p:ext uri="{BB962C8B-B14F-4D97-AF65-F5344CB8AC3E}">
        <p14:creationId xmlns:p14="http://schemas.microsoft.com/office/powerpoint/2010/main" val="873151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3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767644" y="533401"/>
            <a:ext cx="9366956" cy="113877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</a:rPr>
              <a:t>2)  </a:t>
            </a:r>
            <a:r>
              <a:rPr lang="en-US" sz="3200" b="1" dirty="0">
                <a:solidFill>
                  <a:srgbClr val="0000FF"/>
                </a:solidFill>
              </a:rPr>
              <a:t>Factor-label (commonly taught by  high school teachers</a:t>
            </a:r>
            <a:r>
              <a:rPr lang="en-US" sz="3200" b="1" dirty="0" smtClean="0">
                <a:solidFill>
                  <a:srgbClr val="0000FF"/>
                </a:solidFill>
              </a:rPr>
              <a:t>)  Major stumbling block for many students</a:t>
            </a:r>
            <a:endParaRPr lang="en-US" sz="3200" b="1" dirty="0">
              <a:solidFill>
                <a:srgbClr val="0000FF"/>
              </a:solidFill>
            </a:endParaRPr>
          </a:p>
        </p:txBody>
      </p:sp>
      <p:pic>
        <p:nvPicPr>
          <p:cNvPr id="52229" name="Picture 5" descr="geek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0413" y="2209801"/>
            <a:ext cx="5124450" cy="383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24125" y="1672174"/>
            <a:ext cx="4296603" cy="1680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84658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5334000" y="685801"/>
            <a:ext cx="5334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 dirty="0"/>
              <a:t>15 </a:t>
            </a:r>
            <a:r>
              <a:rPr lang="en-US" sz="5400" dirty="0">
                <a:sym typeface="Symbol" pitchFamily="18" charset="2"/>
              </a:rPr>
              <a:t>m = ??? pm</a:t>
            </a:r>
            <a:endParaRPr lang="en-US" sz="5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0"/>
            <a:ext cx="3816350" cy="509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638800" y="2362200"/>
            <a:ext cx="4343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Done two </a:t>
            </a:r>
            <a:r>
              <a:rPr lang="en-US" sz="4400" dirty="0" smtClean="0">
                <a:solidFill>
                  <a:srgbClr val="FF0000"/>
                </a:solidFill>
              </a:rPr>
              <a:t>ways </a:t>
            </a:r>
            <a:r>
              <a:rPr lang="en-US" sz="4400" dirty="0">
                <a:solidFill>
                  <a:srgbClr val="FF0000"/>
                </a:solidFill>
              </a:rPr>
              <a:t>on blackboard</a:t>
            </a:r>
          </a:p>
        </p:txBody>
      </p:sp>
    </p:spTree>
    <p:extLst>
      <p:ext uri="{BB962C8B-B14F-4D97-AF65-F5344CB8AC3E}">
        <p14:creationId xmlns:p14="http://schemas.microsoft.com/office/powerpoint/2010/main" val="1034849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Guided practice Unit conversions</a:t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9219" name="Text Box 7"/>
          <p:cNvSpPr txBox="1">
            <a:spLocks noChangeArrowheads="1"/>
          </p:cNvSpPr>
          <p:nvPr/>
        </p:nvSpPr>
        <p:spPr bwMode="auto">
          <a:xfrm>
            <a:off x="2133600" y="1905001"/>
            <a:ext cx="3657600" cy="5847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dirty="0"/>
              <a:t>Convert 45.7 kg to g</a:t>
            </a:r>
          </a:p>
        </p:txBody>
      </p:sp>
      <p:sp>
        <p:nvSpPr>
          <p:cNvPr id="9220" name="Text Box 8"/>
          <p:cNvSpPr txBox="1">
            <a:spLocks noChangeArrowheads="1"/>
          </p:cNvSpPr>
          <p:nvPr/>
        </p:nvSpPr>
        <p:spPr bwMode="auto">
          <a:xfrm>
            <a:off x="1752601" y="3215045"/>
            <a:ext cx="4291885" cy="5847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Convert 0.73 mL to </a:t>
            </a:r>
            <a:r>
              <a:rPr lang="en-US" sz="3200" dirty="0">
                <a:sym typeface="Symbol" pitchFamily="18" charset="2"/>
              </a:rPr>
              <a:t>L</a:t>
            </a:r>
          </a:p>
        </p:txBody>
      </p:sp>
      <p:sp>
        <p:nvSpPr>
          <p:cNvPr id="9221" name="Text Box 9"/>
          <p:cNvSpPr txBox="1">
            <a:spLocks noChangeArrowheads="1"/>
          </p:cNvSpPr>
          <p:nvPr/>
        </p:nvSpPr>
        <p:spPr bwMode="auto">
          <a:xfrm>
            <a:off x="1971541" y="5350410"/>
            <a:ext cx="4648200" cy="5847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dirty="0"/>
              <a:t>Convert 7.2 kg/L to mg/ </a:t>
            </a:r>
            <a:r>
              <a:rPr lang="en-US" sz="3200" dirty="0">
                <a:sym typeface="Symbol" pitchFamily="18" charset="2"/>
              </a:rPr>
              <a:t>L</a:t>
            </a:r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6629400" y="1905001"/>
            <a:ext cx="3429000" cy="584775"/>
          </a:xfrm>
          <a:prstGeom prst="rect">
            <a:avLst/>
          </a:prstGeom>
          <a:solidFill>
            <a:srgbClr val="FFFF00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rgbClr val="CC3300"/>
                </a:solidFill>
              </a:rPr>
              <a:t>4.57*10</a:t>
            </a:r>
            <a:r>
              <a:rPr lang="en-US" sz="3200" b="1" baseline="30000" dirty="0">
                <a:solidFill>
                  <a:srgbClr val="CC3300"/>
                </a:solidFill>
              </a:rPr>
              <a:t>4</a:t>
            </a:r>
            <a:r>
              <a:rPr lang="en-US" sz="3200" b="1" dirty="0">
                <a:solidFill>
                  <a:srgbClr val="CC3300"/>
                </a:solidFill>
              </a:rPr>
              <a:t> g</a:t>
            </a:r>
          </a:p>
        </p:txBody>
      </p:sp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5943600" y="3276601"/>
            <a:ext cx="4267200" cy="646331"/>
          </a:xfrm>
          <a:prstGeom prst="rect">
            <a:avLst/>
          </a:prstGeom>
          <a:solidFill>
            <a:srgbClr val="FFFF00"/>
          </a:solidFill>
          <a:ln w="1905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CC3300"/>
                </a:solidFill>
              </a:rPr>
              <a:t>730 </a:t>
            </a:r>
            <a:r>
              <a:rPr lang="en-US" sz="3600" b="1" dirty="0">
                <a:solidFill>
                  <a:srgbClr val="CC3300"/>
                </a:solidFill>
                <a:sym typeface="Symbol" pitchFamily="18" charset="2"/>
              </a:rPr>
              <a:t>L =7.3*10</a:t>
            </a:r>
            <a:r>
              <a:rPr lang="en-US" sz="3600" b="1" baseline="30000" dirty="0">
                <a:solidFill>
                  <a:srgbClr val="CC3300"/>
                </a:solidFill>
                <a:sym typeface="Symbol" pitchFamily="18" charset="2"/>
              </a:rPr>
              <a:t>2</a:t>
            </a:r>
            <a:r>
              <a:rPr lang="en-US" sz="3600" b="1" dirty="0">
                <a:solidFill>
                  <a:srgbClr val="CC3300"/>
                </a:solidFill>
                <a:sym typeface="Symbol" pitchFamily="18" charset="2"/>
              </a:rPr>
              <a:t> </a:t>
            </a:r>
            <a:r>
              <a:rPr lang="en-US" sz="3200" dirty="0">
                <a:solidFill>
                  <a:srgbClr val="CC3300"/>
                </a:solidFill>
                <a:sym typeface="Symbol" pitchFamily="18" charset="2"/>
              </a:rPr>
              <a:t>L</a:t>
            </a:r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7391400" y="5458738"/>
            <a:ext cx="2667000" cy="584775"/>
          </a:xfrm>
          <a:prstGeom prst="rect">
            <a:avLst/>
          </a:prstGeom>
          <a:solidFill>
            <a:srgbClr val="FFFF00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rgbClr val="CC3300"/>
                </a:solidFill>
              </a:rPr>
              <a:t>7.2 mg/</a:t>
            </a:r>
            <a:r>
              <a:rPr lang="en-US" sz="3200" b="1" dirty="0">
                <a:solidFill>
                  <a:srgbClr val="CC3300"/>
                </a:solidFill>
                <a:sym typeface="Symbol" pitchFamily="18" charset="2"/>
              </a:rPr>
              <a:t></a:t>
            </a:r>
            <a:r>
              <a:rPr lang="en-US" sz="3200" b="1" dirty="0">
                <a:solidFill>
                  <a:srgbClr val="CC3300"/>
                </a:solidFill>
              </a:rPr>
              <a:t>L</a:t>
            </a:r>
          </a:p>
        </p:txBody>
      </p:sp>
      <p:sp>
        <p:nvSpPr>
          <p:cNvPr id="9225" name="Text Box 13"/>
          <p:cNvSpPr txBox="1">
            <a:spLocks noChangeArrowheads="1"/>
          </p:cNvSpPr>
          <p:nvPr/>
        </p:nvSpPr>
        <p:spPr bwMode="auto">
          <a:xfrm>
            <a:off x="6652591" y="1282988"/>
            <a:ext cx="3124200" cy="70788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 u="sng" dirty="0"/>
              <a:t>answers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71542" y="4191001"/>
            <a:ext cx="42006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Convert 100 </a:t>
            </a:r>
            <a:r>
              <a:rPr lang="en-US" sz="3200" dirty="0" err="1"/>
              <a:t>ps</a:t>
            </a:r>
            <a:r>
              <a:rPr lang="en-US" sz="3200" dirty="0"/>
              <a:t> to 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315200" y="4191001"/>
            <a:ext cx="28956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100 </a:t>
            </a:r>
            <a:r>
              <a:rPr lang="en-US" sz="3600" b="1" dirty="0" err="1">
                <a:solidFill>
                  <a:srgbClr val="FF0000"/>
                </a:solidFill>
              </a:rPr>
              <a:t>ps</a:t>
            </a:r>
            <a:r>
              <a:rPr lang="en-US" sz="3600" b="1" dirty="0">
                <a:solidFill>
                  <a:srgbClr val="FF0000"/>
                </a:solidFill>
              </a:rPr>
              <a:t> =0.1 ns</a:t>
            </a:r>
          </a:p>
        </p:txBody>
      </p:sp>
    </p:spTree>
    <p:extLst>
      <p:ext uri="{BB962C8B-B14F-4D97-AF65-F5344CB8AC3E}">
        <p14:creationId xmlns:p14="http://schemas.microsoft.com/office/powerpoint/2010/main" val="1837549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  <p:bldP spid="9220" grpId="0"/>
      <p:bldP spid="9221" grpId="0"/>
      <p:bldP spid="43018" grpId="0" animBg="1"/>
      <p:bldP spid="43019" grpId="0" animBg="1"/>
      <p:bldP spid="43020" grpId="0" animBg="1"/>
      <p:bldP spid="2" grpId="0"/>
      <p:bldP spid="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Convert 100 pm to nm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981200" y="1600201"/>
            <a:ext cx="41148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z="3600" dirty="0"/>
              <a:t>0.01 nm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3600" dirty="0"/>
              <a:t>0.001 nm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3600" dirty="0"/>
              <a:t>1 nm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3600" dirty="0"/>
              <a:t>0.1 nm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3600" dirty="0"/>
              <a:t>No clue…help !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/>
          </p:nvPr>
        </p:nvGraphicFramePr>
        <p:xfrm>
          <a:off x="6032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Chart" r:id="rId6" imgW="4571989" imgH="5143584" progId="MSGraph.Chart.8">
                  <p:embed followColorScheme="full"/>
                </p:oleObj>
              </mc:Choice>
              <mc:Fallback>
                <p:oleObj name="Chart" r:id="rId6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32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684980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Convert 5000 kg to Mg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981200" y="1600201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5 Mg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50 Mg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0.5 Mg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500 Mg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Still no clue…need nap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/>
          </p:nvPr>
        </p:nvGraphicFramePr>
        <p:xfrm>
          <a:off x="60960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Chart" r:id="rId6" imgW="4571989" imgH="5143584" progId="MSGraph.Chart.8">
                  <p:embed followColorScheme="full"/>
                </p:oleObj>
              </mc:Choice>
              <mc:Fallback>
                <p:oleObj name="Chart" r:id="rId6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960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322749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1" y="1665288"/>
            <a:ext cx="707072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Box 3"/>
          <p:cNvSpPr txBox="1">
            <a:spLocks noChangeArrowheads="1"/>
          </p:cNvSpPr>
          <p:nvPr/>
        </p:nvSpPr>
        <p:spPr bwMode="auto">
          <a:xfrm>
            <a:off x="1981200" y="228600"/>
            <a:ext cx="8534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PRECISION AND ACCURACY : </a:t>
            </a:r>
            <a:r>
              <a:rPr lang="en-US" altLang="en-US" sz="3600" b="1">
                <a:solidFill>
                  <a:srgbClr val="FF0000"/>
                </a:solidFill>
              </a:rPr>
              <a:t>what are they 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</a:rPr>
              <a:t>Your thoughts…..</a:t>
            </a:r>
          </a:p>
        </p:txBody>
      </p:sp>
    </p:spTree>
    <p:extLst>
      <p:ext uri="{BB962C8B-B14F-4D97-AF65-F5344CB8AC3E}">
        <p14:creationId xmlns:p14="http://schemas.microsoft.com/office/powerpoint/2010/main" val="544092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C:\Users\fong\Pictures\ruler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600200"/>
            <a:ext cx="7391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3124200" y="3962401"/>
            <a:ext cx="1066800" cy="5238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99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9220" name="Rectangle 6"/>
          <p:cNvSpPr>
            <a:spLocks noChangeArrowheads="1"/>
          </p:cNvSpPr>
          <p:nvPr/>
        </p:nvSpPr>
        <p:spPr bwMode="auto">
          <a:xfrm>
            <a:off x="3124200" y="3429001"/>
            <a:ext cx="1066800" cy="5238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99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048000" y="2362200"/>
            <a:ext cx="91440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191000" y="2362200"/>
            <a:ext cx="91440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257800" y="2362200"/>
            <a:ext cx="91440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6477000" y="2362200"/>
            <a:ext cx="91440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7543800" y="2362200"/>
            <a:ext cx="91440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8763000" y="2362200"/>
            <a:ext cx="91440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9227" name="Rectangle 14"/>
          <p:cNvSpPr>
            <a:spLocks noChangeArrowheads="1"/>
          </p:cNvSpPr>
          <p:nvPr/>
        </p:nvSpPr>
        <p:spPr bwMode="auto">
          <a:xfrm>
            <a:off x="9829800" y="1371600"/>
            <a:ext cx="15240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9228" name="TextBox 15"/>
          <p:cNvSpPr txBox="1">
            <a:spLocks noChangeArrowheads="1"/>
          </p:cNvSpPr>
          <p:nvPr/>
        </p:nvSpPr>
        <p:spPr bwMode="auto">
          <a:xfrm>
            <a:off x="2057400" y="152400"/>
            <a:ext cx="8153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</a:rPr>
              <a:t>Why do we care about </a:t>
            </a:r>
            <a:r>
              <a:rPr lang="en-US" altLang="en-US" b="1">
                <a:solidFill>
                  <a:srgbClr val="FF0000"/>
                </a:solidFill>
              </a:rPr>
              <a:t>Sig Figs </a:t>
            </a:r>
            <a:r>
              <a:rPr lang="en-US" altLang="en-US" b="1">
                <a:solidFill>
                  <a:srgbClr val="000000"/>
                </a:solidFill>
              </a:rPr>
              <a:t>in Chemistry?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524000" y="838200"/>
            <a:ext cx="9144000" cy="5540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000" b="1">
                <a:solidFill>
                  <a:srgbClr val="000000"/>
                </a:solidFill>
              </a:rPr>
              <a:t>The </a:t>
            </a:r>
            <a:r>
              <a:rPr lang="en-US" altLang="en-US" sz="3000" b="1">
                <a:solidFill>
                  <a:srgbClr val="FF0000"/>
                </a:solidFill>
              </a:rPr>
              <a:t>Sig Fig</a:t>
            </a:r>
            <a:r>
              <a:rPr lang="en-US" altLang="en-US" sz="3000" b="1">
                <a:solidFill>
                  <a:srgbClr val="000000"/>
                </a:solidFill>
              </a:rPr>
              <a:t> count tells us the precision of measuremen</a:t>
            </a:r>
            <a:r>
              <a:rPr lang="en-US" altLang="en-US" sz="300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209800" y="3581401"/>
            <a:ext cx="5486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How long is the screw ?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934200" y="3581401"/>
            <a:ext cx="1447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00"/>
                </a:solidFill>
              </a:rPr>
              <a:t>5 cm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8686800" y="3581400"/>
            <a:ext cx="1828800" cy="584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</a:rPr>
              <a:t>1 </a:t>
            </a:r>
            <a:r>
              <a:rPr lang="en-US" altLang="en-US" b="1">
                <a:solidFill>
                  <a:srgbClr val="FF0000"/>
                </a:solidFill>
              </a:rPr>
              <a:t>sig fig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828800" y="4419601"/>
            <a:ext cx="5486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How long is the screw now?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162800" y="4419601"/>
            <a:ext cx="1447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5.1 cm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8839200" y="4419600"/>
            <a:ext cx="1676400" cy="584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</a:rPr>
              <a:t>2 </a:t>
            </a:r>
            <a:r>
              <a:rPr lang="en-US" altLang="en-US" b="1">
                <a:solidFill>
                  <a:srgbClr val="FF0000"/>
                </a:solidFill>
              </a:rPr>
              <a:t>sig fig</a:t>
            </a:r>
          </a:p>
        </p:txBody>
      </p:sp>
    </p:spTree>
    <p:extLst>
      <p:ext uri="{BB962C8B-B14F-4D97-AF65-F5344CB8AC3E}">
        <p14:creationId xmlns:p14="http://schemas.microsoft.com/office/powerpoint/2010/main" val="235872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8" grpId="0" animBg="1"/>
      <p:bldP spid="19" grpId="0"/>
      <p:bldP spid="20" grpId="0"/>
      <p:bldP spid="21" grpId="0" animBg="1"/>
      <p:bldP spid="22" grpId="0"/>
      <p:bldP spid="23" grpId="0"/>
      <p:bldP spid="2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s://encrypted-tbn2.gstatic.com/images?q=tbn:ANd9GcRu9WN1XxxcSOTsTy-DltBINC5f_qxjtpTZ1oDPoSYOHFtu_Bhm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685800"/>
            <a:ext cx="82677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09800" y="3733801"/>
            <a:ext cx="502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How many sig figs now ?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86200" y="1371601"/>
            <a:ext cx="990600" cy="35401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1700">
                <a:latin typeface="Sylfaen" pitchFamily="18" charset="0"/>
              </a:rPr>
              <a:t>51.03</a:t>
            </a:r>
            <a:r>
              <a:rPr lang="en-US" sz="1700" baseline="30000">
                <a:latin typeface="Sylfaen" pitchFamily="18" charset="0"/>
              </a:rPr>
              <a:t>mm</a:t>
            </a:r>
            <a:endParaRPr lang="en-US" sz="1700">
              <a:latin typeface="Sylfaen" pitchFamily="18" charset="0"/>
            </a:endParaRPr>
          </a:p>
        </p:txBody>
      </p:sp>
      <p:pic>
        <p:nvPicPr>
          <p:cNvPr id="3277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362200"/>
            <a:ext cx="1295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TextBox 7"/>
          <p:cNvSpPr txBox="1">
            <a:spLocks noChangeArrowheads="1"/>
          </p:cNvSpPr>
          <p:nvPr/>
        </p:nvSpPr>
        <p:spPr bwMode="auto">
          <a:xfrm>
            <a:off x="2667000" y="152401"/>
            <a:ext cx="5867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Metric micrometer does even  better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038600" y="2362200"/>
            <a:ext cx="66294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400" b="1">
                <a:solidFill>
                  <a:srgbClr val="000000"/>
                </a:solidFill>
              </a:rPr>
              <a:t>How long is the screw now in cm ?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8077200" y="2895601"/>
            <a:ext cx="2362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00"/>
                </a:solidFill>
              </a:rPr>
              <a:t>5.103 cm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7315200" y="3733801"/>
            <a:ext cx="1981200" cy="7080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</a:rPr>
              <a:t>4 sig fig</a:t>
            </a:r>
          </a:p>
        </p:txBody>
      </p:sp>
    </p:spTree>
    <p:extLst>
      <p:ext uri="{BB962C8B-B14F-4D97-AF65-F5344CB8AC3E}">
        <p14:creationId xmlns:p14="http://schemas.microsoft.com/office/powerpoint/2010/main" val="4109845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11" grpId="0"/>
      <p:bldP spid="1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772400" cy="1143000"/>
          </a:xfrm>
        </p:spPr>
        <p:txBody>
          <a:bodyPr/>
          <a:lstStyle/>
          <a:p>
            <a:r>
              <a:rPr lang="en-US" altLang="en-US" sz="3600"/>
              <a:t>Technological aside:</a:t>
            </a: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2133600" y="914400"/>
            <a:ext cx="54102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</a:rPr>
              <a:t>Higher verifiable precision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</a:rPr>
              <a:t> (more sig figs) correlates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</a:rPr>
              <a:t>with higher technical development</a:t>
            </a: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1752600" y="2362201"/>
            <a:ext cx="3657600" cy="180022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</a:rPr>
              <a:t>1492:</a:t>
            </a:r>
            <a:r>
              <a:rPr lang="en-US" altLang="en-US" sz="2800">
                <a:solidFill>
                  <a:srgbClr val="000000"/>
                </a:solidFill>
              </a:rPr>
              <a:t>  Columbus is within </a:t>
            </a:r>
            <a:r>
              <a:rPr lang="en-US" altLang="en-US" sz="2800" b="1" u="sng">
                <a:solidFill>
                  <a:srgbClr val="000000"/>
                </a:solidFill>
              </a:rPr>
              <a:t>+</a:t>
            </a:r>
            <a:r>
              <a:rPr lang="en-US" altLang="en-US" sz="2800" b="1">
                <a:solidFill>
                  <a:srgbClr val="000000"/>
                </a:solidFill>
              </a:rPr>
              <a:t> 10,000</a:t>
            </a:r>
            <a:r>
              <a:rPr lang="en-US" altLang="en-US" sz="2800">
                <a:solidFill>
                  <a:srgbClr val="000000"/>
                </a:solidFill>
              </a:rPr>
              <a:t> miles of estimate for Earth’s diameter</a:t>
            </a:r>
          </a:p>
        </p:txBody>
      </p:sp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5638800" y="2362201"/>
            <a:ext cx="4343400" cy="18002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3333FF"/>
                </a:solidFill>
              </a:rPr>
              <a:t>2016:</a:t>
            </a:r>
            <a:r>
              <a:rPr lang="en-US" altLang="en-US" sz="2800">
                <a:solidFill>
                  <a:srgbClr val="000000"/>
                </a:solidFill>
              </a:rPr>
              <a:t> we can pin point the position of anyone via GPS to within ~ </a:t>
            </a:r>
            <a:r>
              <a:rPr lang="en-US" altLang="en-US" sz="2800" b="1" u="sng">
                <a:solidFill>
                  <a:srgbClr val="000000"/>
                </a:solidFill>
              </a:rPr>
              <a:t>+</a:t>
            </a:r>
            <a:r>
              <a:rPr lang="en-US" altLang="en-US" sz="2800" b="1">
                <a:solidFill>
                  <a:srgbClr val="000000"/>
                </a:solidFill>
              </a:rPr>
              <a:t> 0.0001</a:t>
            </a:r>
            <a:r>
              <a:rPr lang="en-US" altLang="en-US" sz="2800">
                <a:solidFill>
                  <a:srgbClr val="000000"/>
                </a:solidFill>
              </a:rPr>
              <a:t> miles (within  12 inches)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743200" y="4419600"/>
            <a:ext cx="65532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In ~ 500 years human measurement precision has increased by &gt; 10 million </a:t>
            </a:r>
          </a:p>
        </p:txBody>
      </p:sp>
      <p:pic>
        <p:nvPicPr>
          <p:cNvPr id="11271" name="Picture 2" descr="Image titled Measure Clothing for Your Cat Step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32004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0425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7" grpId="0"/>
      <p:bldP spid="64518" grpId="0" animBg="1"/>
      <p:bldP spid="64519" grpId="0" animBg="1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800" b="1" dirty="0"/>
              <a:t>Fundamental SI (le </a:t>
            </a:r>
            <a:r>
              <a:rPr lang="en-US" b="1" dirty="0" err="1" smtClean="0"/>
              <a:t>S</a:t>
            </a:r>
            <a:r>
              <a:rPr lang="en-US" sz="3800" b="1" dirty="0" err="1"/>
              <a:t>ysteme</a:t>
            </a:r>
            <a:r>
              <a:rPr lang="en-US" sz="3800" b="1" dirty="0"/>
              <a:t> </a:t>
            </a:r>
            <a:r>
              <a:rPr lang="en-US" b="1" dirty="0" smtClean="0"/>
              <a:t>I</a:t>
            </a:r>
            <a:r>
              <a:rPr lang="en-US" sz="3800" b="1" dirty="0"/>
              <a:t>nternational) Units (see Table </a:t>
            </a:r>
            <a:r>
              <a:rPr lang="en-US" sz="3800" b="1" dirty="0" smtClean="0"/>
              <a:t>4.1, p 123)</a:t>
            </a:r>
            <a:endParaRPr lang="en-US" sz="3800" b="1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38600" y="1371600"/>
            <a:ext cx="5181600" cy="2438400"/>
          </a:xfrm>
          <a:solidFill>
            <a:srgbClr val="FFFF00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300" b="1" u="sng">
                <a:solidFill>
                  <a:srgbClr val="FF0000"/>
                </a:solidFill>
              </a:rPr>
              <a:t>L</a:t>
            </a:r>
            <a:r>
              <a:rPr lang="en-US" altLang="en-US" sz="3300" b="1">
                <a:solidFill>
                  <a:srgbClr val="FF0000"/>
                </a:solidFill>
              </a:rPr>
              <a:t>ength (meters, m)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300" b="1" u="sng"/>
              <a:t>M</a:t>
            </a:r>
            <a:r>
              <a:rPr lang="en-US" altLang="en-US" sz="3300" b="1"/>
              <a:t>ass (kilograms, kg)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300" b="1" u="sng">
                <a:solidFill>
                  <a:srgbClr val="0000FF"/>
                </a:solidFill>
              </a:rPr>
              <a:t>t</a:t>
            </a:r>
            <a:r>
              <a:rPr lang="en-US" altLang="en-US" sz="3300" b="1">
                <a:solidFill>
                  <a:srgbClr val="0000FF"/>
                </a:solidFill>
              </a:rPr>
              <a:t>ime (seconds, s)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300" b="1" u="sng">
                <a:solidFill>
                  <a:srgbClr val="0070C0"/>
                </a:solidFill>
              </a:rPr>
              <a:t>T</a:t>
            </a:r>
            <a:r>
              <a:rPr lang="en-US" altLang="en-US" sz="3300" b="1">
                <a:solidFill>
                  <a:srgbClr val="0070C0"/>
                </a:solidFill>
              </a:rPr>
              <a:t>emperature  (Kelvin, K)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1700"/>
          </a:p>
          <a:p>
            <a:pPr eaLnBrk="1" hangingPunct="1">
              <a:lnSpc>
                <a:spcPct val="90000"/>
              </a:lnSpc>
            </a:pPr>
            <a:endParaRPr lang="en-US" altLang="en-US" sz="2000"/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524000" y="1752600"/>
            <a:ext cx="23622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Basic biggies to know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133600" y="4724401"/>
            <a:ext cx="4724400" cy="3968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99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000" b="1">
              <a:solidFill>
                <a:srgbClr val="FF0000"/>
              </a:solidFill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4205288" y="4724401"/>
            <a:ext cx="6400800" cy="116955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en-US" sz="4000"/>
              <a:t> </a:t>
            </a:r>
            <a:r>
              <a:rPr lang="en-US" sz="4000" b="1"/>
              <a:t>count of stuff (moles, mol)</a:t>
            </a: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sz="2000" b="1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9220200" y="1693863"/>
            <a:ext cx="0" cy="1371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9220200" y="1960564"/>
            <a:ext cx="13858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600">
                <a:solidFill>
                  <a:srgbClr val="000000"/>
                </a:solidFill>
              </a:rPr>
              <a:t>`</a:t>
            </a:r>
            <a:r>
              <a:rPr lang="en-US" altLang="en-US" sz="4000" b="1">
                <a:solidFill>
                  <a:srgbClr val="FF0000"/>
                </a:solidFill>
              </a:rPr>
              <a:t>m</a:t>
            </a:r>
            <a:r>
              <a:rPr lang="en-US" altLang="en-US" sz="4000" b="1">
                <a:solidFill>
                  <a:srgbClr val="000000"/>
                </a:solidFill>
              </a:rPr>
              <a:t>k</a:t>
            </a:r>
            <a:r>
              <a:rPr lang="en-US" altLang="en-US" sz="4000" b="1">
                <a:solidFill>
                  <a:srgbClr val="0000FF"/>
                </a:solidFill>
              </a:rPr>
              <a:t>s</a:t>
            </a:r>
            <a:r>
              <a:rPr lang="en-US" altLang="en-US" sz="4000">
                <a:solidFill>
                  <a:srgbClr val="000000"/>
                </a:solidFill>
              </a:rPr>
              <a:t>’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62100" y="4038600"/>
            <a:ext cx="29337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000000"/>
                </a:solidFill>
              </a:rPr>
              <a:t>+</a:t>
            </a:r>
            <a:r>
              <a:rPr lang="en-US" altLang="en-US" sz="4000" b="1">
                <a:solidFill>
                  <a:srgbClr val="000000"/>
                </a:solidFill>
              </a:rPr>
              <a:t>Chemistry add-on</a:t>
            </a:r>
          </a:p>
        </p:txBody>
      </p:sp>
    </p:spTree>
    <p:extLst>
      <p:ext uri="{BB962C8B-B14F-4D97-AF65-F5344CB8AC3E}">
        <p14:creationId xmlns:p14="http://schemas.microsoft.com/office/powerpoint/2010/main" val="4194688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1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nimBg="1"/>
      <p:bldP spid="7172" grpId="0"/>
      <p:bldP spid="7176" grpId="0" animBg="1"/>
      <p:bldP spid="7182" grpId="0" animBg="1"/>
      <p:bldP spid="7183" grpId="0"/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/>
          <a:lstStyle/>
          <a:p>
            <a:r>
              <a:rPr lang="en-US" altLang="en-US" sz="3400" b="1"/>
              <a:t>Counting sig figs</a:t>
            </a:r>
            <a:r>
              <a:rPr lang="en-US" altLang="en-US" sz="3400" b="1">
                <a:solidFill>
                  <a:srgbClr val="FF0000"/>
                </a:solidFill>
              </a:rPr>
              <a:t>: </a:t>
            </a:r>
            <a:r>
              <a:rPr lang="en-US" altLang="en-US" sz="3400" b="1">
                <a:solidFill>
                  <a:srgbClr val="3333FF"/>
                </a:solidFill>
              </a:rPr>
              <a:t>Atlantic</a:t>
            </a:r>
            <a:r>
              <a:rPr lang="en-US" altLang="en-US" sz="3400" b="1">
                <a:solidFill>
                  <a:srgbClr val="FF0000"/>
                </a:solidFill>
              </a:rPr>
              <a:t> </a:t>
            </a:r>
            <a:r>
              <a:rPr lang="en-US" altLang="en-US" sz="3400" b="1"/>
              <a:t>&amp;</a:t>
            </a:r>
            <a:r>
              <a:rPr lang="en-US" altLang="en-US" sz="3400" b="1">
                <a:solidFill>
                  <a:srgbClr val="FF0000"/>
                </a:solidFill>
              </a:rPr>
              <a:t> Pacific </a:t>
            </a:r>
            <a:r>
              <a:rPr lang="en-US" altLang="en-US" sz="3400" b="1"/>
              <a:t>method</a:t>
            </a:r>
          </a:p>
        </p:txBody>
      </p:sp>
      <p:pic>
        <p:nvPicPr>
          <p:cNvPr id="56326" name="Picture 6" descr="usm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19200"/>
            <a:ext cx="5029200" cy="383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6553200" y="838200"/>
            <a:ext cx="39624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000" b="1" u="sng">
                <a:solidFill>
                  <a:srgbClr val="3333FF"/>
                </a:solidFill>
              </a:rPr>
              <a:t>A</a:t>
            </a:r>
            <a:r>
              <a:rPr lang="en-US" altLang="en-US" sz="3000" b="1">
                <a:solidFill>
                  <a:srgbClr val="3333FF"/>
                </a:solidFill>
              </a:rPr>
              <a:t>bsent </a:t>
            </a:r>
            <a:r>
              <a:rPr lang="en-US" altLang="en-US" sz="3000">
                <a:solidFill>
                  <a:srgbClr val="000000"/>
                </a:solidFill>
              </a:rPr>
              <a:t>Decimal…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000">
                <a:solidFill>
                  <a:srgbClr val="000000"/>
                </a:solidFill>
              </a:rPr>
              <a:t>move from right (</a:t>
            </a:r>
            <a:r>
              <a:rPr lang="en-US" altLang="en-US" sz="3000" b="1" u="sng">
                <a:solidFill>
                  <a:srgbClr val="3333FF"/>
                </a:solidFill>
              </a:rPr>
              <a:t>A</a:t>
            </a:r>
            <a:r>
              <a:rPr lang="en-US" altLang="en-US" sz="3000" b="1">
                <a:solidFill>
                  <a:srgbClr val="3333FF"/>
                </a:solidFill>
              </a:rPr>
              <a:t>tlantic</a:t>
            </a:r>
            <a:r>
              <a:rPr lang="en-US" altLang="en-US" sz="3000">
                <a:solidFill>
                  <a:srgbClr val="000000"/>
                </a:solidFill>
              </a:rPr>
              <a:t> side) and start counting when first non-zero digit encountered</a:t>
            </a:r>
          </a:p>
        </p:txBody>
      </p:sp>
      <p:sp>
        <p:nvSpPr>
          <p:cNvPr id="56336" name="Text Box 16"/>
          <p:cNvSpPr txBox="1">
            <a:spLocks noChangeArrowheads="1"/>
          </p:cNvSpPr>
          <p:nvPr/>
        </p:nvSpPr>
        <p:spPr bwMode="auto">
          <a:xfrm>
            <a:off x="6781800" y="3124200"/>
            <a:ext cx="16002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/>
              <a:t>10020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/>
              <a:t>300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/>
              <a:t>450070</a:t>
            </a:r>
          </a:p>
        </p:txBody>
      </p:sp>
      <p:sp>
        <p:nvSpPr>
          <p:cNvPr id="56337" name="Text Box 17"/>
          <p:cNvSpPr txBox="1">
            <a:spLocks noChangeArrowheads="1"/>
          </p:cNvSpPr>
          <p:nvPr/>
        </p:nvSpPr>
        <p:spPr bwMode="auto">
          <a:xfrm>
            <a:off x="8763000" y="3200400"/>
            <a:ext cx="457200" cy="584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56338" name="Text Box 18"/>
          <p:cNvSpPr txBox="1">
            <a:spLocks noChangeArrowheads="1"/>
          </p:cNvSpPr>
          <p:nvPr/>
        </p:nvSpPr>
        <p:spPr bwMode="auto">
          <a:xfrm>
            <a:off x="8763000" y="3733801"/>
            <a:ext cx="457200" cy="646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6339" name="Text Box 19"/>
          <p:cNvSpPr txBox="1">
            <a:spLocks noChangeArrowheads="1"/>
          </p:cNvSpPr>
          <p:nvPr/>
        </p:nvSpPr>
        <p:spPr bwMode="auto">
          <a:xfrm>
            <a:off x="8763000" y="4267201"/>
            <a:ext cx="457200" cy="646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56341" name="Text Box 21"/>
          <p:cNvSpPr txBox="1">
            <a:spLocks noChangeArrowheads="1"/>
          </p:cNvSpPr>
          <p:nvPr/>
        </p:nvSpPr>
        <p:spPr bwMode="auto">
          <a:xfrm>
            <a:off x="8001000" y="5181601"/>
            <a:ext cx="2286000" cy="646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</a:rPr>
              <a:t># sig fig ?</a:t>
            </a:r>
          </a:p>
        </p:txBody>
      </p:sp>
    </p:spTree>
    <p:extLst>
      <p:ext uri="{BB962C8B-B14F-4D97-AF65-F5344CB8AC3E}">
        <p14:creationId xmlns:p14="http://schemas.microsoft.com/office/powerpoint/2010/main" val="453531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6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6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6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6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6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8" grpId="0"/>
      <p:bldP spid="56336" grpId="0"/>
      <p:bldP spid="56337" grpId="0" animBg="1"/>
      <p:bldP spid="56338" grpId="0" animBg="1"/>
      <p:bldP spid="56339" grpId="0" animBg="1"/>
      <p:bldP spid="5634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/>
          <a:lstStyle/>
          <a:p>
            <a:r>
              <a:rPr lang="en-US" altLang="en-US" sz="3600" b="1"/>
              <a:t>Counting sig figs</a:t>
            </a:r>
            <a:r>
              <a:rPr lang="en-US" altLang="en-US" sz="3600" b="1">
                <a:solidFill>
                  <a:srgbClr val="FF0000"/>
                </a:solidFill>
              </a:rPr>
              <a:t>: </a:t>
            </a:r>
            <a:r>
              <a:rPr lang="en-US" altLang="en-US" sz="3600" b="1">
                <a:solidFill>
                  <a:srgbClr val="3333FF"/>
                </a:solidFill>
              </a:rPr>
              <a:t>Atlantic</a:t>
            </a:r>
            <a:r>
              <a:rPr lang="en-US" altLang="en-US" sz="3600" b="1">
                <a:solidFill>
                  <a:srgbClr val="FF0000"/>
                </a:solidFill>
              </a:rPr>
              <a:t> </a:t>
            </a:r>
            <a:r>
              <a:rPr lang="en-US" altLang="en-US" sz="3600" b="1"/>
              <a:t>&amp;</a:t>
            </a:r>
            <a:r>
              <a:rPr lang="en-US" altLang="en-US" sz="3600" b="1">
                <a:solidFill>
                  <a:srgbClr val="FF0000"/>
                </a:solidFill>
              </a:rPr>
              <a:t> Pacific </a:t>
            </a:r>
            <a:r>
              <a:rPr lang="en-US" altLang="en-US" sz="3600" b="1"/>
              <a:t>method</a:t>
            </a:r>
          </a:p>
        </p:txBody>
      </p:sp>
      <p:pic>
        <p:nvPicPr>
          <p:cNvPr id="13315" name="Picture 6" descr="usm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990601"/>
            <a:ext cx="5181600" cy="395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7" name="Text Box 7"/>
          <p:cNvSpPr txBox="1">
            <a:spLocks noChangeArrowheads="1"/>
          </p:cNvSpPr>
          <p:nvPr/>
        </p:nvSpPr>
        <p:spPr bwMode="auto">
          <a:xfrm>
            <a:off x="1752600" y="1066801"/>
            <a:ext cx="38100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000" b="1" u="sng">
                <a:solidFill>
                  <a:srgbClr val="FF0000"/>
                </a:solidFill>
              </a:rPr>
              <a:t>P</a:t>
            </a:r>
            <a:r>
              <a:rPr lang="en-US" altLang="en-US" sz="3000" b="1">
                <a:solidFill>
                  <a:srgbClr val="FF0000"/>
                </a:solidFill>
              </a:rPr>
              <a:t>ossesses </a:t>
            </a:r>
            <a:r>
              <a:rPr lang="en-US" altLang="en-US" sz="3000">
                <a:solidFill>
                  <a:srgbClr val="000000"/>
                </a:solidFill>
              </a:rPr>
              <a:t>decimal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000">
                <a:solidFill>
                  <a:srgbClr val="000000"/>
                </a:solidFill>
              </a:rPr>
              <a:t>…move from left (</a:t>
            </a:r>
            <a:r>
              <a:rPr lang="en-US" altLang="en-US" sz="3000" b="1" u="sng">
                <a:solidFill>
                  <a:srgbClr val="FF0000"/>
                </a:solidFill>
              </a:rPr>
              <a:t>P</a:t>
            </a:r>
            <a:r>
              <a:rPr lang="en-US" altLang="en-US" sz="3000" b="1">
                <a:solidFill>
                  <a:srgbClr val="FF0000"/>
                </a:solidFill>
              </a:rPr>
              <a:t>acific</a:t>
            </a:r>
            <a:r>
              <a:rPr lang="en-US" altLang="en-US" sz="3000">
                <a:solidFill>
                  <a:srgbClr val="000000"/>
                </a:solidFill>
              </a:rPr>
              <a:t> side) and start counting when first non-zero digit encountered</a:t>
            </a:r>
          </a:p>
        </p:txBody>
      </p:sp>
      <p:sp>
        <p:nvSpPr>
          <p:cNvPr id="56332" name="Text Box 12"/>
          <p:cNvSpPr txBox="1">
            <a:spLocks noChangeArrowheads="1"/>
          </p:cNvSpPr>
          <p:nvPr/>
        </p:nvSpPr>
        <p:spPr bwMode="auto">
          <a:xfrm>
            <a:off x="1828800" y="4038600"/>
            <a:ext cx="16764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/>
              <a:t>1.002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/>
              <a:t>0.030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/>
              <a:t>0.00400</a:t>
            </a:r>
          </a:p>
        </p:txBody>
      </p:sp>
      <p:sp>
        <p:nvSpPr>
          <p:cNvPr id="56333" name="Text Box 13"/>
          <p:cNvSpPr txBox="1">
            <a:spLocks noChangeArrowheads="1"/>
          </p:cNvSpPr>
          <p:nvPr/>
        </p:nvSpPr>
        <p:spPr bwMode="auto">
          <a:xfrm>
            <a:off x="3657600" y="3962401"/>
            <a:ext cx="457200" cy="646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56334" name="Text Box 14"/>
          <p:cNvSpPr txBox="1">
            <a:spLocks noChangeArrowheads="1"/>
          </p:cNvSpPr>
          <p:nvPr/>
        </p:nvSpPr>
        <p:spPr bwMode="auto">
          <a:xfrm>
            <a:off x="3657600" y="4495801"/>
            <a:ext cx="457200" cy="646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56335" name="Text Box 15"/>
          <p:cNvSpPr txBox="1">
            <a:spLocks noChangeArrowheads="1"/>
          </p:cNvSpPr>
          <p:nvPr/>
        </p:nvSpPr>
        <p:spPr bwMode="auto">
          <a:xfrm>
            <a:off x="3657600" y="5105401"/>
            <a:ext cx="457200" cy="646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56340" name="Text Box 20"/>
          <p:cNvSpPr txBox="1">
            <a:spLocks noChangeArrowheads="1"/>
          </p:cNvSpPr>
          <p:nvPr/>
        </p:nvSpPr>
        <p:spPr bwMode="auto">
          <a:xfrm>
            <a:off x="4495800" y="4953001"/>
            <a:ext cx="2057400" cy="646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</a:rPr>
              <a:t># sig fig ?</a:t>
            </a:r>
          </a:p>
        </p:txBody>
      </p:sp>
    </p:spTree>
    <p:extLst>
      <p:ext uri="{BB962C8B-B14F-4D97-AF65-F5344CB8AC3E}">
        <p14:creationId xmlns:p14="http://schemas.microsoft.com/office/powerpoint/2010/main" val="1913983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6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6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6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7" grpId="0"/>
      <p:bldP spid="56332" grpId="0"/>
      <p:bldP spid="56333" grpId="0" animBg="1"/>
      <p:bldP spid="56334" grpId="0" animBg="1"/>
      <p:bldP spid="56335" grpId="0" animBg="1"/>
      <p:bldP spid="5634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2"/>
          <p:cNvSpPr txBox="1">
            <a:spLocks noChangeArrowheads="1"/>
          </p:cNvSpPr>
          <p:nvPr/>
        </p:nvSpPr>
        <p:spPr bwMode="auto">
          <a:xfrm>
            <a:off x="1524000" y="304800"/>
            <a:ext cx="61722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</a:rPr>
              <a:t>What is the sig fig count given a scientific notation version of a number  ???</a:t>
            </a:r>
          </a:p>
        </p:txBody>
      </p:sp>
      <p:pic>
        <p:nvPicPr>
          <p:cNvPr id="14339" name="Picture 4" descr="http://www.humanewatch.org/images/uploads/confused_ca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457201"/>
            <a:ext cx="2286000" cy="292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14600" y="2743201"/>
            <a:ext cx="5791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Example:     </a:t>
            </a:r>
            <a:r>
              <a:rPr lang="en-US" altLang="en-US" sz="3600" b="1">
                <a:solidFill>
                  <a:srgbClr val="FF0000"/>
                </a:solidFill>
              </a:rPr>
              <a:t>6.02</a:t>
            </a:r>
            <a:r>
              <a:rPr lang="en-US" altLang="en-US" sz="3600" b="1">
                <a:solidFill>
                  <a:srgbClr val="000000"/>
                </a:solidFill>
              </a:rPr>
              <a:t>*10</a:t>
            </a:r>
            <a:r>
              <a:rPr lang="en-US" altLang="en-US" sz="3600" b="1" baseline="30000">
                <a:solidFill>
                  <a:srgbClr val="000000"/>
                </a:solidFill>
              </a:rPr>
              <a:t>23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410200" y="2286000"/>
            <a:ext cx="1828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exponent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124200" y="3352801"/>
            <a:ext cx="2286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</a:rPr>
              <a:t>Pre-exponent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524000" y="4038601"/>
            <a:ext cx="9144000" cy="523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The count of digits in the </a:t>
            </a:r>
            <a:r>
              <a:rPr lang="en-US" altLang="en-US" sz="2800" b="1">
                <a:solidFill>
                  <a:srgbClr val="FF0000"/>
                </a:solidFill>
              </a:rPr>
              <a:t>pre-exponent </a:t>
            </a:r>
            <a:r>
              <a:rPr lang="en-US" altLang="en-US" sz="2800" b="1" u="sng">
                <a:solidFill>
                  <a:srgbClr val="000000"/>
                </a:solidFill>
              </a:rPr>
              <a:t>is</a:t>
            </a:r>
            <a:r>
              <a:rPr lang="en-US" altLang="en-US" sz="2800" b="1">
                <a:solidFill>
                  <a:srgbClr val="000000"/>
                </a:solidFill>
              </a:rPr>
              <a:t> the sig fig count.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895600" y="2133601"/>
            <a:ext cx="1676400" cy="523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/>
              <a:t>3 sig figs</a:t>
            </a:r>
          </a:p>
        </p:txBody>
      </p:sp>
      <p:cxnSp>
        <p:nvCxnSpPr>
          <p:cNvPr id="12" name="Straight Arrow Connector 11"/>
          <p:cNvCxnSpPr>
            <a:cxnSpLocks noChangeShapeType="1"/>
          </p:cNvCxnSpPr>
          <p:nvPr/>
        </p:nvCxnSpPr>
        <p:spPr bwMode="auto">
          <a:xfrm>
            <a:off x="4038600" y="2667000"/>
            <a:ext cx="304800" cy="304800"/>
          </a:xfrm>
          <a:prstGeom prst="straightConnector1">
            <a:avLst/>
          </a:prstGeom>
          <a:noFill/>
          <a:ln w="4127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736800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 animBg="1"/>
      <p:bldP spid="1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828800" y="1447800"/>
          <a:ext cx="8686800" cy="1371600"/>
        </p:xfrm>
        <a:graphic>
          <a:graphicData uri="http://schemas.openxmlformats.org/drawingml/2006/table">
            <a:tbl>
              <a:tblPr/>
              <a:tblGrid>
                <a:gridCol w="1514475">
                  <a:extLst>
                    <a:ext uri="{9D8B030D-6E8A-4147-A177-3AD203B41FA5}"/>
                  </a:extLst>
                </a:gridCol>
                <a:gridCol w="1514475">
                  <a:extLst>
                    <a:ext uri="{9D8B030D-6E8A-4147-A177-3AD203B41FA5}"/>
                  </a:extLst>
                </a:gridCol>
                <a:gridCol w="955675">
                  <a:extLst>
                    <a:ext uri="{9D8B030D-6E8A-4147-A177-3AD203B41FA5}"/>
                  </a:extLst>
                </a:gridCol>
                <a:gridCol w="1195388">
                  <a:extLst>
                    <a:ext uri="{9D8B030D-6E8A-4147-A177-3AD203B41FA5}"/>
                  </a:extLst>
                </a:gridCol>
                <a:gridCol w="1514475">
                  <a:extLst>
                    <a:ext uri="{9D8B030D-6E8A-4147-A177-3AD203B41FA5}"/>
                  </a:extLst>
                </a:gridCol>
                <a:gridCol w="1992312">
                  <a:extLst>
                    <a:ext uri="{9D8B030D-6E8A-4147-A177-3AD203B41FA5}"/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575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	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value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5750" algn="l"/>
                        </a:tabLst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0.0051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5750" algn="l"/>
                        </a:tabLst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510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5750" algn="l"/>
                        </a:tabLst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5.10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5750" algn="l"/>
                        </a:tabLst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5.0010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5750" algn="l"/>
                        </a:tabLst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5.0*10</a:t>
                      </a:r>
                      <a:r>
                        <a:rPr kumimoji="0" lang="en-US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60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5750" algn="l"/>
                        </a:tabLst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# sig figs =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5750" algn="l"/>
                        </a:tabLst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5750" algn="l"/>
                        </a:tabLst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5750" algn="l"/>
                        </a:tabLst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5750" algn="l"/>
                        </a:tabLst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5750" algn="l"/>
                        </a:tabLst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810000" y="2133601"/>
            <a:ext cx="533400" cy="7080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029200" y="2133601"/>
            <a:ext cx="533400" cy="7080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096000" y="2133601"/>
            <a:ext cx="609600" cy="7080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467600" y="2133601"/>
            <a:ext cx="533400" cy="7080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8991600" y="2133601"/>
            <a:ext cx="533400" cy="7080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5390" name="TextBox 9"/>
          <p:cNvSpPr txBox="1">
            <a:spLocks noChangeArrowheads="1"/>
          </p:cNvSpPr>
          <p:nvPr/>
        </p:nvSpPr>
        <p:spPr bwMode="auto">
          <a:xfrm>
            <a:off x="4572000" y="304801"/>
            <a:ext cx="2743200" cy="7080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00"/>
                </a:solidFill>
              </a:rPr>
              <a:t># sig figs ?</a:t>
            </a:r>
          </a:p>
        </p:txBody>
      </p:sp>
    </p:spTree>
    <p:extLst>
      <p:ext uri="{BB962C8B-B14F-4D97-AF65-F5344CB8AC3E}">
        <p14:creationId xmlns:p14="http://schemas.microsoft.com/office/powerpoint/2010/main" val="2817375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2743200" y="2057400"/>
            <a:ext cx="1752600" cy="5847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dirty="0"/>
              <a:t>    Area =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757238" y="762000"/>
            <a:ext cx="960596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</a:rPr>
              <a:t>derived units</a:t>
            </a:r>
            <a:r>
              <a:rPr lang="en-US" sz="3200" b="1" dirty="0"/>
              <a:t> </a:t>
            </a:r>
            <a:r>
              <a:rPr lang="en-US" sz="3200" dirty="0"/>
              <a:t>=    combos of </a:t>
            </a:r>
            <a:r>
              <a:rPr lang="en-US" sz="3200" dirty="0">
                <a:solidFill>
                  <a:srgbClr val="FF0066"/>
                </a:solidFill>
              </a:rPr>
              <a:t>fundamental</a:t>
            </a:r>
            <a:r>
              <a:rPr lang="en-US" sz="3200" dirty="0"/>
              <a:t> </a:t>
            </a:r>
            <a:r>
              <a:rPr lang="en-US" sz="3200" b="1" dirty="0">
                <a:solidFill>
                  <a:srgbClr val="FF0000"/>
                </a:solidFill>
              </a:rPr>
              <a:t>L,M, t, T</a:t>
            </a:r>
            <a:r>
              <a:rPr lang="en-US" sz="3200" dirty="0"/>
              <a:t>...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5029200" y="2057400"/>
            <a:ext cx="2514600" cy="5847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dirty="0"/>
              <a:t> </a:t>
            </a:r>
            <a:r>
              <a:rPr lang="en-US" sz="3200" b="1" dirty="0">
                <a:solidFill>
                  <a:srgbClr val="FF0000"/>
                </a:solidFill>
              </a:rPr>
              <a:t>L</a:t>
            </a:r>
            <a:r>
              <a:rPr lang="en-US" sz="3200" dirty="0"/>
              <a:t>(m) x </a:t>
            </a:r>
            <a:r>
              <a:rPr lang="en-US" sz="3200" b="1" dirty="0">
                <a:solidFill>
                  <a:srgbClr val="FF0000"/>
                </a:solidFill>
              </a:rPr>
              <a:t>L</a:t>
            </a:r>
            <a:r>
              <a:rPr lang="en-US" sz="3200" dirty="0"/>
              <a:t>(m)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8534400" y="2057400"/>
            <a:ext cx="1371600" cy="584775"/>
          </a:xfrm>
          <a:prstGeom prst="rect">
            <a:avLst/>
          </a:prstGeom>
          <a:solidFill>
            <a:srgbClr val="FFFF00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dirty="0"/>
              <a:t>m</a:t>
            </a:r>
            <a:r>
              <a:rPr lang="en-US" sz="3200" baseline="30000" dirty="0"/>
              <a:t>2</a:t>
            </a:r>
            <a:endParaRPr lang="en-US" sz="3200" dirty="0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362200" y="2667000"/>
            <a:ext cx="2514600" cy="5847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Volume (</a:t>
            </a:r>
            <a:r>
              <a:rPr lang="en-US" sz="3200" b="1" dirty="0">
                <a:solidFill>
                  <a:schemeClr val="accent2"/>
                </a:solidFill>
              </a:rPr>
              <a:t>V</a:t>
            </a:r>
            <a:r>
              <a:rPr lang="en-US" sz="3200" dirty="0"/>
              <a:t>)=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4724400" y="2667000"/>
            <a:ext cx="3352800" cy="5847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L</a:t>
            </a:r>
            <a:r>
              <a:rPr lang="en-US" sz="3200" dirty="0"/>
              <a:t>(m) x </a:t>
            </a:r>
            <a:r>
              <a:rPr lang="en-US" sz="3200" b="1" dirty="0">
                <a:solidFill>
                  <a:srgbClr val="FF0000"/>
                </a:solidFill>
              </a:rPr>
              <a:t>L</a:t>
            </a:r>
            <a:r>
              <a:rPr lang="en-US" sz="3200" dirty="0"/>
              <a:t>(m) x </a:t>
            </a:r>
            <a:r>
              <a:rPr lang="en-US" sz="3200" b="1" dirty="0">
                <a:solidFill>
                  <a:srgbClr val="FF0000"/>
                </a:solidFill>
              </a:rPr>
              <a:t>L</a:t>
            </a:r>
            <a:r>
              <a:rPr lang="en-US" sz="3200" dirty="0"/>
              <a:t>(m)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8572500" y="2747666"/>
            <a:ext cx="1371600" cy="584775"/>
          </a:xfrm>
          <a:prstGeom prst="rect">
            <a:avLst/>
          </a:prstGeom>
          <a:solidFill>
            <a:srgbClr val="FFFF00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/>
              <a:t>m</a:t>
            </a:r>
            <a:r>
              <a:rPr lang="en-US" sz="3200" baseline="30000"/>
              <a:t>3</a:t>
            </a:r>
            <a:endParaRPr lang="en-US" sz="3200"/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2895600" y="4343400"/>
            <a:ext cx="1600200" cy="5847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dirty="0"/>
              <a:t>Speed=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876800" y="4267201"/>
            <a:ext cx="3048000" cy="1077218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3200" b="1" u="sng" dirty="0">
                <a:solidFill>
                  <a:srgbClr val="FF0000"/>
                </a:solidFill>
              </a:rPr>
              <a:t>L</a:t>
            </a:r>
            <a:r>
              <a:rPr lang="en-US" sz="3200" u="sng" dirty="0"/>
              <a:t>(m)</a:t>
            </a:r>
          </a:p>
          <a:p>
            <a:pPr algn="ctr">
              <a:spcBef>
                <a:spcPct val="0"/>
              </a:spcBef>
            </a:pPr>
            <a:r>
              <a:rPr lang="en-US" sz="3200" b="1" dirty="0">
                <a:solidFill>
                  <a:srgbClr val="FF0000"/>
                </a:solidFill>
              </a:rPr>
              <a:t>t</a:t>
            </a:r>
            <a:r>
              <a:rPr lang="en-US" sz="3200" dirty="0"/>
              <a:t>(s)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9020175" y="4551451"/>
            <a:ext cx="685800" cy="1077218"/>
          </a:xfrm>
          <a:prstGeom prst="rect">
            <a:avLst/>
          </a:prstGeom>
          <a:solidFill>
            <a:srgbClr val="FFFF00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3200" u="sng" dirty="0"/>
              <a:t>m</a:t>
            </a:r>
          </a:p>
          <a:p>
            <a:pPr algn="ctr">
              <a:spcBef>
                <a:spcPct val="0"/>
              </a:spcBef>
            </a:pPr>
            <a:r>
              <a:rPr lang="en-US" sz="3200" dirty="0"/>
              <a:t>s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2743200" y="5181600"/>
            <a:ext cx="1752600" cy="5847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dirty="0"/>
              <a:t>Energy=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4610100" y="5452735"/>
            <a:ext cx="3581400" cy="1077218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3200" b="1" u="sng" dirty="0">
                <a:solidFill>
                  <a:srgbClr val="FF0000"/>
                </a:solidFill>
              </a:rPr>
              <a:t>M</a:t>
            </a:r>
            <a:r>
              <a:rPr lang="en-US" sz="3200" u="sng" dirty="0"/>
              <a:t>(kg)*</a:t>
            </a:r>
            <a:r>
              <a:rPr lang="en-US" sz="3200" b="1" u="sng" dirty="0">
                <a:solidFill>
                  <a:srgbClr val="FF0000"/>
                </a:solidFill>
              </a:rPr>
              <a:t>L</a:t>
            </a:r>
            <a:r>
              <a:rPr lang="en-US" sz="3200" u="sng" dirty="0"/>
              <a:t>(m) x </a:t>
            </a:r>
            <a:r>
              <a:rPr lang="en-US" sz="3200" b="1" u="sng" dirty="0">
                <a:solidFill>
                  <a:srgbClr val="FF0000"/>
                </a:solidFill>
              </a:rPr>
              <a:t>L</a:t>
            </a:r>
            <a:r>
              <a:rPr lang="en-US" sz="3200" u="sng" dirty="0"/>
              <a:t>(m)</a:t>
            </a:r>
          </a:p>
          <a:p>
            <a:pPr algn="ctr">
              <a:spcBef>
                <a:spcPct val="0"/>
              </a:spcBef>
            </a:pPr>
            <a:r>
              <a:rPr lang="en-US" sz="3200" b="1" dirty="0">
                <a:solidFill>
                  <a:srgbClr val="FF0000"/>
                </a:solidFill>
              </a:rPr>
              <a:t>t</a:t>
            </a:r>
            <a:r>
              <a:rPr lang="en-US" sz="3200" dirty="0"/>
              <a:t>(s)*</a:t>
            </a:r>
            <a:r>
              <a:rPr lang="en-US" sz="3200" b="1" dirty="0">
                <a:solidFill>
                  <a:srgbClr val="FF0000"/>
                </a:solidFill>
              </a:rPr>
              <a:t>t</a:t>
            </a:r>
            <a:r>
              <a:rPr lang="en-US" sz="3200" dirty="0"/>
              <a:t>(s)</a:t>
            </a: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2895600" y="3352800"/>
            <a:ext cx="1962150" cy="5847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Density=</a:t>
            </a: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4800600" y="3200401"/>
            <a:ext cx="3124200" cy="1077218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3200" b="1" u="sng" dirty="0">
                <a:solidFill>
                  <a:srgbClr val="FF0000"/>
                </a:solidFill>
              </a:rPr>
              <a:t>M</a:t>
            </a:r>
            <a:r>
              <a:rPr lang="en-US" sz="3200" u="sng" dirty="0"/>
              <a:t>(kg)</a:t>
            </a:r>
          </a:p>
          <a:p>
            <a:pPr algn="ctr">
              <a:spcBef>
                <a:spcPct val="0"/>
              </a:spcBef>
            </a:pPr>
            <a:r>
              <a:rPr lang="en-US" sz="3200" b="1" dirty="0">
                <a:solidFill>
                  <a:schemeClr val="accent2"/>
                </a:solidFill>
              </a:rPr>
              <a:t>V</a:t>
            </a:r>
            <a:r>
              <a:rPr lang="en-US" sz="3200" dirty="0"/>
              <a:t>(m</a:t>
            </a:r>
            <a:r>
              <a:rPr lang="en-US" sz="3200" baseline="30000" dirty="0"/>
              <a:t>3)</a:t>
            </a:r>
            <a:endParaRPr lang="en-US" sz="3200" dirty="0"/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8724900" y="5704820"/>
            <a:ext cx="1371600" cy="1077218"/>
          </a:xfrm>
          <a:prstGeom prst="rect">
            <a:avLst/>
          </a:prstGeom>
          <a:solidFill>
            <a:srgbClr val="FFFF00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3200" u="sng" dirty="0"/>
              <a:t>kg m</a:t>
            </a:r>
            <a:r>
              <a:rPr lang="en-US" sz="3200" u="sng" baseline="30000" dirty="0"/>
              <a:t>2</a:t>
            </a:r>
          </a:p>
          <a:p>
            <a:pPr algn="ctr">
              <a:spcBef>
                <a:spcPct val="0"/>
              </a:spcBef>
            </a:pPr>
            <a:r>
              <a:rPr lang="en-US" sz="3200" dirty="0"/>
              <a:t>s</a:t>
            </a:r>
            <a:r>
              <a:rPr lang="en-US" sz="3200" baseline="30000" dirty="0"/>
              <a:t>2</a:t>
            </a: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8572500" y="3403337"/>
            <a:ext cx="1219200" cy="1077218"/>
          </a:xfrm>
          <a:prstGeom prst="rect">
            <a:avLst/>
          </a:prstGeom>
          <a:solidFill>
            <a:srgbClr val="FFFF00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3200" u="sng" dirty="0"/>
              <a:t>kg</a:t>
            </a:r>
          </a:p>
          <a:p>
            <a:pPr algn="ctr">
              <a:spcBef>
                <a:spcPct val="0"/>
              </a:spcBef>
            </a:pPr>
            <a:r>
              <a:rPr lang="en-US" sz="3200" dirty="0"/>
              <a:t>m</a:t>
            </a:r>
            <a:r>
              <a:rPr lang="en-US" sz="3200" baseline="30000" dirty="0"/>
              <a:t>3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4038600" y="30659"/>
            <a:ext cx="38862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70C0"/>
                </a:solidFill>
              </a:rPr>
              <a:t>DERIVED UNITS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696200" y="1447800"/>
            <a:ext cx="266700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   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  <a:t>Derived unit</a:t>
            </a:r>
          </a:p>
        </p:txBody>
      </p:sp>
    </p:spTree>
    <p:extLst>
      <p:ext uri="{BB962C8B-B14F-4D97-AF65-F5344CB8AC3E}">
        <p14:creationId xmlns:p14="http://schemas.microsoft.com/office/powerpoint/2010/main" val="1307663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3076" grpId="0" animBg="1"/>
      <p:bldP spid="3077" grpId="0"/>
      <p:bldP spid="3078" grpId="0" animBg="1"/>
      <p:bldP spid="3079" grpId="0"/>
      <p:bldP spid="3080" grpId="0"/>
      <p:bldP spid="3081" grpId="0" animBg="1"/>
      <p:bldP spid="3082" grpId="0"/>
      <p:bldP spid="3083" grpId="0"/>
      <p:bldP spid="3084" grpId="0" animBg="1"/>
      <p:bldP spid="3085" grpId="0"/>
      <p:bldP spid="3086" grpId="0"/>
      <p:bldP spid="3087" grpId="0"/>
      <p:bldP spid="3088" grpId="0"/>
      <p:bldP spid="3089" grpId="0" animBg="1"/>
      <p:bldP spid="3090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ChangeArrowheads="1"/>
          </p:cNvSpPr>
          <p:nvPr/>
        </p:nvSpPr>
        <p:spPr bwMode="auto">
          <a:xfrm>
            <a:off x="1524000" y="1"/>
            <a:ext cx="914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524000" y="685800"/>
            <a:ext cx="9144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3600" b="1">
                <a:solidFill>
                  <a:srgbClr val="FF0000"/>
                </a:solidFill>
              </a:rPr>
              <a:t>Width</a:t>
            </a:r>
            <a:r>
              <a:rPr lang="en-US" altLang="en-US" sz="3600" b="1">
                <a:solidFill>
                  <a:srgbClr val="000000"/>
                </a:solidFill>
              </a:rPr>
              <a:t> of a human </a:t>
            </a:r>
            <a:r>
              <a:rPr lang="en-US" altLang="en-US" sz="3600" b="1"/>
              <a:t>blood cell: </a:t>
            </a:r>
            <a:r>
              <a:rPr lang="en-US" altLang="en-US" sz="3600" b="1">
                <a:solidFill>
                  <a:srgbClr val="FF0000"/>
                </a:solidFill>
              </a:rPr>
              <a:t>~0.000002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 b="1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3600" b="1">
                <a:solidFill>
                  <a:srgbClr val="0000FF"/>
                </a:solidFill>
              </a:rPr>
              <a:t>time</a:t>
            </a:r>
            <a:r>
              <a:rPr lang="en-US" altLang="en-US" sz="3600" b="1">
                <a:solidFill>
                  <a:srgbClr val="000000"/>
                </a:solidFill>
              </a:rPr>
              <a:t> for</a:t>
            </a:r>
            <a:r>
              <a:rPr lang="en-US" altLang="en-US" sz="3600" b="1">
                <a:solidFill>
                  <a:srgbClr val="0070C0"/>
                </a:solidFill>
              </a:rPr>
              <a:t> </a:t>
            </a:r>
            <a:r>
              <a:rPr lang="en-US" altLang="en-US" sz="3600" b="1"/>
              <a:t>computer</a:t>
            </a:r>
            <a:r>
              <a:rPr lang="en-US" altLang="en-US" sz="3600" b="1">
                <a:solidFill>
                  <a:srgbClr val="0070C0"/>
                </a:solidFill>
              </a:rPr>
              <a:t> </a:t>
            </a:r>
            <a:r>
              <a:rPr lang="en-US" altLang="en-US" sz="3600" b="1">
                <a:solidFill>
                  <a:srgbClr val="000000"/>
                </a:solidFill>
              </a:rPr>
              <a:t>to do a single operation: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 						</a:t>
            </a:r>
            <a:r>
              <a:rPr lang="en-US" altLang="en-US" sz="3600" b="1">
                <a:solidFill>
                  <a:srgbClr val="0000FF"/>
                </a:solidFill>
              </a:rPr>
              <a:t>~ 0.000000003 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 b="1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3600" b="1">
                <a:solidFill>
                  <a:srgbClr val="000000"/>
                </a:solidFill>
              </a:rPr>
              <a:t>Nimitz class aircraft carrier weighs: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						~ 100,000,000 kg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solidFill>
                  <a:srgbClr val="FF0000"/>
                </a:solidFill>
              </a:rPr>
              <a:t>Distance</a:t>
            </a:r>
            <a:r>
              <a:rPr lang="en-US" altLang="en-US" sz="3600" b="1">
                <a:solidFill>
                  <a:srgbClr val="000000"/>
                </a:solidFill>
              </a:rPr>
              <a:t> to Sun:		      ~</a:t>
            </a:r>
            <a:r>
              <a:rPr lang="en-US" altLang="en-US" sz="3600" b="1">
                <a:solidFill>
                  <a:srgbClr val="FF0000"/>
                </a:solidFill>
              </a:rPr>
              <a:t>13,000,000,000 m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828800" y="5534026"/>
            <a:ext cx="8458200" cy="13239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000000"/>
                </a:solidFill>
              </a:rPr>
              <a:t>….</a:t>
            </a:r>
            <a:r>
              <a:rPr lang="en-US" altLang="en-US" sz="4000" b="1" dirty="0">
                <a:solidFill>
                  <a:srgbClr val="000000"/>
                </a:solidFill>
              </a:rPr>
              <a:t>It’s hard to recognize/remember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000000"/>
                </a:solidFill>
              </a:rPr>
              <a:t> how many </a:t>
            </a:r>
            <a:r>
              <a:rPr lang="en-US" altLang="en-US" sz="4000" b="1" dirty="0" smtClean="0">
                <a:solidFill>
                  <a:srgbClr val="000000"/>
                </a:solidFill>
              </a:rPr>
              <a:t>zeroes</a:t>
            </a:r>
            <a:r>
              <a:rPr lang="en-US" altLang="en-US" sz="4000" b="1" dirty="0">
                <a:solidFill>
                  <a:srgbClr val="000000"/>
                </a:solidFill>
              </a:rPr>
              <a:t>….</a:t>
            </a:r>
          </a:p>
        </p:txBody>
      </p:sp>
      <p:sp>
        <p:nvSpPr>
          <p:cNvPr id="20485" name="TextBox 4"/>
          <p:cNvSpPr txBox="1">
            <a:spLocks noChangeArrowheads="1"/>
          </p:cNvSpPr>
          <p:nvPr/>
        </p:nvSpPr>
        <p:spPr bwMode="auto">
          <a:xfrm>
            <a:off x="1752600" y="1"/>
            <a:ext cx="8610600" cy="7080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>
                <a:solidFill>
                  <a:srgbClr val="000000"/>
                </a:solidFill>
              </a:rPr>
              <a:t>The “problem’ with the </a:t>
            </a:r>
            <a:r>
              <a:rPr lang="en-US" altLang="en-US" sz="4000">
                <a:solidFill>
                  <a:srgbClr val="FF0000"/>
                </a:solidFill>
              </a:rPr>
              <a:t>M</a:t>
            </a:r>
            <a:r>
              <a:rPr lang="en-US" altLang="en-US" sz="4000">
                <a:solidFill>
                  <a:srgbClr val="000000"/>
                </a:solidFill>
              </a:rPr>
              <a:t>K</a:t>
            </a:r>
            <a:r>
              <a:rPr lang="en-US" altLang="en-US" sz="4000">
                <a:solidFill>
                  <a:srgbClr val="0000FF"/>
                </a:solidFill>
              </a:rPr>
              <a:t>S</a:t>
            </a:r>
            <a:r>
              <a:rPr lang="en-US" altLang="en-US" sz="4000">
                <a:solidFill>
                  <a:srgbClr val="000000"/>
                </a:solidFill>
              </a:rPr>
              <a:t> system… </a:t>
            </a:r>
          </a:p>
        </p:txBody>
      </p:sp>
    </p:spTree>
    <p:extLst>
      <p:ext uri="{BB962C8B-B14F-4D97-AF65-F5344CB8AC3E}">
        <p14:creationId xmlns:p14="http://schemas.microsoft.com/office/powerpoint/2010/main" val="1071269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1"/>
          <p:cNvSpPr txBox="1">
            <a:spLocks noChangeArrowheads="1"/>
          </p:cNvSpPr>
          <p:nvPr/>
        </p:nvSpPr>
        <p:spPr bwMode="auto">
          <a:xfrm>
            <a:off x="1828800" y="914401"/>
            <a:ext cx="8458200" cy="13239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>
                <a:solidFill>
                  <a:srgbClr val="000000"/>
                </a:solidFill>
              </a:rPr>
              <a:t>Two ways to keep track of the zeroes and the decimal place: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981200" y="2438400"/>
            <a:ext cx="8686800" cy="216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5400" dirty="0">
                <a:solidFill>
                  <a:srgbClr val="000000"/>
                </a:solidFill>
              </a:rPr>
              <a:t>scientific notation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5400" dirty="0" smtClean="0">
                <a:solidFill>
                  <a:srgbClr val="000000"/>
                </a:solidFill>
              </a:rPr>
              <a:t>Prefixes</a:t>
            </a:r>
            <a:endParaRPr lang="en-US" altLang="en-US" sz="4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29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048000" y="1752601"/>
            <a:ext cx="78486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Example:	</a:t>
            </a:r>
            <a:r>
              <a:rPr lang="en-US" altLang="en-US" sz="2800" b="1">
                <a:solidFill>
                  <a:srgbClr val="FF0000"/>
                </a:solidFill>
              </a:rPr>
              <a:t>Width</a:t>
            </a:r>
            <a:r>
              <a:rPr lang="en-US" altLang="en-US" sz="2800" b="1">
                <a:solidFill>
                  <a:srgbClr val="000000"/>
                </a:solidFill>
              </a:rPr>
              <a:t> of a human </a:t>
            </a:r>
            <a:r>
              <a:rPr lang="en-US" altLang="en-US" sz="2800" b="1"/>
              <a:t>blood cell in 			scientific notation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FF0000"/>
                </a:solidFill>
              </a:rPr>
              <a:t>	0.000002 m</a:t>
            </a:r>
          </a:p>
        </p:txBody>
      </p:sp>
      <p:sp>
        <p:nvSpPr>
          <p:cNvPr id="23555" name="TextBox 2"/>
          <p:cNvSpPr txBox="1">
            <a:spLocks noChangeArrowheads="1"/>
          </p:cNvSpPr>
          <p:nvPr/>
        </p:nvSpPr>
        <p:spPr bwMode="auto">
          <a:xfrm>
            <a:off x="1524000" y="1"/>
            <a:ext cx="7467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Review of scientific notation:</a:t>
            </a:r>
          </a:p>
        </p:txBody>
      </p:sp>
      <p:sp>
        <p:nvSpPr>
          <p:cNvPr id="23556" name="Left Brace 5"/>
          <p:cNvSpPr>
            <a:spLocks/>
          </p:cNvSpPr>
          <p:nvPr/>
        </p:nvSpPr>
        <p:spPr bwMode="auto">
          <a:xfrm>
            <a:off x="4419600" y="3657601"/>
            <a:ext cx="457200" cy="542925"/>
          </a:xfrm>
          <a:prstGeom prst="leftBrace">
            <a:avLst>
              <a:gd name="adj1" fmla="val 8334"/>
              <a:gd name="adj2" fmla="val 50000"/>
            </a:avLst>
          </a:prstGeom>
          <a:noFill/>
          <a:ln>
            <a:noFill/>
          </a:ln>
          <a:effectLst>
            <a:outerShdw dist="35921" dir="2700000" algn="ctr" rotWithShape="0">
              <a:srgbClr val="99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4343401" y="2667000"/>
            <a:ext cx="409575" cy="369332"/>
          </a:xfrm>
          <a:custGeom>
            <a:avLst/>
            <a:gdLst>
              <a:gd name="T0" fmla="*/ 0 w 410308"/>
              <a:gd name="T1" fmla="*/ 0 h 263769"/>
              <a:gd name="T2" fmla="*/ 298860 w 410308"/>
              <a:gd name="T3" fmla="*/ 489224105 h 263769"/>
              <a:gd name="T4" fmla="*/ 402317 w 410308"/>
              <a:gd name="T5" fmla="*/ 66712166 h 26376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0308" h="263769">
                <a:moveTo>
                  <a:pt x="0" y="0"/>
                </a:moveTo>
                <a:cubicBezTo>
                  <a:pt x="118207" y="126023"/>
                  <a:pt x="236415" y="252047"/>
                  <a:pt x="304800" y="257908"/>
                </a:cubicBezTo>
                <a:cubicBezTo>
                  <a:pt x="373185" y="263769"/>
                  <a:pt x="391746" y="149469"/>
                  <a:pt x="410308" y="35169"/>
                </a:cubicBezTo>
              </a:path>
            </a:pathLst>
          </a:cu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800600" y="2743200"/>
            <a:ext cx="304800" cy="369332"/>
          </a:xfrm>
          <a:custGeom>
            <a:avLst/>
            <a:gdLst>
              <a:gd name="T0" fmla="*/ 0 w 410308"/>
              <a:gd name="T1" fmla="*/ 0 h 263769"/>
              <a:gd name="T2" fmla="*/ 11587 w 410308"/>
              <a:gd name="T3" fmla="*/ 489224105 h 263769"/>
              <a:gd name="T4" fmla="*/ 15598 w 410308"/>
              <a:gd name="T5" fmla="*/ 66712166 h 26376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0308" h="263769">
                <a:moveTo>
                  <a:pt x="0" y="0"/>
                </a:moveTo>
                <a:cubicBezTo>
                  <a:pt x="118207" y="126023"/>
                  <a:pt x="236415" y="252047"/>
                  <a:pt x="304800" y="257908"/>
                </a:cubicBezTo>
                <a:cubicBezTo>
                  <a:pt x="373185" y="263769"/>
                  <a:pt x="391746" y="149469"/>
                  <a:pt x="410308" y="35169"/>
                </a:cubicBezTo>
              </a:path>
            </a:pathLst>
          </a:cu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 flipV="1">
            <a:off x="5105400" y="2743200"/>
            <a:ext cx="304800" cy="369332"/>
          </a:xfrm>
          <a:custGeom>
            <a:avLst/>
            <a:gdLst>
              <a:gd name="T0" fmla="*/ 0 w 410308"/>
              <a:gd name="T1" fmla="*/ 0 h 263769"/>
              <a:gd name="T2" fmla="*/ 11587 w 410308"/>
              <a:gd name="T3" fmla="*/ 489224105 h 263769"/>
              <a:gd name="T4" fmla="*/ 15598 w 410308"/>
              <a:gd name="T5" fmla="*/ 66712166 h 26376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0308" h="263769">
                <a:moveTo>
                  <a:pt x="0" y="0"/>
                </a:moveTo>
                <a:cubicBezTo>
                  <a:pt x="118207" y="126023"/>
                  <a:pt x="236415" y="252047"/>
                  <a:pt x="304800" y="257908"/>
                </a:cubicBezTo>
                <a:cubicBezTo>
                  <a:pt x="373185" y="263769"/>
                  <a:pt x="391746" y="149469"/>
                  <a:pt x="410308" y="35169"/>
                </a:cubicBezTo>
              </a:path>
            </a:pathLst>
          </a:cu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5410200" y="2667000"/>
            <a:ext cx="304800" cy="369332"/>
          </a:xfrm>
          <a:custGeom>
            <a:avLst/>
            <a:gdLst>
              <a:gd name="T0" fmla="*/ 0 w 410308"/>
              <a:gd name="T1" fmla="*/ 0 h 263769"/>
              <a:gd name="T2" fmla="*/ 11587 w 410308"/>
              <a:gd name="T3" fmla="*/ 489224105 h 263769"/>
              <a:gd name="T4" fmla="*/ 15598 w 410308"/>
              <a:gd name="T5" fmla="*/ 66712166 h 26376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0308" h="263769">
                <a:moveTo>
                  <a:pt x="0" y="0"/>
                </a:moveTo>
                <a:cubicBezTo>
                  <a:pt x="118207" y="126023"/>
                  <a:pt x="236415" y="252047"/>
                  <a:pt x="304800" y="257908"/>
                </a:cubicBezTo>
                <a:cubicBezTo>
                  <a:pt x="373185" y="263769"/>
                  <a:pt x="391746" y="149469"/>
                  <a:pt x="410308" y="35169"/>
                </a:cubicBezTo>
              </a:path>
            </a:pathLst>
          </a:cu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715000" y="2667000"/>
            <a:ext cx="304800" cy="369332"/>
          </a:xfrm>
          <a:custGeom>
            <a:avLst/>
            <a:gdLst>
              <a:gd name="T0" fmla="*/ 0 w 410308"/>
              <a:gd name="T1" fmla="*/ 0 h 263769"/>
              <a:gd name="T2" fmla="*/ 11587 w 410308"/>
              <a:gd name="T3" fmla="*/ 489224105 h 263769"/>
              <a:gd name="T4" fmla="*/ 15598 w 410308"/>
              <a:gd name="T5" fmla="*/ 66712166 h 26376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0308" h="263769">
                <a:moveTo>
                  <a:pt x="0" y="0"/>
                </a:moveTo>
                <a:cubicBezTo>
                  <a:pt x="118207" y="126023"/>
                  <a:pt x="236415" y="252047"/>
                  <a:pt x="304800" y="257908"/>
                </a:cubicBezTo>
                <a:cubicBezTo>
                  <a:pt x="373185" y="263769"/>
                  <a:pt x="391746" y="149469"/>
                  <a:pt x="410308" y="35169"/>
                </a:cubicBezTo>
              </a:path>
            </a:pathLst>
          </a:cu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 flipV="1">
            <a:off x="6019800" y="2667000"/>
            <a:ext cx="304800" cy="369332"/>
          </a:xfrm>
          <a:custGeom>
            <a:avLst/>
            <a:gdLst>
              <a:gd name="T0" fmla="*/ 0 w 410308"/>
              <a:gd name="T1" fmla="*/ 0 h 263769"/>
              <a:gd name="T2" fmla="*/ 11587 w 410308"/>
              <a:gd name="T3" fmla="*/ 489224105 h 263769"/>
              <a:gd name="T4" fmla="*/ 15598 w 410308"/>
              <a:gd name="T5" fmla="*/ 66712166 h 26376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0308" h="263769">
                <a:moveTo>
                  <a:pt x="0" y="0"/>
                </a:moveTo>
                <a:cubicBezTo>
                  <a:pt x="118207" y="126023"/>
                  <a:pt x="236415" y="252047"/>
                  <a:pt x="304800" y="257908"/>
                </a:cubicBezTo>
                <a:cubicBezTo>
                  <a:pt x="373185" y="263769"/>
                  <a:pt x="391746" y="149469"/>
                  <a:pt x="410308" y="35169"/>
                </a:cubicBezTo>
              </a:path>
            </a:pathLst>
          </a:custGeom>
          <a:noFill/>
          <a:ln w="476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41985" name="Picture 1" descr="C:\Users\fong\Pictures\rabbi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0"/>
            <a:ext cx="2286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524000" y="3810001"/>
            <a:ext cx="9144000" cy="10779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</a:rPr>
              <a:t>6 bunny hops to right starting from decimal to </a:t>
            </a:r>
            <a:endParaRPr lang="en-US" altLang="en-US" b="1">
              <a:solidFill>
                <a:srgbClr val="FF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</a:rPr>
              <a:t>  form a number (</a:t>
            </a:r>
            <a:r>
              <a:rPr lang="en-US" altLang="en-US" b="1">
                <a:solidFill>
                  <a:srgbClr val="FF0000"/>
                </a:solidFill>
              </a:rPr>
              <a:t>2</a:t>
            </a:r>
            <a:r>
              <a:rPr lang="en-US" altLang="en-US" b="1">
                <a:solidFill>
                  <a:srgbClr val="000000"/>
                </a:solidFill>
              </a:rPr>
              <a:t>)  which is between 1 and 9….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352801" y="533400"/>
            <a:ext cx="4911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</a:rPr>
              <a:t>aka: Bunny hop arithmetic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676400" y="5105401"/>
            <a:ext cx="5638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</a:rPr>
              <a:t>0.000002 m</a:t>
            </a:r>
            <a:r>
              <a:rPr lang="en-US" altLang="en-US" sz="4000">
                <a:solidFill>
                  <a:srgbClr val="000000"/>
                </a:solidFill>
              </a:rPr>
              <a:t>=</a:t>
            </a:r>
            <a:endParaRPr lang="en-US" altLang="en-US" sz="4000" b="1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743200" y="5791201"/>
            <a:ext cx="3276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</a:rPr>
              <a:t>decimal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867400" y="5791200"/>
            <a:ext cx="4191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</a:rPr>
              <a:t>scientific notation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6049963" y="5105401"/>
            <a:ext cx="19796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2 *10</a:t>
            </a:r>
            <a:r>
              <a:rPr lang="en-US" altLang="en-US" sz="3600" b="1" baseline="30000">
                <a:solidFill>
                  <a:srgbClr val="000000"/>
                </a:solidFill>
              </a:rPr>
              <a:t>-6</a:t>
            </a:r>
            <a:r>
              <a:rPr lang="en-US" altLang="en-US" sz="3600" b="1">
                <a:solidFill>
                  <a:srgbClr val="000000"/>
                </a:solidFill>
              </a:rPr>
              <a:t> m</a:t>
            </a:r>
          </a:p>
        </p:txBody>
      </p:sp>
    </p:spTree>
    <p:extLst>
      <p:ext uri="{BB962C8B-B14F-4D97-AF65-F5344CB8AC3E}">
        <p14:creationId xmlns:p14="http://schemas.microsoft.com/office/powerpoint/2010/main" val="4223107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1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/>
      <p:bldP spid="16" grpId="0"/>
      <p:bldP spid="17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24000" y="1143000"/>
            <a:ext cx="9144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 b="1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3600" b="1">
                <a:solidFill>
                  <a:srgbClr val="0000FF"/>
                </a:solidFill>
              </a:rPr>
              <a:t>time</a:t>
            </a:r>
            <a:r>
              <a:rPr lang="en-US" altLang="en-US" sz="3600" b="1">
                <a:solidFill>
                  <a:srgbClr val="000000"/>
                </a:solidFill>
              </a:rPr>
              <a:t> for</a:t>
            </a:r>
            <a:r>
              <a:rPr lang="en-US" altLang="en-US" sz="3600" b="1">
                <a:solidFill>
                  <a:srgbClr val="0070C0"/>
                </a:solidFill>
              </a:rPr>
              <a:t> </a:t>
            </a:r>
            <a:r>
              <a:rPr lang="en-US" altLang="en-US" sz="3600" b="1"/>
              <a:t>computer</a:t>
            </a:r>
            <a:r>
              <a:rPr lang="en-US" altLang="en-US" sz="3600" b="1">
                <a:solidFill>
                  <a:srgbClr val="0070C0"/>
                </a:solidFill>
              </a:rPr>
              <a:t> </a:t>
            </a:r>
            <a:r>
              <a:rPr lang="en-US" altLang="en-US" sz="3600" b="1">
                <a:solidFill>
                  <a:srgbClr val="000000"/>
                </a:solidFill>
              </a:rPr>
              <a:t>to do a single operation: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 						</a:t>
            </a:r>
            <a:r>
              <a:rPr lang="en-US" altLang="en-US" sz="3600" b="1">
                <a:solidFill>
                  <a:srgbClr val="0000FF"/>
                </a:solidFill>
              </a:rPr>
              <a:t>~ 0.000000003 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 b="1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3600" b="1">
                <a:solidFill>
                  <a:srgbClr val="000000"/>
                </a:solidFill>
              </a:rPr>
              <a:t>Nimitz class aircraft carrier weighs: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						~ 100,000,000 kg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 b="1">
              <a:solidFill>
                <a:srgbClr val="0000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solidFill>
                  <a:srgbClr val="FF0000"/>
                </a:solidFill>
              </a:rPr>
              <a:t>Distance</a:t>
            </a:r>
            <a:r>
              <a:rPr lang="en-US" altLang="en-US" sz="3600" b="1">
                <a:solidFill>
                  <a:srgbClr val="000000"/>
                </a:solidFill>
              </a:rPr>
              <a:t> to Sun:		      ~</a:t>
            </a:r>
            <a:r>
              <a:rPr lang="en-US" altLang="en-US" sz="3600" b="1">
                <a:solidFill>
                  <a:srgbClr val="FF0000"/>
                </a:solidFill>
              </a:rPr>
              <a:t>13,000,000,000 m</a:t>
            </a:r>
          </a:p>
        </p:txBody>
      </p:sp>
      <p:sp>
        <p:nvSpPr>
          <p:cNvPr id="24579" name="TextBox 2"/>
          <p:cNvSpPr txBox="1">
            <a:spLocks noChangeArrowheads="1"/>
          </p:cNvSpPr>
          <p:nvPr/>
        </p:nvSpPr>
        <p:spPr bwMode="auto">
          <a:xfrm>
            <a:off x="1524000" y="228601"/>
            <a:ext cx="89154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</a:rPr>
              <a:t>In-class board practice converting decimal to scientific notation…count with me !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315200" y="2819401"/>
            <a:ext cx="2743200" cy="7080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rgbClr val="000000"/>
                </a:solidFill>
              </a:rPr>
              <a:t>3*10</a:t>
            </a:r>
            <a:r>
              <a:rPr lang="en-US" altLang="en-US" sz="4000" b="1" baseline="30000" dirty="0">
                <a:solidFill>
                  <a:srgbClr val="000000"/>
                </a:solidFill>
              </a:rPr>
              <a:t>-9</a:t>
            </a:r>
            <a:r>
              <a:rPr lang="en-US" altLang="en-US" sz="4000" b="1" dirty="0">
                <a:solidFill>
                  <a:srgbClr val="000000"/>
                </a:solidFill>
              </a:rPr>
              <a:t> s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315200" y="4419601"/>
            <a:ext cx="2743200" cy="7080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000000"/>
                </a:solidFill>
              </a:rPr>
              <a:t>1*10</a:t>
            </a:r>
            <a:r>
              <a:rPr lang="en-US" altLang="en-US" sz="4000" b="1" baseline="30000">
                <a:solidFill>
                  <a:srgbClr val="000000"/>
                </a:solidFill>
              </a:rPr>
              <a:t>+9</a:t>
            </a:r>
            <a:r>
              <a:rPr lang="en-US" altLang="en-US" sz="4000" b="1">
                <a:solidFill>
                  <a:srgbClr val="000000"/>
                </a:solidFill>
              </a:rPr>
              <a:t> kg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162800" y="5867401"/>
            <a:ext cx="3200400" cy="7080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</a:rPr>
              <a:t>1.3*10</a:t>
            </a:r>
            <a:r>
              <a:rPr lang="en-US" altLang="en-US" sz="4000" b="1" baseline="30000">
                <a:solidFill>
                  <a:srgbClr val="FF0000"/>
                </a:solidFill>
              </a:rPr>
              <a:t>+10</a:t>
            </a:r>
            <a:r>
              <a:rPr lang="en-US" altLang="en-US" sz="4000" b="1">
                <a:solidFill>
                  <a:srgbClr val="FF0000"/>
                </a:solidFill>
              </a:rPr>
              <a:t> m</a:t>
            </a:r>
          </a:p>
        </p:txBody>
      </p:sp>
    </p:spTree>
    <p:extLst>
      <p:ext uri="{BB962C8B-B14F-4D97-AF65-F5344CB8AC3E}">
        <p14:creationId xmlns:p14="http://schemas.microsoft.com/office/powerpoint/2010/main" val="2417139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45065" y="112890"/>
            <a:ext cx="1072444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Can we `simplify’ scientific notation expressions even more ??? (The 10</a:t>
            </a:r>
            <a:r>
              <a:rPr lang="en-US" sz="3600" baseline="30000" dirty="0" smtClean="0"/>
              <a:t>xx</a:t>
            </a:r>
            <a:r>
              <a:rPr lang="en-US" sz="3600" dirty="0" smtClean="0"/>
              <a:t> </a:t>
            </a:r>
            <a:r>
              <a:rPr lang="en-US" sz="3600" dirty="0" err="1" smtClean="0"/>
              <a:t>thingie</a:t>
            </a:r>
            <a:r>
              <a:rPr lang="en-US" sz="3600" dirty="0" smtClean="0"/>
              <a:t> still requires remembering sign and exponent…)</a:t>
            </a:r>
            <a:endParaRPr lang="en-US" sz="3600" dirty="0"/>
          </a:p>
        </p:txBody>
      </p:sp>
      <p:pic>
        <p:nvPicPr>
          <p:cNvPr id="6146" name="Picture 2" descr="Image result for curious c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2198" y="1332089"/>
            <a:ext cx="4029075" cy="5407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480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1C91AABBCBA04FD0B549465AC88C7597"/>
  <p:tag name="TPVERSION" val="5"/>
  <p:tag name="TPFULLVERSION" val="5.0.0.2212"/>
  <p:tag name="PPTVERSION" val="15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545DE39C445048929342E494E12FE75E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9EDF0875A0540DBADFAE58C1A623283&lt;/guid&gt;&#10;            &lt;repollguid&gt;5B83F0206F2B40F4A9AE3CD166425CF2&lt;/repollguid&gt;&#10;            &lt;sourceid&gt;3A51201AA1974B8A819B074E2A80823B&lt;/sourceid&gt;&#10;            &lt;questiontext&gt;Express the mass of a Nimitz class aircraft carrier in the most reasonable prefixed unit. (It weighs 100,000,000 kg =100,000,000,000 g = 1*1011 g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0997ECFA57C8402F8DB3BCC48F667ACB&lt;/guid&gt;&#10;                    &lt;answertext&gt;100 Gg&lt;/answertext&gt;&#10;                    &lt;valuetype&gt;1&lt;/valuetype&gt;&#10;                &lt;/answer&gt;&#10;                &lt;answer&gt;&#10;                    &lt;guid&gt;617FFC1F58794FE39608BD244478A3EB&lt;/guid&gt;&#10;                    &lt;answertext&gt;100000 Mg&lt;/answertext&gt;&#10;                    &lt;valuetype&gt;-1&lt;/valuetype&gt;&#10;                &lt;/answer&gt;&#10;                &lt;answer&gt;&#10;                    &lt;guid&gt;211361F9D4734154B3E201C7B7B10D4D&lt;/guid&gt;&#10;                    &lt;answertext&gt;0.01 Tg&lt;/answertext&gt;&#10;                    &lt;valuetype&gt;-1&lt;/valuetype&gt;&#10;                &lt;/answer&gt;&#10;                &lt;answer&gt;&#10;                    &lt;guid&gt;A058D62F144A4E518BC3C918104EAE44&lt;/guid&gt;&#10;                    &lt;answertext&gt; 1 Gg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OPENPOLL" val="True"/>
  <p:tag name="LIVECHARTING" val="False"/>
  <p:tag name="TYPE" val="MultiChoiceSlide"/>
  <p:tag name="TPQUESTIONXML" val="﻿&lt;?xml version=&quot;1.0&quot; encoding=&quot;utf-8&quot;?&gt;&#10;&lt;questionlist&gt;&#10;    &lt;properties&gt;&#10;        &lt;guid&gt;AAF0D0A5B8E84013900495DD467D3505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47BDB1677854C2AA3929BDEF0825A5F&lt;/guid&gt;&#10;            &lt;repollguid&gt;C1A1141E22904BA39716F72DB61C5BF3&lt;/repollguid&gt;&#10;            &lt;sourceid&gt;0B07696300FF4BDBACC9F04259CCDD14&lt;/sourceid&gt;&#10;            &lt;questiontext&gt;Convert 100 pm to nm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C202505605E44A3AA50AB7769DD3B02C&lt;/guid&gt;&#10;                    &lt;answertext&gt;0.01 nm&lt;/answertext&gt;&#10;                    &lt;valuetype&gt;-1&lt;/valuetype&gt;&#10;                &lt;/answer&gt;&#10;                &lt;answer&gt;&#10;                    &lt;guid&gt;B5064A7814594C87914CAFECAD5984E4&lt;/guid&gt;&#10;                    &lt;answertext&gt;0.001 nm&lt;/answertext&gt;&#10;                    &lt;valuetype&gt;-1&lt;/valuetype&gt;&#10;                &lt;/answer&gt;&#10;                &lt;answer&gt;&#10;                    &lt;guid&gt;5FAB4F9656384A23A9E2009842266F6B&lt;/guid&gt;&#10;                    &lt;answertext&gt;1 nm&lt;/answertext&gt;&#10;                    &lt;valuetype&gt;-1&lt;/valuetype&gt;&#10;                &lt;/answer&gt;&#10;                &lt;answer&gt;&#10;                    &lt;guid&gt;133B9EBD01C842BF908C1146225D8361&lt;/guid&gt;&#10;                    &lt;answertext&gt;0.1 nm&lt;/answertext&gt;&#10;                    &lt;valuetype&gt;1&lt;/valuetype&gt;&#10;                &lt;/answer&gt;&#10;                &lt;answer&gt;&#10;                    &lt;guid&gt;F6E44288D47744C1B9D54244DA879EE2&lt;/guid&gt;&#10;                    &lt;answertext&gt;No clue…help !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AEAC45DE2CB944B8828CCCB6C6B44ACB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627EA60FBFB4B3285509CD3A02041AB&lt;/guid&gt;&#10;            &lt;repollguid&gt;BBA1047D77584B35A6510BD211CE1131&lt;/repollguid&gt;&#10;            &lt;sourceid&gt;9C5330A76FA143238D1359642619E94B&lt;/sourceid&gt;&#10;            &lt;questiontext&gt;Convert 5000 kg to Mg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B6AC13CD890E432A955BBDEB9166950B&lt;/guid&gt;&#10;                    &lt;answertext&gt;5 Mg&lt;/answertext&gt;&#10;                    &lt;valuetype&gt;0&lt;/valuetype&gt;&#10;                &lt;/answer&gt;&#10;                &lt;answer&gt;&#10;                    &lt;guid&gt;094C2A59FA20483B86D7D7B8B8348DF9&lt;/guid&gt;&#10;                    &lt;answertext&gt;50 Mg&lt;/answertext&gt;&#10;                    &lt;valuetype&gt;0&lt;/valuetype&gt;&#10;                &lt;/answer&gt;&#10;                &lt;answer&gt;&#10;                    &lt;guid&gt;D6C8E17CB578446BB392860E9C8E6C1D&lt;/guid&gt;&#10;                    &lt;answertext&gt;0.5 Mg&lt;/answertext&gt;&#10;                    &lt;valuetype&gt;0&lt;/valuetype&gt;&#10;                &lt;/answer&gt;&#10;                &lt;answer&gt;&#10;                    &lt;guid&gt;6CABAC6D48D440FE8FA8A9A51A92FE74&lt;/guid&gt;&#10;                    &lt;answertext&gt;500 Mg&lt;/answertext&gt;&#10;                    &lt;valuetype&gt;0&lt;/valuetype&gt;&#10;                &lt;/answer&gt;&#10;                &lt;answer&gt;&#10;                    &lt;guid&gt;05178AEBC4914E198A7A7C46457047A6&lt;/guid&gt;&#10;                    &lt;answertext&gt;Still no clue…need nap&lt;/answertext&gt;&#10;                    &lt;valuetype&gt;0&lt;/valuetype&gt;&#10;                &lt;/answer&gt;&#10;            &lt;/answers&gt;&#10;        &lt;/multichoice&gt;&#10;    &lt;/questions&gt;&#10;&lt;/questionlist&gt;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F05512520B804CD590191E207B43C616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793920C7D214783A8AEF789260C6BCA&lt;/guid&gt;&#10;            &lt;repollguid&gt;D2E2A1316AF942E5914BC83563EB88EC&lt;/repollguid&gt;&#10;            &lt;sourceid&gt;DC035A5B819645BAAE8DED0E4C55D149&lt;/sourceid&gt;&#10;            &lt;questiontext&gt;Express the width of a human blood cell (0.000001 m=1*10-6 m) in prefix notation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5CAA0D098FDB4D408C03D3B752E13FE4&lt;/guid&gt;&#10;                    &lt;answertext&gt;1 mm&lt;/answertext&gt;&#10;                    &lt;valuetype&gt;-1&lt;/valuetype&gt;&#10;                &lt;/answer&gt;&#10;                &lt;answer&gt;&#10;                    &lt;guid&gt;54221FAC71B14BC9A920AD9BAC3D5014&lt;/guid&gt;&#10;                    &lt;answertext&gt;1 Mm&lt;/answertext&gt;&#10;                    &lt;valuetype&gt;-1&lt;/valuetype&gt;&#10;                &lt;/answer&gt;&#10;                &lt;answer&gt;&#10;                    &lt;guid&gt;158E6102B6454E0DB1050D32E8C0F1F2&lt;/guid&gt;&#10;                    &lt;answertext&gt;1 Gm&lt;/answertext&gt;&#10;                    &lt;valuetype&gt;-1&lt;/valuetype&gt;&#10;                &lt;/answer&gt;&#10;                &lt;answer&gt;&#10;                    &lt;guid&gt;FCBDC81BA7CC4B3B978A202E8AE988FF&lt;/guid&gt;&#10;                    &lt;answertext&gt;1 m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2C98BA8A10B84A2883DD5A6220072C03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D77195C453E4508954F68FC943E7B2A&lt;/guid&gt;&#10;            &lt;repollguid&gt;5B55B87C397E49DFBF07A2E0DF6C59DE&lt;/repollguid&gt;&#10;            &lt;sourceid&gt;A39EAC1C91C641149B98E91161326C74&lt;/sourceid&gt;&#10;            &lt;questiontext&gt;Express the time for a single computer operation 0.000000003 s in prefix notation(recall 0.000000003=3*10-9)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4E9569FB3632492E8BF62BAE3D9ABD99&lt;/guid&gt;&#10;                    &lt;answertext&gt;3 Gs&lt;/answertext&gt;&#10;                    &lt;valuetype&gt;-1&lt;/valuetype&gt;&#10;                &lt;/answer&gt;&#10;                &lt;answer&gt;&#10;                    &lt;guid&gt;1427100E64504DD2A6BC3070B56EB163&lt;/guid&gt;&#10;                    &lt;answertext&gt;0.3 ns&lt;/answertext&gt;&#10;                    &lt;valuetype&gt;-1&lt;/valuetype&gt;&#10;                &lt;/answer&gt;&#10;                &lt;answer&gt;&#10;                    &lt;guid&gt;DAB7929B9A7F4BB08063932B79D45BAB&lt;/guid&gt;&#10;                    &lt;answertext&gt;0.003 s&lt;/answertext&gt;&#10;                    &lt;valuetype&gt;-1&lt;/valuetype&gt;&#10;                &lt;/answer&gt;&#10;                &lt;answer&gt;&#10;                    &lt;guid&gt;269D6B6709D24C518A15FC2EDE5812E5&lt;/guid&gt;&#10;                    &lt;answertext&gt;3 ns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992</Words>
  <Application>Microsoft Office PowerPoint</Application>
  <PresentationFormat>Widescreen</PresentationFormat>
  <Paragraphs>249</Paragraphs>
  <Slides>33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2" baseType="lpstr">
      <vt:lpstr>Arial</vt:lpstr>
      <vt:lpstr>Calibri</vt:lpstr>
      <vt:lpstr>Calibri Light</vt:lpstr>
      <vt:lpstr>Comic Sans MS</vt:lpstr>
      <vt:lpstr>Sylfaen</vt:lpstr>
      <vt:lpstr>Symbol</vt:lpstr>
      <vt:lpstr>Times New Roman</vt:lpstr>
      <vt:lpstr>Office Theme</vt:lpstr>
      <vt:lpstr>Chart</vt:lpstr>
      <vt:lpstr>PowerPoint Presentation</vt:lpstr>
      <vt:lpstr>PowerPoint Presentation</vt:lpstr>
      <vt:lpstr>Fundamental SI (le Systeme International) Units (see Table 4.1, p 123)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Express the width of a human blood cell (0.000001 m=1*10-6 m) in prefix notation</vt:lpstr>
      <vt:lpstr>Express the time for a single computer operation 0.000000003 s in prefix notation (recall 0.000000003=3*10-9) </vt:lpstr>
      <vt:lpstr>Express the mass of a Nimitz class aircraft carrier in the most reasonable prefixed unit. (It weighs 100,000,000 kg =100,000,000,000 g = 1*1011 g</vt:lpstr>
      <vt:lpstr>PowerPoint Presentation</vt:lpstr>
      <vt:lpstr>PowerPoint Presentation</vt:lpstr>
      <vt:lpstr>2 ways to convert between metric units</vt:lpstr>
      <vt:lpstr>PowerPoint Presentation</vt:lpstr>
      <vt:lpstr>2 ways to convert between metric units</vt:lpstr>
      <vt:lpstr>PowerPoint Presentation</vt:lpstr>
      <vt:lpstr>PowerPoint Presentation</vt:lpstr>
      <vt:lpstr>Guided practice Unit conversions </vt:lpstr>
      <vt:lpstr>Convert 100 pm to nm</vt:lpstr>
      <vt:lpstr>Convert 5000 kg to Mg</vt:lpstr>
      <vt:lpstr>PowerPoint Presentation</vt:lpstr>
      <vt:lpstr>PowerPoint Presentation</vt:lpstr>
      <vt:lpstr>PowerPoint Presentation</vt:lpstr>
      <vt:lpstr>Technological aside:</vt:lpstr>
      <vt:lpstr>Counting sig figs: Atlantic &amp; Pacific method</vt:lpstr>
      <vt:lpstr>Counting sig figs: Atlantic &amp; Pacific method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Fong, Jerry</cp:lastModifiedBy>
  <cp:revision>56</cp:revision>
  <cp:lastPrinted>2017-09-28T19:26:00Z</cp:lastPrinted>
  <dcterms:created xsi:type="dcterms:W3CDTF">2017-09-15T23:56:17Z</dcterms:created>
  <dcterms:modified xsi:type="dcterms:W3CDTF">2017-10-06T13:32:44Z</dcterms:modified>
</cp:coreProperties>
</file>