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4" r:id="rId2"/>
    <p:sldId id="289" r:id="rId3"/>
    <p:sldId id="290" r:id="rId4"/>
    <p:sldId id="291" r:id="rId5"/>
    <p:sldId id="292" r:id="rId6"/>
  </p:sldIdLst>
  <p:sldSz cx="12192000" cy="6858000"/>
  <p:notesSz cx="7010400" cy="9236075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3CB5091-0E6F-4159-9CEA-338A8310A7EC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6788683-BD74-4A42-8214-6A0493F4F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4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2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8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8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4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0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9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C732-12AC-4D83-8866-13E7BEC287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5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unhappy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858" y="1190107"/>
            <a:ext cx="9130243" cy="566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9956" y="112889"/>
            <a:ext cx="1174044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Meh…Welcome Back. Doesn’t coming back from Break suck ???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Homework 4 posted and due Friday 13 October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3048000" y="304801"/>
            <a:ext cx="7239000" cy="1077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b="1" dirty="0" err="1" smtClean="0">
                <a:solidFill>
                  <a:srgbClr val="000000"/>
                </a:solidFill>
                <a:latin typeface="+mn-lt"/>
              </a:rPr>
              <a:t>Chemspeak</a:t>
            </a:r>
            <a:r>
              <a:rPr lang="en-US" altLang="en-US" b="1" dirty="0" smtClean="0">
                <a:solidFill>
                  <a:srgbClr val="000000"/>
                </a:solidFill>
                <a:latin typeface="+mn-lt"/>
              </a:rPr>
              <a:t>: </a:t>
            </a:r>
            <a:endParaRPr lang="en-US" altLang="en-US" b="1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  <a:latin typeface="+mn-lt"/>
              </a:rPr>
              <a:t>Part 2: The </a:t>
            </a:r>
            <a:r>
              <a:rPr lang="en-US" altLang="en-US" b="1" dirty="0">
                <a:solidFill>
                  <a:srgbClr val="000000"/>
                </a:solidFill>
                <a:latin typeface="+mn-lt"/>
              </a:rPr>
              <a:t>Stock Naming Scheme (Lab)</a:t>
            </a:r>
          </a:p>
        </p:txBody>
      </p:sp>
      <p:pic>
        <p:nvPicPr>
          <p:cNvPr id="2150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388" y="4010026"/>
            <a:ext cx="4265612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81200" y="1382713"/>
            <a:ext cx="830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i="1">
                <a:solidFill>
                  <a:srgbClr val="FF0000"/>
                </a:solidFill>
              </a:rPr>
              <a:t>Using the Periodic Table to Classify and Name Inorganic Compounds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2486820"/>
            <a:ext cx="7620000" cy="3046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rgbClr val="00B050"/>
                </a:solidFill>
              </a:rPr>
              <a:t>Non-metals (NM)+Non metals (NM)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rgbClr val="FF0000"/>
                </a:solidFill>
              </a:rPr>
              <a:t>Metals (M) </a:t>
            </a:r>
            <a:r>
              <a:rPr lang="en-US" sz="3200" b="1" dirty="0"/>
              <a:t>+ </a:t>
            </a:r>
            <a:r>
              <a:rPr lang="en-US" sz="3200" b="1" dirty="0">
                <a:solidFill>
                  <a:srgbClr val="00B050"/>
                </a:solidFill>
              </a:rPr>
              <a:t>NM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rgbClr val="C00000"/>
                </a:solidFill>
              </a:rPr>
              <a:t>Transition metals (TM) </a:t>
            </a:r>
            <a:r>
              <a:rPr lang="en-US" sz="3200" b="1" dirty="0"/>
              <a:t>+ </a:t>
            </a:r>
            <a:r>
              <a:rPr lang="en-US" sz="3200" b="1" dirty="0">
                <a:solidFill>
                  <a:srgbClr val="00B050"/>
                </a:solidFill>
              </a:rPr>
              <a:t>NM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rgbClr val="FF0000"/>
                </a:solidFill>
              </a:rPr>
              <a:t>M</a:t>
            </a:r>
            <a:r>
              <a:rPr lang="en-US" sz="3200" dirty="0"/>
              <a:t> and </a:t>
            </a:r>
            <a:r>
              <a:rPr lang="en-US" sz="3200" b="1" dirty="0">
                <a:solidFill>
                  <a:srgbClr val="C00000"/>
                </a:solidFill>
              </a:rPr>
              <a:t>TM</a:t>
            </a:r>
            <a:r>
              <a:rPr lang="en-US" sz="3200" dirty="0"/>
              <a:t> with</a:t>
            </a:r>
          </a:p>
          <a:p>
            <a:pPr>
              <a:defRPr/>
            </a:pPr>
            <a:r>
              <a:rPr lang="en-US" sz="3200" dirty="0"/>
              <a:t>      </a:t>
            </a:r>
            <a:r>
              <a:rPr lang="en-US" sz="3200" b="1" dirty="0">
                <a:solidFill>
                  <a:srgbClr val="0070C0"/>
                </a:solidFill>
              </a:rPr>
              <a:t>Oxyanions (OXY)</a:t>
            </a:r>
          </a:p>
          <a:p>
            <a:pPr>
              <a:defRPr/>
            </a:pPr>
            <a:r>
              <a:rPr lang="en-US" sz="3200" dirty="0"/>
              <a:t>       replacing (</a:t>
            </a:r>
            <a:r>
              <a:rPr lang="en-US" sz="3200" b="1" dirty="0">
                <a:solidFill>
                  <a:srgbClr val="00B050"/>
                </a:solidFill>
              </a:rPr>
              <a:t>NM</a:t>
            </a:r>
            <a:r>
              <a:rPr lang="en-US" sz="3200" dirty="0"/>
              <a:t>)	</a:t>
            </a:r>
          </a:p>
        </p:txBody>
      </p:sp>
    </p:spTree>
    <p:extLst>
      <p:ext uri="{BB962C8B-B14F-4D97-AF65-F5344CB8AC3E}">
        <p14:creationId xmlns:p14="http://schemas.microsoft.com/office/powerpoint/2010/main" val="306186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865094"/>
            <a:ext cx="8382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FF0000"/>
                </a:solidFill>
              </a:rPr>
              <a:t>Reading about Naming Schemes</a:t>
            </a:r>
          </a:p>
          <a:p>
            <a:pPr>
              <a:defRPr/>
            </a:pPr>
            <a:r>
              <a:rPr lang="en-US" sz="3600" dirty="0" smtClean="0"/>
              <a:t>Pages </a:t>
            </a:r>
            <a:r>
              <a:rPr lang="en-US" sz="3600" dirty="0"/>
              <a:t>85-89 of your text  (section 3.3</a:t>
            </a:r>
            <a:r>
              <a:rPr lang="en-US" dirty="0"/>
              <a:t>)</a:t>
            </a:r>
          </a:p>
        </p:txBody>
      </p:sp>
      <p:pic>
        <p:nvPicPr>
          <p:cNvPr id="2253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682" y="2398060"/>
            <a:ext cx="485775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8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s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3" y="1509713"/>
            <a:ext cx="6781800" cy="426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0" y="317500"/>
            <a:ext cx="152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metals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2895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Transition metals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162800" y="1143001"/>
            <a:ext cx="198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Non-metals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505200" y="457200"/>
            <a:ext cx="457200" cy="523220"/>
          </a:xfrm>
          <a:prstGeom prst="rect">
            <a:avLst/>
          </a:prstGeom>
          <a:solidFill>
            <a:srgbClr val="FF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9155113" y="984250"/>
            <a:ext cx="609600" cy="523220"/>
          </a:xfrm>
          <a:prstGeom prst="rect">
            <a:avLst/>
          </a:prstGeom>
          <a:solidFill>
            <a:srgbClr val="FAA4F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858000" y="2368550"/>
            <a:ext cx="533400" cy="523220"/>
          </a:xfrm>
          <a:prstGeom prst="rect">
            <a:avLst/>
          </a:prstGeom>
          <a:solidFill>
            <a:srgbClr val="0460F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849438" y="4718050"/>
            <a:ext cx="22098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Lanthanides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Actinides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467100" y="5383213"/>
            <a:ext cx="533400" cy="523220"/>
          </a:xfrm>
          <a:prstGeom prst="rect">
            <a:avLst/>
          </a:prstGeom>
          <a:solidFill>
            <a:srgbClr val="66CC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H="1">
            <a:off x="6477000" y="4724400"/>
            <a:ext cx="1600200" cy="1066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6781800" y="4800600"/>
            <a:ext cx="1143000" cy="1143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2133600" y="4800600"/>
            <a:ext cx="1143000" cy="1143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>
            <a:off x="1981200" y="4953000"/>
            <a:ext cx="1600200" cy="1066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Text Box 17"/>
          <p:cNvSpPr txBox="1">
            <a:spLocks noChangeArrowheads="1"/>
          </p:cNvSpPr>
          <p:nvPr/>
        </p:nvSpPr>
        <p:spPr bwMode="auto">
          <a:xfrm>
            <a:off x="4114800" y="-11113"/>
            <a:ext cx="5181600" cy="9540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Naming Inorganic compounds: in-class practicing</a:t>
            </a:r>
          </a:p>
        </p:txBody>
      </p:sp>
    </p:spTree>
    <p:extLst>
      <p:ext uri="{BB962C8B-B14F-4D97-AF65-F5344CB8AC3E}">
        <p14:creationId xmlns:p14="http://schemas.microsoft.com/office/powerpoint/2010/main" val="245252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  <p:bldP spid="2055" grpId="0"/>
      <p:bldP spid="2056" grpId="0" animBg="1"/>
      <p:bldP spid="2057" grpId="0" animBg="1"/>
      <p:bldP spid="2058" grpId="0" animBg="1"/>
      <p:bldP spid="2059" grpId="0"/>
      <p:bldP spid="2060" grpId="0" animBg="1"/>
      <p:bldP spid="2061" grpId="0" animBg="1"/>
      <p:bldP spid="2062" grpId="0" animBg="1"/>
      <p:bldP spid="2063" grpId="0" animBg="1"/>
      <p:bldP spid="20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914400"/>
            <a:ext cx="55626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1828800" y="-30163"/>
            <a:ext cx="7696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Common Oxyanions: names, formulas, charges </a:t>
            </a:r>
            <a:endParaRPr lang="en-US" altLang="en-US" sz="28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</a:rPr>
              <a:t>(See also: Table 3.6 page 100 of text)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8309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C91AABBCBA04FD0B549465AC88C7597"/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121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Fong, Jerry</cp:lastModifiedBy>
  <cp:revision>51</cp:revision>
  <cp:lastPrinted>2017-09-28T19:26:00Z</cp:lastPrinted>
  <dcterms:created xsi:type="dcterms:W3CDTF">2017-09-15T23:56:17Z</dcterms:created>
  <dcterms:modified xsi:type="dcterms:W3CDTF">2017-10-04T18:12:00Z</dcterms:modified>
</cp:coreProperties>
</file>