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77" r:id="rId3"/>
    <p:sldId id="278" r:id="rId4"/>
    <p:sldId id="292" r:id="rId5"/>
    <p:sldId id="276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B5091-0E6F-4159-9CEA-338A8310A7EC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88683-BD74-4A42-8214-6A0493F4F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4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8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2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8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0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3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0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27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3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C732-12AC-4D83-8866-13E7BEC2875F}" type="datetimeFigureOut">
              <a:rPr lang="en-US" smtClean="0"/>
              <a:t>9/22/2017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5810A-9283-41CF-ABC5-8A5159E53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5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&amp;esrc=s&amp;source=images&amp;cd=&amp;cad=rja&amp;uact=8&amp;ved=0ahUKEwi979fnhqHPAhUHgj4KHW5RAz8QjRwIBw&amp;url=http%3A%2F%2Fphotobucket.com%2Fimages%2Fscared%2520cat&amp;psig=AFQjCNGgMQkBrGeoWd-zu7MLPCqDJmNdWA&amp;ust=1474567629372365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2TBo9c0nTnMzkM&amp;tbnid=ZkglpaGAxO4ngM:&amp;ved=0CAUQjRw&amp;url=http://ginews.blogspot.com/2007/02/gi-news-briefs.html&amp;ei=UzxrUtjpOKnwyQGM94CABQ&amp;bvm=bv.55123115,d.aWc&amp;psig=AFQjCNFGeV6spJXXO9ivVUR66vIXrUei0w&amp;ust=1382845884047669" TargetMode="External"/><Relationship Id="rId9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4"/>
          <p:cNvSpPr txBox="1">
            <a:spLocks noChangeArrowheads="1"/>
          </p:cNvSpPr>
          <p:nvPr/>
        </p:nvSpPr>
        <p:spPr bwMode="auto">
          <a:xfrm>
            <a:off x="1524000" y="0"/>
            <a:ext cx="891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3600" b="1" dirty="0">
                <a:solidFill>
                  <a:srgbClr val="000000"/>
                </a:solidFill>
              </a:rPr>
              <a:t> Exam 1 </a:t>
            </a:r>
            <a:r>
              <a:rPr lang="en-US" altLang="en-US" sz="3600" b="1" dirty="0" smtClean="0">
                <a:solidFill>
                  <a:srgbClr val="000000"/>
                </a:solidFill>
              </a:rPr>
              <a:t>Friday Sept 29 Sept</a:t>
            </a:r>
          </a:p>
          <a:p>
            <a:pPr>
              <a:spcBef>
                <a:spcPct val="0"/>
              </a:spcBef>
            </a:pPr>
            <a:r>
              <a:rPr lang="en-US" altLang="en-US" sz="3600" b="1" dirty="0" smtClean="0">
                <a:solidFill>
                  <a:srgbClr val="000000"/>
                </a:solidFill>
              </a:rPr>
              <a:t>You can have your </a:t>
            </a:r>
            <a:r>
              <a:rPr lang="en-US" altLang="en-US" sz="3600" b="1" dirty="0" err="1" smtClean="0">
                <a:solidFill>
                  <a:srgbClr val="000000"/>
                </a:solidFill>
              </a:rPr>
              <a:t>spdf</a:t>
            </a:r>
            <a:r>
              <a:rPr lang="en-US" altLang="en-US" sz="3600" b="1" smtClean="0">
                <a:solidFill>
                  <a:srgbClr val="000000"/>
                </a:solidFill>
              </a:rPr>
              <a:t> marked Tables</a:t>
            </a:r>
            <a:endParaRPr lang="en-US" altLang="en-US" sz="3600" b="1" dirty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3600" b="1" dirty="0">
              <a:solidFill>
                <a:srgbClr val="000000"/>
              </a:solidFill>
            </a:endParaRPr>
          </a:p>
        </p:txBody>
      </p:sp>
      <p:pic>
        <p:nvPicPr>
          <p:cNvPr id="3075" name="Picture 4" descr="Image result for scared ca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00150"/>
            <a:ext cx="70866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0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lip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788" y="1197307"/>
            <a:ext cx="5889812" cy="489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0094" y="161365"/>
            <a:ext cx="76513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Chicken fat</a:t>
            </a:r>
            <a:endParaRPr lang="en-US" sz="4400" dirty="0"/>
          </a:p>
        </p:txBody>
      </p:sp>
      <p:sp>
        <p:nvSpPr>
          <p:cNvPr id="3" name="AutoShape 4" descr="Image result for chick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36" y="2351274"/>
            <a:ext cx="22383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399" y="790222"/>
            <a:ext cx="9994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`</a:t>
            </a:r>
            <a:r>
              <a:rPr lang="en-US" sz="3600" b="1" dirty="0" err="1" smtClean="0"/>
              <a:t>Chemspeak</a:t>
            </a:r>
            <a:r>
              <a:rPr lang="en-US" sz="3600" b="1" dirty="0" smtClean="0"/>
              <a:t>’  </a:t>
            </a:r>
          </a:p>
          <a:p>
            <a:r>
              <a:rPr lang="en-US" sz="3600" b="1" dirty="0" smtClean="0"/>
              <a:t>Part 1:		Molecular Formulas  (see p. 93-96) </a:t>
            </a:r>
            <a:endParaRPr lang="en-US" sz="3600" b="1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22400" y="2235200"/>
            <a:ext cx="731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66"/>
                </a:solidFill>
              </a:rPr>
              <a:t>Definition:</a:t>
            </a:r>
            <a:endParaRPr lang="en-US" altLang="en-US" sz="3600" b="1" dirty="0">
              <a:solidFill>
                <a:srgbClr val="00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46200" y="4521200"/>
            <a:ext cx="84582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Example: </a:t>
            </a:r>
            <a:r>
              <a:rPr lang="en-US" altLang="en-US" sz="3600" b="1">
                <a:solidFill>
                  <a:srgbClr val="0000FF"/>
                </a:solidFill>
              </a:rPr>
              <a:t>C</a:t>
            </a:r>
            <a:r>
              <a:rPr lang="en-US" altLang="en-US" sz="3600" b="1">
                <a:solidFill>
                  <a:srgbClr val="FF0066"/>
                </a:solidFill>
              </a:rPr>
              <a:t>H</a:t>
            </a:r>
            <a:r>
              <a:rPr lang="en-US" altLang="en-US" sz="3600" b="1" baseline="-25000">
                <a:solidFill>
                  <a:srgbClr val="FF0066"/>
                </a:solidFill>
              </a:rPr>
              <a:t>2</a:t>
            </a:r>
            <a:r>
              <a:rPr lang="en-US" altLang="en-US" sz="3600" b="1">
                <a:solidFill>
                  <a:srgbClr val="FF0066"/>
                </a:solidFill>
              </a:rPr>
              <a:t>O</a:t>
            </a:r>
            <a:r>
              <a:rPr lang="en-US" altLang="en-US" sz="3600" b="1">
                <a:solidFill>
                  <a:srgbClr val="000000"/>
                </a:solidFill>
              </a:rPr>
              <a:t> = </a:t>
            </a:r>
            <a:r>
              <a:rPr lang="en-US" altLang="en-US" sz="3600" b="1">
                <a:solidFill>
                  <a:srgbClr val="FF0066"/>
                </a:solidFill>
              </a:rPr>
              <a:t>empiric </a:t>
            </a:r>
            <a:r>
              <a:rPr lang="en-US" altLang="en-US" sz="3600" b="1">
                <a:solidFill>
                  <a:srgbClr val="000000"/>
                </a:solidFill>
              </a:rPr>
              <a:t>formula of glucose (sugar we metabolize) </a:t>
            </a:r>
            <a:endParaRPr lang="en-US" altLang="en-US" sz="3600" b="1" baseline="-25000">
              <a:solidFill>
                <a:srgbClr val="00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498600" y="2844800"/>
            <a:ext cx="7696200" cy="163195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66"/>
                </a:solidFill>
              </a:rPr>
              <a:t>empiric formula</a:t>
            </a:r>
            <a:r>
              <a:rPr lang="en-US" altLang="en-US" b="1" dirty="0">
                <a:solidFill>
                  <a:srgbClr val="000000"/>
                </a:solidFill>
              </a:rPr>
              <a:t>= </a:t>
            </a:r>
            <a:r>
              <a:rPr lang="en-US" altLang="en-US" b="1" dirty="0" smtClean="0">
                <a:solidFill>
                  <a:srgbClr val="000000"/>
                </a:solidFill>
              </a:rPr>
              <a:t>ratio </a:t>
            </a:r>
            <a:r>
              <a:rPr lang="en-US" altLang="en-US" b="1" dirty="0">
                <a:solidFill>
                  <a:srgbClr val="000000"/>
                </a:solidFill>
              </a:rPr>
              <a:t>of elements in a compound expressed in</a:t>
            </a:r>
            <a:r>
              <a:rPr lang="en-US" altLang="en-US" b="1" dirty="0">
                <a:solidFill>
                  <a:srgbClr val="00B0F0"/>
                </a:solidFill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</a:rPr>
              <a:t>lowest</a:t>
            </a:r>
            <a:r>
              <a:rPr lang="en-US" altLang="en-US" sz="3600" b="1" dirty="0">
                <a:solidFill>
                  <a:srgbClr val="00B0F0"/>
                </a:solidFill>
              </a:rPr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whole numbers</a:t>
            </a:r>
          </a:p>
        </p:txBody>
      </p:sp>
    </p:spTree>
    <p:extLst>
      <p:ext uri="{BB962C8B-B14F-4D97-AF65-F5344CB8AC3E}">
        <p14:creationId xmlns:p14="http://schemas.microsoft.com/office/powerpoint/2010/main" val="32854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899062" y="615079"/>
            <a:ext cx="8458200" cy="132397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C</a:t>
            </a:r>
            <a:r>
              <a:rPr lang="en-US" altLang="en-US" sz="4000" b="1" dirty="0">
                <a:solidFill>
                  <a:srgbClr val="FF0066"/>
                </a:solidFill>
              </a:rPr>
              <a:t>H</a:t>
            </a:r>
            <a:r>
              <a:rPr lang="en-US" altLang="en-US" sz="4000" b="1" baseline="-25000" dirty="0">
                <a:solidFill>
                  <a:srgbClr val="FF0066"/>
                </a:solidFill>
              </a:rPr>
              <a:t>2</a:t>
            </a:r>
            <a:r>
              <a:rPr lang="en-US" altLang="en-US" sz="4000" b="1" dirty="0">
                <a:solidFill>
                  <a:srgbClr val="FF0066"/>
                </a:solidFill>
              </a:rPr>
              <a:t>O</a:t>
            </a:r>
            <a:r>
              <a:rPr lang="en-US" altLang="en-US" sz="4000" b="1" dirty="0">
                <a:solidFill>
                  <a:srgbClr val="000000"/>
                </a:solidFill>
              </a:rPr>
              <a:t> = </a:t>
            </a:r>
            <a:r>
              <a:rPr lang="en-US" altLang="en-US" sz="4000" b="1" dirty="0">
                <a:solidFill>
                  <a:srgbClr val="FF0066"/>
                </a:solidFill>
              </a:rPr>
              <a:t>empiric </a:t>
            </a:r>
            <a:r>
              <a:rPr lang="en-US" altLang="en-US" sz="4000" b="1" dirty="0">
                <a:solidFill>
                  <a:srgbClr val="000000"/>
                </a:solidFill>
              </a:rPr>
              <a:t>formula of glucose (sugar we metabolize) </a:t>
            </a:r>
            <a:endParaRPr lang="en-US" altLang="en-US" sz="4000" b="1" baseline="-25000" dirty="0">
              <a:solidFill>
                <a:srgbClr val="000000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943600" y="3259945"/>
            <a:ext cx="3886200" cy="923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00"/>
                </a:solidFill>
              </a:rPr>
              <a:t>(</a:t>
            </a:r>
            <a:r>
              <a:rPr lang="en-US" altLang="en-US" sz="5400" b="1" dirty="0">
                <a:solidFill>
                  <a:srgbClr val="0000FF"/>
                </a:solidFill>
              </a:rPr>
              <a:t>C</a:t>
            </a:r>
            <a:r>
              <a:rPr lang="en-US" altLang="en-US" sz="5400" b="1" dirty="0">
                <a:solidFill>
                  <a:srgbClr val="FF0000"/>
                </a:solidFill>
              </a:rPr>
              <a:t>H</a:t>
            </a:r>
            <a:r>
              <a:rPr lang="en-US" altLang="en-US" sz="5400" b="1" baseline="-25000" dirty="0">
                <a:solidFill>
                  <a:srgbClr val="FF0000"/>
                </a:solidFill>
              </a:rPr>
              <a:t>2</a:t>
            </a:r>
            <a:r>
              <a:rPr lang="en-US" altLang="en-US" sz="5400" b="1" dirty="0">
                <a:solidFill>
                  <a:srgbClr val="FF0000"/>
                </a:solidFill>
              </a:rPr>
              <a:t>O</a:t>
            </a:r>
            <a:r>
              <a:rPr lang="en-US" altLang="en-US" sz="5400" b="1" dirty="0">
                <a:solidFill>
                  <a:srgbClr val="000000"/>
                </a:solidFill>
              </a:rPr>
              <a:t>)</a:t>
            </a:r>
            <a:r>
              <a:rPr lang="en-US" altLang="en-US" sz="5400" b="1" baseline="-25000" dirty="0">
                <a:solidFill>
                  <a:srgbClr val="000000"/>
                </a:solidFill>
              </a:rPr>
              <a:t>6</a:t>
            </a:r>
            <a:endParaRPr lang="en-US" altLang="en-US" sz="5400" b="1" dirty="0">
              <a:solidFill>
                <a:srgbClr val="000000"/>
              </a:solidFill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3600" y="4521828"/>
            <a:ext cx="7010400" cy="7699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00"/>
                </a:solidFill>
              </a:rPr>
              <a:t>Sugar =Carbo </a:t>
            </a:r>
            <a:r>
              <a:rPr lang="en-US" altLang="en-US" sz="4400" b="1" dirty="0">
                <a:solidFill>
                  <a:schemeClr val="accent2"/>
                </a:solidFill>
              </a:rPr>
              <a:t>hydrate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1752600" y="2057400"/>
            <a:ext cx="89154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i="1" u="sng" dirty="0">
                <a:solidFill>
                  <a:srgbClr val="000000"/>
                </a:solidFill>
              </a:rPr>
              <a:t>molecular formula</a:t>
            </a:r>
            <a:r>
              <a:rPr lang="en-US" altLang="en-US" sz="4000" b="1" u="sng" dirty="0">
                <a:solidFill>
                  <a:srgbClr val="000000"/>
                </a:solidFill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</a:rPr>
              <a:t>(</a:t>
            </a:r>
            <a:r>
              <a:rPr lang="en-US" altLang="en-US" sz="3600" b="1" dirty="0">
                <a:solidFill>
                  <a:srgbClr val="000000"/>
                </a:solidFill>
              </a:rPr>
              <a:t>what it really has in atom count):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2057400" y="3259945"/>
            <a:ext cx="3810000" cy="923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000000"/>
                </a:solidFill>
              </a:rPr>
              <a:t>C</a:t>
            </a:r>
            <a:r>
              <a:rPr lang="en-US" altLang="en-US" sz="5400" b="1" baseline="-25000" dirty="0">
                <a:solidFill>
                  <a:srgbClr val="000000"/>
                </a:solidFill>
              </a:rPr>
              <a:t>6</a:t>
            </a:r>
            <a:r>
              <a:rPr lang="en-US" altLang="en-US" sz="5400" b="1" dirty="0">
                <a:solidFill>
                  <a:srgbClr val="000000"/>
                </a:solidFill>
              </a:rPr>
              <a:t>H</a:t>
            </a:r>
            <a:r>
              <a:rPr lang="en-US" altLang="en-US" sz="5400" b="1" baseline="-25000" dirty="0">
                <a:solidFill>
                  <a:srgbClr val="000000"/>
                </a:solidFill>
              </a:rPr>
              <a:t>12</a:t>
            </a:r>
            <a:r>
              <a:rPr lang="en-US" altLang="en-US" sz="5400" b="1" dirty="0">
                <a:solidFill>
                  <a:srgbClr val="000000"/>
                </a:solidFill>
              </a:rPr>
              <a:t>O</a:t>
            </a:r>
            <a:r>
              <a:rPr lang="en-US" altLang="en-US" sz="5400" b="1" baseline="-25000" dirty="0">
                <a:solidFill>
                  <a:srgbClr val="000000"/>
                </a:solidFill>
              </a:rPr>
              <a:t>6</a:t>
            </a:r>
            <a:r>
              <a:rPr lang="en-US" altLang="en-US" sz="5400" b="1" dirty="0">
                <a:solidFill>
                  <a:srgbClr val="000000"/>
                </a:solidFill>
              </a:rPr>
              <a:t>=</a:t>
            </a:r>
            <a:endParaRPr lang="en-US" altLang="en-US" sz="5400" b="1" baseline="-25000" dirty="0">
              <a:solidFill>
                <a:srgbClr val="000000"/>
              </a:solidFill>
            </a:endParaRP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1905000" y="1"/>
            <a:ext cx="525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Empiric formulas (continued)</a:t>
            </a:r>
          </a:p>
        </p:txBody>
      </p:sp>
    </p:spTree>
    <p:extLst>
      <p:ext uri="{BB962C8B-B14F-4D97-AF65-F5344CB8AC3E}">
        <p14:creationId xmlns:p14="http://schemas.microsoft.com/office/powerpoint/2010/main" val="38722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 animBg="1"/>
      <p:bldP spid="144391" grpId="0" animBg="1"/>
      <p:bldP spid="144392" grpId="0" animBg="1"/>
      <p:bldP spid="144394" grpId="0"/>
      <p:bldP spid="1443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676400" y="457200"/>
            <a:ext cx="88392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Which formulas below are  </a:t>
            </a:r>
            <a:r>
              <a:rPr lang="en-US" altLang="en-US" sz="3600" b="1">
                <a:solidFill>
                  <a:srgbClr val="FF0000"/>
                </a:solidFill>
              </a:rPr>
              <a:t>empiric</a:t>
            </a:r>
            <a:r>
              <a:rPr lang="en-US" altLang="en-US" sz="3600" b="1">
                <a:solidFill>
                  <a:srgbClr val="0000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</a:rPr>
              <a:t>(= lowest common denominator form)  ??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24000" y="2590801"/>
            <a:ext cx="2286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0000"/>
                </a:solidFill>
              </a:rPr>
              <a:t>C</a:t>
            </a:r>
            <a:r>
              <a:rPr lang="en-US" altLang="en-US" sz="4800" b="1" baseline="-25000" dirty="0">
                <a:solidFill>
                  <a:srgbClr val="000000"/>
                </a:solidFill>
              </a:rPr>
              <a:t>3</a:t>
            </a:r>
            <a:r>
              <a:rPr lang="en-US" altLang="en-US" sz="4800" b="1" dirty="0">
                <a:solidFill>
                  <a:srgbClr val="000000"/>
                </a:solidFill>
              </a:rPr>
              <a:t>H</a:t>
            </a:r>
            <a:r>
              <a:rPr lang="en-US" altLang="en-US" sz="4800" b="1" baseline="-25000" dirty="0">
                <a:solidFill>
                  <a:srgbClr val="000000"/>
                </a:solidFill>
              </a:rPr>
              <a:t>6</a:t>
            </a:r>
            <a:r>
              <a:rPr lang="en-US" altLang="en-US" sz="4800" b="1" dirty="0">
                <a:solidFill>
                  <a:srgbClr val="000000"/>
                </a:solidFill>
              </a:rPr>
              <a:t>O</a:t>
            </a:r>
            <a:r>
              <a:rPr lang="en-US" altLang="en-US" sz="4800" b="1" baseline="-25000" dirty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71900" y="2249489"/>
            <a:ext cx="2667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NOT EMPIRIC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77000" y="3124200"/>
            <a:ext cx="12192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867400" y="2133601"/>
            <a:ext cx="1447800" cy="7080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00"/>
                </a:solidFill>
              </a:rPr>
              <a:t>÷ 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848600" y="2743201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</a:rPr>
              <a:t>CH</a:t>
            </a:r>
            <a:r>
              <a:rPr lang="en-US" altLang="en-US" sz="4800" b="1" baseline="-25000">
                <a:solidFill>
                  <a:srgbClr val="FF0000"/>
                </a:solidFill>
              </a:rPr>
              <a:t>2</a:t>
            </a:r>
            <a:r>
              <a:rPr lang="en-US" altLang="en-US" sz="4800" b="1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96200" y="2209801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EMPIRIC</a:t>
            </a:r>
          </a:p>
        </p:txBody>
      </p:sp>
    </p:spTree>
    <p:extLst>
      <p:ext uri="{BB962C8B-B14F-4D97-AF65-F5344CB8AC3E}">
        <p14:creationId xmlns:p14="http://schemas.microsoft.com/office/powerpoint/2010/main" val="54821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1828800" y="457201"/>
            <a:ext cx="8610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Which formulas below are  </a:t>
            </a:r>
            <a:r>
              <a:rPr lang="en-US" altLang="en-US" sz="2800" b="1">
                <a:solidFill>
                  <a:srgbClr val="FF0000"/>
                </a:solidFill>
              </a:rPr>
              <a:t>empiric</a:t>
            </a:r>
            <a:r>
              <a:rPr lang="en-US" altLang="en-US" sz="2800" b="1">
                <a:solidFill>
                  <a:srgbClr val="000000"/>
                </a:solidFill>
              </a:rPr>
              <a:t> (continued)  </a:t>
            </a:r>
            <a:r>
              <a:rPr lang="en-US" altLang="en-US" sz="3600" b="1">
                <a:solidFill>
                  <a:srgbClr val="000000"/>
                </a:solidFill>
              </a:rPr>
              <a:t>??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81200" y="1600201"/>
            <a:ext cx="1828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000000"/>
                </a:solidFill>
              </a:rPr>
              <a:t>N</a:t>
            </a:r>
            <a:r>
              <a:rPr lang="en-US" altLang="en-US" sz="4800" b="1" baseline="-25000">
                <a:solidFill>
                  <a:srgbClr val="000000"/>
                </a:solidFill>
              </a:rPr>
              <a:t>3</a:t>
            </a:r>
            <a:r>
              <a:rPr lang="en-US" altLang="en-US" sz="4800" b="1">
                <a:solidFill>
                  <a:srgbClr val="000000"/>
                </a:solidFill>
              </a:rPr>
              <a:t>F</a:t>
            </a:r>
            <a:r>
              <a:rPr lang="en-US" altLang="en-US" sz="4800" b="1" baseline="-2500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886200" y="1524000"/>
            <a:ext cx="678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EMPIRIC</a:t>
            </a:r>
            <a:r>
              <a:rPr lang="en-US" altLang="en-US" sz="3600" b="1">
                <a:solidFill>
                  <a:srgbClr val="000000"/>
                </a:solidFill>
              </a:rPr>
              <a:t>…3 &amp; 7 have no shared factors</a:t>
            </a:r>
          </a:p>
        </p:txBody>
      </p:sp>
    </p:spTree>
    <p:extLst>
      <p:ext uri="{BB962C8B-B14F-4D97-AF65-F5344CB8AC3E}">
        <p14:creationId xmlns:p14="http://schemas.microsoft.com/office/powerpoint/2010/main" val="418805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828800" y="457201"/>
            <a:ext cx="86106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Which formulas below are  </a:t>
            </a:r>
            <a:r>
              <a:rPr lang="en-US" altLang="en-US" sz="2800" b="1">
                <a:solidFill>
                  <a:srgbClr val="FF0000"/>
                </a:solidFill>
              </a:rPr>
              <a:t>empiric</a:t>
            </a:r>
            <a:r>
              <a:rPr lang="en-US" altLang="en-US" sz="2800" b="1">
                <a:solidFill>
                  <a:srgbClr val="000000"/>
                </a:solidFill>
              </a:rPr>
              <a:t> (continued)  </a:t>
            </a:r>
            <a:r>
              <a:rPr lang="en-US" altLang="en-US" sz="3600" b="1">
                <a:solidFill>
                  <a:srgbClr val="000000"/>
                </a:solidFill>
              </a:rPr>
              <a:t>??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2057401"/>
            <a:ext cx="411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000000"/>
                </a:solidFill>
              </a:rPr>
              <a:t>H</a:t>
            </a:r>
            <a:r>
              <a:rPr lang="en-US" altLang="en-US" sz="5400" b="1" baseline="-25000">
                <a:solidFill>
                  <a:srgbClr val="000000"/>
                </a:solidFill>
              </a:rPr>
              <a:t>3</a:t>
            </a:r>
            <a:r>
              <a:rPr lang="en-US" altLang="en-US" sz="5400" b="1">
                <a:solidFill>
                  <a:srgbClr val="000000"/>
                </a:solidFill>
              </a:rPr>
              <a:t>P</a:t>
            </a:r>
            <a:r>
              <a:rPr lang="en-US" altLang="en-US" sz="5400" b="1" baseline="-25000">
                <a:solidFill>
                  <a:srgbClr val="000000"/>
                </a:solidFill>
              </a:rPr>
              <a:t>9</a:t>
            </a:r>
            <a:r>
              <a:rPr lang="en-US" altLang="en-US" sz="5400" b="1">
                <a:solidFill>
                  <a:srgbClr val="000000"/>
                </a:solidFill>
              </a:rPr>
              <a:t>O</a:t>
            </a:r>
            <a:r>
              <a:rPr lang="en-US" altLang="en-US" sz="5400" b="1" baseline="-25000">
                <a:solidFill>
                  <a:srgbClr val="000000"/>
                </a:solidFill>
              </a:rPr>
              <a:t>12</a:t>
            </a:r>
            <a:r>
              <a:rPr lang="en-US" altLang="en-US" sz="5400" b="1">
                <a:solidFill>
                  <a:srgbClr val="000000"/>
                </a:solidFill>
              </a:rPr>
              <a:t>S</a:t>
            </a:r>
            <a:r>
              <a:rPr lang="en-US" altLang="en-US" sz="5400" b="1" baseline="-2500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91200" y="2057401"/>
            <a:ext cx="47244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>
                <a:solidFill>
                  <a:srgbClr val="FF0000"/>
                </a:solidFill>
              </a:rPr>
              <a:t>EMPIRIC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(</a:t>
            </a:r>
            <a:r>
              <a:rPr lang="en-US" altLang="en-US" sz="4000">
                <a:solidFill>
                  <a:srgbClr val="000000"/>
                </a:solidFill>
              </a:rPr>
              <a:t>3,9,12 divisible by 3…but 5 is not)</a:t>
            </a:r>
          </a:p>
        </p:txBody>
      </p:sp>
    </p:spTree>
    <p:extLst>
      <p:ext uri="{BB962C8B-B14F-4D97-AF65-F5344CB8AC3E}">
        <p14:creationId xmlns:p14="http://schemas.microsoft.com/office/powerpoint/2010/main" val="340442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3048000" y="304801"/>
            <a:ext cx="7239000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+mn-lt"/>
              </a:rPr>
              <a:t>Chemspeak</a:t>
            </a:r>
            <a:r>
              <a:rPr lang="en-US" altLang="en-US" b="1" dirty="0" smtClean="0">
                <a:solidFill>
                  <a:srgbClr val="000000"/>
                </a:solidFill>
                <a:latin typeface="+mn-lt"/>
              </a:rPr>
              <a:t>: </a:t>
            </a:r>
            <a:endParaRPr lang="en-US" altLang="en-US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</a:rPr>
              <a:t>Part 2: The </a:t>
            </a:r>
            <a:r>
              <a:rPr lang="en-US" altLang="en-US" b="1" dirty="0">
                <a:solidFill>
                  <a:srgbClr val="000000"/>
                </a:solidFill>
                <a:latin typeface="+mn-lt"/>
              </a:rPr>
              <a:t>Stock Naming Scheme (Lab)</a:t>
            </a:r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4010026"/>
            <a:ext cx="426561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81200" y="1382713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>
                <a:solidFill>
                  <a:srgbClr val="FF0000"/>
                </a:solidFill>
              </a:rPr>
              <a:t>Using the Periodic Table to Classify and Name Inorganic Compounds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2547938"/>
            <a:ext cx="7620000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Non-metals (NM)+Non metals (NM)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Metals (M) + NM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Transition metals (TM) + NM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M and TM with</a:t>
            </a:r>
          </a:p>
          <a:p>
            <a:pPr>
              <a:defRPr/>
            </a:pPr>
            <a:r>
              <a:rPr lang="en-US" sz="3200" dirty="0"/>
              <a:t>      Oxyanions (OXY)</a:t>
            </a:r>
          </a:p>
          <a:p>
            <a:pPr>
              <a:defRPr/>
            </a:pPr>
            <a:r>
              <a:rPr lang="en-US" sz="3200" dirty="0"/>
              <a:t>       replacing (NM)	</a:t>
            </a:r>
          </a:p>
        </p:txBody>
      </p:sp>
    </p:spTree>
    <p:extLst>
      <p:ext uri="{BB962C8B-B14F-4D97-AF65-F5344CB8AC3E}">
        <p14:creationId xmlns:p14="http://schemas.microsoft.com/office/powerpoint/2010/main" val="30618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865094"/>
            <a:ext cx="8382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Reading about Naming Schemes</a:t>
            </a:r>
          </a:p>
          <a:p>
            <a:pPr>
              <a:defRPr/>
            </a:pPr>
            <a:r>
              <a:rPr lang="en-US" sz="3600" dirty="0" smtClean="0"/>
              <a:t>Pages </a:t>
            </a:r>
            <a:r>
              <a:rPr lang="en-US" sz="3600" dirty="0"/>
              <a:t>85-89 of your text  (section 3.3</a:t>
            </a:r>
            <a:r>
              <a:rPr lang="en-US" dirty="0"/>
              <a:t>)</a:t>
            </a: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682" y="2398060"/>
            <a:ext cx="48577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s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1509713"/>
            <a:ext cx="6781800" cy="426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286000" y="317500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metals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14800" y="2286000"/>
            <a:ext cx="2895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Transition metals</a:t>
            </a:r>
            <a:r>
              <a:rPr lang="en-US" alt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7162800" y="1143001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Non-metals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505200" y="457200"/>
            <a:ext cx="457200" cy="523220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55113" y="984250"/>
            <a:ext cx="609600" cy="523220"/>
          </a:xfrm>
          <a:prstGeom prst="rect">
            <a:avLst/>
          </a:prstGeom>
          <a:solidFill>
            <a:srgbClr val="FAA4F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858000" y="2368550"/>
            <a:ext cx="533400" cy="523220"/>
          </a:xfrm>
          <a:prstGeom prst="rect">
            <a:avLst/>
          </a:prstGeom>
          <a:solidFill>
            <a:srgbClr val="0460F6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849438" y="4718050"/>
            <a:ext cx="22098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Lanthanides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Actinides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467100" y="5383213"/>
            <a:ext cx="533400" cy="523220"/>
          </a:xfrm>
          <a:prstGeom prst="rect">
            <a:avLst/>
          </a:prstGeom>
          <a:solidFill>
            <a:srgbClr val="66CC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00"/>
              </a:solidFill>
            </a:endParaRPr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 flipH="1">
            <a:off x="6477000" y="4724400"/>
            <a:ext cx="16002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6781800" y="4800600"/>
            <a:ext cx="11430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2133600" y="4800600"/>
            <a:ext cx="1143000" cy="1143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 flipH="1">
            <a:off x="1981200" y="4953000"/>
            <a:ext cx="160020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7" name="Text Box 17"/>
          <p:cNvSpPr txBox="1">
            <a:spLocks noChangeArrowheads="1"/>
          </p:cNvSpPr>
          <p:nvPr/>
        </p:nvSpPr>
        <p:spPr bwMode="auto">
          <a:xfrm>
            <a:off x="4114800" y="-11113"/>
            <a:ext cx="5181600" cy="95408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</a:rPr>
              <a:t>Naming Inorganic compounds: in-class practicing</a:t>
            </a:r>
          </a:p>
        </p:txBody>
      </p:sp>
    </p:spTree>
    <p:extLst>
      <p:ext uri="{BB962C8B-B14F-4D97-AF65-F5344CB8AC3E}">
        <p14:creationId xmlns:p14="http://schemas.microsoft.com/office/powerpoint/2010/main" val="24525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4" grpId="0"/>
      <p:bldP spid="2055" grpId="0"/>
      <p:bldP spid="2056" grpId="0" animBg="1"/>
      <p:bldP spid="2057" grpId="0" animBg="1"/>
      <p:bldP spid="2058" grpId="0" animBg="1"/>
      <p:bldP spid="2059" grpId="0"/>
      <p:bldP spid="2060" grpId="0" animBg="1"/>
      <p:bldP spid="2061" grpId="0" animBg="1"/>
      <p:bldP spid="2062" grpId="0" animBg="1"/>
      <p:bldP spid="2063" grpId="0" animBg="1"/>
      <p:bldP spid="20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3160" y="602099"/>
            <a:ext cx="65722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Lewis rules for covalent bonding of larger compounds : octet rule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350" y="2095410"/>
            <a:ext cx="915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1) All bonds (lines between atoms) hold 2 valence electrons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57350" y="2844328"/>
            <a:ext cx="86753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2) The number of electrons binding the atoms =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the sum of the atoms’ valence electrons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548765" y="4970486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4)  Distribute bonds and/or lone pairs around each atom so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that each atom `sees’ 8 electrons  (done via trial and error)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50" y="3790681"/>
            <a:ext cx="8903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800" dirty="0" smtClean="0"/>
              <a:t>3) The element most in the middle of the Periodic Table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goes in the middle of the compound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6237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889" y="970845"/>
            <a:ext cx="72926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Board practice drawing covalently bonded molecules using octet rule and the role of formal charge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869244" y="3239911"/>
            <a:ext cx="1064542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Alternate octet versions of CO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 and COCl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srgbClr val="FF0000"/>
                </a:solidFill>
              </a:rPr>
              <a:t>CO and why formal charge makes it a poison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736809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CO </a:t>
            </a:r>
            <a:r>
              <a:rPr lang="en-US" sz="4000" dirty="0"/>
              <a:t>and blood</a:t>
            </a:r>
          </a:p>
        </p:txBody>
      </p:sp>
      <p:pic>
        <p:nvPicPr>
          <p:cNvPr id="37890" name="Picture 2" descr="http://www.glycemicindex.com/blog/february2007/heme_iron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362200"/>
            <a:ext cx="2514600" cy="2443164"/>
          </a:xfrm>
          <a:prstGeom prst="rect">
            <a:avLst/>
          </a:prstGeom>
          <a:noFill/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943601" y="4114800"/>
          <a:ext cx="18341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emSketch" r:id="rId6" imgW="1277280" imgH="478440" progId="ACD.ChemSketch.20">
                  <p:embed/>
                </p:oleObj>
              </mc:Choice>
              <mc:Fallback>
                <p:oleObj name="ChemSketch" r:id="rId6" imgW="1277280" imgH="47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1" y="4114800"/>
                        <a:ext cx="18341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2600" y="4114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6324600" y="2438401"/>
          <a:ext cx="1993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hemSketch" r:id="rId8" imgW="1993320" imgH="700920" progId="ACD.ChemSketch.20">
                  <p:embed/>
                </p:oleObj>
              </mc:Choice>
              <mc:Fallback>
                <p:oleObj name="ChemSketch" r:id="rId8" imgW="1993320" imgH="700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438401"/>
                        <a:ext cx="1993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81800" y="3352801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vs</a:t>
            </a:r>
            <a:r>
              <a:rPr lang="en-US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4876801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 has 200-400X stronger electrostatic  attraction to Fe</a:t>
            </a:r>
            <a:r>
              <a:rPr lang="en-US" sz="2800" baseline="30000" dirty="0"/>
              <a:t>3+</a:t>
            </a:r>
            <a:r>
              <a:rPr lang="en-US" sz="2800" dirty="0"/>
              <a:t> from formal charge vs. O</a:t>
            </a:r>
            <a:r>
              <a:rPr lang="en-US" sz="2800" baseline="-25000" dirty="0"/>
              <a:t>2</a:t>
            </a:r>
            <a:r>
              <a:rPr lang="en-US" sz="2800" dirty="0"/>
              <a:t>. Explains why CO so easily asphyxiates humans even at `low’ concentrations (400 ppm)…it never lets go of the Fe</a:t>
            </a:r>
            <a:r>
              <a:rPr lang="en-US" sz="2800" baseline="30000" dirty="0"/>
              <a:t>3+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Fe</a:t>
            </a:r>
            <a:r>
              <a:rPr lang="en-US" sz="4000" b="1" baseline="30000" dirty="0">
                <a:solidFill>
                  <a:srgbClr val="FF0000"/>
                </a:solidFill>
              </a:rPr>
              <a:t>3+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352800" y="2895600"/>
            <a:ext cx="15240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87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8016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/>
              <a:t>examples of 3D organic structures in the “flesh”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(models and pix)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7333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959" y="1731010"/>
            <a:ext cx="3777789" cy="27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3276600"/>
            <a:ext cx="2536825" cy="28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27494" y="4503420"/>
            <a:ext cx="5607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Crystal meth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5763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3270" y="822669"/>
            <a:ext cx="4316506" cy="43812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00047" y="2783541"/>
            <a:ext cx="4867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morphine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8407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77" y="1712783"/>
            <a:ext cx="9544050" cy="5880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6917" y="618565"/>
            <a:ext cx="426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Heroin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13638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54" y="2195512"/>
            <a:ext cx="4602833" cy="3358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3129" y="618565"/>
            <a:ext cx="4975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skatole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6831106" y="726287"/>
            <a:ext cx="4249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</a:t>
            </a:r>
            <a:r>
              <a:rPr lang="en-US" sz="4000" dirty="0" smtClean="0"/>
              <a:t>poop smell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3554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1C91AABBCBA04FD0B549465AC88C7597"/>
  <p:tag name="TPVERSION" val="5"/>
  <p:tag name="TPFULLVERSION" val="5.0.0.2212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422</Words>
  <Application>Microsoft Office PowerPoint</Application>
  <PresentationFormat>Widescreen</PresentationFormat>
  <Paragraphs>69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2017-09-15T23:56:17Z</dcterms:created>
  <dcterms:modified xsi:type="dcterms:W3CDTF">2017-09-22T23:31:07Z</dcterms:modified>
</cp:coreProperties>
</file>