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68" r:id="rId3"/>
    <p:sldId id="285" r:id="rId4"/>
    <p:sldId id="269" r:id="rId5"/>
    <p:sldId id="286" r:id="rId6"/>
    <p:sldId id="270" r:id="rId7"/>
    <p:sldId id="275" r:id="rId8"/>
    <p:sldId id="277" r:id="rId9"/>
    <p:sldId id="278" r:id="rId10"/>
    <p:sldId id="271" r:id="rId11"/>
    <p:sldId id="276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5091-0E6F-4159-9CEA-338A8310A7E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8683-BD74-4A42-8214-6A0493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64D6-12FA-44EB-AF05-3597B96EB0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C732-12AC-4D83-8866-13E7BEC2875F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hyperlink" Target="BROMINE%20and%20ALUMINUM%20reaction.fl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541" y="0"/>
            <a:ext cx="12075459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Exam 1 next Friday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</a:rPr>
              <a:t>Homework 3 due today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88" y="1345978"/>
            <a:ext cx="8008620" cy="55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47739"/>
            <a:ext cx="11644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</a:t>
            </a:r>
            <a:r>
              <a:rPr lang="en-US" sz="4800" b="1" dirty="0" smtClean="0">
                <a:solidFill>
                  <a:srgbClr val="00B050"/>
                </a:solidFill>
              </a:rPr>
              <a:t>Organic </a:t>
            </a:r>
            <a:r>
              <a:rPr lang="en-US" sz="4800" dirty="0" smtClean="0"/>
              <a:t>`Big’ 4 elements: why </a:t>
            </a:r>
            <a:r>
              <a:rPr lang="en-US" sz="4800" b="1" dirty="0" smtClean="0">
                <a:solidFill>
                  <a:srgbClr val="00B050"/>
                </a:solidFill>
              </a:rPr>
              <a:t>Organic Chemistry </a:t>
            </a:r>
            <a:r>
              <a:rPr lang="en-US" sz="4800" dirty="0" smtClean="0"/>
              <a:t>is simple: </a:t>
            </a:r>
            <a:r>
              <a:rPr lang="en-US" sz="4800" b="1" dirty="0"/>
              <a:t>t</a:t>
            </a:r>
            <a:r>
              <a:rPr lang="en-US" sz="4800" b="1" dirty="0" smtClean="0"/>
              <a:t>he HONC bonding rule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95804" y="2391490"/>
            <a:ext cx="1271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H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O</a:t>
            </a:r>
          </a:p>
          <a:p>
            <a:r>
              <a:rPr lang="en-US" sz="5400" b="1" dirty="0" smtClean="0">
                <a:solidFill>
                  <a:srgbClr val="00B050"/>
                </a:solidFill>
              </a:rPr>
              <a:t>N</a:t>
            </a:r>
          </a:p>
          <a:p>
            <a:r>
              <a:rPr lang="en-US" sz="54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8171" y="1846627"/>
            <a:ext cx="36718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Bonds to…</a:t>
            </a:r>
            <a:endParaRPr lang="en-US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607966" y="2580723"/>
            <a:ext cx="78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07964" y="3314819"/>
            <a:ext cx="78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7965" y="4145816"/>
            <a:ext cx="78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7963" y="4976813"/>
            <a:ext cx="78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081" y="1826656"/>
            <a:ext cx="27146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The Big 4 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8689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0160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Board work drawing organic structures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 identifying `good’ organic compounds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counting electrons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examples of 3D organic structures in the “flesh”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(models and pix)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3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59" y="1731010"/>
            <a:ext cx="3777789" cy="27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276600"/>
            <a:ext cx="253682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7494" y="4503420"/>
            <a:ext cx="5607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Crystal meth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576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70" y="822669"/>
            <a:ext cx="4316506" cy="4381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0047" y="2783541"/>
            <a:ext cx="4867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morphine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840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7" y="1712783"/>
            <a:ext cx="9544050" cy="5880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6917" y="618565"/>
            <a:ext cx="426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Heroin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363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54" y="2195512"/>
            <a:ext cx="4602833" cy="3358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3129" y="618565"/>
            <a:ext cx="497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skatole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831106" y="726287"/>
            <a:ext cx="424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</a:t>
            </a:r>
            <a:r>
              <a:rPr lang="en-US" sz="4000" dirty="0" smtClean="0"/>
              <a:t>poop smell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55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88" y="1197307"/>
            <a:ext cx="5889812" cy="48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0094" y="161365"/>
            <a:ext cx="7651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Chicken fat</a:t>
            </a:r>
            <a:endParaRPr lang="en-US" sz="4400" dirty="0"/>
          </a:p>
        </p:txBody>
      </p:sp>
      <p:sp>
        <p:nvSpPr>
          <p:cNvPr id="3" name="AutoShape 4" descr="Image result for chic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36" y="2351274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53057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3300"/>
                </a:solidFill>
              </a:rPr>
              <a:t/>
            </a:r>
            <a:br>
              <a:rPr lang="en-US" sz="3200" b="1" dirty="0">
                <a:solidFill>
                  <a:srgbClr val="FF3300"/>
                </a:solidFill>
              </a:rPr>
            </a:br>
            <a:r>
              <a:rPr lang="en-US" sz="3600" dirty="0"/>
              <a:t> </a:t>
            </a:r>
            <a:r>
              <a:rPr lang="en-US" sz="3600" b="1" dirty="0"/>
              <a:t>EXAMPLES OF </a:t>
            </a:r>
            <a:r>
              <a:rPr lang="en-US" sz="3600" b="1" dirty="0" smtClean="0"/>
              <a:t>THE FEROCITY OF IONIC COMPOUND FORMATION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b="1" u="sng" dirty="0" smtClean="0">
                <a:solidFill>
                  <a:srgbClr val="FF0000"/>
                </a:solidFill>
              </a:rPr>
              <a:t>combining Na and Cl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667000" y="16002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2Na(s)  </a:t>
            </a:r>
            <a:r>
              <a:rPr lang="en-US" sz="4000" b="1" dirty="0"/>
              <a:t>+ </a:t>
            </a:r>
            <a:r>
              <a:rPr lang="en-US" sz="4000" b="1" dirty="0">
                <a:solidFill>
                  <a:srgbClr val="00B050"/>
                </a:solidFill>
              </a:rPr>
              <a:t>Cl</a:t>
            </a:r>
            <a:r>
              <a:rPr lang="en-US" sz="4000" b="1" baseline="-25000" dirty="0">
                <a:solidFill>
                  <a:srgbClr val="00B050"/>
                </a:solidFill>
              </a:rPr>
              <a:t>2 </a:t>
            </a:r>
            <a:r>
              <a:rPr lang="en-US" sz="4000" b="1" dirty="0">
                <a:solidFill>
                  <a:srgbClr val="00B050"/>
                </a:solidFill>
              </a:rPr>
              <a:t>(g) </a:t>
            </a:r>
            <a:r>
              <a:rPr lang="en-US" sz="4000" b="1" dirty="0">
                <a:sym typeface="Wingdings" pitchFamily="2" charset="2"/>
              </a:rPr>
              <a:t> 2NaCl (s)</a:t>
            </a:r>
            <a:endParaRPr lang="en-US" sz="4000" dirty="0">
              <a:sym typeface="Wingdings" pitchFamily="2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9445" y="3078966"/>
            <a:ext cx="2871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 smtClean="0"/>
              <a:t>   </a:t>
            </a:r>
            <a:r>
              <a:rPr lang="en-US" sz="4000" b="1" dirty="0" smtClean="0"/>
              <a:t>`salts’ </a:t>
            </a: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59556" y="3432909"/>
            <a:ext cx="597182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hlinkClick r:id="rId4" action="ppaction://hlinkfile"/>
              </a:rPr>
              <a:t>Combining Al with Br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4343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2Al(s)</a:t>
            </a:r>
            <a:r>
              <a:rPr lang="en-US" sz="4000" dirty="0"/>
              <a:t> + </a:t>
            </a:r>
            <a:r>
              <a:rPr lang="en-US" sz="4000" b="1" dirty="0">
                <a:solidFill>
                  <a:srgbClr val="00B050"/>
                </a:solidFill>
              </a:rPr>
              <a:t>3Br</a:t>
            </a:r>
            <a:r>
              <a:rPr lang="en-US" sz="4000" b="1" baseline="-25000" dirty="0">
                <a:solidFill>
                  <a:srgbClr val="00B050"/>
                </a:solidFill>
              </a:rPr>
              <a:t>2</a:t>
            </a:r>
            <a:r>
              <a:rPr lang="en-US" sz="4000" b="1" dirty="0">
                <a:solidFill>
                  <a:srgbClr val="00B050"/>
                </a:solidFill>
              </a:rPr>
              <a:t>(g)</a:t>
            </a:r>
            <a:r>
              <a:rPr lang="en-US" sz="4000" dirty="0">
                <a:sym typeface="Wingdings" pitchFamily="2" charset="2"/>
              </a:rPr>
              <a:t> </a:t>
            </a:r>
            <a:r>
              <a:rPr lang="en-US" sz="4000" b="1" dirty="0">
                <a:sym typeface="Wingdings" pitchFamily="2" charset="2"/>
              </a:rPr>
              <a:t>2AlBr</a:t>
            </a:r>
            <a:r>
              <a:rPr lang="en-US" sz="4000" b="1" baseline="-25000" dirty="0">
                <a:sym typeface="Wingdings" pitchFamily="2" charset="2"/>
              </a:rPr>
              <a:t>3</a:t>
            </a:r>
            <a:r>
              <a:rPr lang="en-US" sz="4000" b="1" dirty="0">
                <a:sym typeface="Wingdings" pitchFamily="2" charset="2"/>
              </a:rPr>
              <a:t>(s) </a:t>
            </a:r>
            <a:endParaRPr lang="en-US" sz="4000" b="1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082594"/>
              </p:ext>
            </p:extLst>
          </p:nvPr>
        </p:nvGraphicFramePr>
        <p:xfrm>
          <a:off x="2514961" y="5380910"/>
          <a:ext cx="6019799" cy="104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Packager Shell Object" showAsIcon="1" r:id="rId5" imgW="2957760" imgH="685800" progId="Package">
                  <p:embed/>
                </p:oleObj>
              </mc:Choice>
              <mc:Fallback>
                <p:oleObj name="Packager Shell Object" showAsIcon="1" r:id="rId5" imgW="2957760" imgH="685800" progId="Package">
                  <p:embed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961" y="5380910"/>
                        <a:ext cx="6019799" cy="1044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514961" y="2815511"/>
            <a:ext cx="488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https://www.youtube.com/watch?v=Ftw7a5ccubs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429872" y="2325388"/>
            <a:ext cx="1051560" cy="692091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819446" y="4079240"/>
            <a:ext cx="629354" cy="618104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4" y="1103232"/>
            <a:ext cx="8853487" cy="5754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38" y="128588"/>
            <a:ext cx="10977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Salts have long been known to be `the end of road</a:t>
            </a:r>
          </a:p>
          <a:p>
            <a:r>
              <a:rPr lang="en-US" sz="3600" dirty="0" smtClean="0"/>
              <a:t>….They exhibit extreme stability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34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1451" y="449891"/>
            <a:ext cx="321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organic stuff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5" descr="po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791" y="1367049"/>
            <a:ext cx="2188566" cy="192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saran wr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08" y="1367049"/>
            <a:ext cx="2757958" cy="20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2736" y="3974496"/>
            <a:ext cx="547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Features `covalent’ bonds</a:t>
            </a:r>
          </a:p>
          <a:p>
            <a:r>
              <a:rPr lang="en-US" sz="3600" dirty="0" smtClean="0"/>
              <a:t>(electrons shared equally)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66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275" y="0"/>
            <a:ext cx="7186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Covalently bonded materials have an extreme range of properties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0" y="1267955"/>
            <a:ext cx="4706303" cy="2614613"/>
          </a:xfrm>
          <a:prstGeom prst="rect">
            <a:avLst/>
          </a:prstGeom>
        </p:spPr>
      </p:pic>
      <p:pic>
        <p:nvPicPr>
          <p:cNvPr id="4098" name="Picture 2" descr="Image result for spider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1212473"/>
            <a:ext cx="4355305" cy="27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938052"/>
            <a:ext cx="4286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85" y="1585282"/>
            <a:ext cx="8250986" cy="37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7296451" y="1985963"/>
            <a:ext cx="1861838" cy="2143125"/>
          </a:xfrm>
          <a:custGeom>
            <a:avLst/>
            <a:gdLst>
              <a:gd name="connsiteX0" fmla="*/ 0 w 2246489"/>
              <a:gd name="connsiteY0" fmla="*/ 282222 h 2370667"/>
              <a:gd name="connsiteX1" fmla="*/ 101600 w 2246489"/>
              <a:gd name="connsiteY1" fmla="*/ 214489 h 2370667"/>
              <a:gd name="connsiteX2" fmla="*/ 169334 w 2246489"/>
              <a:gd name="connsiteY2" fmla="*/ 180622 h 2370667"/>
              <a:gd name="connsiteX3" fmla="*/ 203200 w 2246489"/>
              <a:gd name="connsiteY3" fmla="*/ 169333 h 2370667"/>
              <a:gd name="connsiteX4" fmla="*/ 237067 w 2246489"/>
              <a:gd name="connsiteY4" fmla="*/ 146755 h 2370667"/>
              <a:gd name="connsiteX5" fmla="*/ 304800 w 2246489"/>
              <a:gd name="connsiteY5" fmla="*/ 90311 h 2370667"/>
              <a:gd name="connsiteX6" fmla="*/ 383822 w 2246489"/>
              <a:gd name="connsiteY6" fmla="*/ 67733 h 2370667"/>
              <a:gd name="connsiteX7" fmla="*/ 417689 w 2246489"/>
              <a:gd name="connsiteY7" fmla="*/ 45155 h 2370667"/>
              <a:gd name="connsiteX8" fmla="*/ 553156 w 2246489"/>
              <a:gd name="connsiteY8" fmla="*/ 33867 h 2370667"/>
              <a:gd name="connsiteX9" fmla="*/ 587022 w 2246489"/>
              <a:gd name="connsiteY9" fmla="*/ 22578 h 2370667"/>
              <a:gd name="connsiteX10" fmla="*/ 824089 w 2246489"/>
              <a:gd name="connsiteY10" fmla="*/ 0 h 2370667"/>
              <a:gd name="connsiteX11" fmla="*/ 1219200 w 2246489"/>
              <a:gd name="connsiteY11" fmla="*/ 11289 h 2370667"/>
              <a:gd name="connsiteX12" fmla="*/ 1286934 w 2246489"/>
              <a:gd name="connsiteY12" fmla="*/ 33867 h 2370667"/>
              <a:gd name="connsiteX13" fmla="*/ 1354667 w 2246489"/>
              <a:gd name="connsiteY13" fmla="*/ 67733 h 2370667"/>
              <a:gd name="connsiteX14" fmla="*/ 1422400 w 2246489"/>
              <a:gd name="connsiteY14" fmla="*/ 112889 h 2370667"/>
              <a:gd name="connsiteX15" fmla="*/ 1490134 w 2246489"/>
              <a:gd name="connsiteY15" fmla="*/ 135467 h 2370667"/>
              <a:gd name="connsiteX16" fmla="*/ 1524000 w 2246489"/>
              <a:gd name="connsiteY16" fmla="*/ 146755 h 2370667"/>
              <a:gd name="connsiteX17" fmla="*/ 1557867 w 2246489"/>
              <a:gd name="connsiteY17" fmla="*/ 169333 h 2370667"/>
              <a:gd name="connsiteX18" fmla="*/ 1591734 w 2246489"/>
              <a:gd name="connsiteY18" fmla="*/ 180622 h 2370667"/>
              <a:gd name="connsiteX19" fmla="*/ 1659467 w 2246489"/>
              <a:gd name="connsiteY19" fmla="*/ 225778 h 2370667"/>
              <a:gd name="connsiteX20" fmla="*/ 1693334 w 2246489"/>
              <a:gd name="connsiteY20" fmla="*/ 248355 h 2370667"/>
              <a:gd name="connsiteX21" fmla="*/ 1738489 w 2246489"/>
              <a:gd name="connsiteY21" fmla="*/ 282222 h 2370667"/>
              <a:gd name="connsiteX22" fmla="*/ 1772356 w 2246489"/>
              <a:gd name="connsiteY22" fmla="*/ 293511 h 2370667"/>
              <a:gd name="connsiteX23" fmla="*/ 1873956 w 2246489"/>
              <a:gd name="connsiteY23" fmla="*/ 361244 h 2370667"/>
              <a:gd name="connsiteX24" fmla="*/ 1907822 w 2246489"/>
              <a:gd name="connsiteY24" fmla="*/ 383822 h 2370667"/>
              <a:gd name="connsiteX25" fmla="*/ 1964267 w 2246489"/>
              <a:gd name="connsiteY25" fmla="*/ 428978 h 2370667"/>
              <a:gd name="connsiteX26" fmla="*/ 1986845 w 2246489"/>
              <a:gd name="connsiteY26" fmla="*/ 462844 h 2370667"/>
              <a:gd name="connsiteX27" fmla="*/ 2020711 w 2246489"/>
              <a:gd name="connsiteY27" fmla="*/ 474133 h 2370667"/>
              <a:gd name="connsiteX28" fmla="*/ 2054578 w 2246489"/>
              <a:gd name="connsiteY28" fmla="*/ 496711 h 2370667"/>
              <a:gd name="connsiteX29" fmla="*/ 2077156 w 2246489"/>
              <a:gd name="connsiteY29" fmla="*/ 530578 h 2370667"/>
              <a:gd name="connsiteX30" fmla="*/ 2099734 w 2246489"/>
              <a:gd name="connsiteY30" fmla="*/ 733778 h 2370667"/>
              <a:gd name="connsiteX31" fmla="*/ 2144889 w 2246489"/>
              <a:gd name="connsiteY31" fmla="*/ 801511 h 2370667"/>
              <a:gd name="connsiteX32" fmla="*/ 2156178 w 2246489"/>
              <a:gd name="connsiteY32" fmla="*/ 835378 h 2370667"/>
              <a:gd name="connsiteX33" fmla="*/ 2190045 w 2246489"/>
              <a:gd name="connsiteY33" fmla="*/ 869244 h 2370667"/>
              <a:gd name="connsiteX34" fmla="*/ 2212622 w 2246489"/>
              <a:gd name="connsiteY34" fmla="*/ 936978 h 2370667"/>
              <a:gd name="connsiteX35" fmla="*/ 2246489 w 2246489"/>
              <a:gd name="connsiteY35" fmla="*/ 1083733 h 2370667"/>
              <a:gd name="connsiteX36" fmla="*/ 2235200 w 2246489"/>
              <a:gd name="connsiteY36" fmla="*/ 1377244 h 2370667"/>
              <a:gd name="connsiteX37" fmla="*/ 2223911 w 2246489"/>
              <a:gd name="connsiteY37" fmla="*/ 1411111 h 2370667"/>
              <a:gd name="connsiteX38" fmla="*/ 2201334 w 2246489"/>
              <a:gd name="connsiteY38" fmla="*/ 1591733 h 2370667"/>
              <a:gd name="connsiteX39" fmla="*/ 2178756 w 2246489"/>
              <a:gd name="connsiteY39" fmla="*/ 1636889 h 2370667"/>
              <a:gd name="connsiteX40" fmla="*/ 2167467 w 2246489"/>
              <a:gd name="connsiteY40" fmla="*/ 1670755 h 2370667"/>
              <a:gd name="connsiteX41" fmla="*/ 2144889 w 2246489"/>
              <a:gd name="connsiteY41" fmla="*/ 1704622 h 2370667"/>
              <a:gd name="connsiteX42" fmla="*/ 2122311 w 2246489"/>
              <a:gd name="connsiteY42" fmla="*/ 1749778 h 2370667"/>
              <a:gd name="connsiteX43" fmla="*/ 2088445 w 2246489"/>
              <a:gd name="connsiteY43" fmla="*/ 1783644 h 2370667"/>
              <a:gd name="connsiteX44" fmla="*/ 2054578 w 2246489"/>
              <a:gd name="connsiteY44" fmla="*/ 1862667 h 2370667"/>
              <a:gd name="connsiteX45" fmla="*/ 2032000 w 2246489"/>
              <a:gd name="connsiteY45" fmla="*/ 1896533 h 2370667"/>
              <a:gd name="connsiteX46" fmla="*/ 1986845 w 2246489"/>
              <a:gd name="connsiteY46" fmla="*/ 2032000 h 2370667"/>
              <a:gd name="connsiteX47" fmla="*/ 1964267 w 2246489"/>
              <a:gd name="connsiteY47" fmla="*/ 2099733 h 2370667"/>
              <a:gd name="connsiteX48" fmla="*/ 1941689 w 2246489"/>
              <a:gd name="connsiteY48" fmla="*/ 2133600 h 2370667"/>
              <a:gd name="connsiteX49" fmla="*/ 1919111 w 2246489"/>
              <a:gd name="connsiteY49" fmla="*/ 2223911 h 2370667"/>
              <a:gd name="connsiteX50" fmla="*/ 1873956 w 2246489"/>
              <a:gd name="connsiteY50" fmla="*/ 2291644 h 2370667"/>
              <a:gd name="connsiteX51" fmla="*/ 1817511 w 2246489"/>
              <a:gd name="connsiteY51" fmla="*/ 2359378 h 2370667"/>
              <a:gd name="connsiteX52" fmla="*/ 1783645 w 2246489"/>
              <a:gd name="connsiteY52" fmla="*/ 2370667 h 2370667"/>
              <a:gd name="connsiteX53" fmla="*/ 1659467 w 2246489"/>
              <a:gd name="connsiteY53" fmla="*/ 2280355 h 2370667"/>
              <a:gd name="connsiteX54" fmla="*/ 1625600 w 2246489"/>
              <a:gd name="connsiteY54" fmla="*/ 2235200 h 2370667"/>
              <a:gd name="connsiteX55" fmla="*/ 1591734 w 2246489"/>
              <a:gd name="connsiteY55" fmla="*/ 2223911 h 2370667"/>
              <a:gd name="connsiteX56" fmla="*/ 1546578 w 2246489"/>
              <a:gd name="connsiteY56" fmla="*/ 2201333 h 2370667"/>
              <a:gd name="connsiteX57" fmla="*/ 1456267 w 2246489"/>
              <a:gd name="connsiteY57" fmla="*/ 2167467 h 2370667"/>
              <a:gd name="connsiteX58" fmla="*/ 1388534 w 2246489"/>
              <a:gd name="connsiteY58" fmla="*/ 2122311 h 2370667"/>
              <a:gd name="connsiteX59" fmla="*/ 1354667 w 2246489"/>
              <a:gd name="connsiteY59" fmla="*/ 2111022 h 2370667"/>
              <a:gd name="connsiteX60" fmla="*/ 1320800 w 2246489"/>
              <a:gd name="connsiteY60" fmla="*/ 2088444 h 2370667"/>
              <a:gd name="connsiteX61" fmla="*/ 1286934 w 2246489"/>
              <a:gd name="connsiteY61" fmla="*/ 2077155 h 2370667"/>
              <a:gd name="connsiteX62" fmla="*/ 1196622 w 2246489"/>
              <a:gd name="connsiteY62" fmla="*/ 2032000 h 2370667"/>
              <a:gd name="connsiteX63" fmla="*/ 1151467 w 2246489"/>
              <a:gd name="connsiteY63" fmla="*/ 2009422 h 2370667"/>
              <a:gd name="connsiteX64" fmla="*/ 1106311 w 2246489"/>
              <a:gd name="connsiteY64" fmla="*/ 1941689 h 2370667"/>
              <a:gd name="connsiteX65" fmla="*/ 1072445 w 2246489"/>
              <a:gd name="connsiteY65" fmla="*/ 1907822 h 2370667"/>
              <a:gd name="connsiteX66" fmla="*/ 993422 w 2246489"/>
              <a:gd name="connsiteY66" fmla="*/ 1840089 h 2370667"/>
              <a:gd name="connsiteX67" fmla="*/ 970845 w 2246489"/>
              <a:gd name="connsiteY67" fmla="*/ 1806222 h 2370667"/>
              <a:gd name="connsiteX68" fmla="*/ 914400 w 2246489"/>
              <a:gd name="connsiteY68" fmla="*/ 1761067 h 2370667"/>
              <a:gd name="connsiteX69" fmla="*/ 891822 w 2246489"/>
              <a:gd name="connsiteY69" fmla="*/ 1727200 h 2370667"/>
              <a:gd name="connsiteX70" fmla="*/ 835378 w 2246489"/>
              <a:gd name="connsiteY70" fmla="*/ 1682044 h 2370667"/>
              <a:gd name="connsiteX71" fmla="*/ 790222 w 2246489"/>
              <a:gd name="connsiteY71" fmla="*/ 1603022 h 2370667"/>
              <a:gd name="connsiteX72" fmla="*/ 711200 w 2246489"/>
              <a:gd name="connsiteY72" fmla="*/ 1490133 h 2370667"/>
              <a:gd name="connsiteX73" fmla="*/ 677334 w 2246489"/>
              <a:gd name="connsiteY73" fmla="*/ 1422400 h 2370667"/>
              <a:gd name="connsiteX74" fmla="*/ 654756 w 2246489"/>
              <a:gd name="connsiteY74" fmla="*/ 1377244 h 2370667"/>
              <a:gd name="connsiteX75" fmla="*/ 643467 w 2246489"/>
              <a:gd name="connsiteY75" fmla="*/ 1343378 h 2370667"/>
              <a:gd name="connsiteX76" fmla="*/ 598311 w 2246489"/>
              <a:gd name="connsiteY76" fmla="*/ 1275644 h 2370667"/>
              <a:gd name="connsiteX77" fmla="*/ 575734 w 2246489"/>
              <a:gd name="connsiteY77" fmla="*/ 1230489 h 2370667"/>
              <a:gd name="connsiteX78" fmla="*/ 553156 w 2246489"/>
              <a:gd name="connsiteY78" fmla="*/ 1196622 h 2370667"/>
              <a:gd name="connsiteX79" fmla="*/ 541867 w 2246489"/>
              <a:gd name="connsiteY79" fmla="*/ 1162755 h 2370667"/>
              <a:gd name="connsiteX80" fmla="*/ 496711 w 2246489"/>
              <a:gd name="connsiteY80" fmla="*/ 1083733 h 2370667"/>
              <a:gd name="connsiteX81" fmla="*/ 485422 w 2246489"/>
              <a:gd name="connsiteY81" fmla="*/ 1049867 h 2370667"/>
              <a:gd name="connsiteX82" fmla="*/ 440267 w 2246489"/>
              <a:gd name="connsiteY82" fmla="*/ 982133 h 2370667"/>
              <a:gd name="connsiteX83" fmla="*/ 428978 w 2246489"/>
              <a:gd name="connsiteY83" fmla="*/ 936978 h 2370667"/>
              <a:gd name="connsiteX84" fmla="*/ 395111 w 2246489"/>
              <a:gd name="connsiteY84" fmla="*/ 903111 h 2370667"/>
              <a:gd name="connsiteX85" fmla="*/ 338667 w 2246489"/>
              <a:gd name="connsiteY85" fmla="*/ 846667 h 2370667"/>
              <a:gd name="connsiteX86" fmla="*/ 293511 w 2246489"/>
              <a:gd name="connsiteY86" fmla="*/ 778933 h 2370667"/>
              <a:gd name="connsiteX87" fmla="*/ 282222 w 2246489"/>
              <a:gd name="connsiteY87" fmla="*/ 745067 h 2370667"/>
              <a:gd name="connsiteX88" fmla="*/ 259645 w 2246489"/>
              <a:gd name="connsiteY88" fmla="*/ 711200 h 2370667"/>
              <a:gd name="connsiteX89" fmla="*/ 191911 w 2246489"/>
              <a:gd name="connsiteY89" fmla="*/ 632178 h 2370667"/>
              <a:gd name="connsiteX90" fmla="*/ 180622 w 2246489"/>
              <a:gd name="connsiteY90" fmla="*/ 598311 h 2370667"/>
              <a:gd name="connsiteX91" fmla="*/ 146756 w 2246489"/>
              <a:gd name="connsiteY91" fmla="*/ 575733 h 2370667"/>
              <a:gd name="connsiteX92" fmla="*/ 124178 w 2246489"/>
              <a:gd name="connsiteY92" fmla="*/ 541867 h 2370667"/>
              <a:gd name="connsiteX93" fmla="*/ 90311 w 2246489"/>
              <a:gd name="connsiteY93" fmla="*/ 474133 h 2370667"/>
              <a:gd name="connsiteX94" fmla="*/ 67734 w 2246489"/>
              <a:gd name="connsiteY94" fmla="*/ 406400 h 2370667"/>
              <a:gd name="connsiteX95" fmla="*/ 56445 w 2246489"/>
              <a:gd name="connsiteY95" fmla="*/ 372533 h 2370667"/>
              <a:gd name="connsiteX96" fmla="*/ 45156 w 2246489"/>
              <a:gd name="connsiteY96" fmla="*/ 338667 h 2370667"/>
              <a:gd name="connsiteX97" fmla="*/ 0 w 2246489"/>
              <a:gd name="connsiteY97" fmla="*/ 282222 h 237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246489" h="2370667">
                <a:moveTo>
                  <a:pt x="0" y="282222"/>
                </a:moveTo>
                <a:cubicBezTo>
                  <a:pt x="33867" y="259644"/>
                  <a:pt x="62986" y="227360"/>
                  <a:pt x="101600" y="214489"/>
                </a:cubicBezTo>
                <a:cubicBezTo>
                  <a:pt x="186722" y="186115"/>
                  <a:pt x="81802" y="224389"/>
                  <a:pt x="169334" y="180622"/>
                </a:cubicBezTo>
                <a:cubicBezTo>
                  <a:pt x="179977" y="175300"/>
                  <a:pt x="192557" y="174655"/>
                  <a:pt x="203200" y="169333"/>
                </a:cubicBezTo>
                <a:cubicBezTo>
                  <a:pt x="215335" y="163265"/>
                  <a:pt x="226644" y="155441"/>
                  <a:pt x="237067" y="146755"/>
                </a:cubicBezTo>
                <a:cubicBezTo>
                  <a:pt x="265783" y="122825"/>
                  <a:pt x="270181" y="105148"/>
                  <a:pt x="304800" y="90311"/>
                </a:cubicBezTo>
                <a:cubicBezTo>
                  <a:pt x="355443" y="68607"/>
                  <a:pt x="339882" y="89703"/>
                  <a:pt x="383822" y="67733"/>
                </a:cubicBezTo>
                <a:cubicBezTo>
                  <a:pt x="395957" y="61665"/>
                  <a:pt x="404385" y="47816"/>
                  <a:pt x="417689" y="45155"/>
                </a:cubicBezTo>
                <a:cubicBezTo>
                  <a:pt x="462121" y="36269"/>
                  <a:pt x="508000" y="37630"/>
                  <a:pt x="553156" y="33867"/>
                </a:cubicBezTo>
                <a:cubicBezTo>
                  <a:pt x="564445" y="30104"/>
                  <a:pt x="575406" y="25159"/>
                  <a:pt x="587022" y="22578"/>
                </a:cubicBezTo>
                <a:cubicBezTo>
                  <a:pt x="666435" y="4930"/>
                  <a:pt x="740958" y="5542"/>
                  <a:pt x="824089" y="0"/>
                </a:cubicBezTo>
                <a:cubicBezTo>
                  <a:pt x="955793" y="3763"/>
                  <a:pt x="1087794" y="1674"/>
                  <a:pt x="1219200" y="11289"/>
                </a:cubicBezTo>
                <a:cubicBezTo>
                  <a:pt x="1242936" y="13026"/>
                  <a:pt x="1267132" y="20666"/>
                  <a:pt x="1286934" y="33867"/>
                </a:cubicBezTo>
                <a:cubicBezTo>
                  <a:pt x="1437294" y="134105"/>
                  <a:pt x="1214438" y="-10173"/>
                  <a:pt x="1354667" y="67733"/>
                </a:cubicBezTo>
                <a:cubicBezTo>
                  <a:pt x="1378387" y="80911"/>
                  <a:pt x="1396657" y="104308"/>
                  <a:pt x="1422400" y="112889"/>
                </a:cubicBezTo>
                <a:lnTo>
                  <a:pt x="1490134" y="135467"/>
                </a:lnTo>
                <a:lnTo>
                  <a:pt x="1524000" y="146755"/>
                </a:lnTo>
                <a:cubicBezTo>
                  <a:pt x="1535289" y="154281"/>
                  <a:pt x="1545732" y="163265"/>
                  <a:pt x="1557867" y="169333"/>
                </a:cubicBezTo>
                <a:cubicBezTo>
                  <a:pt x="1568510" y="174655"/>
                  <a:pt x="1581332" y="174843"/>
                  <a:pt x="1591734" y="180622"/>
                </a:cubicBezTo>
                <a:cubicBezTo>
                  <a:pt x="1615454" y="193800"/>
                  <a:pt x="1636889" y="210726"/>
                  <a:pt x="1659467" y="225778"/>
                </a:cubicBezTo>
                <a:cubicBezTo>
                  <a:pt x="1670756" y="233304"/>
                  <a:pt x="1682480" y="240214"/>
                  <a:pt x="1693334" y="248355"/>
                </a:cubicBezTo>
                <a:cubicBezTo>
                  <a:pt x="1708386" y="259644"/>
                  <a:pt x="1722153" y="272887"/>
                  <a:pt x="1738489" y="282222"/>
                </a:cubicBezTo>
                <a:cubicBezTo>
                  <a:pt x="1748821" y="288126"/>
                  <a:pt x="1761067" y="289748"/>
                  <a:pt x="1772356" y="293511"/>
                </a:cubicBezTo>
                <a:lnTo>
                  <a:pt x="1873956" y="361244"/>
                </a:lnTo>
                <a:lnTo>
                  <a:pt x="1907822" y="383822"/>
                </a:lnTo>
                <a:cubicBezTo>
                  <a:pt x="1972525" y="480877"/>
                  <a:pt x="1886372" y="366663"/>
                  <a:pt x="1964267" y="428978"/>
                </a:cubicBezTo>
                <a:cubicBezTo>
                  <a:pt x="1974861" y="437453"/>
                  <a:pt x="1976251" y="454369"/>
                  <a:pt x="1986845" y="462844"/>
                </a:cubicBezTo>
                <a:cubicBezTo>
                  <a:pt x="1996137" y="470277"/>
                  <a:pt x="2010068" y="468811"/>
                  <a:pt x="2020711" y="474133"/>
                </a:cubicBezTo>
                <a:cubicBezTo>
                  <a:pt x="2032846" y="480201"/>
                  <a:pt x="2043289" y="489185"/>
                  <a:pt x="2054578" y="496711"/>
                </a:cubicBezTo>
                <a:cubicBezTo>
                  <a:pt x="2062104" y="508000"/>
                  <a:pt x="2071088" y="518443"/>
                  <a:pt x="2077156" y="530578"/>
                </a:cubicBezTo>
                <a:cubicBezTo>
                  <a:pt x="2105547" y="587359"/>
                  <a:pt x="2091398" y="698768"/>
                  <a:pt x="2099734" y="733778"/>
                </a:cubicBezTo>
                <a:cubicBezTo>
                  <a:pt x="2106019" y="760175"/>
                  <a:pt x="2136308" y="775769"/>
                  <a:pt x="2144889" y="801511"/>
                </a:cubicBezTo>
                <a:cubicBezTo>
                  <a:pt x="2148652" y="812800"/>
                  <a:pt x="2149577" y="825477"/>
                  <a:pt x="2156178" y="835378"/>
                </a:cubicBezTo>
                <a:cubicBezTo>
                  <a:pt x="2165034" y="848661"/>
                  <a:pt x="2178756" y="857955"/>
                  <a:pt x="2190045" y="869244"/>
                </a:cubicBezTo>
                <a:cubicBezTo>
                  <a:pt x="2197571" y="891822"/>
                  <a:pt x="2207955" y="913641"/>
                  <a:pt x="2212622" y="936978"/>
                </a:cubicBezTo>
                <a:cubicBezTo>
                  <a:pt x="2237534" y="1061535"/>
                  <a:pt x="2223064" y="1013461"/>
                  <a:pt x="2246489" y="1083733"/>
                </a:cubicBezTo>
                <a:cubicBezTo>
                  <a:pt x="2242726" y="1181570"/>
                  <a:pt x="2241936" y="1279567"/>
                  <a:pt x="2235200" y="1377244"/>
                </a:cubicBezTo>
                <a:cubicBezTo>
                  <a:pt x="2234381" y="1389115"/>
                  <a:pt x="2225484" y="1399316"/>
                  <a:pt x="2223911" y="1411111"/>
                </a:cubicBezTo>
                <a:cubicBezTo>
                  <a:pt x="2217575" y="1458632"/>
                  <a:pt x="2221474" y="1538025"/>
                  <a:pt x="2201334" y="1591733"/>
                </a:cubicBezTo>
                <a:cubicBezTo>
                  <a:pt x="2195425" y="1607490"/>
                  <a:pt x="2185385" y="1621421"/>
                  <a:pt x="2178756" y="1636889"/>
                </a:cubicBezTo>
                <a:cubicBezTo>
                  <a:pt x="2174069" y="1647826"/>
                  <a:pt x="2172789" y="1660112"/>
                  <a:pt x="2167467" y="1670755"/>
                </a:cubicBezTo>
                <a:cubicBezTo>
                  <a:pt x="2161399" y="1682890"/>
                  <a:pt x="2151620" y="1692842"/>
                  <a:pt x="2144889" y="1704622"/>
                </a:cubicBezTo>
                <a:cubicBezTo>
                  <a:pt x="2136540" y="1719233"/>
                  <a:pt x="2132092" y="1736084"/>
                  <a:pt x="2122311" y="1749778"/>
                </a:cubicBezTo>
                <a:cubicBezTo>
                  <a:pt x="2113032" y="1762769"/>
                  <a:pt x="2097724" y="1770653"/>
                  <a:pt x="2088445" y="1783644"/>
                </a:cubicBezTo>
                <a:cubicBezTo>
                  <a:pt x="2049291" y="1838460"/>
                  <a:pt x="2079147" y="1813530"/>
                  <a:pt x="2054578" y="1862667"/>
                </a:cubicBezTo>
                <a:cubicBezTo>
                  <a:pt x="2048510" y="1874802"/>
                  <a:pt x="2039526" y="1885244"/>
                  <a:pt x="2032000" y="1896533"/>
                </a:cubicBezTo>
                <a:lnTo>
                  <a:pt x="1986845" y="2032000"/>
                </a:lnTo>
                <a:cubicBezTo>
                  <a:pt x="1986845" y="2032001"/>
                  <a:pt x="1964268" y="2099732"/>
                  <a:pt x="1964267" y="2099733"/>
                </a:cubicBezTo>
                <a:lnTo>
                  <a:pt x="1941689" y="2133600"/>
                </a:lnTo>
                <a:cubicBezTo>
                  <a:pt x="1938561" y="2149238"/>
                  <a:pt x="1929959" y="2204385"/>
                  <a:pt x="1919111" y="2223911"/>
                </a:cubicBezTo>
                <a:cubicBezTo>
                  <a:pt x="1905933" y="2247631"/>
                  <a:pt x="1889008" y="2269066"/>
                  <a:pt x="1873956" y="2291644"/>
                </a:cubicBezTo>
                <a:cubicBezTo>
                  <a:pt x="1857296" y="2316634"/>
                  <a:pt x="1843588" y="2341993"/>
                  <a:pt x="1817511" y="2359378"/>
                </a:cubicBezTo>
                <a:cubicBezTo>
                  <a:pt x="1807610" y="2365979"/>
                  <a:pt x="1794934" y="2366904"/>
                  <a:pt x="1783645" y="2370667"/>
                </a:cubicBezTo>
                <a:cubicBezTo>
                  <a:pt x="1748317" y="2347115"/>
                  <a:pt x="1690524" y="2311412"/>
                  <a:pt x="1659467" y="2280355"/>
                </a:cubicBezTo>
                <a:cubicBezTo>
                  <a:pt x="1646163" y="2267051"/>
                  <a:pt x="1640054" y="2247245"/>
                  <a:pt x="1625600" y="2235200"/>
                </a:cubicBezTo>
                <a:cubicBezTo>
                  <a:pt x="1616459" y="2227582"/>
                  <a:pt x="1602671" y="2228598"/>
                  <a:pt x="1591734" y="2223911"/>
                </a:cubicBezTo>
                <a:cubicBezTo>
                  <a:pt x="1576266" y="2217282"/>
                  <a:pt x="1561956" y="2208168"/>
                  <a:pt x="1546578" y="2201333"/>
                </a:cubicBezTo>
                <a:cubicBezTo>
                  <a:pt x="1506073" y="2183330"/>
                  <a:pt x="1493511" y="2179881"/>
                  <a:pt x="1456267" y="2167467"/>
                </a:cubicBezTo>
                <a:cubicBezTo>
                  <a:pt x="1433689" y="2152415"/>
                  <a:pt x="1414277" y="2130892"/>
                  <a:pt x="1388534" y="2122311"/>
                </a:cubicBezTo>
                <a:cubicBezTo>
                  <a:pt x="1377245" y="2118548"/>
                  <a:pt x="1365310" y="2116344"/>
                  <a:pt x="1354667" y="2111022"/>
                </a:cubicBezTo>
                <a:cubicBezTo>
                  <a:pt x="1342532" y="2104954"/>
                  <a:pt x="1332935" y="2094512"/>
                  <a:pt x="1320800" y="2088444"/>
                </a:cubicBezTo>
                <a:cubicBezTo>
                  <a:pt x="1310157" y="2083122"/>
                  <a:pt x="1297767" y="2082079"/>
                  <a:pt x="1286934" y="2077155"/>
                </a:cubicBezTo>
                <a:cubicBezTo>
                  <a:pt x="1256294" y="2063228"/>
                  <a:pt x="1226726" y="2047052"/>
                  <a:pt x="1196622" y="2032000"/>
                </a:cubicBezTo>
                <a:lnTo>
                  <a:pt x="1151467" y="2009422"/>
                </a:lnTo>
                <a:cubicBezTo>
                  <a:pt x="1136415" y="1986844"/>
                  <a:pt x="1125498" y="1960877"/>
                  <a:pt x="1106311" y="1941689"/>
                </a:cubicBezTo>
                <a:cubicBezTo>
                  <a:pt x="1095022" y="1930400"/>
                  <a:pt x="1084312" y="1918502"/>
                  <a:pt x="1072445" y="1907822"/>
                </a:cubicBezTo>
                <a:cubicBezTo>
                  <a:pt x="1046658" y="1884614"/>
                  <a:pt x="1017954" y="1864621"/>
                  <a:pt x="993422" y="1840089"/>
                </a:cubicBezTo>
                <a:cubicBezTo>
                  <a:pt x="983828" y="1830495"/>
                  <a:pt x="980439" y="1815816"/>
                  <a:pt x="970845" y="1806222"/>
                </a:cubicBezTo>
                <a:cubicBezTo>
                  <a:pt x="953807" y="1789184"/>
                  <a:pt x="931438" y="1778104"/>
                  <a:pt x="914400" y="1761067"/>
                </a:cubicBezTo>
                <a:cubicBezTo>
                  <a:pt x="904806" y="1751473"/>
                  <a:pt x="901416" y="1736794"/>
                  <a:pt x="891822" y="1727200"/>
                </a:cubicBezTo>
                <a:cubicBezTo>
                  <a:pt x="874785" y="1710162"/>
                  <a:pt x="854193" y="1697096"/>
                  <a:pt x="835378" y="1682044"/>
                </a:cubicBezTo>
                <a:cubicBezTo>
                  <a:pt x="816567" y="1625613"/>
                  <a:pt x="833714" y="1665154"/>
                  <a:pt x="790222" y="1603022"/>
                </a:cubicBezTo>
                <a:cubicBezTo>
                  <a:pt x="692936" y="1464041"/>
                  <a:pt x="790258" y="1595544"/>
                  <a:pt x="711200" y="1490133"/>
                </a:cubicBezTo>
                <a:cubicBezTo>
                  <a:pt x="690503" y="1428042"/>
                  <a:pt x="712347" y="1483674"/>
                  <a:pt x="677334" y="1422400"/>
                </a:cubicBezTo>
                <a:cubicBezTo>
                  <a:pt x="668985" y="1407789"/>
                  <a:pt x="661385" y="1392712"/>
                  <a:pt x="654756" y="1377244"/>
                </a:cubicBezTo>
                <a:cubicBezTo>
                  <a:pt x="650069" y="1366307"/>
                  <a:pt x="649246" y="1353780"/>
                  <a:pt x="643467" y="1343378"/>
                </a:cubicBezTo>
                <a:cubicBezTo>
                  <a:pt x="630289" y="1319657"/>
                  <a:pt x="610446" y="1299915"/>
                  <a:pt x="598311" y="1275644"/>
                </a:cubicBezTo>
                <a:cubicBezTo>
                  <a:pt x="590785" y="1260592"/>
                  <a:pt x="584083" y="1245100"/>
                  <a:pt x="575734" y="1230489"/>
                </a:cubicBezTo>
                <a:cubicBezTo>
                  <a:pt x="569003" y="1218709"/>
                  <a:pt x="559224" y="1208757"/>
                  <a:pt x="553156" y="1196622"/>
                </a:cubicBezTo>
                <a:cubicBezTo>
                  <a:pt x="547834" y="1185979"/>
                  <a:pt x="546555" y="1173692"/>
                  <a:pt x="541867" y="1162755"/>
                </a:cubicBezTo>
                <a:cubicBezTo>
                  <a:pt x="482499" y="1024230"/>
                  <a:pt x="553394" y="1197096"/>
                  <a:pt x="496711" y="1083733"/>
                </a:cubicBezTo>
                <a:cubicBezTo>
                  <a:pt x="491389" y="1073090"/>
                  <a:pt x="491201" y="1060269"/>
                  <a:pt x="485422" y="1049867"/>
                </a:cubicBezTo>
                <a:cubicBezTo>
                  <a:pt x="472244" y="1026147"/>
                  <a:pt x="440267" y="982133"/>
                  <a:pt x="440267" y="982133"/>
                </a:cubicBezTo>
                <a:cubicBezTo>
                  <a:pt x="436504" y="967081"/>
                  <a:pt x="436676" y="950449"/>
                  <a:pt x="428978" y="936978"/>
                </a:cubicBezTo>
                <a:cubicBezTo>
                  <a:pt x="421057" y="923116"/>
                  <a:pt x="405331" y="915376"/>
                  <a:pt x="395111" y="903111"/>
                </a:cubicBezTo>
                <a:cubicBezTo>
                  <a:pt x="348075" y="846666"/>
                  <a:pt x="400757" y="888058"/>
                  <a:pt x="338667" y="846667"/>
                </a:cubicBezTo>
                <a:cubicBezTo>
                  <a:pt x="323615" y="824089"/>
                  <a:pt x="302092" y="804676"/>
                  <a:pt x="293511" y="778933"/>
                </a:cubicBezTo>
                <a:cubicBezTo>
                  <a:pt x="289748" y="767644"/>
                  <a:pt x="287543" y="755710"/>
                  <a:pt x="282222" y="745067"/>
                </a:cubicBezTo>
                <a:cubicBezTo>
                  <a:pt x="276154" y="732932"/>
                  <a:pt x="267531" y="722240"/>
                  <a:pt x="259645" y="711200"/>
                </a:cubicBezTo>
                <a:cubicBezTo>
                  <a:pt x="223442" y="660515"/>
                  <a:pt x="232937" y="673203"/>
                  <a:pt x="191911" y="632178"/>
                </a:cubicBezTo>
                <a:cubicBezTo>
                  <a:pt x="188148" y="620889"/>
                  <a:pt x="188056" y="607603"/>
                  <a:pt x="180622" y="598311"/>
                </a:cubicBezTo>
                <a:cubicBezTo>
                  <a:pt x="172147" y="587717"/>
                  <a:pt x="156350" y="585327"/>
                  <a:pt x="146756" y="575733"/>
                </a:cubicBezTo>
                <a:cubicBezTo>
                  <a:pt x="137162" y="566139"/>
                  <a:pt x="131704" y="553156"/>
                  <a:pt x="124178" y="541867"/>
                </a:cubicBezTo>
                <a:cubicBezTo>
                  <a:pt x="83005" y="418349"/>
                  <a:pt x="148671" y="605444"/>
                  <a:pt x="90311" y="474133"/>
                </a:cubicBezTo>
                <a:cubicBezTo>
                  <a:pt x="80645" y="452385"/>
                  <a:pt x="75260" y="428978"/>
                  <a:pt x="67734" y="406400"/>
                </a:cubicBezTo>
                <a:lnTo>
                  <a:pt x="56445" y="372533"/>
                </a:lnTo>
                <a:cubicBezTo>
                  <a:pt x="52682" y="361244"/>
                  <a:pt x="45156" y="350566"/>
                  <a:pt x="45156" y="338667"/>
                </a:cubicBezTo>
                <a:lnTo>
                  <a:pt x="0" y="282222"/>
                </a:lnTo>
                <a:close/>
              </a:path>
            </a:pathLst>
          </a:cu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6242" y="326953"/>
            <a:ext cx="700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Elements who bond `covalently’ with each other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28975" y="1134713"/>
            <a:ext cx="3860447" cy="85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569156" y="1489618"/>
            <a:ext cx="1106311" cy="790738"/>
          </a:xfrm>
          <a:custGeom>
            <a:avLst/>
            <a:gdLst>
              <a:gd name="connsiteX0" fmla="*/ 158044 w 1106311"/>
              <a:gd name="connsiteY0" fmla="*/ 45671 h 790738"/>
              <a:gd name="connsiteX1" fmla="*/ 135466 w 1106311"/>
              <a:gd name="connsiteY1" fmla="*/ 102115 h 790738"/>
              <a:gd name="connsiteX2" fmla="*/ 112888 w 1106311"/>
              <a:gd name="connsiteY2" fmla="*/ 169849 h 790738"/>
              <a:gd name="connsiteX3" fmla="*/ 90311 w 1106311"/>
              <a:gd name="connsiteY3" fmla="*/ 305315 h 790738"/>
              <a:gd name="connsiteX4" fmla="*/ 67733 w 1106311"/>
              <a:gd name="connsiteY4" fmla="*/ 350471 h 790738"/>
              <a:gd name="connsiteX5" fmla="*/ 56444 w 1106311"/>
              <a:gd name="connsiteY5" fmla="*/ 395626 h 790738"/>
              <a:gd name="connsiteX6" fmla="*/ 45155 w 1106311"/>
              <a:gd name="connsiteY6" fmla="*/ 429493 h 790738"/>
              <a:gd name="connsiteX7" fmla="*/ 33866 w 1106311"/>
              <a:gd name="connsiteY7" fmla="*/ 485938 h 790738"/>
              <a:gd name="connsiteX8" fmla="*/ 11288 w 1106311"/>
              <a:gd name="connsiteY8" fmla="*/ 531093 h 790738"/>
              <a:gd name="connsiteX9" fmla="*/ 0 w 1106311"/>
              <a:gd name="connsiteY9" fmla="*/ 587538 h 790738"/>
              <a:gd name="connsiteX10" fmla="*/ 11288 w 1106311"/>
              <a:gd name="connsiteY10" fmla="*/ 643982 h 790738"/>
              <a:gd name="connsiteX11" fmla="*/ 45155 w 1106311"/>
              <a:gd name="connsiteY11" fmla="*/ 711715 h 790738"/>
              <a:gd name="connsiteX12" fmla="*/ 124177 w 1106311"/>
              <a:gd name="connsiteY12" fmla="*/ 745582 h 790738"/>
              <a:gd name="connsiteX13" fmla="*/ 485422 w 1106311"/>
              <a:gd name="connsiteY13" fmla="*/ 756871 h 790738"/>
              <a:gd name="connsiteX14" fmla="*/ 553155 w 1106311"/>
              <a:gd name="connsiteY14" fmla="*/ 768160 h 790738"/>
              <a:gd name="connsiteX15" fmla="*/ 767644 w 1106311"/>
              <a:gd name="connsiteY15" fmla="*/ 790738 h 790738"/>
              <a:gd name="connsiteX16" fmla="*/ 824088 w 1106311"/>
              <a:gd name="connsiteY16" fmla="*/ 779449 h 790738"/>
              <a:gd name="connsiteX17" fmla="*/ 891822 w 1106311"/>
              <a:gd name="connsiteY17" fmla="*/ 756871 h 790738"/>
              <a:gd name="connsiteX18" fmla="*/ 948266 w 1106311"/>
              <a:gd name="connsiteY18" fmla="*/ 711715 h 790738"/>
              <a:gd name="connsiteX19" fmla="*/ 1016000 w 1106311"/>
              <a:gd name="connsiteY19" fmla="*/ 666560 h 790738"/>
              <a:gd name="connsiteX20" fmla="*/ 1083733 w 1106311"/>
              <a:gd name="connsiteY20" fmla="*/ 553671 h 790738"/>
              <a:gd name="connsiteX21" fmla="*/ 1106311 w 1106311"/>
              <a:gd name="connsiteY21" fmla="*/ 418204 h 790738"/>
              <a:gd name="connsiteX22" fmla="*/ 1083733 w 1106311"/>
              <a:gd name="connsiteY22" fmla="*/ 226293 h 790738"/>
              <a:gd name="connsiteX23" fmla="*/ 1072444 w 1106311"/>
              <a:gd name="connsiteY23" fmla="*/ 192426 h 790738"/>
              <a:gd name="connsiteX24" fmla="*/ 948266 w 1106311"/>
              <a:gd name="connsiteY24" fmla="*/ 90826 h 790738"/>
              <a:gd name="connsiteX25" fmla="*/ 846666 w 1106311"/>
              <a:gd name="connsiteY25" fmla="*/ 56960 h 790738"/>
              <a:gd name="connsiteX26" fmla="*/ 812800 w 1106311"/>
              <a:gd name="connsiteY26" fmla="*/ 45671 h 790738"/>
              <a:gd name="connsiteX27" fmla="*/ 508000 w 1106311"/>
              <a:gd name="connsiteY27" fmla="*/ 23093 h 790738"/>
              <a:gd name="connsiteX28" fmla="*/ 440266 w 1106311"/>
              <a:gd name="connsiteY28" fmla="*/ 11804 h 790738"/>
              <a:gd name="connsiteX29" fmla="*/ 395111 w 1106311"/>
              <a:gd name="connsiteY29" fmla="*/ 515 h 790738"/>
              <a:gd name="connsiteX30" fmla="*/ 327377 w 1106311"/>
              <a:gd name="connsiteY30" fmla="*/ 34382 h 790738"/>
              <a:gd name="connsiteX31" fmla="*/ 225777 w 1106311"/>
              <a:gd name="connsiteY31" fmla="*/ 56960 h 790738"/>
              <a:gd name="connsiteX32" fmla="*/ 158044 w 1106311"/>
              <a:gd name="connsiteY32" fmla="*/ 45671 h 79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6311" h="790738">
                <a:moveTo>
                  <a:pt x="158044" y="45671"/>
                </a:moveTo>
                <a:cubicBezTo>
                  <a:pt x="150518" y="64486"/>
                  <a:pt x="142391" y="83071"/>
                  <a:pt x="135466" y="102115"/>
                </a:cubicBezTo>
                <a:cubicBezTo>
                  <a:pt x="127333" y="124481"/>
                  <a:pt x="112888" y="169849"/>
                  <a:pt x="112888" y="169849"/>
                </a:cubicBezTo>
                <a:cubicBezTo>
                  <a:pt x="108790" y="202636"/>
                  <a:pt x="104297" y="268019"/>
                  <a:pt x="90311" y="305315"/>
                </a:cubicBezTo>
                <a:cubicBezTo>
                  <a:pt x="84402" y="321072"/>
                  <a:pt x="73642" y="334714"/>
                  <a:pt x="67733" y="350471"/>
                </a:cubicBezTo>
                <a:cubicBezTo>
                  <a:pt x="62285" y="364998"/>
                  <a:pt x="60706" y="380708"/>
                  <a:pt x="56444" y="395626"/>
                </a:cubicBezTo>
                <a:cubicBezTo>
                  <a:pt x="53175" y="407068"/>
                  <a:pt x="48041" y="417949"/>
                  <a:pt x="45155" y="429493"/>
                </a:cubicBezTo>
                <a:cubicBezTo>
                  <a:pt x="40501" y="448108"/>
                  <a:pt x="39934" y="467735"/>
                  <a:pt x="33866" y="485938"/>
                </a:cubicBezTo>
                <a:cubicBezTo>
                  <a:pt x="28544" y="501903"/>
                  <a:pt x="18814" y="516041"/>
                  <a:pt x="11288" y="531093"/>
                </a:cubicBezTo>
                <a:cubicBezTo>
                  <a:pt x="7525" y="549908"/>
                  <a:pt x="0" y="568350"/>
                  <a:pt x="0" y="587538"/>
                </a:cubicBezTo>
                <a:cubicBezTo>
                  <a:pt x="0" y="606725"/>
                  <a:pt x="6635" y="625368"/>
                  <a:pt x="11288" y="643982"/>
                </a:cubicBezTo>
                <a:cubicBezTo>
                  <a:pt x="17409" y="668467"/>
                  <a:pt x="26760" y="693321"/>
                  <a:pt x="45155" y="711715"/>
                </a:cubicBezTo>
                <a:cubicBezTo>
                  <a:pt x="64922" y="731482"/>
                  <a:pt x="96745" y="744058"/>
                  <a:pt x="124177" y="745582"/>
                </a:cubicBezTo>
                <a:cubicBezTo>
                  <a:pt x="244465" y="752265"/>
                  <a:pt x="365007" y="753108"/>
                  <a:pt x="485422" y="756871"/>
                </a:cubicBezTo>
                <a:cubicBezTo>
                  <a:pt x="508000" y="760634"/>
                  <a:pt x="530360" y="766088"/>
                  <a:pt x="553155" y="768160"/>
                </a:cubicBezTo>
                <a:cubicBezTo>
                  <a:pt x="768212" y="787711"/>
                  <a:pt x="672098" y="758889"/>
                  <a:pt x="767644" y="790738"/>
                </a:cubicBezTo>
                <a:cubicBezTo>
                  <a:pt x="786459" y="786975"/>
                  <a:pt x="805577" y="784498"/>
                  <a:pt x="824088" y="779449"/>
                </a:cubicBezTo>
                <a:cubicBezTo>
                  <a:pt x="847049" y="773187"/>
                  <a:pt x="891822" y="756871"/>
                  <a:pt x="891822" y="756871"/>
                </a:cubicBezTo>
                <a:cubicBezTo>
                  <a:pt x="933539" y="694296"/>
                  <a:pt x="890532" y="743789"/>
                  <a:pt x="948266" y="711715"/>
                </a:cubicBezTo>
                <a:cubicBezTo>
                  <a:pt x="971986" y="698537"/>
                  <a:pt x="1016000" y="666560"/>
                  <a:pt x="1016000" y="666560"/>
                </a:cubicBezTo>
                <a:cubicBezTo>
                  <a:pt x="1070490" y="584824"/>
                  <a:pt x="1049020" y="623096"/>
                  <a:pt x="1083733" y="553671"/>
                </a:cubicBezTo>
                <a:cubicBezTo>
                  <a:pt x="1090143" y="521622"/>
                  <a:pt x="1106311" y="446208"/>
                  <a:pt x="1106311" y="418204"/>
                </a:cubicBezTo>
                <a:cubicBezTo>
                  <a:pt x="1106311" y="380715"/>
                  <a:pt x="1094497" y="274730"/>
                  <a:pt x="1083733" y="226293"/>
                </a:cubicBezTo>
                <a:cubicBezTo>
                  <a:pt x="1081152" y="214677"/>
                  <a:pt x="1080858" y="200840"/>
                  <a:pt x="1072444" y="192426"/>
                </a:cubicBezTo>
                <a:cubicBezTo>
                  <a:pt x="1034627" y="154609"/>
                  <a:pt x="999003" y="107738"/>
                  <a:pt x="948266" y="90826"/>
                </a:cubicBezTo>
                <a:lnTo>
                  <a:pt x="846666" y="56960"/>
                </a:lnTo>
                <a:cubicBezTo>
                  <a:pt x="835377" y="53197"/>
                  <a:pt x="824667" y="46550"/>
                  <a:pt x="812800" y="45671"/>
                </a:cubicBezTo>
                <a:lnTo>
                  <a:pt x="508000" y="23093"/>
                </a:lnTo>
                <a:cubicBezTo>
                  <a:pt x="485422" y="19330"/>
                  <a:pt x="462711" y="16293"/>
                  <a:pt x="440266" y="11804"/>
                </a:cubicBezTo>
                <a:cubicBezTo>
                  <a:pt x="425052" y="8761"/>
                  <a:pt x="410325" y="-2528"/>
                  <a:pt x="395111" y="515"/>
                </a:cubicBezTo>
                <a:cubicBezTo>
                  <a:pt x="370358" y="5466"/>
                  <a:pt x="350444" y="24130"/>
                  <a:pt x="327377" y="34382"/>
                </a:cubicBezTo>
                <a:cubicBezTo>
                  <a:pt x="294027" y="49204"/>
                  <a:pt x="262485" y="50842"/>
                  <a:pt x="225777" y="56960"/>
                </a:cubicBezTo>
                <a:lnTo>
                  <a:pt x="158044" y="45671"/>
                </a:lnTo>
                <a:close/>
              </a:path>
            </a:pathLst>
          </a:cu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576" y="0"/>
            <a:ext cx="10544175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Examples of covalent bonding between simple molecules: diatomic gases…the octet rule </a:t>
            </a:r>
            <a:r>
              <a:rPr lang="en-US" sz="4400" dirty="0" smtClean="0"/>
              <a:t>with dots and </a:t>
            </a:r>
            <a:r>
              <a:rPr lang="en-US" sz="4400" dirty="0" smtClean="0"/>
              <a:t>the shared electron pair </a:t>
            </a:r>
            <a:r>
              <a:rPr lang="en-US" sz="4400" smtClean="0"/>
              <a:t>bond</a:t>
            </a:r>
            <a:r>
              <a:rPr lang="en-US" sz="4400" smtClean="0"/>
              <a:t>.    </a:t>
            </a:r>
            <a:r>
              <a:rPr lang="en-US" sz="4400" dirty="0" smtClean="0"/>
              <a:t>(</a:t>
            </a:r>
            <a:r>
              <a:rPr lang="en-US" sz="4400" dirty="0" smtClean="0"/>
              <a:t>see also: text, page 90)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671763" y="3043238"/>
            <a:ext cx="1657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F</a:t>
            </a:r>
            <a:r>
              <a:rPr lang="en-US" sz="7200" baseline="-25000" dirty="0" smtClean="0"/>
              <a:t>2</a:t>
            </a:r>
            <a:endParaRPr lang="en-US" sz="7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82857" y="3043238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O</a:t>
            </a:r>
            <a:r>
              <a:rPr lang="en-US" sz="7200" baseline="-25000" dirty="0" smtClean="0"/>
              <a:t>2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7992707" y="3043238"/>
            <a:ext cx="10935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N</a:t>
            </a:r>
            <a:r>
              <a:rPr lang="en-US" sz="7200" baseline="-25000" dirty="0" smtClean="0"/>
              <a:t>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051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160" y="602099"/>
            <a:ext cx="6572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Lewis rules for covalent bonding of larger compounds : octet rule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350" y="2095410"/>
            <a:ext cx="915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All bonds (lines between atoms) hold 2 valence electrons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57350" y="2844328"/>
            <a:ext cx="867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2) The number of electrons binding the atoms =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the sum of the atoms’ valence electrons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48765" y="4970486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4)  Distribute bonds and/or lone pairs around each atom so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that each atom `sees’ 8 electrons  (done via trial and error)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50" y="3790681"/>
            <a:ext cx="8903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800" dirty="0" smtClean="0"/>
              <a:t>3) The element most in the middle of the Periodic Table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goes in the middle of the compound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23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311" y="1851378"/>
            <a:ext cx="7292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Board practice drawing covalently bonded molecules that obey the octet rule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33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C91AABBCBA04FD0B549465AC88C7597"/>
  <p:tag name="TPVERSION" val="5"/>
  <p:tag name="TPFULLVERSION" val="5.0.0.221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294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Package</vt:lpstr>
      <vt:lpstr>PowerPoint Presentation</vt:lpstr>
      <vt:lpstr>  EXAMPLES OF THE FEROCITY OF IONIC COMPOUND FORMATION combining Na and Cl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Fong, Jerry</cp:lastModifiedBy>
  <cp:revision>35</cp:revision>
  <dcterms:created xsi:type="dcterms:W3CDTF">2017-09-15T23:56:17Z</dcterms:created>
  <dcterms:modified xsi:type="dcterms:W3CDTF">2017-09-21T19:17:41Z</dcterms:modified>
</cp:coreProperties>
</file>