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70" r:id="rId5"/>
    <p:sldId id="271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B5091-0E6F-4159-9CEA-338A8310A7EC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88683-BD74-4A42-8214-6A0493F4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4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fld id="{61C00698-1BC9-4A73-9358-B266DF4B222F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2704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E64D6-12FA-44EB-AF05-3597B96EB08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8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0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8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41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0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2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3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9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1C732-12AC-4D83-8866-13E7BEC2875F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5810A-9283-41CF-ABC5-8A5159E5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BROMINE%20and%20ALUMINUM%20reaction.flv" TargetMode="Externa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Mini-Quiz 6: You can use the Periodic Tables you marked up last Friday with s, p…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Homework 3 due Friday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Welcome to Week 4 and another Monday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71" y="1384995"/>
            <a:ext cx="6839575" cy="530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57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085" y="53340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Dividing up the chemicals: Organic vs. Inorganic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121229" y="1635224"/>
            <a:ext cx="27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organic stuff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5" descr="poo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68" y="2552382"/>
            <a:ext cx="1861034" cy="192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26829" y="163522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Inorganic stuff </a:t>
            </a:r>
          </a:p>
        </p:txBody>
      </p:sp>
      <p:pic>
        <p:nvPicPr>
          <p:cNvPr id="6" name="Picture 2" descr="http://img.alibaba.com/photo/11777963/Different_Kinds_Of_Minerals_From_Ir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5181" y="2399210"/>
            <a:ext cx="2635250" cy="1978833"/>
          </a:xfrm>
          <a:prstGeom prst="rect">
            <a:avLst/>
          </a:prstGeom>
          <a:noFill/>
        </p:spPr>
      </p:pic>
      <p:pic>
        <p:nvPicPr>
          <p:cNvPr id="1026" name="Picture 2" descr="Image result for saran wr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5" y="2552382"/>
            <a:ext cx="2345213" cy="20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able sal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314" y="2399210"/>
            <a:ext cx="3531599" cy="198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2514" y="5159829"/>
            <a:ext cx="4652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Features `covalent’ bonds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494005" y="4658804"/>
            <a:ext cx="28416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Features polar covalent bonds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654143" y="4953000"/>
            <a:ext cx="3222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Features </a:t>
            </a:r>
            <a:r>
              <a:rPr lang="en-US" sz="4000" dirty="0" smtClean="0">
                <a:solidFill>
                  <a:srgbClr val="FF0000"/>
                </a:solidFill>
              </a:rPr>
              <a:t>ionic</a:t>
            </a:r>
            <a:r>
              <a:rPr lang="en-US" sz="4000" dirty="0" smtClean="0"/>
              <a:t> bonds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53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1627"/>
            <a:ext cx="11843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Predicting Ionic compound formulas: the Periodic Table rules again-assigning preferred element charges (write down on your Periodic tables</a:t>
            </a:r>
            <a:endParaRPr lang="en-US" sz="4000" dirty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85" y="2612571"/>
            <a:ext cx="8250986" cy="37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2585" y="2138465"/>
            <a:ext cx="6162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8372" y="2136929"/>
            <a:ext cx="6162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+2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97392" y="2136929"/>
            <a:ext cx="6162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-1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0097" y="2136929"/>
            <a:ext cx="6162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-2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66945" y="2136929"/>
            <a:ext cx="6162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-3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68873" y="2147892"/>
            <a:ext cx="6162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7767" y="2671112"/>
            <a:ext cx="3980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Transition metals. Lots of possible  + charges…put them on ignore for now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61674" y="4138367"/>
            <a:ext cx="4326903" cy="217534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873343" y="2671112"/>
            <a:ext cx="560228" cy="3054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588577" y="2030619"/>
            <a:ext cx="108858" cy="1039152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588577" y="2136929"/>
            <a:ext cx="534264" cy="101992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68169" y="1365779"/>
            <a:ext cx="1801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ORGANIC MOSTLY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7435" y="3156857"/>
            <a:ext cx="793422" cy="3058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/>
      <p:bldP spid="12" grpId="0" animBg="1"/>
      <p:bldP spid="13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685801"/>
            <a:ext cx="60960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Given stable charges for elements, we can predict neutral </a:t>
            </a:r>
            <a:r>
              <a:rPr lang="en-US" sz="2800" b="1" dirty="0" smtClean="0"/>
              <a:t>ionic compound </a:t>
            </a:r>
            <a:r>
              <a:rPr lang="en-US" sz="2800" b="1" dirty="0"/>
              <a:t>formulas formed from `+’ and `-’ species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3343" y="22492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Example</a:t>
            </a:r>
            <a:r>
              <a:rPr lang="en-US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2895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Na</a:t>
            </a:r>
            <a:r>
              <a:rPr lang="en-US" sz="4000" b="1" baseline="30000" dirty="0">
                <a:solidFill>
                  <a:srgbClr val="0070C0"/>
                </a:solidFill>
              </a:rPr>
              <a:t>+1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28956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O</a:t>
            </a:r>
            <a:r>
              <a:rPr lang="en-US" sz="4000" b="1" baseline="30000" dirty="0">
                <a:solidFill>
                  <a:srgbClr val="FF0000"/>
                </a:solidFill>
              </a:rPr>
              <a:t>2-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9718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Stable ions of Na and 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4038601"/>
            <a:ext cx="35814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4400" b="1" baseline="-25000" dirty="0">
                <a:solidFill>
                  <a:srgbClr val="FF0000"/>
                </a:solidFill>
              </a:rPr>
              <a:t>2</a:t>
            </a:r>
            <a:r>
              <a:rPr lang="en-US" sz="4400" b="1" dirty="0">
                <a:solidFill>
                  <a:srgbClr val="FF0000"/>
                </a:solidFill>
              </a:rPr>
              <a:t>O</a:t>
            </a:r>
            <a:r>
              <a:rPr lang="en-US" sz="4400" b="1" baseline="-25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4400" b="1" dirty="0"/>
              <a:t> = Na</a:t>
            </a:r>
            <a:r>
              <a:rPr lang="en-US" sz="4400" b="1" baseline="-25000" dirty="0"/>
              <a:t>2</a:t>
            </a:r>
            <a:r>
              <a:rPr lang="en-US" sz="4400" b="1" dirty="0"/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4108103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Neutral compound formed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4419600" y="3124200"/>
            <a:ext cx="1828800" cy="304800"/>
          </a:xfrm>
          <a:prstGeom prst="straightConnector1">
            <a:avLst/>
          </a:prstGeom>
          <a:ln w="349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24400" y="3200400"/>
            <a:ext cx="1676400" cy="228600"/>
          </a:xfrm>
          <a:prstGeom prst="straightConnector1">
            <a:avLst/>
          </a:prstGeom>
          <a:ln w="317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67200" y="3429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4600" y="33528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4800601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  <a:r>
              <a:rPr lang="en-US" sz="4000" b="1" dirty="0"/>
              <a:t> x (</a:t>
            </a:r>
            <a:r>
              <a:rPr lang="en-US" sz="4000" b="1" dirty="0">
                <a:solidFill>
                  <a:srgbClr val="0070C0"/>
                </a:solidFill>
              </a:rPr>
              <a:t>+1  </a:t>
            </a:r>
            <a:r>
              <a:rPr lang="en-US" sz="4000" b="1" dirty="0"/>
              <a:t>)  + </a:t>
            </a:r>
            <a:r>
              <a:rPr lang="en-US" sz="4000" b="1" dirty="0">
                <a:solidFill>
                  <a:srgbClr val="0070C0"/>
                </a:solidFill>
              </a:rPr>
              <a:t>1 </a:t>
            </a:r>
            <a:r>
              <a:rPr lang="en-US" sz="4000" b="1" dirty="0"/>
              <a:t>x </a:t>
            </a:r>
            <a:r>
              <a:rPr lang="en-US" sz="4000" b="1" dirty="0">
                <a:solidFill>
                  <a:srgbClr val="FF0000"/>
                </a:solidFill>
              </a:rPr>
              <a:t>(-2)</a:t>
            </a:r>
            <a:r>
              <a:rPr lang="en-US" sz="4000" b="1" dirty="0"/>
              <a:t>  = </a:t>
            </a:r>
          </a:p>
          <a:p>
            <a:r>
              <a:rPr lang="en-US" sz="4000" b="1" dirty="0"/>
              <a:t>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3800" y="53340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  - 2 = 0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6934200" y="2743201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Crossing the charge trick</a:t>
            </a:r>
          </a:p>
        </p:txBody>
      </p:sp>
    </p:spTree>
    <p:extLst>
      <p:ext uri="{BB962C8B-B14F-4D97-AF65-F5344CB8AC3E}">
        <p14:creationId xmlns:p14="http://schemas.microsoft.com/office/powerpoint/2010/main" val="98296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0657" y="881744"/>
            <a:ext cx="6868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In-class Exercise </a:t>
            </a:r>
            <a:r>
              <a:rPr lang="en-US" sz="4800" dirty="0" smtClean="0"/>
              <a:t>building</a:t>
            </a:r>
          </a:p>
          <a:p>
            <a:r>
              <a:rPr lang="en-US" sz="4800" dirty="0" smtClean="0"/>
              <a:t>Stable ionic compounds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200400"/>
            <a:ext cx="2590800" cy="34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2943" y="751114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Alternative `pictorial’ approach with Lewis dot structures: stripping atoms to their `core’-</a:t>
            </a:r>
          </a:p>
          <a:p>
            <a:endParaRPr lang="en-US" sz="2800" dirty="0"/>
          </a:p>
          <a:p>
            <a:r>
              <a:rPr lang="en-US" sz="2800" dirty="0" smtClean="0"/>
              <a:t>Board pix (see also: section 3.2 of text)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93571" y="3483429"/>
            <a:ext cx="5725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Practice in class drawing alternative ionic pictograms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0853057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3300"/>
                </a:solidFill>
              </a:rPr>
              <a:t/>
            </a:r>
            <a:br>
              <a:rPr lang="en-US" sz="3200" b="1" dirty="0">
                <a:solidFill>
                  <a:srgbClr val="FF3300"/>
                </a:solidFill>
              </a:rPr>
            </a:br>
            <a:r>
              <a:rPr lang="en-US" sz="3600" dirty="0"/>
              <a:t> </a:t>
            </a:r>
            <a:r>
              <a:rPr lang="en-US" sz="3600" b="1" dirty="0"/>
              <a:t>EXAMPLES OF </a:t>
            </a:r>
            <a:r>
              <a:rPr lang="en-US" sz="3600" b="1" dirty="0" smtClean="0"/>
              <a:t>THE FEROCITY OF IONIC COMPOUND FORMATION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b="1" u="sng" dirty="0" smtClean="0">
                <a:solidFill>
                  <a:srgbClr val="FF0000"/>
                </a:solidFill>
              </a:rPr>
              <a:t>combining Na and Cl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667000" y="1600200"/>
            <a:ext cx="678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2Na(s)  </a:t>
            </a:r>
            <a:r>
              <a:rPr lang="en-US" sz="4000" b="1" dirty="0"/>
              <a:t>+ </a:t>
            </a:r>
            <a:r>
              <a:rPr lang="en-US" sz="4000" b="1" dirty="0">
                <a:solidFill>
                  <a:srgbClr val="00B050"/>
                </a:solidFill>
              </a:rPr>
              <a:t>Cl</a:t>
            </a:r>
            <a:r>
              <a:rPr lang="en-US" sz="4000" b="1" baseline="-25000" dirty="0">
                <a:solidFill>
                  <a:srgbClr val="00B050"/>
                </a:solidFill>
              </a:rPr>
              <a:t>2 </a:t>
            </a:r>
            <a:r>
              <a:rPr lang="en-US" sz="4000" b="1" dirty="0">
                <a:solidFill>
                  <a:srgbClr val="00B050"/>
                </a:solidFill>
              </a:rPr>
              <a:t>(g) </a:t>
            </a:r>
            <a:r>
              <a:rPr lang="en-US" sz="4000" b="1" dirty="0">
                <a:sym typeface="Wingdings" pitchFamily="2" charset="2"/>
              </a:rPr>
              <a:t> 2NaCl (s)</a:t>
            </a:r>
            <a:endParaRPr lang="en-US" sz="4000" dirty="0">
              <a:sym typeface="Wingdings" pitchFamily="2" charset="2"/>
            </a:endParaRPr>
          </a:p>
        </p:txBody>
      </p:sp>
      <p:graphicFrame>
        <p:nvGraphicFramePr>
          <p:cNvPr id="113668" name="Object 4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905000" y="2286001"/>
          <a:ext cx="4495800" cy="945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ackager Shell Object" showAsIcon="1" r:id="rId4" imgW="3251160" imgH="673200" progId="Package">
                  <p:embed/>
                </p:oleObj>
              </mc:Choice>
              <mc:Fallback>
                <p:oleObj name="Packager Shell Object" showAsIcon="1" r:id="rId4" imgW="3251160" imgH="673200" progId="Package">
                  <p:embed/>
                  <p:pic>
                    <p:nvPicPr>
                      <p:cNvPr id="113668" name="Object 4">
                        <a:hlinkClick r:id="" action="ppaction://ole?verb=0"/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86001"/>
                        <a:ext cx="4495800" cy="945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629400" y="22860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 mineral or `salt’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3429001"/>
            <a:ext cx="3810000" cy="5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3200" b="1" dirty="0">
                <a:hlinkClick r:id="rId6" action="ppaction://hlinkfile"/>
              </a:rPr>
              <a:t>Combining Al with Br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43434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2Al(s)</a:t>
            </a:r>
            <a:r>
              <a:rPr lang="en-US" sz="4000" dirty="0"/>
              <a:t> + </a:t>
            </a:r>
            <a:r>
              <a:rPr lang="en-US" sz="4000" b="1" dirty="0">
                <a:solidFill>
                  <a:srgbClr val="00B050"/>
                </a:solidFill>
              </a:rPr>
              <a:t>3Br</a:t>
            </a:r>
            <a:r>
              <a:rPr lang="en-US" sz="4000" b="1" baseline="-25000" dirty="0">
                <a:solidFill>
                  <a:srgbClr val="00B050"/>
                </a:solidFill>
              </a:rPr>
              <a:t>2</a:t>
            </a:r>
            <a:r>
              <a:rPr lang="en-US" sz="4000" b="1" dirty="0">
                <a:solidFill>
                  <a:srgbClr val="00B050"/>
                </a:solidFill>
              </a:rPr>
              <a:t>(g)</a:t>
            </a: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b="1" dirty="0">
                <a:sym typeface="Wingdings" pitchFamily="2" charset="2"/>
              </a:rPr>
              <a:t>2AlBr</a:t>
            </a:r>
            <a:r>
              <a:rPr lang="en-US" sz="4000" b="1" baseline="-25000" dirty="0">
                <a:sym typeface="Wingdings" pitchFamily="2" charset="2"/>
              </a:rPr>
              <a:t>3</a:t>
            </a:r>
            <a:r>
              <a:rPr lang="en-US" sz="4000" b="1" dirty="0">
                <a:sym typeface="Wingdings" pitchFamily="2" charset="2"/>
              </a:rPr>
              <a:t>(s) </a:t>
            </a:r>
            <a:endParaRPr lang="en-US" sz="4000" b="1" dirty="0"/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>
            <p:extLst/>
          </p:nvPr>
        </p:nvGraphicFramePr>
        <p:xfrm>
          <a:off x="4648201" y="5410200"/>
          <a:ext cx="29575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Packager Shell Object" showAsIcon="1" r:id="rId7" imgW="2957760" imgH="685800" progId="Package">
                  <p:embed/>
                </p:oleObj>
              </mc:Choice>
              <mc:Fallback>
                <p:oleObj name="Packager Shell Object" showAsIcon="1" r:id="rId7" imgW="2957760" imgH="685800" progId="Package">
                  <p:embed/>
                  <p:pic>
                    <p:nvPicPr>
                      <p:cNvPr id="614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5410200"/>
                        <a:ext cx="29575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7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-51635"/>
            <a:ext cx="11353800" cy="1325563"/>
          </a:xfrm>
        </p:spPr>
        <p:txBody>
          <a:bodyPr/>
          <a:lstStyle/>
          <a:p>
            <a:r>
              <a:rPr lang="en-US" altLang="en-US" sz="3000" b="1" dirty="0"/>
              <a:t>The specific combo of orbits </a:t>
            </a:r>
            <a:r>
              <a:rPr lang="en-US" altLang="en-US" sz="3000" b="1" dirty="0" smtClean="0"/>
              <a:t>creates </a:t>
            </a:r>
            <a:r>
              <a:rPr lang="en-US" altLang="en-US" sz="3000" b="1" dirty="0"/>
              <a:t>the unique chemistry of an element</a:t>
            </a:r>
          </a:p>
        </p:txBody>
      </p:sp>
      <p:pic>
        <p:nvPicPr>
          <p:cNvPr id="27653" name="Picture 5" descr="cowc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190778"/>
            <a:ext cx="2536370" cy="326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192260" y="4505838"/>
            <a:ext cx="2457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Cl=[Ne]</a:t>
            </a:r>
            <a:r>
              <a:rPr lang="en-US" altLang="en-US" sz="2400" b="1">
                <a:solidFill>
                  <a:srgbClr val="FF0000"/>
                </a:solidFill>
              </a:rPr>
              <a:t>3s</a:t>
            </a:r>
            <a:r>
              <a:rPr lang="en-US" altLang="en-US" sz="2400" b="1" baseline="30000">
                <a:solidFill>
                  <a:srgbClr val="FF0000"/>
                </a:solidFill>
              </a:rPr>
              <a:t>2</a:t>
            </a:r>
            <a:r>
              <a:rPr lang="en-US" altLang="en-US" sz="2400" b="1">
                <a:solidFill>
                  <a:srgbClr val="000000"/>
                </a:solidFill>
              </a:rPr>
              <a:t> </a:t>
            </a:r>
            <a:r>
              <a:rPr lang="en-US" altLang="en-US" sz="2400" b="1">
                <a:solidFill>
                  <a:srgbClr val="0000CC"/>
                </a:solidFill>
              </a:rPr>
              <a:t>3p</a:t>
            </a:r>
            <a:r>
              <a:rPr lang="en-US" altLang="en-US" sz="2400" b="1" baseline="30000">
                <a:solidFill>
                  <a:srgbClr val="0000CC"/>
                </a:solidFill>
              </a:rPr>
              <a:t>4</a:t>
            </a:r>
            <a:endParaRPr lang="en-US" altLang="en-US" sz="2400" b="1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8189" y="4513831"/>
            <a:ext cx="211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Be= [He]</a:t>
            </a:r>
            <a:r>
              <a:rPr lang="en-US" altLang="en-US" sz="2400" b="1" dirty="0">
                <a:solidFill>
                  <a:srgbClr val="FF0000"/>
                </a:solidFill>
              </a:rPr>
              <a:t>2s</a:t>
            </a:r>
            <a:r>
              <a:rPr lang="en-US" altLang="en-US" sz="2400" b="1" baseline="30000" dirty="0">
                <a:solidFill>
                  <a:srgbClr val="FF0000"/>
                </a:solidFill>
              </a:rPr>
              <a:t>2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12" descr="C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3" y="1473953"/>
            <a:ext cx="4158117" cy="291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90426" y="4914900"/>
            <a:ext cx="1600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</a:rPr>
              <a:t>100% </a:t>
            </a:r>
            <a:r>
              <a:rPr lang="en-US" altLang="en-US" sz="2100" b="1" dirty="0">
                <a:solidFill>
                  <a:srgbClr val="FF0000"/>
                </a:solidFill>
              </a:rPr>
              <a:t>cow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27963" y="4970351"/>
            <a:ext cx="2514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</a:rPr>
              <a:t>33% </a:t>
            </a:r>
            <a:r>
              <a:rPr lang="en-US" altLang="en-US" sz="2100" b="1" dirty="0">
                <a:solidFill>
                  <a:srgbClr val="FF0000"/>
                </a:solidFill>
              </a:rPr>
              <a:t>cow</a:t>
            </a:r>
            <a:r>
              <a:rPr lang="en-US" altLang="en-US" sz="2100" dirty="0">
                <a:solidFill>
                  <a:srgbClr val="000000"/>
                </a:solidFill>
              </a:rPr>
              <a:t>+66% </a:t>
            </a:r>
            <a:r>
              <a:rPr lang="en-US" altLang="en-US" sz="2100" b="1" dirty="0">
                <a:solidFill>
                  <a:srgbClr val="0000CC"/>
                </a:solidFill>
              </a:rPr>
              <a:t>kitty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82025" y="4405086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Ti</a:t>
            </a:r>
            <a:r>
              <a:rPr lang="en-US" altLang="en-US" sz="2400" b="1" dirty="0">
                <a:solidFill>
                  <a:srgbClr val="000000"/>
                </a:solidFill>
              </a:rPr>
              <a:t> = [</a:t>
            </a:r>
            <a:r>
              <a:rPr lang="en-US" altLang="en-US" sz="2400" b="1" dirty="0" err="1">
                <a:solidFill>
                  <a:srgbClr val="000000"/>
                </a:solidFill>
              </a:rPr>
              <a:t>Ar</a:t>
            </a:r>
            <a:r>
              <a:rPr lang="en-US" altLang="en-US" sz="2400" b="1" dirty="0">
                <a:solidFill>
                  <a:srgbClr val="000000"/>
                </a:solidFill>
              </a:rPr>
              <a:t>] </a:t>
            </a:r>
            <a:r>
              <a:rPr lang="en-US" altLang="en-US" sz="2400" b="1" dirty="0">
                <a:solidFill>
                  <a:srgbClr val="7030A0"/>
                </a:solidFill>
              </a:rPr>
              <a:t>3d</a:t>
            </a:r>
            <a:r>
              <a:rPr lang="en-US" altLang="en-US" sz="2400" b="1" baseline="30000" dirty="0">
                <a:solidFill>
                  <a:srgbClr val="7030A0"/>
                </a:solidFill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</a:rPr>
              <a:t>4s</a:t>
            </a:r>
            <a:r>
              <a:rPr lang="en-US" altLang="en-US" sz="2400" b="1" baseline="30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Picture 9" descr="Dog-C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86" y="857968"/>
            <a:ext cx="2394856" cy="337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82025" y="4980557"/>
            <a:ext cx="2514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</a:rPr>
              <a:t>50% </a:t>
            </a:r>
            <a:r>
              <a:rPr lang="en-US" altLang="en-US" sz="2100" b="1" dirty="0">
                <a:solidFill>
                  <a:srgbClr val="FF0000"/>
                </a:solidFill>
              </a:rPr>
              <a:t>cow</a:t>
            </a:r>
            <a:r>
              <a:rPr lang="en-US" altLang="en-US" sz="2100" dirty="0">
                <a:solidFill>
                  <a:srgbClr val="000000"/>
                </a:solidFill>
              </a:rPr>
              <a:t> +50% </a:t>
            </a:r>
            <a:r>
              <a:rPr lang="en-US" altLang="en-US" sz="2100" b="1" dirty="0">
                <a:solidFill>
                  <a:srgbClr val="000000"/>
                </a:solidFill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37138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097" y="904973"/>
            <a:ext cx="7324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Complete electronic configuration of Ca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67645" y="150829"/>
            <a:ext cx="93231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Electronic configurations reviewed and a new `twist’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69724" y="904973"/>
            <a:ext cx="76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1s</a:t>
            </a:r>
            <a:r>
              <a:rPr lang="en-US" sz="3200" baseline="30000" dirty="0" smtClean="0"/>
              <a:t>2</a:t>
            </a:r>
            <a:endParaRPr lang="en-US" sz="32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8191780" y="904973"/>
            <a:ext cx="73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2s</a:t>
            </a:r>
            <a:r>
              <a:rPr lang="en-US" sz="3200" baseline="30000" dirty="0" smtClean="0"/>
              <a:t>2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813836" y="904973"/>
            <a:ext cx="87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2p</a:t>
            </a:r>
            <a:r>
              <a:rPr lang="en-US" sz="3200" baseline="30000" dirty="0"/>
              <a:t>6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436791" y="904973"/>
            <a:ext cx="73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  <a:r>
              <a:rPr lang="en-US" sz="3200" dirty="0" smtClean="0"/>
              <a:t>s</a:t>
            </a:r>
            <a:r>
              <a:rPr lang="en-US" sz="3200" baseline="30000" dirty="0" smtClean="0"/>
              <a:t>2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0064123" y="904973"/>
            <a:ext cx="843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3p</a:t>
            </a:r>
            <a:r>
              <a:rPr lang="en-US" sz="3200" baseline="30000" dirty="0" smtClean="0"/>
              <a:t>6</a:t>
            </a:r>
            <a:endParaRPr lang="en-US" sz="32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60809" y="904972"/>
            <a:ext cx="73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096" y="1505121"/>
            <a:ext cx="744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Which are `core’ and which are </a:t>
            </a:r>
            <a:r>
              <a:rPr lang="en-US" sz="3200" b="1" dirty="0" smtClean="0">
                <a:solidFill>
                  <a:srgbClr val="FF0000"/>
                </a:solidFill>
              </a:rPr>
              <a:t>valence 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7457" y="1489747"/>
            <a:ext cx="253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core</a:t>
            </a:r>
            <a:endParaRPr lang="en-US" sz="3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783286" y="1489747"/>
            <a:ext cx="2841171" cy="1537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05547" y="1579516"/>
            <a:ext cx="168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Valence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907486" y="1528211"/>
            <a:ext cx="6749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7645" y="2231571"/>
            <a:ext cx="7824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Which does `chemistry’, core or </a:t>
            </a:r>
            <a:r>
              <a:rPr lang="en-US" sz="3200" b="1" dirty="0" smtClean="0">
                <a:solidFill>
                  <a:srgbClr val="FF0000"/>
                </a:solidFill>
              </a:rPr>
              <a:t>valence 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62537" y="2231570"/>
            <a:ext cx="17087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valence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645" y="3015343"/>
            <a:ext cx="93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 write the abbreviated electronic configuration of Ca: 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10064123" y="3015343"/>
            <a:ext cx="161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[</a:t>
            </a:r>
            <a:r>
              <a:rPr lang="en-US" sz="3200" dirty="0" err="1" smtClean="0"/>
              <a:t>Ar</a:t>
            </a:r>
            <a:r>
              <a:rPr lang="en-US" sz="3200" dirty="0" smtClean="0"/>
              <a:t>] </a:t>
            </a:r>
            <a:r>
              <a:rPr lang="en-US" sz="3200" b="1" dirty="0" smtClean="0">
                <a:solidFill>
                  <a:srgbClr val="FF0000"/>
                </a:solidFill>
              </a:rPr>
              <a:t>4s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644" y="3757167"/>
            <a:ext cx="10539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 new  ‘twist’:  Lewis dot equivalent of abbreviated configuration of Ca- electrons in picture form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0064123" y="4005943"/>
            <a:ext cx="1616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Ca </a:t>
            </a:r>
            <a:r>
              <a:rPr lang="en-US" sz="6000" b="1" dirty="0" smtClean="0">
                <a:solidFill>
                  <a:srgbClr val="FF0000"/>
                </a:solidFill>
              </a:rPr>
              <a:t>: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2114" y="5021606"/>
            <a:ext cx="977537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In class practice counting </a:t>
            </a:r>
            <a:r>
              <a:rPr lang="en-US" sz="3600" b="1" dirty="0" smtClean="0">
                <a:solidFill>
                  <a:srgbClr val="FF0000"/>
                </a:solidFill>
              </a:rPr>
              <a:t>valence</a:t>
            </a:r>
            <a:r>
              <a:rPr lang="en-US" sz="3600" b="1" dirty="0" smtClean="0"/>
              <a:t> electrons, </a:t>
            </a:r>
            <a:r>
              <a:rPr lang="en-US" sz="3600" b="1" smtClean="0"/>
              <a:t>IDing</a:t>
            </a:r>
            <a:r>
              <a:rPr lang="en-US" sz="3600" b="1" dirty="0" smtClean="0"/>
              <a:t> elements and  writing Lewis dot structures  (2.5) </a:t>
            </a:r>
            <a:endParaRPr lang="en-US" sz="36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1114314" y="3600118"/>
            <a:ext cx="130629" cy="57999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82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8" grpId="0"/>
      <p:bldP spid="19" grpId="0" animBg="1"/>
      <p:bldP spid="20" grpId="0"/>
      <p:bldP spid="21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4" y="-34925"/>
            <a:ext cx="4992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60513" y="246064"/>
            <a:ext cx="411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Finally, we’re done with </a:t>
            </a:r>
            <a:r>
              <a:rPr lang="en-US" altLang="en-US" sz="3600" dirty="0" smtClean="0">
                <a:solidFill>
                  <a:srgbClr val="000000"/>
                </a:solidFill>
              </a:rPr>
              <a:t>this long preface about atoms and……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1" y="2667001"/>
            <a:ext cx="415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NOW…(WAIT FOR IT)…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1" y="3733800"/>
            <a:ext cx="4151313" cy="1600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 </a:t>
            </a:r>
            <a:r>
              <a:rPr lang="en-US" altLang="en-US" sz="4900">
                <a:solidFill>
                  <a:srgbClr val="000000"/>
                </a:solidFill>
              </a:rPr>
              <a:t>TIME FOR </a:t>
            </a:r>
            <a:r>
              <a:rPr lang="en-US" altLang="en-US" sz="4900">
                <a:solidFill>
                  <a:srgbClr val="FF0000"/>
                </a:solidFill>
              </a:rPr>
              <a:t>CHEMISTRY!</a:t>
            </a:r>
          </a:p>
        </p:txBody>
      </p:sp>
      <p:sp>
        <p:nvSpPr>
          <p:cNvPr id="7174" name="AutoShape 7" descr="Image result for fat cat"/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5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2664"/>
            <a:ext cx="9144000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752599" y="152401"/>
            <a:ext cx="98722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</a:rPr>
              <a:t>Chemistry…the big </a:t>
            </a:r>
            <a:r>
              <a:rPr lang="en-US" altLang="en-US" sz="4800" dirty="0" smtClean="0">
                <a:solidFill>
                  <a:srgbClr val="000000"/>
                </a:solidFill>
              </a:rPr>
              <a:t>picture: Chapter 3</a:t>
            </a:r>
            <a:endParaRPr lang="en-US" alt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02341"/>
            <a:ext cx="121702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CHAPTER 3.1 : Chemistry- the </a:t>
            </a:r>
            <a:r>
              <a:rPr lang="en-US" sz="6600" dirty="0" smtClean="0"/>
              <a:t>Big Picture-</a:t>
            </a:r>
            <a:r>
              <a:rPr lang="en-US" sz="6600" dirty="0" err="1" smtClean="0"/>
              <a:t>pt</a:t>
            </a:r>
            <a:r>
              <a:rPr lang="en-US" sz="6600" dirty="0" smtClean="0"/>
              <a:t> 1</a:t>
            </a:r>
          </a:p>
          <a:p>
            <a:r>
              <a:rPr lang="en-US" sz="6600" dirty="0" smtClean="0"/>
              <a:t> </a:t>
            </a:r>
            <a:endParaRPr lang="en-US" sz="6600" dirty="0"/>
          </a:p>
        </p:txBody>
      </p:sp>
      <p:sp>
        <p:nvSpPr>
          <p:cNvPr id="3" name="Oval 2"/>
          <p:cNvSpPr/>
          <p:nvPr/>
        </p:nvSpPr>
        <p:spPr>
          <a:xfrm>
            <a:off x="1262743" y="1970314"/>
            <a:ext cx="478971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03714" y="2166257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03713" y="1615355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5286" y="2764971"/>
            <a:ext cx="2808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Atoms of different elements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5057" y="2166257"/>
            <a:ext cx="2514600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95057" y="2569029"/>
            <a:ext cx="2884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“Hook up”</a:t>
            </a:r>
          </a:p>
          <a:p>
            <a:r>
              <a:rPr lang="en-US" sz="4400" dirty="0" smtClean="0"/>
              <a:t>In whole #</a:t>
            </a:r>
          </a:p>
          <a:p>
            <a:r>
              <a:rPr lang="en-US" sz="4400" dirty="0" smtClean="0"/>
              <a:t>ratios</a:t>
            </a:r>
            <a:endParaRPr lang="en-US" sz="4400" dirty="0"/>
          </a:p>
        </p:txBody>
      </p:sp>
      <p:sp>
        <p:nvSpPr>
          <p:cNvPr id="10" name="Oval 9"/>
          <p:cNvSpPr/>
          <p:nvPr/>
        </p:nvSpPr>
        <p:spPr>
          <a:xfrm>
            <a:off x="8654143" y="1970313"/>
            <a:ext cx="478971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70369" y="2595070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557654" y="2742026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0" idx="3"/>
            <a:endCxn id="11" idx="7"/>
          </p:cNvCxnSpPr>
          <p:nvPr/>
        </p:nvCxnSpPr>
        <p:spPr>
          <a:xfrm flipH="1">
            <a:off x="8167698" y="2453473"/>
            <a:ext cx="556589" cy="200582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1"/>
          </p:cNvCxnSpPr>
          <p:nvPr/>
        </p:nvCxnSpPr>
        <p:spPr>
          <a:xfrm flipH="1" flipV="1">
            <a:off x="9015561" y="2488675"/>
            <a:ext cx="593107" cy="31233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34943" y="3630858"/>
            <a:ext cx="3995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…to form molecules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8441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9" grpId="0"/>
      <p:bldP spid="10" grpId="0" animBg="1"/>
      <p:bldP spid="11" grpId="0" animBg="1"/>
      <p:bldP spid="12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24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Big Picture </a:t>
            </a:r>
            <a:r>
              <a:rPr lang="en-US" sz="3200" b="1" dirty="0" err="1" smtClean="0"/>
              <a:t>pt</a:t>
            </a:r>
            <a:r>
              <a:rPr lang="en-US" sz="3200" b="1" dirty="0" smtClean="0"/>
              <a:t> 1 seen in terms of Legos</a:t>
            </a:r>
            <a:endParaRPr lang="en-US" sz="3200" b="1" dirty="0"/>
          </a:p>
        </p:txBody>
      </p:sp>
      <p:pic>
        <p:nvPicPr>
          <p:cNvPr id="3" name="Picture 2" descr="http://www.w3.org/2005/Talks/0308-semweb-em/le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2705100" cy="2705100"/>
          </a:xfrm>
          <a:prstGeom prst="rect">
            <a:avLst/>
          </a:prstGeom>
          <a:noFill/>
        </p:spPr>
      </p:pic>
      <p:pic>
        <p:nvPicPr>
          <p:cNvPr id="4" name="Picture 6" descr="http://media.techeblog.com/images/legomario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1" y="2514601"/>
            <a:ext cx="3004385" cy="40125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600201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Atoms …irreducibly different element(al) pieces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4600" y="1447801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Molecules…any combo of 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different elements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34000" y="3962400"/>
            <a:ext cx="1447800" cy="0"/>
          </a:xfrm>
          <a:prstGeom prst="straightConnector1">
            <a:avLst/>
          </a:prstGeom>
          <a:ln w="825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2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02341"/>
            <a:ext cx="121702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CHAPTER 3.1 : Chemistry- the </a:t>
            </a:r>
            <a:r>
              <a:rPr lang="en-US" sz="6600" dirty="0" smtClean="0"/>
              <a:t>Big Picture-</a:t>
            </a:r>
            <a:r>
              <a:rPr lang="en-US" sz="6600" dirty="0" err="1" smtClean="0"/>
              <a:t>pt</a:t>
            </a:r>
            <a:r>
              <a:rPr lang="en-US" sz="6600" dirty="0" smtClean="0"/>
              <a:t> 2 </a:t>
            </a:r>
          </a:p>
          <a:p>
            <a:r>
              <a:rPr lang="en-US" sz="6600" dirty="0" smtClean="0"/>
              <a:t> </a:t>
            </a:r>
            <a:endParaRPr lang="en-US" sz="6600" dirty="0"/>
          </a:p>
        </p:txBody>
      </p:sp>
      <p:sp>
        <p:nvSpPr>
          <p:cNvPr id="3" name="Oval 2"/>
          <p:cNvSpPr/>
          <p:nvPr/>
        </p:nvSpPr>
        <p:spPr>
          <a:xfrm>
            <a:off x="1968614" y="1872341"/>
            <a:ext cx="478971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132112" y="2497098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19397" y="2644054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3" idx="3"/>
          </p:cNvCxnSpPr>
          <p:nvPr/>
        </p:nvCxnSpPr>
        <p:spPr>
          <a:xfrm flipH="1">
            <a:off x="1482169" y="2355501"/>
            <a:ext cx="556589" cy="200582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330032" y="2390703"/>
            <a:ext cx="593107" cy="31233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14385" y="2024743"/>
            <a:ext cx="794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9" name="Oval 8"/>
          <p:cNvSpPr/>
          <p:nvPr/>
        </p:nvSpPr>
        <p:spPr>
          <a:xfrm>
            <a:off x="5035759" y="1926771"/>
            <a:ext cx="642257" cy="771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90785" y="3135086"/>
            <a:ext cx="326572" cy="3918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9" idx="4"/>
            <a:endCxn id="10" idx="0"/>
          </p:cNvCxnSpPr>
          <p:nvPr/>
        </p:nvCxnSpPr>
        <p:spPr>
          <a:xfrm flipH="1">
            <a:off x="5354071" y="2698484"/>
            <a:ext cx="2817" cy="43660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82168" y="3962400"/>
            <a:ext cx="5058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Different molecules ( or the same molecules) can trade atomic partners</a:t>
            </a:r>
            <a:endParaRPr lang="en-US" sz="3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54486" y="2751430"/>
            <a:ext cx="1992086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414656" y="2024743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972784" y="2142445"/>
            <a:ext cx="348343" cy="4027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436427" y="2996516"/>
            <a:ext cx="326572" cy="3918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842166" y="2854715"/>
            <a:ext cx="642257" cy="771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206501" y="2402071"/>
            <a:ext cx="478971" cy="566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20" idx="2"/>
          </p:cNvCxnSpPr>
          <p:nvPr/>
        </p:nvCxnSpPr>
        <p:spPr>
          <a:xfrm flipH="1" flipV="1">
            <a:off x="8757555" y="2326596"/>
            <a:ext cx="448946" cy="358504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1146956" y="2521228"/>
            <a:ext cx="10888" cy="360425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3"/>
            <a:endCxn id="18" idx="6"/>
          </p:cNvCxnSpPr>
          <p:nvPr/>
        </p:nvCxnSpPr>
        <p:spPr>
          <a:xfrm flipH="1">
            <a:off x="8762999" y="2885231"/>
            <a:ext cx="513646" cy="307228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04314" y="4063671"/>
            <a:ext cx="4288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i.e. they react to form new molecules</a:t>
            </a:r>
            <a:endParaRPr lang="en-US" sz="3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025739" y="2409188"/>
            <a:ext cx="794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514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 animBg="1"/>
      <p:bldP spid="10" grpId="0" animBg="1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CHEMICAL </a:t>
            </a:r>
            <a:r>
              <a:rPr lang="en-US" sz="4400" dirty="0"/>
              <a:t>VS </a:t>
            </a:r>
            <a:r>
              <a:rPr lang="en-US" sz="4400" b="1" dirty="0"/>
              <a:t>PHYSICAL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671692"/>
            <a:ext cx="6934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/>
              <a:t>CUTTING PAPER</a:t>
            </a:r>
          </a:p>
          <a:p>
            <a:pPr>
              <a:buFont typeface="Wingdings" pitchFamily="2" charset="2"/>
              <a:buChar char="Ø"/>
            </a:pP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ICE MELTING</a:t>
            </a:r>
          </a:p>
          <a:p>
            <a:pPr>
              <a:buFont typeface="Wingdings" pitchFamily="2" charset="2"/>
              <a:buChar char="Ø"/>
            </a:pP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DISSOLVING SALT IN WATER</a:t>
            </a:r>
          </a:p>
          <a:p>
            <a:pPr>
              <a:buFont typeface="Wingdings" pitchFamily="2" charset="2"/>
              <a:buChar char="Ø"/>
            </a:pP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BURNING PAPER</a:t>
            </a:r>
          </a:p>
          <a:p>
            <a:pPr>
              <a:buFont typeface="Wingdings" pitchFamily="2" charset="2"/>
              <a:buChar char="Ø"/>
            </a:pP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ACID + BASE</a:t>
            </a:r>
          </a:p>
          <a:p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POTASSIUM IN WATER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3400" y="685801"/>
            <a:ext cx="2286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PHYSICAL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3400" y="1752601"/>
            <a:ext cx="21336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PHYSICAL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7200" y="2819401"/>
            <a:ext cx="21336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PHYSICAL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4800" y="3962401"/>
            <a:ext cx="2286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CHEMICAL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1"/>
            <a:ext cx="2286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CHEMICAL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4800" y="5943601"/>
            <a:ext cx="2286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CHEMICAL</a:t>
            </a:r>
          </a:p>
        </p:txBody>
      </p:sp>
    </p:spTree>
    <p:extLst>
      <p:ext uri="{BB962C8B-B14F-4D97-AF65-F5344CB8AC3E}">
        <p14:creationId xmlns:p14="http://schemas.microsoft.com/office/powerpoint/2010/main" val="21302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496</Words>
  <Application>Microsoft Office PowerPoint</Application>
  <PresentationFormat>Widescreen</PresentationFormat>
  <Paragraphs>107</Paragraphs>
  <Slides>15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Packager Shell Object</vt:lpstr>
      <vt:lpstr>PowerPoint Presentation</vt:lpstr>
      <vt:lpstr>The specific combo of orbits creates the unique chemistry of an element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EXAMPLES OF THE FEROCITY OF IONIC COMPOUND FORMATION combining Na and Cl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Fong, Jerry</cp:lastModifiedBy>
  <cp:revision>15</cp:revision>
  <dcterms:created xsi:type="dcterms:W3CDTF">2017-09-15T23:56:17Z</dcterms:created>
  <dcterms:modified xsi:type="dcterms:W3CDTF">2017-09-18T13:39:03Z</dcterms:modified>
</cp:coreProperties>
</file>