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43" r:id="rId2"/>
    <p:sldMasterId id="2147483955" r:id="rId3"/>
  </p:sldMasterIdLst>
  <p:notesMasterIdLst>
    <p:notesMasterId r:id="rId27"/>
  </p:notesMasterIdLst>
  <p:sldIdLst>
    <p:sldId id="360" r:id="rId4"/>
    <p:sldId id="361" r:id="rId5"/>
    <p:sldId id="362" r:id="rId6"/>
    <p:sldId id="363" r:id="rId7"/>
    <p:sldId id="377" r:id="rId8"/>
    <p:sldId id="379" r:id="rId9"/>
    <p:sldId id="380" r:id="rId10"/>
    <p:sldId id="381" r:id="rId11"/>
    <p:sldId id="382" r:id="rId12"/>
    <p:sldId id="383" r:id="rId13"/>
    <p:sldId id="384" r:id="rId14"/>
    <p:sldId id="391" r:id="rId15"/>
    <p:sldId id="385" r:id="rId16"/>
    <p:sldId id="392" r:id="rId17"/>
    <p:sldId id="393" r:id="rId18"/>
    <p:sldId id="394" r:id="rId19"/>
    <p:sldId id="386" r:id="rId20"/>
    <p:sldId id="387" r:id="rId21"/>
    <p:sldId id="396" r:id="rId22"/>
    <p:sldId id="395" r:id="rId23"/>
    <p:sldId id="388" r:id="rId24"/>
    <p:sldId id="389" r:id="rId25"/>
    <p:sldId id="3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905B57-4C97-420A-BC88-028AFD9F3685}">
          <p14:sldIdLst/>
        </p14:section>
        <p14:section name="Untitled Section" id="{23CBC2A3-CB94-4CAF-9DCA-EB239E2DA874}">
          <p14:sldIdLst>
            <p14:sldId id="360"/>
            <p14:sldId id="361"/>
            <p14:sldId id="362"/>
            <p14:sldId id="363"/>
            <p14:sldId id="377"/>
            <p14:sldId id="379"/>
            <p14:sldId id="380"/>
            <p14:sldId id="381"/>
            <p14:sldId id="382"/>
            <p14:sldId id="383"/>
            <p14:sldId id="384"/>
            <p14:sldId id="391"/>
            <p14:sldId id="385"/>
            <p14:sldId id="392"/>
            <p14:sldId id="393"/>
            <p14:sldId id="394"/>
            <p14:sldId id="386"/>
            <p14:sldId id="387"/>
            <p14:sldId id="396"/>
            <p14:sldId id="395"/>
            <p14:sldId id="388"/>
            <p14:sldId id="389"/>
            <p14:sldId id="3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99FF66"/>
    <a:srgbClr val="15B13E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00544-8555-4736-990B-6AD2333313D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1E089-4CB7-4101-BC91-45FE78EB2A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B8F4-40B9-44E6-A2BB-D524CD1C5E6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7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2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6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85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7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05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56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3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70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66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15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5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42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67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42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54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4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98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88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24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1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75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8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28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78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29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4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90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2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3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0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0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1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9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pLhSxvhzrn6hcM&amp;tbnid=A0YwhFntLglFJM:&amp;ved=0CAUQjRw&amp;url=http://www.shardcore.org/shardpress/index.php/2011/08/05/schrodinger-and-the-cat-2011/&amp;ei=GR8tUsmuDce62gWR_oHABQ&amp;bvm=bv.51773540,d.aWM&amp;psig=AFQjCNGSKOqmd6RuBX7idhgH-4aF0l-Vwg&amp;ust=137877516063701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docid=FVxJQUsqbz55CM&amp;tbnid=9HpMol03VAGw7M:&amp;ved=0CAUQjRw&amp;url=http://www.google.com/url?sa=i&amp;rct=j&amp;q=&amp;esrc=s&amp;frm=1&amp;source=images&amp;cd=&amp;cad=rja&amp;docid=FVxJQUsqbz55CM&amp;tbnid=9HpMol03VAGw7M:&amp;ved=&amp;url=http://www.chemistry.mcmaster.ca/esam/Chapter_3/section_2.html&amp;ei=ESctUt2ANIO4rQGS7ICoAw&amp;bvm=bv.51773540,d.aWM&amp;psig=AFQjCNH2uL8fH8aCxy60zLXvxNrUstklCA&amp;ust=1378777234353500&amp;ei=VSctUrXoPMaD2gWVn4GICg&amp;bvm=bv.51773540,d.aWM&amp;psig=AFQjCNH2uL8fH8aCxy60zLXvxNrUstklCA&amp;ust=1378777234353500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_GN20as8C3Yr-M&amp;tbnid=ZHmFTJUili_jOM:&amp;ved=0CAUQjRw&amp;url=http://leonie101.edublogs.org/about/&amp;ei=v4EwUvLnK5Sa8wTD3oDoBg&amp;bvm=bv.51773540,d.eWU&amp;psig=AFQjCNGwPdjXx05MXruA-H7IymOs2Mkr9Q&amp;ust=1378996999605486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source=images&amp;cd=&amp;cad=rja&amp;docid=Rq0nOMMrm-s4VM&amp;tbnid=mPKGYYstKoC-PM:&amp;ved=0CAgQjRwwAA&amp;url=http://www.catster.com/lifestyle/tabby-tuesday-the-happy-cat-dance&amp;ei=foIwUuCNFJHo8QSBpIGABw&amp;psig=AFQjCNGu9gsX0gOgA2pKJB_I87FnHqSiGg&amp;ust=137899724638435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/url?sa=i&amp;rct=j&amp;q=&amp;esrc=s&amp;frm=1&amp;source=images&amp;cd=&amp;cad=rja&amp;docid=l29ePpW6tRjo8M&amp;tbnid=SEmfH4VAJPl37M:&amp;ved=0CAUQjRw&amp;url=http://favim.com/image/439541/&amp;ei=kYkqUtfJBISv2QWCtYCQBw&amp;bvm=bv.51773540,d.b2I&amp;psig=AFQjCNFTu82OGwC7tFQBul7Gbw4CvITMJA&amp;ust=1378605805645946" TargetMode="Externa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3GQn_eVwluCJCM&amp;tbnid=_ApFKBUoGei04M:&amp;ved=0CAUQjRw&amp;url=http://chemwiki.ucdavis.edu/Wikitexts/UCD_Chem_2A/ChemWiki_Module_Topics/Electrons_in_Atoms/Electronic_Orbitals&amp;ei=TCwtUr-VMcPA2AXK04GoCw&amp;bvm=bv.51773540,d.aWM&amp;psig=AFQjCNF5Cesw3nx2Qd-zO0_vEjcgqYYNnw&amp;ust=13787785400196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SHlK82HZ3R3-M&amp;tbnid=yll0H6Gi2brHXM:&amp;ved=0CAUQjRw&amp;url=http://www.spectable.com/professeur-fou-spectacle-jeune-public/74807&amp;ei=lEAtUprdE-H92QW4-oCgDQ&amp;psig=AFQjCNEwlyXl4Wf2khHvZz8YZ2Ug5nRbxA&amp;ust=137878366419600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382000" cy="3760788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		d				p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981200" y="2438400"/>
            <a:ext cx="6096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981200" y="28956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981200" y="33528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057400" y="38862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11430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55626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8305800" y="304800"/>
            <a:ext cx="838200" cy="17383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He</a:t>
            </a:r>
            <a:r>
              <a:rPr lang="en-US" sz="2400">
                <a:solidFill>
                  <a:srgbClr val="000000"/>
                </a:solidFill>
              </a:rPr>
              <a:t> is </a:t>
            </a:r>
            <a:r>
              <a:rPr lang="en-US" sz="2800" b="1">
                <a:solidFill>
                  <a:srgbClr val="0000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not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8229600" y="762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8006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IN-CLASS EXERCISE 1: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COMPLETE ELECTRONIC CONFIGURATIONS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6" grpId="0" animBg="1"/>
      <p:bldP spid="58377" grpId="0" animBg="1"/>
      <p:bldP spid="583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Model 5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`</a:t>
            </a:r>
            <a:r>
              <a:rPr lang="en-US" sz="2800" b="1" dirty="0" smtClean="0">
                <a:solidFill>
                  <a:srgbClr val="FF0000"/>
                </a:solidFill>
              </a:rPr>
              <a:t>final’ </a:t>
            </a:r>
            <a:r>
              <a:rPr lang="en-US" sz="2800" dirty="0" smtClean="0">
                <a:solidFill>
                  <a:prstClr val="black"/>
                </a:solidFill>
              </a:rPr>
              <a:t>solution for the </a:t>
            </a:r>
            <a:r>
              <a:rPr lang="en-US" sz="2800" b="1" dirty="0" smtClean="0">
                <a:solidFill>
                  <a:prstClr val="black"/>
                </a:solidFill>
              </a:rPr>
              <a:t>H atom  </a:t>
            </a:r>
            <a:r>
              <a:rPr lang="en-US" sz="2800" dirty="0" smtClean="0">
                <a:solidFill>
                  <a:prstClr val="black"/>
                </a:solidFill>
              </a:rPr>
              <a:t>(pp. 73-80):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Erwin Schrödinger’s Equation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prstClr val="black"/>
                </a:solidFill>
              </a:rPr>
              <a:t>Modern Quantum Theory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590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346" name="Picture 10" descr="http://www.shardcore.org/painting/schrodinger6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95400"/>
            <a:ext cx="4087236" cy="32766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1295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His theory in a nutshell: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33600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3200" b="1" dirty="0" smtClean="0">
                <a:solidFill>
                  <a:prstClr val="black"/>
                </a:solidFill>
              </a:rPr>
              <a:t>Find </a:t>
            </a:r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 &amp;  E  by solving the `</a:t>
            </a:r>
            <a:r>
              <a:rPr lang="en-US" sz="3200" b="1" dirty="0" err="1" smtClean="0">
                <a:solidFill>
                  <a:prstClr val="black"/>
                </a:solidFill>
                <a:sym typeface="Symbol"/>
              </a:rPr>
              <a:t>eigenvalue</a:t>
            </a:r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’ problem:</a:t>
            </a:r>
          </a:p>
          <a:p>
            <a:pPr marL="342900" indent="-342900"/>
            <a:endParaRPr lang="en-US" b="1" dirty="0" smtClean="0">
              <a:solidFill>
                <a:prstClr val="black"/>
              </a:solidFill>
              <a:sym typeface="Symbol"/>
            </a:endParaRPr>
          </a:p>
          <a:p>
            <a:pPr marL="342900" indent="-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3637" y="3529103"/>
            <a:ext cx="1935126" cy="533400"/>
          </a:xfrm>
          <a:prstGeom prst="rect">
            <a:avLst/>
          </a:prstGeom>
          <a:noFill/>
        </p:spPr>
      </p:pic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4800600"/>
            <a:ext cx="804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2</a:t>
            </a:r>
            <a:r>
              <a:rPr lang="en-US" sz="3600" dirty="0" smtClean="0">
                <a:solidFill>
                  <a:prstClr val="black"/>
                </a:solidFill>
              </a:rPr>
              <a:t>) 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*(x)(x)</a:t>
            </a:r>
            <a:r>
              <a:rPr lang="en-US" sz="3600" b="1" dirty="0" err="1" smtClean="0">
                <a:solidFill>
                  <a:prstClr val="black"/>
                </a:solidFill>
                <a:sym typeface="Symbol"/>
              </a:rPr>
              <a:t>dx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= P(x)</a:t>
            </a:r>
          </a:p>
          <a:p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    P(x) =probability of e</a:t>
            </a:r>
            <a:r>
              <a:rPr lang="en-US" sz="3600" b="1" baseline="30000" dirty="0" smtClean="0">
                <a:solidFill>
                  <a:prstClr val="black"/>
                </a:solidFill>
                <a:sym typeface="Symbol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 being at x=&gt; 	shape of orbitals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3276600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Text p. 74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062503"/>
            <a:ext cx="42672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Schr</a:t>
            </a:r>
            <a:r>
              <a:rPr lang="en-US" sz="3200" b="1" dirty="0">
                <a:solidFill>
                  <a:prstClr val="black"/>
                </a:solidFill>
              </a:rPr>
              <a:t>ö</a:t>
            </a:r>
            <a:r>
              <a:rPr lang="en-US" sz="3200" b="1" dirty="0" smtClean="0"/>
              <a:t>dinger’s </a:t>
            </a:r>
            <a:r>
              <a:rPr lang="en-US" sz="3200" b="1" dirty="0" smtClean="0"/>
              <a:t>equation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20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524000"/>
            <a:ext cx="4038600" cy="4648200"/>
          </a:xfrm>
          <a:prstGeom prst="ellipse">
            <a:avLst/>
          </a:prstGeom>
          <a:noFill/>
          <a:ln w="762000">
            <a:solidFill>
              <a:srgbClr val="00B0F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826" y="4036142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 starts here, t=0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72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Nucleus magnified 100,000X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962400" y="42672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81500" y="41529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32766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48200" y="129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1371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 here t=t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5257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</a:rPr>
              <a:t>ere t=t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480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1600" y="54864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Here t=t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….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" y="24457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800" b="1" dirty="0" smtClean="0">
                <a:solidFill>
                  <a:prstClr val="black"/>
                </a:solidFill>
              </a:rPr>
              <a:t>What P(x)=</a:t>
            </a:r>
            <a:r>
              <a:rPr lang="en-US" sz="3800" b="1" dirty="0">
                <a:solidFill>
                  <a:prstClr val="black"/>
                </a:solidFill>
                <a:sym typeface="Symbol"/>
              </a:rPr>
              <a:t>*(x)(x)dx </a:t>
            </a:r>
            <a:r>
              <a:rPr lang="en-US" sz="3800" b="1" dirty="0" smtClean="0">
                <a:solidFill>
                  <a:prstClr val="black"/>
                </a:solidFill>
                <a:sym typeface="Symbol"/>
              </a:rPr>
              <a:t> means:</a:t>
            </a:r>
            <a:endParaRPr lang="en-US" sz="38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Electrons  are </a:t>
            </a:r>
            <a:r>
              <a:rPr lang="en-US" sz="3200" b="1" i="1" dirty="0" smtClean="0">
                <a:solidFill>
                  <a:srgbClr val="0070C0"/>
                </a:solidFill>
              </a:rPr>
              <a:t>now you see it, now you don’t</a:t>
            </a:r>
            <a:r>
              <a:rPr lang="en-US" sz="3200" b="1" dirty="0" smtClean="0">
                <a:solidFill>
                  <a:srgbClr val="FF0000"/>
                </a:solidFill>
              </a:rPr>
              <a:t> bits of atomic popcorn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58994" y="1623378"/>
            <a:ext cx="3352800" cy="2308324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lectron </a:t>
            </a:r>
            <a:r>
              <a:rPr lang="en-US" sz="2400" b="1" dirty="0" smtClean="0">
                <a:solidFill>
                  <a:prstClr val="black"/>
                </a:solidFill>
              </a:rPr>
              <a:t>has P(x) chance to `pop out’ at x=distance from nucleus. 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It must be </a:t>
            </a:r>
            <a:r>
              <a:rPr lang="en-US" sz="2400" b="1" i="1" dirty="0" smtClean="0">
                <a:solidFill>
                  <a:prstClr val="black"/>
                </a:solidFill>
              </a:rPr>
              <a:t>somewhere</a:t>
            </a:r>
            <a:r>
              <a:rPr lang="en-US" sz="2400" b="1" dirty="0" smtClean="0">
                <a:solidFill>
                  <a:prstClr val="black"/>
                </a:solidFill>
              </a:rPr>
              <a:t> at all times…just can’t say where</a:t>
            </a:r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960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2133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smtClean="0">
                <a:solidFill>
                  <a:srgbClr val="FF0000"/>
                </a:solidFill>
              </a:rPr>
              <a:t>ere </a:t>
            </a:r>
            <a:r>
              <a:rPr lang="en-US" sz="2800" b="1" dirty="0" smtClean="0">
                <a:solidFill>
                  <a:srgbClr val="FF0000"/>
                </a:solidFill>
              </a:rPr>
              <a:t>at t=t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5" grpId="0"/>
      <p:bldP spid="5" grpId="1"/>
      <p:bldP spid="6" grpId="0" animBg="1"/>
      <p:bldP spid="7" grpId="0"/>
      <p:bldP spid="16" grpId="0" animBg="1"/>
      <p:bldP spid="28" grpId="0" animBg="1"/>
      <p:bldP spid="28" grpId="1" animBg="1"/>
      <p:bldP spid="28" grpId="2" animBg="1"/>
      <p:bldP spid="29" grpId="0"/>
      <p:bldP spid="29" grpId="1"/>
      <p:bldP spid="30" grpId="0" animBg="1"/>
      <p:bldP spid="30" grpId="1" animBg="1"/>
      <p:bldP spid="30" grpId="2" animBg="1"/>
      <p:bldP spid="31" grpId="0"/>
      <p:bldP spid="31" grpId="1"/>
      <p:bldP spid="35" grpId="0" animBg="1"/>
      <p:bldP spid="35" grpId="1" animBg="1"/>
      <p:bldP spid="35" grpId="2" animBg="1"/>
      <p:bldP spid="36" grpId="0"/>
      <p:bldP spid="36" grpId="1"/>
      <p:bldP spid="38" grpId="0" animBg="1"/>
      <p:bldP spid="39" grpId="0" animBg="1"/>
      <p:bldP spid="39" grpId="1" animBg="1"/>
      <p:bldP spid="39" grpId="2" animBg="1"/>
      <p:bldP spid="40" grpId="0"/>
      <p:bldP spid="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Model 5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`</a:t>
            </a:r>
            <a:r>
              <a:rPr lang="en-US" sz="2800" b="1" dirty="0" smtClean="0">
                <a:solidFill>
                  <a:srgbClr val="FF0000"/>
                </a:solidFill>
              </a:rPr>
              <a:t>final’ </a:t>
            </a:r>
            <a:r>
              <a:rPr lang="en-US" sz="2800" dirty="0" smtClean="0">
                <a:solidFill>
                  <a:prstClr val="black"/>
                </a:solidFill>
              </a:rPr>
              <a:t>solution for the </a:t>
            </a:r>
            <a:r>
              <a:rPr lang="en-US" sz="2800" b="1" dirty="0" smtClean="0">
                <a:solidFill>
                  <a:prstClr val="black"/>
                </a:solidFill>
              </a:rPr>
              <a:t>H atom  </a:t>
            </a:r>
            <a:r>
              <a:rPr lang="en-US" sz="2800" dirty="0" smtClean="0">
                <a:solidFill>
                  <a:prstClr val="black"/>
                </a:solidFill>
              </a:rPr>
              <a:t>(pp. 73-80):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Erwin Schrödinger’s Equation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prstClr val="black"/>
                </a:solidFill>
              </a:rPr>
              <a:t>Modern Quantum Theory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590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295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His theory in a nutshell (continued): …The really important bit for chemists: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" y="2744097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sym typeface="Symbol"/>
              </a:rPr>
              <a:t>) 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The possible states of the e</a:t>
            </a:r>
            <a:r>
              <a:rPr lang="en-US" sz="3600" b="1" baseline="30000" dirty="0" smtClean="0">
                <a:solidFill>
                  <a:prstClr val="black"/>
                </a:solidFill>
                <a:sym typeface="Symbol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turn out to depend  on 4 quantum numbers:    n, </a:t>
            </a:r>
            <a:r>
              <a:rPr lang="en-US" sz="3600" b="1" dirty="0" smtClean="0">
                <a:solidFill>
                  <a:srgbClr val="0070C0"/>
                </a:solidFill>
                <a:sym typeface="Symbol"/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36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and </a:t>
            </a:r>
            <a:r>
              <a:rPr lang="en-US" sz="3600" b="1" dirty="0" err="1" smtClean="0">
                <a:solidFill>
                  <a:srgbClr val="00602B"/>
                </a:solidFill>
                <a:sym typeface="Symbol"/>
              </a:rPr>
              <a:t>m</a:t>
            </a:r>
            <a:r>
              <a:rPr lang="en-US" sz="3600" b="1" baseline="-25000" dirty="0" err="1" smtClean="0">
                <a:solidFill>
                  <a:srgbClr val="00602B"/>
                </a:solidFill>
                <a:sym typeface="Symbol"/>
              </a:rPr>
              <a:t>s</a:t>
            </a:r>
            <a:r>
              <a:rPr lang="en-US" sz="3600" b="1" dirty="0" smtClean="0">
                <a:solidFill>
                  <a:srgbClr val="00602B"/>
                </a:solidFill>
                <a:sym typeface="Symbol"/>
              </a:rPr>
              <a:t> </a:t>
            </a:r>
            <a:r>
              <a:rPr lang="en-US" sz="3600" b="1" dirty="0" smtClean="0">
                <a:sym typeface="Symbol"/>
              </a:rPr>
              <a:t>which are connected by some simple counting rules 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	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5052421"/>
            <a:ext cx="4953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See text tables 2.1 and 2.2 pp 76-7)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hemistry.mcmaster.ca/esam/Chapter_3/fig3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4181475" cy="4200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Schrödinger’s prediction of 1s electron’s Probability of being in a thin shell at distance r from H nucleus: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257800"/>
            <a:ext cx="5715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0.52  nm (Schr</a:t>
            </a:r>
            <a:r>
              <a:rPr lang="en-US" sz="2800" b="1" dirty="0">
                <a:solidFill>
                  <a:prstClr val="black"/>
                </a:solidFill>
              </a:rPr>
              <a:t>ö</a:t>
            </a:r>
            <a:r>
              <a:rPr lang="en-US" sz="2800" dirty="0" smtClean="0">
                <a:solidFill>
                  <a:prstClr val="black"/>
                </a:solidFill>
              </a:rPr>
              <a:t>dinger prediction)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7912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0.52 nm = observed effective radius of</a:t>
            </a: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                  ground state  H atom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676400"/>
            <a:ext cx="4953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</a:t>
            </a:r>
            <a:r>
              <a:rPr lang="en-US" sz="3200" baseline="-25000" dirty="0" smtClean="0">
                <a:solidFill>
                  <a:prstClr val="black"/>
                </a:solidFill>
              </a:rPr>
              <a:t>H</a:t>
            </a:r>
            <a:r>
              <a:rPr lang="en-US" sz="3200" dirty="0" smtClean="0">
                <a:solidFill>
                  <a:prstClr val="black"/>
                </a:solidFill>
              </a:rPr>
              <a:t> (1s) =-13.6 </a:t>
            </a:r>
            <a:r>
              <a:rPr lang="en-US" sz="3200" dirty="0" err="1" smtClean="0">
                <a:solidFill>
                  <a:prstClr val="black"/>
                </a:solidFill>
              </a:rPr>
              <a:t>eV</a:t>
            </a:r>
            <a:r>
              <a:rPr lang="en-US" sz="3200" dirty="0" smtClean="0">
                <a:solidFill>
                  <a:prstClr val="black"/>
                </a:solidFill>
              </a:rPr>
              <a:t> (predicted)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438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</a:t>
            </a:r>
            <a:r>
              <a:rPr lang="en-US" sz="3200" baseline="-25000" dirty="0" smtClean="0">
                <a:solidFill>
                  <a:prstClr val="black"/>
                </a:solidFill>
              </a:rPr>
              <a:t>H</a:t>
            </a:r>
            <a:r>
              <a:rPr lang="en-US" sz="3200" dirty="0" smtClean="0">
                <a:solidFill>
                  <a:prstClr val="black"/>
                </a:solidFill>
              </a:rPr>
              <a:t> (1s) =-13.6 </a:t>
            </a:r>
            <a:r>
              <a:rPr lang="en-US" sz="3200" dirty="0" err="1" smtClean="0">
                <a:solidFill>
                  <a:prstClr val="black"/>
                </a:solidFill>
              </a:rPr>
              <a:t>eV</a:t>
            </a:r>
            <a:r>
              <a:rPr lang="en-US" sz="3200" dirty="0" smtClean="0">
                <a:solidFill>
                  <a:prstClr val="black"/>
                </a:solidFill>
              </a:rPr>
              <a:t> (observed)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2209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predicts effects of magnets (</a:t>
            </a:r>
            <a:r>
              <a:rPr lang="en-US" sz="2800" b="1" dirty="0" err="1" smtClean="0">
                <a:solidFill>
                  <a:prstClr val="black"/>
                </a:solidFill>
              </a:rPr>
              <a:t>m</a:t>
            </a:r>
            <a:r>
              <a:rPr lang="en-US" sz="2800" b="1" baseline="-25000" dirty="0" err="1" smtClean="0">
                <a:solidFill>
                  <a:prstClr val="black"/>
                </a:solidFill>
              </a:rPr>
              <a:t>L</a:t>
            </a:r>
            <a:r>
              <a:rPr lang="en-US" sz="2800" b="1" dirty="0" smtClean="0">
                <a:solidFill>
                  <a:prstClr val="black"/>
                </a:solidFill>
              </a:rPr>
              <a:t>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066800"/>
            <a:ext cx="3125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See also: text p. 75 Fig. 2.13</a:t>
            </a:r>
            <a:endParaRPr lang="en-US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9" y="19665"/>
            <a:ext cx="891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The even better news: </a:t>
            </a:r>
            <a:r>
              <a:rPr lang="en-US" sz="3400" b="1" dirty="0" smtClean="0">
                <a:solidFill>
                  <a:prstClr val="black"/>
                </a:solidFill>
              </a:rPr>
              <a:t>Schrödinger’s methods can be extended with success (and some reasonable approximations)  to explain the rest of the elements’ spectra. </a:t>
            </a:r>
            <a:endParaRPr lang="en-US" sz="3400" dirty="0"/>
          </a:p>
        </p:txBody>
      </p:sp>
      <p:pic>
        <p:nvPicPr>
          <p:cNvPr id="3074" name="Picture 2" descr="http://leonie101.edublogs.org/files/2009/07/leonies-photos-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3090094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52400" y="249258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 err="1" smtClean="0">
                <a:solidFill>
                  <a:srgbClr val="FF0000"/>
                </a:solidFill>
              </a:rPr>
              <a:t>spectroscopists</a:t>
            </a:r>
            <a:r>
              <a:rPr lang="en-US" sz="3200" b="1" dirty="0" smtClean="0">
                <a:solidFill>
                  <a:srgbClr val="FF0000"/>
                </a:solidFill>
              </a:rPr>
              <a:t> are happy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www.catster.com/files/post_images/bf9f08a3412a7e3dd2f09f2ea869042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26" y="3007028"/>
            <a:ext cx="2947835" cy="385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5344" y="190445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</a:t>
            </a:r>
            <a:r>
              <a:rPr lang="en-US" sz="3600" b="1" dirty="0" smtClean="0">
                <a:solidFill>
                  <a:srgbClr val="0070C0"/>
                </a:solidFill>
              </a:rPr>
              <a:t>so are theoreticians (sort of)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7772400" cy="1143000"/>
          </a:xfrm>
        </p:spPr>
        <p:txBody>
          <a:bodyPr/>
          <a:lstStyle/>
          <a:p>
            <a:r>
              <a:rPr lang="en-US" sz="2800" dirty="0" smtClean="0"/>
              <a:t>   </a:t>
            </a:r>
            <a:r>
              <a:rPr lang="en-US" sz="2800" b="1" dirty="0"/>
              <a:t>the quantum cat </a:t>
            </a:r>
            <a:r>
              <a:rPr lang="en-US" sz="2800" b="1" dirty="0" smtClean="0"/>
              <a:t>dilemma-one </a:t>
            </a:r>
            <a:r>
              <a:rPr lang="en-US" sz="2800" b="1" dirty="0"/>
              <a:t>consequence of </a:t>
            </a:r>
            <a:br>
              <a:rPr lang="en-US" sz="2800" b="1" dirty="0"/>
            </a:br>
            <a:r>
              <a:rPr lang="en-US" sz="2800" b="1" dirty="0" smtClean="0"/>
              <a:t>Schrodinger’s </a:t>
            </a:r>
            <a:r>
              <a:rPr lang="en-US" sz="2800" b="1" dirty="0" smtClean="0">
                <a:sym typeface="Symbol"/>
              </a:rPr>
              <a:t></a:t>
            </a:r>
            <a:endParaRPr lang="en-US" sz="2800" b="1" dirty="0"/>
          </a:p>
        </p:txBody>
      </p:sp>
      <p:pic>
        <p:nvPicPr>
          <p:cNvPr id="51203" name="Picture 3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0" y="0"/>
            <a:ext cx="1809750" cy="2466975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3434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066800" y="2667000"/>
            <a:ext cx="6781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066800" y="6172200"/>
            <a:ext cx="6781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4676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0668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57200" y="1066800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sym typeface="Symbol" pitchFamily="18" charset="2"/>
              </a:rPr>
              <a:t>Kitty state = = </a:t>
            </a:r>
            <a:r>
              <a:rPr lang="en-US" sz="3600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6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600" dirty="0">
                <a:solidFill>
                  <a:srgbClr val="FF0000"/>
                </a:solidFill>
                <a:sym typeface="Symbol" pitchFamily="18" charset="2"/>
              </a:rPr>
              <a:t> </a:t>
            </a:r>
            <a:r>
              <a:rPr lang="en-US" sz="36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600" dirty="0">
                <a:solidFill>
                  <a:srgbClr val="000000"/>
                </a:solidFill>
                <a:sym typeface="Symbol" pitchFamily="18" charset="2"/>
              </a:rPr>
              <a:t>  	+   </a:t>
            </a:r>
            <a:r>
              <a:rPr lang="en-US" sz="3600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en-US" sz="3600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6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600" dirty="0">
                <a:solidFill>
                  <a:srgbClr val="006699"/>
                </a:solidFill>
                <a:sym typeface="Symbol" pitchFamily="18" charset="2"/>
              </a:rPr>
              <a:t></a:t>
            </a:r>
            <a:r>
              <a:rPr lang="en-US" sz="36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D60093"/>
                </a:solidFill>
                <a:sym typeface="Symbol" pitchFamily="18" charset="2"/>
              </a:rPr>
              <a:t>(According </a:t>
            </a:r>
            <a:r>
              <a:rPr lang="en-US" sz="2800" b="1" dirty="0">
                <a:solidFill>
                  <a:srgbClr val="D60093"/>
                </a:solidFill>
                <a:sym typeface="Symbol" pitchFamily="18" charset="2"/>
              </a:rPr>
              <a:t>to </a:t>
            </a:r>
            <a:r>
              <a:rPr lang="en-US" sz="2800" b="1" dirty="0" smtClean="0">
                <a:solidFill>
                  <a:srgbClr val="D60093"/>
                </a:solidFill>
                <a:sym typeface="Symbol" pitchFamily="18" charset="2"/>
              </a:rPr>
              <a:t>Schrodinger’s physics)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sz="28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28600" y="20574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           </a:t>
            </a:r>
            <a:r>
              <a:rPr lang="en-US" sz="3200" b="1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 ~ 1, but not quite	</a:t>
            </a:r>
            <a:r>
              <a:rPr lang="en-US" sz="3200" b="1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 ~ 0 but not quite</a:t>
            </a:r>
          </a:p>
        </p:txBody>
      </p:sp>
      <p:pic>
        <p:nvPicPr>
          <p:cNvPr id="51211" name="Picture 11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76600"/>
            <a:ext cx="1809750" cy="2466975"/>
          </a:xfrm>
          <a:prstGeom prst="rect">
            <a:avLst/>
          </a:prstGeom>
          <a:noFill/>
        </p:spPr>
      </p:pic>
      <p:pic>
        <p:nvPicPr>
          <p:cNvPr id="51212" name="Picture 12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352800"/>
            <a:ext cx="1809750" cy="2466975"/>
          </a:xfrm>
          <a:prstGeom prst="rect">
            <a:avLst/>
          </a:prstGeom>
          <a:noFill/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71800"/>
            <a:ext cx="5257800" cy="3200400"/>
          </a:xfrm>
          <a:prstGeom prst="rect">
            <a:avLst/>
          </a:prstGeom>
          <a:noFill/>
        </p:spPr>
      </p:pic>
      <p:pic>
        <p:nvPicPr>
          <p:cNvPr id="51214" name="Picture 14" descr="Cheshire-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971800"/>
            <a:ext cx="5943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5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Another animated,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Abused quantum cat-in-a-box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story….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597580"/>
              </p:ext>
            </p:extLst>
          </p:nvPr>
        </p:nvGraphicFramePr>
        <p:xfrm>
          <a:off x="0" y="2895600"/>
          <a:ext cx="5775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ackage" showAsIcon="1" r:id="rId3" imgW="5775480" imgH="685800" progId="Package">
                  <p:embed/>
                </p:oleObj>
              </mc:Choice>
              <mc:Fallback>
                <p:oleObj name="Package" showAsIcon="1" r:id="rId3" imgW="577548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57753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s4.favim.com/orig/48/kitty-box-cute-Favim.com-4395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8721" y="381001"/>
            <a:ext cx="4145278" cy="4876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1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A new wrinkle from Schrödinger: orbital shapes are tied to new quantum numbers </a:t>
            </a:r>
            <a:r>
              <a:rPr lang="en-US" sz="2000" b="1" dirty="0" smtClean="0">
                <a:solidFill>
                  <a:prstClr val="black"/>
                </a:solidFill>
              </a:rPr>
              <a:t>(see also: figures 2.14-2.18 pp. 77-79 of text) 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20486" name="Picture 6" descr="http://chemwiki.ucdavis.edu/@api/deki/files/4826/=Single_electron_orbita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160" y="914400"/>
            <a:ext cx="8254840" cy="518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1447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=0=&gt;s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514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=1=&gt;p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=2=&gt; d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343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=3=&gt; f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057400"/>
            <a:ext cx="2895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</a:rPr>
              <a:t>= -L,(-L+1)…   +L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057400"/>
            <a:ext cx="3048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0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276600"/>
            <a:ext cx="3048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0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3276600"/>
            <a:ext cx="4572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32766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4572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+</a:t>
            </a:r>
            <a:r>
              <a:rPr lang="en-US" sz="2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08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572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1219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Low E</a:t>
            </a:r>
            <a: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  <a:t> high E in magnetic field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-3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400" y="5715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+</a:t>
            </a:r>
            <a:r>
              <a:rPr lang="en-US" sz="2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4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3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76400" y="1066800"/>
            <a:ext cx="3276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990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ENERGY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838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HIGHER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28600" y="1447800"/>
            <a:ext cx="0" cy="480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HIGHER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/>
      <p:bldP spid="35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Counting Rules for assigning atomic electrons to:</a:t>
            </a:r>
          </a:p>
          <a:p>
            <a:r>
              <a:rPr lang="en-US" sz="3200" dirty="0">
                <a:solidFill>
                  <a:prstClr val="black"/>
                </a:solidFill>
              </a:rPr>
              <a:t>	</a:t>
            </a:r>
            <a:r>
              <a:rPr lang="en-US" sz="3200" dirty="0" smtClean="0">
                <a:solidFill>
                  <a:prstClr val="black"/>
                </a:solidFill>
              </a:rPr>
              <a:t>	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n, </a:t>
            </a:r>
            <a:r>
              <a:rPr lang="en-US" sz="3600" b="1" dirty="0" err="1" smtClean="0">
                <a:solidFill>
                  <a:srgbClr val="0070C0"/>
                </a:solidFill>
              </a:rPr>
              <a:t>L</a:t>
            </a:r>
            <a:r>
              <a:rPr lang="en-US" sz="3600" b="1" dirty="0" err="1" smtClean="0">
                <a:solidFill>
                  <a:prstClr val="black"/>
                </a:solidFill>
              </a:rPr>
              <a:t>,</a:t>
            </a:r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 and </a:t>
            </a:r>
            <a:r>
              <a:rPr lang="en-US" sz="3600" b="1" dirty="0" smtClean="0">
                <a:solidFill>
                  <a:srgbClr val="00B050"/>
                </a:solidFill>
              </a:rPr>
              <a:t>m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s</a:t>
            </a:r>
            <a:r>
              <a:rPr lang="en-US" sz="36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</a:rPr>
              <a:t>(see also: Table 2.2 p. 77)</a:t>
            </a:r>
            <a:endParaRPr lang="en-US" sz="2400" b="1" baseline="-25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858" y="236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n</a:t>
            </a:r>
            <a:r>
              <a:rPr lang="en-US" sz="3600" b="1" dirty="0" smtClean="0">
                <a:solidFill>
                  <a:prstClr val="black"/>
                </a:solidFill>
              </a:rPr>
              <a:t>=1,2,3…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1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ower  quantum numbers =&gt; lower energy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362200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prstClr val="black"/>
                </a:solidFill>
              </a:rPr>
              <a:t>=</a:t>
            </a:r>
            <a:r>
              <a:rPr lang="en-US" sz="3400" b="1" u="sng" dirty="0" smtClean="0">
                <a:solidFill>
                  <a:prstClr val="black"/>
                </a:solidFill>
              </a:rPr>
              <a:t>Principal</a:t>
            </a:r>
            <a:r>
              <a:rPr lang="en-US" sz="3400" b="1" dirty="0" smtClean="0">
                <a:solidFill>
                  <a:prstClr val="black"/>
                </a:solidFill>
              </a:rPr>
              <a:t> quantum numbers (Bohr’s old quantum number for shells)</a:t>
            </a:r>
            <a:endParaRPr lang="en-US" sz="3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61" y="3600924"/>
            <a:ext cx="236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Given n:</a:t>
            </a:r>
            <a:r>
              <a:rPr lang="en-US" sz="3200" b="1" dirty="0" smtClean="0">
                <a:solidFill>
                  <a:prstClr val="black"/>
                </a:solidFill>
              </a:rPr>
              <a:t>		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161" y="438134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Given </a:t>
            </a:r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: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635337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 </a:t>
            </a:r>
            <a:r>
              <a:rPr lang="en-US" sz="3600" b="1" dirty="0" smtClean="0">
                <a:solidFill>
                  <a:prstClr val="black"/>
                </a:solidFill>
              </a:rPr>
              <a:t>=n-1,n-2…0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373433"/>
            <a:ext cx="6248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</a:rPr>
              <a:t>= </a:t>
            </a:r>
            <a:r>
              <a:rPr lang="en-US" sz="3600" b="1" dirty="0" smtClean="0">
                <a:solidFill>
                  <a:srgbClr val="0070C0"/>
                </a:solidFill>
              </a:rPr>
              <a:t>-L, (-L+1), (-L+2)…0, 1,2…+L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160" y="5031003"/>
            <a:ext cx="840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Any specific </a:t>
            </a:r>
            <a:r>
              <a:rPr lang="en-US" sz="3600" b="1" dirty="0" err="1" smtClean="0">
                <a:solidFill>
                  <a:prstClr val="black"/>
                </a:solidFill>
              </a:rPr>
              <a:t>n,</a:t>
            </a:r>
            <a:r>
              <a:rPr lang="en-US" sz="3600" b="1" dirty="0" err="1" smtClean="0">
                <a:solidFill>
                  <a:srgbClr val="0070C0"/>
                </a:solidFill>
              </a:rPr>
              <a:t>L</a:t>
            </a:r>
            <a:r>
              <a:rPr lang="en-US" sz="3600" b="1" dirty="0" err="1" smtClean="0">
                <a:solidFill>
                  <a:prstClr val="black"/>
                </a:solidFill>
              </a:rPr>
              <a:t>,</a:t>
            </a:r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 has two possible `</a:t>
            </a:r>
            <a:r>
              <a:rPr lang="en-US" sz="3600" b="1" dirty="0" smtClean="0">
                <a:solidFill>
                  <a:srgbClr val="002060"/>
                </a:solidFill>
              </a:rPr>
              <a:t>spin states</a:t>
            </a:r>
            <a:r>
              <a:rPr lang="en-US" sz="3600" b="1" dirty="0" smtClean="0">
                <a:solidFill>
                  <a:prstClr val="black"/>
                </a:solidFill>
              </a:rPr>
              <a:t>’:</a:t>
            </a:r>
            <a:endParaRPr lang="en-US" sz="3600" b="1" baseline="-25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676985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s</a:t>
            </a:r>
            <a:r>
              <a:rPr lang="en-US" sz="3600" b="1" dirty="0" smtClean="0">
                <a:solidFill>
                  <a:srgbClr val="002060"/>
                </a:solidFill>
              </a:rPr>
              <a:t>=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½ or – ½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</a:t>
            </a:r>
            <a:r>
              <a:rPr lang="en-US" sz="4000" b="1" dirty="0" smtClean="0"/>
              <a:t>ach electron in the Schr</a:t>
            </a:r>
            <a:r>
              <a:rPr lang="en-US" sz="4000" b="1" dirty="0" smtClean="0">
                <a:solidFill>
                  <a:prstClr val="black"/>
                </a:solidFill>
              </a:rPr>
              <a:t>ödinger model gets a  unique set or `address’ made</a:t>
            </a:r>
            <a:r>
              <a:rPr lang="en-US" sz="4000" b="1" dirty="0" smtClean="0"/>
              <a:t>  of 4 quantum numbers: n, </a:t>
            </a:r>
            <a:r>
              <a:rPr lang="en-US" sz="4000" b="1" dirty="0" smtClean="0">
                <a:solidFill>
                  <a:srgbClr val="0070C0"/>
                </a:solidFill>
              </a:rPr>
              <a:t>L</a:t>
            </a:r>
            <a:r>
              <a:rPr lang="en-US" sz="4000" b="1" dirty="0" smtClean="0"/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m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4000" b="1" dirty="0" smtClean="0"/>
              <a:t> and </a:t>
            </a:r>
            <a:r>
              <a:rPr lang="en-US" sz="4000" b="1" dirty="0" err="1" smtClean="0">
                <a:solidFill>
                  <a:srgbClr val="00B050"/>
                </a:solidFill>
              </a:rPr>
              <a:t>m</a:t>
            </a:r>
            <a:r>
              <a:rPr lang="en-US" sz="4000" b="1" baseline="-25000" dirty="0" err="1" smtClean="0">
                <a:solidFill>
                  <a:srgbClr val="00B050"/>
                </a:solidFill>
              </a:rPr>
              <a:t>s</a:t>
            </a:r>
            <a:endParaRPr lang="en-US" sz="4000" b="1" baseline="-25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741173"/>
            <a:ext cx="6388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dirty="0" smtClean="0">
                <a:solidFill>
                  <a:prstClr val="black"/>
                </a:solidFill>
              </a:rPr>
              <a:t>[n    </a:t>
            </a:r>
            <a:r>
              <a:rPr lang="en-US" sz="7200" b="1" dirty="0" smtClean="0">
                <a:solidFill>
                  <a:srgbClr val="0070C0"/>
                </a:solidFill>
              </a:rPr>
              <a:t>L</a:t>
            </a:r>
            <a:r>
              <a:rPr lang="en-US" sz="7200" b="1" dirty="0" smtClean="0">
                <a:solidFill>
                  <a:prstClr val="black"/>
                </a:solidFill>
              </a:rPr>
              <a:t>    </a:t>
            </a:r>
            <a:r>
              <a:rPr lang="en-US" sz="7200" b="1" dirty="0" smtClean="0">
                <a:solidFill>
                  <a:srgbClr val="FF0000"/>
                </a:solidFill>
              </a:rPr>
              <a:t>m</a:t>
            </a:r>
            <a:r>
              <a:rPr lang="en-US" sz="72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7200" b="1" dirty="0" smtClean="0">
                <a:solidFill>
                  <a:prstClr val="black"/>
                </a:solidFill>
              </a:rPr>
              <a:t>     </a:t>
            </a:r>
            <a:r>
              <a:rPr lang="en-US" sz="7200" b="1" dirty="0" err="1" smtClean="0">
                <a:solidFill>
                  <a:srgbClr val="00B050"/>
                </a:solidFill>
              </a:rPr>
              <a:t>m</a:t>
            </a:r>
            <a:r>
              <a:rPr lang="en-US" sz="7200" b="1" baseline="-25000" dirty="0" err="1" smtClean="0">
                <a:solidFill>
                  <a:srgbClr val="00B050"/>
                </a:solidFill>
              </a:rPr>
              <a:t>s</a:t>
            </a:r>
            <a:r>
              <a:rPr lang="en-US" sz="7200" b="1" dirty="0" smtClean="0"/>
              <a:t>]</a:t>
            </a:r>
            <a:endParaRPr lang="en-US" sz="72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atomic electron’s `social security number</a:t>
            </a:r>
            <a:r>
              <a:rPr lang="en-US" sz="3600" b="1" dirty="0" smtClean="0"/>
              <a:t>’</a:t>
            </a:r>
          </a:p>
          <a:p>
            <a:r>
              <a:rPr lang="en-US" sz="3600" b="1" smtClean="0"/>
              <a:t>		(</a:t>
            </a:r>
            <a:r>
              <a:rPr lang="en-US" sz="3600" b="1" dirty="0" smtClean="0"/>
              <a:t>or </a:t>
            </a:r>
            <a:r>
              <a:rPr lang="en-US" sz="3600" b="1" smtClean="0"/>
              <a:t>apartment address)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711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838200" y="-48398"/>
            <a:ext cx="7696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IN EXERCISE #1</a:t>
            </a:r>
            <a:r>
              <a:rPr lang="en-US" sz="2400" b="1" dirty="0">
                <a:solidFill>
                  <a:srgbClr val="000000"/>
                </a:solidFill>
              </a:rPr>
              <a:t>	CHEM 1114		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1.  </a:t>
            </a:r>
            <a:r>
              <a:rPr lang="en-US" sz="2400" b="1" dirty="0">
                <a:solidFill>
                  <a:srgbClr val="000000"/>
                </a:solidFill>
              </a:rPr>
              <a:t>Write the complete electron configuration for the elements below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tabLst>
                <a:tab pos="465138" algn="l"/>
              </a:tabLst>
            </a:pPr>
            <a:r>
              <a:rPr lang="pt-BR" sz="3600" dirty="0">
                <a:solidFill>
                  <a:srgbClr val="000000"/>
                </a:solidFill>
              </a:rPr>
              <a:t>Cl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  <a:tabLst>
                <a:tab pos="465138" algn="l"/>
              </a:tabLst>
            </a:pPr>
            <a:r>
              <a:rPr lang="pt-BR" sz="3600" dirty="0">
                <a:solidFill>
                  <a:srgbClr val="000000"/>
                </a:solidFill>
              </a:rPr>
              <a:t>K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c)   </a:t>
            </a:r>
            <a:r>
              <a:rPr lang="pt-BR" sz="3600" dirty="0">
                <a:solidFill>
                  <a:srgbClr val="000000"/>
                </a:solidFill>
              </a:rPr>
              <a:t>Mn</a:t>
            </a:r>
            <a:endParaRPr lang="en-US" sz="36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d</a:t>
            </a:r>
            <a:r>
              <a:rPr lang="pt-BR" sz="4000" dirty="0">
                <a:solidFill>
                  <a:srgbClr val="000000"/>
                </a:solidFill>
              </a:rPr>
              <a:t>)  Se	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438400" y="1143000"/>
            <a:ext cx="4953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3p</a:t>
            </a:r>
            <a:r>
              <a:rPr lang="en-US" sz="40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386781" y="2389257"/>
            <a:ext cx="4953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362200" y="3810000"/>
            <a:ext cx="64008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5</a:t>
            </a:r>
            <a:endParaRPr lang="en-US" sz="4000" b="1" dirty="0">
              <a:solidFill>
                <a:srgbClr val="3333CC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286000" y="5181600"/>
            <a:ext cx="6858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10</a:t>
            </a:r>
            <a:r>
              <a:rPr lang="en-US" sz="4000" b="1" dirty="0">
                <a:solidFill>
                  <a:srgbClr val="FF0000"/>
                </a:solidFill>
              </a:rPr>
              <a:t>4p</a:t>
            </a:r>
            <a:r>
              <a:rPr lang="en-US" sz="4000" b="1" baseline="300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57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3" grpId="0" animBg="1"/>
      <p:bldP spid="706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198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Examples of allowed, one electron `addresses for </a:t>
            </a:r>
            <a:r>
              <a:rPr lang="en-US" sz="4000" b="1" dirty="0" smtClean="0"/>
              <a:t>n=2</a:t>
            </a:r>
            <a:r>
              <a:rPr lang="en-US" sz="3200" b="1" dirty="0" smtClean="0"/>
              <a:t>  from Schr</a:t>
            </a:r>
            <a:r>
              <a:rPr lang="en-US" sz="3200" b="1" dirty="0" smtClean="0">
                <a:solidFill>
                  <a:prstClr val="black"/>
                </a:solidFill>
              </a:rPr>
              <a:t>ödinger model (low</a:t>
            </a:r>
            <a:r>
              <a:rPr lang="en-US" sz="3200" b="1" dirty="0" smtClean="0">
                <a:solidFill>
                  <a:prstClr val="black"/>
                </a:solidFill>
                <a:sym typeface="Wingdings" pitchFamily="2" charset="2"/>
              </a:rPr>
              <a:t> high E)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0740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		</a:t>
            </a:r>
            <a:r>
              <a:rPr lang="en-US" sz="4800" b="1" dirty="0" smtClean="0">
                <a:solidFill>
                  <a:srgbClr val="0070C0"/>
                </a:solidFill>
              </a:rPr>
              <a:t>L</a:t>
            </a:r>
            <a:r>
              <a:rPr lang="en-US" sz="4800" b="1" dirty="0" smtClean="0"/>
              <a:t>		</a:t>
            </a:r>
            <a:r>
              <a:rPr lang="en-US" sz="4800" b="1" dirty="0" smtClean="0">
                <a:solidFill>
                  <a:srgbClr val="FF0000"/>
                </a:solidFill>
              </a:rPr>
              <a:t>m</a:t>
            </a:r>
            <a:r>
              <a:rPr lang="en-US" sz="48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4800" b="1" dirty="0" smtClean="0"/>
              <a:t>		</a:t>
            </a:r>
            <a:r>
              <a:rPr lang="en-US" sz="4800" b="1" dirty="0" err="1" smtClean="0">
                <a:solidFill>
                  <a:srgbClr val="00B050"/>
                </a:solidFill>
              </a:rPr>
              <a:t>m</a:t>
            </a:r>
            <a:r>
              <a:rPr lang="en-US" sz="4800" b="1" baseline="-25000" dirty="0" err="1" smtClean="0">
                <a:solidFill>
                  <a:srgbClr val="00B050"/>
                </a:solidFill>
              </a:rPr>
              <a:t>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22671" y="1752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0		      0        -1/2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2839" y="227602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0		      0        +1/2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84658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</a:t>
            </a:r>
            <a:r>
              <a:rPr lang="en-US" sz="4000" b="1" dirty="0" smtClean="0"/>
              <a:t>2		    1	            -1        -1/2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8091" y="3328201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-1        +1/2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8091" y="383454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0         -1/2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8091" y="433098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0         +1/2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2671" y="4837325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1         -1/2</a:t>
            </a:r>
            <a:endParaRPr lang="en-US" sz="4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153400" y="2008386"/>
            <a:ext cx="0" cy="3286268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05252" y="146983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Low E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95420" y="529465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High 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79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Schrödinger’s quantum number counting rules ~recreate the structure of the Periodic Table !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0574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</a:t>
            </a:r>
            <a:r>
              <a:rPr lang="en-US" sz="4400" b="1" dirty="0" smtClean="0">
                <a:solidFill>
                  <a:prstClr val="black"/>
                </a:solidFill>
              </a:rPr>
              <a:t>A BRIEF IN -CLASS EXPOSITION 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10" name="Picture 4" descr="https://encrypted-tbn2.gstatic.com/images?q=tbn:ANd9GcQP0RdxQctaIZEkd0r3cxt76hZq9WtMI5DAgBIuhXLLkAG000D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0"/>
            <a:ext cx="4811485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2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IN-class practice using the rules and language described on pp. 73-80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06507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Problem 77 page 105: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How many </a:t>
            </a:r>
            <a:r>
              <a:rPr lang="en-US" sz="3200" b="1" u="sng" dirty="0" smtClean="0">
                <a:solidFill>
                  <a:srgbClr val="FF0000"/>
                </a:solidFill>
              </a:rPr>
              <a:t>orbitals</a:t>
            </a:r>
            <a:r>
              <a:rPr lang="en-US" sz="3200" u="sng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in an atom can have the designation: 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5p</a:t>
            </a:r>
          </a:p>
          <a:p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3d</a:t>
            </a:r>
            <a:r>
              <a:rPr lang="en-US" sz="3200" b="1" baseline="-25000" dirty="0" smtClean="0">
                <a:solidFill>
                  <a:prstClr val="black"/>
                </a:solidFill>
              </a:rPr>
              <a:t>z2</a:t>
            </a:r>
          </a:p>
          <a:p>
            <a:endParaRPr lang="en-US" sz="3200" b="1" dirty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4d</a:t>
            </a:r>
          </a:p>
          <a:p>
            <a:endParaRPr lang="en-US" sz="3200" b="1" dirty="0">
              <a:solidFill>
                <a:prstClr val="black"/>
              </a:solidFill>
            </a:endParaRPr>
          </a:p>
          <a:p>
            <a:r>
              <a:rPr lang="en-US" sz="3200" b="1" dirty="0">
                <a:solidFill>
                  <a:prstClr val="black"/>
                </a:solidFill>
              </a:rPr>
              <a:t>n</a:t>
            </a:r>
            <a:r>
              <a:rPr lang="en-US" sz="3200" b="1" dirty="0" smtClean="0">
                <a:solidFill>
                  <a:prstClr val="black"/>
                </a:solidFill>
              </a:rPr>
              <a:t>=4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8956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886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5791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7244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0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IN-class practice using the rules and language described on pp. 73-80 (continued)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906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Problem 79 page 105: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Give the maximum number of </a:t>
            </a:r>
            <a:r>
              <a:rPr lang="en-US" sz="3200" b="1" u="sng" dirty="0" smtClean="0">
                <a:solidFill>
                  <a:srgbClr val="0070C0"/>
                </a:solidFill>
              </a:rPr>
              <a:t>electrons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that have these quantum numbers:</a:t>
            </a: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en-US" sz="3200" b="1" dirty="0" smtClean="0">
                <a:solidFill>
                  <a:prstClr val="black"/>
                </a:solidFill>
              </a:rPr>
              <a:t>n=4</a:t>
            </a:r>
          </a:p>
          <a:p>
            <a:pPr marL="514350" indent="-514350"/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b)n=5, </a:t>
            </a:r>
            <a:r>
              <a:rPr lang="en-US" sz="3200" b="1" dirty="0" err="1" smtClean="0">
                <a:solidFill>
                  <a:prstClr val="black"/>
                </a:solidFill>
              </a:rPr>
              <a:t>m</a:t>
            </a:r>
            <a:r>
              <a:rPr lang="en-US" sz="3200" b="1" baseline="-25000" dirty="0" err="1" smtClean="0">
                <a:solidFill>
                  <a:prstClr val="black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=+1</a:t>
            </a:r>
          </a:p>
          <a:p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e)n=2, L=1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8956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32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86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49530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68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8382000" cy="3760788"/>
          </a:xfrm>
          <a:prstGeom prst="rect">
            <a:avLst/>
          </a:prstGeom>
          <a:noFill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s		d				p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6096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981200" y="28956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981200" y="33528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057400" y="38862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11430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V="1">
            <a:off x="55626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354096" y="-19665"/>
            <a:ext cx="1463778" cy="95410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He</a:t>
            </a:r>
            <a:r>
              <a:rPr lang="en-US" sz="2800" b="1" dirty="0">
                <a:solidFill>
                  <a:srgbClr val="000000"/>
                </a:solidFill>
              </a:rPr>
              <a:t> is s </a:t>
            </a:r>
            <a:r>
              <a:rPr lang="en-US" sz="2800" b="1" dirty="0">
                <a:solidFill>
                  <a:srgbClr val="FF0000"/>
                </a:solidFill>
              </a:rPr>
              <a:t>not </a:t>
            </a:r>
            <a:r>
              <a:rPr lang="en-US" sz="2800" b="1" dirty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8229600" y="762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103674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>IN CLASS EXERCISE 2: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>ABBREVIATED ELECTRONIC CONFIGURATIONS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971692" y="3962400"/>
            <a:ext cx="0" cy="68103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710948" y="830826"/>
            <a:ext cx="609600" cy="327660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3116" y="4592114"/>
            <a:ext cx="4495800" cy="6617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700" b="1" dirty="0" smtClean="0">
                <a:solidFill>
                  <a:srgbClr val="FF0000"/>
                </a:solidFill>
              </a:rPr>
              <a:t>INERT GAS CORE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24100"/>
            <a:ext cx="609600" cy="647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52400" y="-46166"/>
            <a:ext cx="87396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2.</a:t>
            </a:r>
            <a:r>
              <a:rPr lang="en-US" sz="2800" b="1" dirty="0">
                <a:solidFill>
                  <a:srgbClr val="000000"/>
                </a:solidFill>
              </a:rPr>
              <a:t>	Write the abbreviated electron configurations for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	the </a:t>
            </a:r>
            <a:r>
              <a:rPr lang="en-US" sz="2800" b="1" dirty="0">
                <a:solidFill>
                  <a:srgbClr val="000000"/>
                </a:solidFill>
              </a:rPr>
              <a:t>elements below, </a:t>
            </a:r>
            <a:r>
              <a:rPr lang="en-US" sz="2800" b="1" dirty="0" smtClean="0">
                <a:solidFill>
                  <a:srgbClr val="000000"/>
                </a:solidFill>
              </a:rPr>
              <a:t>assuming </a:t>
            </a:r>
            <a:r>
              <a:rPr lang="en-US" sz="2800" b="1" dirty="0">
                <a:solidFill>
                  <a:srgbClr val="000000"/>
                </a:solidFill>
              </a:rPr>
              <a:t>they are in </a:t>
            </a:r>
            <a:r>
              <a:rPr lang="en-US" sz="2800" b="1" dirty="0" smtClean="0">
                <a:solidFill>
                  <a:srgbClr val="000000"/>
                </a:solidFill>
              </a:rPr>
              <a:t>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	 </a:t>
            </a:r>
            <a:r>
              <a:rPr lang="en-US" sz="2800" b="1" dirty="0">
                <a:solidFill>
                  <a:srgbClr val="000000"/>
                </a:solidFill>
              </a:rPr>
              <a:t>gas </a:t>
            </a:r>
            <a:r>
              <a:rPr lang="en-US" sz="2800" b="1" dirty="0" smtClean="0">
                <a:solidFill>
                  <a:srgbClr val="000000"/>
                </a:solidFill>
              </a:rPr>
              <a:t>phase.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4000" dirty="0">
                <a:solidFill>
                  <a:srgbClr val="000000"/>
                </a:solidFill>
              </a:rPr>
              <a:t>a</a:t>
            </a:r>
            <a:r>
              <a:rPr lang="en-US" sz="3600" dirty="0">
                <a:solidFill>
                  <a:srgbClr val="000000"/>
                </a:solidFill>
              </a:rPr>
              <a:t>) 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b) 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c) As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971800" y="1600200"/>
            <a:ext cx="19050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66"/>
                </a:solidFill>
              </a:rPr>
              <a:t>[</a:t>
            </a:r>
            <a:r>
              <a:rPr lang="en-US" sz="4000" b="1" dirty="0" err="1">
                <a:solidFill>
                  <a:srgbClr val="006666"/>
                </a:solidFill>
              </a:rPr>
              <a:t>Ar</a:t>
            </a:r>
            <a:r>
              <a:rPr lang="en-US" sz="4000" b="1" dirty="0">
                <a:solidFill>
                  <a:srgbClr val="006666"/>
                </a:solidFill>
              </a:rPr>
              <a:t>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4s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819400" y="2819400"/>
            <a:ext cx="29718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66"/>
                </a:solidFill>
              </a:rPr>
              <a:t>[</a:t>
            </a:r>
            <a:r>
              <a:rPr lang="en-US" sz="4000" b="1" dirty="0">
                <a:solidFill>
                  <a:srgbClr val="006666"/>
                </a:solidFill>
              </a:rPr>
              <a:t>Ne]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3s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3p</a:t>
            </a:r>
            <a:r>
              <a:rPr lang="en-US" sz="4000" b="1" baseline="30000" dirty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590800" y="4114800"/>
            <a:ext cx="38100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6666"/>
                </a:solidFill>
              </a:rPr>
              <a:t>[</a:t>
            </a:r>
            <a:r>
              <a:rPr lang="en-US" sz="4000" b="1" dirty="0" err="1">
                <a:solidFill>
                  <a:srgbClr val="006666"/>
                </a:solidFill>
              </a:rPr>
              <a:t>Ar</a:t>
            </a:r>
            <a:r>
              <a:rPr lang="en-US" sz="4000" b="1" dirty="0">
                <a:solidFill>
                  <a:srgbClr val="006666"/>
                </a:solidFill>
              </a:rPr>
              <a:t>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10</a:t>
            </a:r>
            <a:r>
              <a:rPr lang="en-US" sz="4000" b="1" dirty="0">
                <a:solidFill>
                  <a:srgbClr val="FF0000"/>
                </a:solidFill>
              </a:rPr>
              <a:t> 4p</a:t>
            </a:r>
            <a:r>
              <a:rPr lang="en-US" sz="4000" b="1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15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6" grpId="0" animBg="1"/>
      <p:bldP spid="716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d</a:t>
            </a:r>
            <a:r>
              <a:rPr lang="en-US" sz="2800" dirty="0">
                <a:solidFill>
                  <a:srgbClr val="006666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electron </a:t>
            </a:r>
            <a:r>
              <a:rPr lang="en-US" sz="2800" b="1" dirty="0" smtClean="0">
                <a:solidFill>
                  <a:schemeClr val="tx1"/>
                </a:solidFill>
              </a:rPr>
              <a:t>variations</a:t>
            </a:r>
            <a:endParaRPr lang="en-US" sz="4000" dirty="0">
              <a:solidFill>
                <a:srgbClr val="006666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362200" y="1828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381000" y="30480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Mn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609600" y="914400"/>
            <a:ext cx="857250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1)  </a:t>
            </a:r>
            <a:r>
              <a:rPr lang="en-US" sz="3200" b="1" dirty="0">
                <a:solidFill>
                  <a:srgbClr val="000000"/>
                </a:solidFill>
              </a:rPr>
              <a:t>s    </a:t>
            </a:r>
            <a:r>
              <a:rPr lang="en-US" sz="3200" b="1" dirty="0" smtClean="0">
                <a:solidFill>
                  <a:srgbClr val="000000"/>
                </a:solidFill>
              </a:rPr>
              <a:t>  d </a:t>
            </a:r>
            <a:r>
              <a:rPr lang="en-US" sz="3200" b="1" dirty="0">
                <a:solidFill>
                  <a:srgbClr val="000000"/>
                </a:solidFill>
              </a:rPr>
              <a:t>electron configuration switching 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00200" y="3124200"/>
            <a:ext cx="31242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[</a:t>
            </a:r>
            <a:r>
              <a:rPr lang="en-US" sz="3200" b="1" dirty="0" err="1">
                <a:solidFill>
                  <a:srgbClr val="000000"/>
                </a:solidFill>
              </a:rPr>
              <a:t>Ar</a:t>
            </a:r>
            <a:r>
              <a:rPr lang="en-US" sz="3200" b="1" dirty="0">
                <a:solidFill>
                  <a:srgbClr val="000000"/>
                </a:solidFill>
              </a:rPr>
              <a:t>]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D60093"/>
                </a:solidFill>
              </a:rPr>
              <a:t>4s</a:t>
            </a:r>
            <a:r>
              <a:rPr lang="en-US" sz="3200" b="1" baseline="30000" dirty="0">
                <a:solidFill>
                  <a:srgbClr val="D60093"/>
                </a:solidFill>
              </a:rPr>
              <a:t>2</a:t>
            </a:r>
            <a:r>
              <a:rPr lang="en-US" sz="3200" b="1" baseline="300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3d</a:t>
            </a:r>
            <a:r>
              <a:rPr lang="en-US" sz="32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4724400" y="3429000"/>
            <a:ext cx="4572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5562600" y="3124200"/>
            <a:ext cx="274320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[Ar]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3d</a:t>
            </a:r>
            <a:r>
              <a:rPr lang="en-US" sz="3200" b="1" baseline="30000">
                <a:solidFill>
                  <a:srgbClr val="FF0000"/>
                </a:solidFill>
              </a:rPr>
              <a:t>5 </a:t>
            </a:r>
            <a:r>
              <a:rPr lang="en-US" sz="3200" b="1">
                <a:solidFill>
                  <a:srgbClr val="D60093"/>
                </a:solidFill>
              </a:rPr>
              <a:t>4s</a:t>
            </a:r>
            <a:r>
              <a:rPr lang="en-US" sz="3200" b="1" baseline="30000">
                <a:solidFill>
                  <a:srgbClr val="D60093"/>
                </a:solidFill>
              </a:rPr>
              <a:t>2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5638800" y="4114800"/>
            <a:ext cx="274320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[Ar]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3d</a:t>
            </a:r>
            <a:r>
              <a:rPr lang="en-US" sz="3200" b="1" baseline="30000">
                <a:solidFill>
                  <a:srgbClr val="FF0000"/>
                </a:solidFill>
              </a:rPr>
              <a:t>5</a:t>
            </a:r>
            <a:endParaRPr lang="en-US" sz="3200" b="1" baseline="30000">
              <a:solidFill>
                <a:srgbClr val="D60093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190500" y="2160220"/>
            <a:ext cx="4343400" cy="83099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From  spectra of atomized elements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5067300" y="2183223"/>
            <a:ext cx="3810000" cy="83099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As it behaves </a:t>
            </a:r>
            <a:r>
              <a:rPr lang="en-US" sz="2400" b="1" dirty="0" smtClean="0">
                <a:solidFill>
                  <a:srgbClr val="FF0000"/>
                </a:solidFill>
              </a:rPr>
              <a:t>chemically in solution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381000" y="4191000"/>
            <a:ext cx="1181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Mn </a:t>
            </a:r>
            <a:r>
              <a:rPr lang="en-US" sz="3200" b="1" baseline="30000">
                <a:solidFill>
                  <a:srgbClr val="000000"/>
                </a:solidFill>
              </a:rPr>
              <a:t>2+</a:t>
            </a:r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4876800" y="4572000"/>
            <a:ext cx="38100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381000" y="5334000"/>
            <a:ext cx="8229600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Evidenced by fact that </a:t>
            </a:r>
            <a:r>
              <a:rPr lang="en-US" sz="3200" b="1" dirty="0">
                <a:solidFill>
                  <a:srgbClr val="000000"/>
                </a:solidFill>
              </a:rPr>
              <a:t>all </a:t>
            </a:r>
            <a:r>
              <a:rPr lang="en-US" sz="3200" dirty="0">
                <a:solidFill>
                  <a:srgbClr val="000000"/>
                </a:solidFill>
              </a:rPr>
              <a:t>transition metals have a stable </a:t>
            </a:r>
            <a:r>
              <a:rPr lang="en-US" sz="3200" b="1" dirty="0">
                <a:solidFill>
                  <a:srgbClr val="000000"/>
                </a:solidFill>
              </a:rPr>
              <a:t>2+ </a:t>
            </a:r>
            <a:r>
              <a:rPr lang="en-US" sz="3200" dirty="0">
                <a:solidFill>
                  <a:srgbClr val="000000"/>
                </a:solidFill>
              </a:rPr>
              <a:t>state… =&gt; outer </a:t>
            </a:r>
            <a:r>
              <a:rPr lang="en-US" sz="3200" b="1" dirty="0">
                <a:solidFill>
                  <a:srgbClr val="D60093"/>
                </a:solidFill>
              </a:rPr>
              <a:t>4s</a:t>
            </a:r>
            <a:r>
              <a:rPr lang="en-US" sz="3200" b="1" baseline="30000" dirty="0">
                <a:solidFill>
                  <a:srgbClr val="D60093"/>
                </a:solidFill>
              </a:rPr>
              <a:t>2</a:t>
            </a:r>
            <a:r>
              <a:rPr lang="en-US" sz="3200" baseline="300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are removed first </a:t>
            </a: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1600200" y="1237565"/>
            <a:ext cx="533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2743200" y="1676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Example: behavior of Mn</a:t>
            </a:r>
          </a:p>
        </p:txBody>
      </p:sp>
      <p:sp>
        <p:nvSpPr>
          <p:cNvPr id="2" name="Freeform 1"/>
          <p:cNvSpPr/>
          <p:nvPr/>
        </p:nvSpPr>
        <p:spPr>
          <a:xfrm>
            <a:off x="2801102" y="2798034"/>
            <a:ext cx="738511" cy="299127"/>
          </a:xfrm>
          <a:custGeom>
            <a:avLst/>
            <a:gdLst>
              <a:gd name="connsiteX0" fmla="*/ 738511 w 738511"/>
              <a:gd name="connsiteY0" fmla="*/ 299127 h 299127"/>
              <a:gd name="connsiteX1" fmla="*/ 620524 w 738511"/>
              <a:gd name="connsiteY1" fmla="*/ 48405 h 299127"/>
              <a:gd name="connsiteX2" fmla="*/ 237066 w 738511"/>
              <a:gd name="connsiteY2" fmla="*/ 4160 h 299127"/>
              <a:gd name="connsiteX3" fmla="*/ 30588 w 738511"/>
              <a:gd name="connsiteY3" fmla="*/ 107398 h 299127"/>
              <a:gd name="connsiteX4" fmla="*/ 1092 w 738511"/>
              <a:gd name="connsiteY4" fmla="*/ 299127 h 299127"/>
              <a:gd name="connsiteX5" fmla="*/ 1092 w 738511"/>
              <a:gd name="connsiteY5" fmla="*/ 299127 h 2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511" h="299127">
                <a:moveTo>
                  <a:pt x="738511" y="299127"/>
                </a:moveTo>
                <a:cubicBezTo>
                  <a:pt x="721304" y="198346"/>
                  <a:pt x="704098" y="97566"/>
                  <a:pt x="620524" y="48405"/>
                </a:cubicBezTo>
                <a:cubicBezTo>
                  <a:pt x="536950" y="-756"/>
                  <a:pt x="335389" y="-5672"/>
                  <a:pt x="237066" y="4160"/>
                </a:cubicBezTo>
                <a:cubicBezTo>
                  <a:pt x="138743" y="13992"/>
                  <a:pt x="69917" y="58237"/>
                  <a:pt x="30588" y="107398"/>
                </a:cubicBezTo>
                <a:cubicBezTo>
                  <a:pt x="-8741" y="156559"/>
                  <a:pt x="1092" y="299127"/>
                  <a:pt x="1092" y="299127"/>
                </a:cubicBezTo>
                <a:lnTo>
                  <a:pt x="1092" y="299127"/>
                </a:lnTo>
              </a:path>
            </a:pathLst>
          </a:custGeom>
          <a:noFill/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/>
      <p:bldP spid="67600" grpId="0" animBg="1"/>
      <p:bldP spid="67601" grpId="0" animBg="1"/>
      <p:bldP spid="67602" grpId="0" build="allAtOnce" animBg="1"/>
      <p:bldP spid="67603" grpId="0" animBg="1"/>
      <p:bldP spid="67604" grpId="0" animBg="1"/>
      <p:bldP spid="67605" grpId="0" animBg="1"/>
      <p:bldP spid="67607" grpId="0"/>
      <p:bldP spid="67608" grpId="0" animBg="1"/>
      <p:bldP spid="67610" grpId="0" animBg="1"/>
      <p:bldP spid="67612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pPr algn="l"/>
            <a:r>
              <a:rPr lang="en-US" sz="3600" b="1" dirty="0"/>
              <a:t> </a:t>
            </a:r>
            <a:r>
              <a:rPr lang="en-US" sz="3600" b="1" dirty="0" smtClean="0"/>
              <a:t>2) s and d undergo filled/half-filled/empty</a:t>
            </a:r>
            <a:br>
              <a:rPr lang="en-US" sz="3600" b="1" dirty="0" smtClean="0"/>
            </a:br>
            <a:r>
              <a:rPr lang="en-US" sz="3600" b="1" dirty="0"/>
              <a:t> </a:t>
            </a:r>
            <a:r>
              <a:rPr lang="en-US" sz="3600" b="1" dirty="0" smtClean="0"/>
              <a:t>     rearrangements</a:t>
            </a:r>
            <a:endParaRPr lang="en-US" sz="3600" b="1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11430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Cr</a:t>
            </a:r>
            <a:r>
              <a:rPr lang="en-US" sz="3600" b="1" baseline="30000" dirty="0">
                <a:solidFill>
                  <a:srgbClr val="000000"/>
                </a:solidFill>
              </a:rPr>
              <a:t>+1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971800" y="25146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[</a:t>
            </a:r>
            <a:r>
              <a:rPr lang="en-US" sz="3200" dirty="0" err="1">
                <a:solidFill>
                  <a:srgbClr val="000000"/>
                </a:solidFill>
              </a:rPr>
              <a:t>Ar</a:t>
            </a:r>
            <a:r>
              <a:rPr lang="en-US" sz="3200" dirty="0">
                <a:solidFill>
                  <a:srgbClr val="000000"/>
                </a:solidFill>
              </a:rPr>
              <a:t>] </a:t>
            </a:r>
            <a:r>
              <a:rPr lang="en-US" sz="3200" b="1" dirty="0">
                <a:solidFill>
                  <a:srgbClr val="3333CC"/>
                </a:solidFill>
              </a:rPr>
              <a:t>3d</a:t>
            </a:r>
            <a:r>
              <a:rPr lang="en-US" sz="3200" b="1" baseline="30000" dirty="0">
                <a:solidFill>
                  <a:srgbClr val="3333CC"/>
                </a:solidFill>
              </a:rPr>
              <a:t>4 </a:t>
            </a:r>
            <a:r>
              <a:rPr lang="en-US" sz="3200" b="1" dirty="0">
                <a:solidFill>
                  <a:srgbClr val="FF0000"/>
                </a:solidFill>
              </a:rPr>
              <a:t>4s</a:t>
            </a:r>
            <a:r>
              <a:rPr lang="en-US" sz="32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3352800" y="2209800"/>
            <a:ext cx="9144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200400" y="2133600"/>
            <a:ext cx="10668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486400" y="2514600"/>
            <a:ext cx="2667000" cy="579438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[</a:t>
            </a:r>
            <a:r>
              <a:rPr lang="en-US" sz="3200" dirty="0" err="1">
                <a:solidFill>
                  <a:srgbClr val="000000"/>
                </a:solidFill>
              </a:rPr>
              <a:t>Ar</a:t>
            </a:r>
            <a:r>
              <a:rPr lang="en-US" sz="3200" dirty="0">
                <a:solidFill>
                  <a:srgbClr val="000000"/>
                </a:solidFill>
              </a:rPr>
              <a:t>] </a:t>
            </a:r>
            <a:r>
              <a:rPr lang="en-US" sz="3200" b="1" dirty="0">
                <a:solidFill>
                  <a:srgbClr val="3333CC"/>
                </a:solidFill>
              </a:rPr>
              <a:t>3d</a:t>
            </a:r>
            <a:r>
              <a:rPr lang="en-US" sz="3200" b="1" baseline="30000" dirty="0">
                <a:solidFill>
                  <a:srgbClr val="3333CC"/>
                </a:solidFill>
              </a:rPr>
              <a:t>5 </a:t>
            </a:r>
            <a:r>
              <a:rPr lang="en-US" sz="3200" b="1" dirty="0">
                <a:solidFill>
                  <a:srgbClr val="FF0000"/>
                </a:solidFill>
              </a:rPr>
              <a:t>4s</a:t>
            </a:r>
            <a:r>
              <a:rPr lang="en-US" sz="3200" b="1" baseline="30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971800" y="5181600"/>
            <a:ext cx="2514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STILL </a:t>
            </a:r>
            <a:r>
              <a:rPr lang="en-US" sz="3200" b="1" dirty="0" smtClean="0">
                <a:solidFill>
                  <a:srgbClr val="FF0000"/>
                </a:solidFill>
              </a:rPr>
              <a:t>WRONG </a:t>
            </a:r>
            <a:r>
              <a:rPr lang="en-US" sz="54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715000" y="3200400"/>
            <a:ext cx="3276600" cy="2123658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RIGHT based on </a:t>
            </a:r>
            <a:r>
              <a:rPr lang="en-US" sz="3200" b="1" dirty="0" smtClean="0">
                <a:solidFill>
                  <a:srgbClr val="000000"/>
                </a:solidFill>
              </a:rPr>
              <a:t>chemistry </a:t>
            </a:r>
            <a:r>
              <a:rPr lang="en-US" sz="3200" b="1" i="1" dirty="0" smtClean="0">
                <a:solidFill>
                  <a:srgbClr val="000000"/>
                </a:solidFill>
              </a:rPr>
              <a:t>and </a:t>
            </a:r>
            <a:r>
              <a:rPr lang="en-US" sz="3200" b="1" dirty="0" smtClean="0">
                <a:solidFill>
                  <a:srgbClr val="000000"/>
                </a:solidFill>
              </a:rPr>
              <a:t>spectroscopy</a:t>
            </a:r>
            <a:endParaRPr lang="en-US" sz="3200" b="1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[</a:t>
            </a:r>
            <a:r>
              <a:rPr lang="en-US" sz="3200" dirty="0" err="1">
                <a:solidFill>
                  <a:srgbClr val="000000"/>
                </a:solidFill>
              </a:rPr>
              <a:t>Ar</a:t>
            </a:r>
            <a:r>
              <a:rPr lang="en-US" sz="3200" dirty="0">
                <a:solidFill>
                  <a:srgbClr val="000000"/>
                </a:solidFill>
              </a:rPr>
              <a:t>] </a:t>
            </a:r>
            <a:r>
              <a:rPr lang="en-US" sz="3200" b="1" dirty="0" smtClean="0">
                <a:solidFill>
                  <a:srgbClr val="FF0000"/>
                </a:solidFill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 </a:t>
            </a:r>
            <a:r>
              <a:rPr lang="en-US" sz="3200" b="1" dirty="0" smtClean="0">
                <a:solidFill>
                  <a:srgbClr val="3333CC"/>
                </a:solidFill>
              </a:rPr>
              <a:t>3d</a:t>
            </a:r>
            <a:r>
              <a:rPr lang="en-US" sz="3200" b="1" baseline="30000" dirty="0" smtClean="0">
                <a:solidFill>
                  <a:srgbClr val="3333CC"/>
                </a:solidFill>
              </a:rPr>
              <a:t>3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2209800" y="2895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914400" y="2286000"/>
            <a:ext cx="0" cy="45720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457200" y="3200400"/>
            <a:ext cx="16764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Periodic </a:t>
            </a:r>
            <a:r>
              <a:rPr lang="en-US" sz="3200" b="1" dirty="0" smtClean="0">
                <a:solidFill>
                  <a:srgbClr val="FF0000"/>
                </a:solidFill>
              </a:rPr>
              <a:t>Table </a:t>
            </a:r>
            <a:r>
              <a:rPr lang="en-US" sz="3200" b="1" dirty="0">
                <a:solidFill>
                  <a:srgbClr val="FF0000"/>
                </a:solidFill>
              </a:rPr>
              <a:t>predicts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895600" y="3657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667000" y="3505200"/>
            <a:ext cx="28956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333CC"/>
                </a:solidFill>
              </a:rPr>
              <a:t>Corrected for chemistry by d-switching 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762000" y="5638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d-electron variations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/>
      <p:bldP spid="60421" grpId="0" animBg="1"/>
      <p:bldP spid="60422" grpId="0" animBg="1"/>
      <p:bldP spid="60423" grpId="0" animBg="1"/>
      <p:bldP spid="60424" grpId="0"/>
      <p:bldP spid="60425" grpId="0" animBg="1"/>
      <p:bldP spid="60426" grpId="0"/>
      <p:bldP spid="60427" grpId="0" animBg="1"/>
      <p:bldP spid="60428" grpId="0" animBg="1"/>
      <p:bldP spid="60429" grpId="0" animBg="1"/>
      <p:bldP spid="604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Pigeonhole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representation of </a:t>
            </a:r>
            <a:r>
              <a:rPr lang="en-US" sz="2800" b="1" dirty="0" smtClean="0">
                <a:solidFill>
                  <a:srgbClr val="FF0000"/>
                </a:solidFill>
              </a:rPr>
              <a:t> electrons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05000" y="182880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[</a:t>
            </a:r>
            <a:r>
              <a:rPr lang="en-US" sz="3200" dirty="0" err="1">
                <a:solidFill>
                  <a:srgbClr val="000000"/>
                </a:solidFill>
              </a:rPr>
              <a:t>Ar</a:t>
            </a:r>
            <a:r>
              <a:rPr lang="en-US" sz="3200" dirty="0">
                <a:solidFill>
                  <a:srgbClr val="000000"/>
                </a:solidFill>
              </a:rPr>
              <a:t>] </a:t>
            </a:r>
            <a:r>
              <a:rPr lang="en-US" sz="3200" b="1" dirty="0">
                <a:solidFill>
                  <a:srgbClr val="3333CC"/>
                </a:solidFill>
              </a:rPr>
              <a:t>3d</a:t>
            </a:r>
            <a:r>
              <a:rPr lang="en-US" sz="3200" b="1" baseline="30000" dirty="0">
                <a:solidFill>
                  <a:srgbClr val="3333CC"/>
                </a:solidFill>
              </a:rPr>
              <a:t>4 </a:t>
            </a:r>
            <a:r>
              <a:rPr lang="en-US" sz="3200" b="1" dirty="0">
                <a:solidFill>
                  <a:srgbClr val="FF0000"/>
                </a:solidFill>
              </a:rPr>
              <a:t>4s</a:t>
            </a:r>
            <a:r>
              <a:rPr lang="en-US" sz="32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Cr</a:t>
            </a:r>
            <a:r>
              <a:rPr lang="en-US" sz="28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   =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</a:rPr>
              <a:t>As implied by </a:t>
            </a:r>
            <a:r>
              <a:rPr lang="en-US" sz="2800" b="1" i="1" dirty="0" smtClean="0">
                <a:solidFill>
                  <a:srgbClr val="000000"/>
                </a:solidFill>
              </a:rPr>
              <a:t>Table</a:t>
            </a:r>
          </a:p>
          <a:p>
            <a:pPr fontAlgn="base"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</a:rPr>
              <a:t> + </a:t>
            </a:r>
            <a:r>
              <a:rPr lang="en-US" sz="2800" b="1" i="1" dirty="0">
                <a:solidFill>
                  <a:srgbClr val="000000"/>
                </a:solidFill>
              </a:rPr>
              <a:t>chemical </a:t>
            </a:r>
            <a:r>
              <a:rPr lang="en-US" sz="2800" b="1" i="1" dirty="0" smtClean="0">
                <a:solidFill>
                  <a:srgbClr val="000000"/>
                </a:solidFill>
              </a:rPr>
              <a:t>reversal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162800" y="2819400"/>
            <a:ext cx="6096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4s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876800" y="2895600"/>
            <a:ext cx="6858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CC"/>
                </a:solidFill>
              </a:rPr>
              <a:t>3d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7467600" y="3581400"/>
            <a:ext cx="0" cy="30480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04800" y="3276600"/>
            <a:ext cx="1828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</a:rPr>
              <a:t>Pigeonhole representation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V="1">
            <a:off x="5867400" y="3581400"/>
            <a:ext cx="0" cy="3048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V="1">
            <a:off x="4114800" y="3505200"/>
            <a:ext cx="0" cy="3810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V="1">
            <a:off x="4724400" y="3505200"/>
            <a:ext cx="0" cy="3810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5257800" y="3505200"/>
            <a:ext cx="0" cy="3810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574925" y="3546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95300" y="3962400"/>
            <a:ext cx="8229600" cy="126188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</a:rPr>
              <a:t>d</a:t>
            </a:r>
            <a:r>
              <a:rPr lang="en-US" sz="2400" b="1" dirty="0">
                <a:solidFill>
                  <a:srgbClr val="000000"/>
                </a:solidFill>
              </a:rPr>
              <a:t> rule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70C0"/>
                </a:solidFill>
              </a:rPr>
              <a:t>d</a:t>
            </a:r>
            <a:r>
              <a:rPr lang="en-US" sz="2400" b="1" dirty="0">
                <a:solidFill>
                  <a:srgbClr val="000000"/>
                </a:solidFill>
              </a:rPr>
              <a:t> electrons in valence shell move around to produce </a:t>
            </a:r>
            <a:r>
              <a:rPr lang="en-US" sz="2800" b="1" u="sng" dirty="0">
                <a:solidFill>
                  <a:srgbClr val="000000"/>
                </a:solidFill>
              </a:rPr>
              <a:t>filled,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800" b="1" i="1" u="sng" dirty="0">
                <a:solidFill>
                  <a:srgbClr val="000000"/>
                </a:solidFill>
              </a:rPr>
              <a:t>half-filled</a:t>
            </a:r>
            <a:r>
              <a:rPr lang="en-US" sz="2400" b="1" dirty="0">
                <a:solidFill>
                  <a:srgbClr val="000000"/>
                </a:solidFill>
              </a:rPr>
              <a:t> and/or </a:t>
            </a:r>
            <a:r>
              <a:rPr lang="en-US" sz="2800" b="1" i="1" u="sng" dirty="0">
                <a:solidFill>
                  <a:srgbClr val="FF0000"/>
                </a:solidFill>
              </a:rPr>
              <a:t>empty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orbitals</a:t>
            </a:r>
            <a:r>
              <a:rPr lang="en-US" sz="2400" b="1" dirty="0">
                <a:solidFill>
                  <a:srgbClr val="000000"/>
                </a:solidFill>
              </a:rPr>
              <a:t> in order to attain a more stable </a:t>
            </a:r>
            <a:r>
              <a:rPr lang="en-US" sz="2400" b="1" dirty="0" smtClean="0">
                <a:solidFill>
                  <a:srgbClr val="000000"/>
                </a:solidFill>
              </a:rPr>
              <a:t>atom.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V="1">
            <a:off x="37338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V="1">
            <a:off x="42672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V="1">
            <a:off x="48006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V="1">
            <a:off x="53340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304800" y="5562600"/>
            <a:ext cx="2057400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Corrected for </a:t>
            </a:r>
            <a:r>
              <a:rPr lang="en-US" sz="2000" b="1" dirty="0" err="1" smtClean="0">
                <a:solidFill>
                  <a:srgbClr val="000000"/>
                </a:solidFill>
              </a:rPr>
              <a:t>filled,half</a:t>
            </a:r>
            <a:r>
              <a:rPr lang="en-US" sz="2000" b="1" dirty="0" smtClean="0">
                <a:solidFill>
                  <a:srgbClr val="000000"/>
                </a:solidFill>
              </a:rPr>
              <a:t>-filled, empty </a:t>
            </a:r>
            <a:r>
              <a:rPr lang="en-US" sz="2000" b="1" dirty="0">
                <a:solidFill>
                  <a:srgbClr val="000000"/>
                </a:solidFill>
              </a:rPr>
              <a:t>rule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5181600" y="1828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[</a:t>
            </a:r>
            <a:r>
              <a:rPr lang="en-US" sz="3200" b="1" dirty="0" err="1">
                <a:solidFill>
                  <a:srgbClr val="000000"/>
                </a:solidFill>
              </a:rPr>
              <a:t>Ar</a:t>
            </a:r>
            <a:r>
              <a:rPr lang="en-US" sz="3200" b="1" dirty="0">
                <a:solidFill>
                  <a:srgbClr val="000000"/>
                </a:solidFill>
              </a:rPr>
              <a:t>]3</a:t>
            </a:r>
            <a:r>
              <a:rPr lang="en-US" sz="3200" b="1" dirty="0">
                <a:solidFill>
                  <a:srgbClr val="0000FF"/>
                </a:solidFill>
              </a:rPr>
              <a:t>d</a:t>
            </a:r>
            <a:r>
              <a:rPr lang="en-US" sz="3200" b="1" baseline="30000" dirty="0">
                <a:solidFill>
                  <a:srgbClr val="0000FF"/>
                </a:solidFill>
              </a:rPr>
              <a:t>5</a:t>
            </a:r>
            <a:r>
              <a:rPr lang="en-US" sz="3200" baseline="300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4s</a:t>
            </a:r>
            <a:r>
              <a:rPr lang="en-US" sz="3200" b="1" baseline="30000" dirty="0">
                <a:solidFill>
                  <a:srgbClr val="FF0000"/>
                </a:solidFill>
              </a:rPr>
              <a:t>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2362200"/>
            <a:ext cx="8153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</a:rPr>
              <a:t>This final moving around applies only for transition metals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15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15200" y="3581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054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572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624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29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814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148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5720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1054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626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15200" y="5715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9144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u="sng" dirty="0" smtClean="0">
                <a:solidFill>
                  <a:srgbClr val="000000"/>
                </a:solidFill>
              </a:rPr>
              <a:t>After</a:t>
            </a:r>
            <a:r>
              <a:rPr lang="en-US" sz="2800" b="1" i="1" dirty="0" smtClean="0">
                <a:solidFill>
                  <a:srgbClr val="000000"/>
                </a:solidFill>
              </a:rPr>
              <a:t>  fill, half-filled, empty correction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114800" y="2133600"/>
            <a:ext cx="9906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3352800" y="1752600"/>
            <a:ext cx="450078" cy="253526"/>
          </a:xfrm>
          <a:custGeom>
            <a:avLst/>
            <a:gdLst>
              <a:gd name="connsiteX0" fmla="*/ 427290 w 450078"/>
              <a:gd name="connsiteY0" fmla="*/ 202251 h 253526"/>
              <a:gd name="connsiteX1" fmla="*/ 418744 w 450078"/>
              <a:gd name="connsiteY1" fmla="*/ 65518 h 253526"/>
              <a:gd name="connsiteX2" fmla="*/ 239283 w 450078"/>
              <a:gd name="connsiteY2" fmla="*/ 31335 h 253526"/>
              <a:gd name="connsiteX3" fmla="*/ 0 w 450078"/>
              <a:gd name="connsiteY3" fmla="*/ 253526 h 25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78" h="253526">
                <a:moveTo>
                  <a:pt x="427290" y="202251"/>
                </a:moveTo>
                <a:cubicBezTo>
                  <a:pt x="438684" y="148127"/>
                  <a:pt x="450078" y="94004"/>
                  <a:pt x="418744" y="65518"/>
                </a:cubicBezTo>
                <a:cubicBezTo>
                  <a:pt x="387410" y="37032"/>
                  <a:pt x="309074" y="0"/>
                  <a:pt x="239283" y="31335"/>
                </a:cubicBezTo>
                <a:cubicBezTo>
                  <a:pt x="169492" y="62670"/>
                  <a:pt x="0" y="253526"/>
                  <a:pt x="0" y="253526"/>
                </a:cubicBezTo>
              </a:path>
            </a:pathLst>
          </a:cu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4600" y="457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</a:rPr>
              <a:t>Called orbital diagrams in text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300" y="5130225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/>
              <a:t>Half-filled</a:t>
            </a:r>
            <a:endParaRPr lang="en-US" sz="31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618339" y="5130225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/>
              <a:t>empty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3929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12 -0.00162 -0.0224 -0.00324 -0.03334 0.00116 C -0.04219 0.00925 -0.02917 -0.00208 -0.03994 0.00509 C -0.05504 0.01527 -0.04254 0.00902 -0.05053 0.01272 C -0.05469 0.02036 -0.06094 0.02475 -0.06754 0.02799 C -0.0691 0.03354 -0.07188 0.03794 -0.07431 0.04303 C -0.07622 0.05182 -0.07362 0.04118 -0.07813 0.0532 C -0.07882 0.05505 -0.07969 0.06223 -0.08004 0.06338 C -0.08073 0.06616 -0.08386 0.07264 -0.08473 0.07472 C -0.08542 0.08143 -0.08664 0.08744 -0.0875 0.09392 C -0.08716 0.12306 -0.08664 0.15221 -0.08664 0.18136 C -0.08664 0.21767 -0.08421 0.20796 -0.08855 0.22323 C -0.08959 0.23433 -0.08924 0.2533 -0.09619 0.26139 C -0.10174 0.2681 -0.10903 0.2718 -0.11424 0.2792 C -0.11893 0.27597 -0.12362 0.27365 -0.12848 0.27157 C -0.13108 0.27041 -0.13612 0.26764 -0.13612 0.26764 C -0.13907 0.26463 -0.14115 0.25977 -0.1448 0.25885 C -0.15 0.25746 -0.15452 0.2563 -0.15903 0.25237 C -0.16945 0.2533 -0.17796 0.25353 -0.18664 0.26139 C -0.18907 0.27134 -0.18664 0.29378 -0.18664 0.30326 " pathEditMode="relative" ptsTypes="fffffffffffffffffffA">
                                      <p:cBhvr>
                                        <p:cTn id="113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  <p:bldP spid="62471" grpId="0" animBg="1"/>
      <p:bldP spid="62472" grpId="0" animBg="1"/>
      <p:bldP spid="62473" grpId="0" animBg="1"/>
      <p:bldP spid="62473" grpId="1" animBg="1"/>
      <p:bldP spid="62474" grpId="0"/>
      <p:bldP spid="62475" grpId="0" animBg="1"/>
      <p:bldP spid="62476" grpId="0" animBg="1"/>
      <p:bldP spid="62477" grpId="0" animBg="1"/>
      <p:bldP spid="62478" grpId="0" animBg="1"/>
      <p:bldP spid="62481" grpId="0" animBg="1"/>
      <p:bldP spid="62482" grpId="0" animBg="1"/>
      <p:bldP spid="62483" grpId="0" animBg="1"/>
      <p:bldP spid="62484" grpId="0" animBg="1"/>
      <p:bldP spid="62485" grpId="0" animBg="1"/>
      <p:bldP spid="62487" grpId="0" animBg="1"/>
      <p:bldP spid="62489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/>
      <p:bldP spid="46" grpId="0" animBg="1"/>
      <p:bldP spid="2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81000" y="1081594"/>
            <a:ext cx="77116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Write the correct, pigeonhole diagrams for the transition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      metal species below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a)  Cr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</a:pPr>
            <a:r>
              <a:rPr lang="en-US" sz="2400" dirty="0">
                <a:solidFill>
                  <a:srgbClr val="000000"/>
                </a:solidFill>
              </a:rPr>
              <a:t>Ni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</a:pPr>
            <a:r>
              <a:rPr lang="en-US" sz="2400" dirty="0">
                <a:solidFill>
                  <a:srgbClr val="000000"/>
                </a:solidFill>
              </a:rPr>
              <a:t>Ag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remember…rule is applied ONLY with the s &amp; d electron combos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(e.g. transition elements only)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515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652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81400"/>
            <a:ext cx="6400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71600" y="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In-Class Exercise: Write the correct, pigeonhole diagrams for the transition metal species below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431197"/>
            <a:ext cx="1906003" cy="18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2441254" cy="22262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98494"/>
            <a:ext cx="7754942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>
                <a:solidFill>
                  <a:srgbClr val="C00000"/>
                </a:solidFill>
              </a:rPr>
              <a:t>E</a:t>
            </a:r>
            <a:r>
              <a:rPr lang="en-US" sz="3300" b="1" dirty="0" smtClean="0">
                <a:solidFill>
                  <a:srgbClr val="C00000"/>
                </a:solidFill>
              </a:rPr>
              <a:t>volution of the atomic model ….</a:t>
            </a:r>
            <a:endParaRPr lang="en-US" sz="3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0114"/>
            <a:ext cx="266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Philosophical Magazine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>
                <a:solidFill>
                  <a:srgbClr val="000000"/>
                </a:solidFill>
              </a:rPr>
              <a:t>44</a:t>
            </a:r>
            <a:r>
              <a:rPr lang="en-US" sz="2000" dirty="0">
                <a:solidFill>
                  <a:srgbClr val="000000"/>
                </a:solidFill>
              </a:rPr>
              <a:t>, 295 (</a:t>
            </a:r>
            <a:r>
              <a:rPr lang="en-US" sz="2000" dirty="0" smtClean="0">
                <a:solidFill>
                  <a:srgbClr val="000000"/>
                </a:solidFill>
              </a:rPr>
              <a:t>1897)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495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Philosophical </a:t>
            </a:r>
          </a:p>
          <a:p>
            <a:pPr fontAlgn="base"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Magazine  </a:t>
            </a:r>
            <a:r>
              <a:rPr lang="en-US" sz="2000" dirty="0">
                <a:solidFill>
                  <a:srgbClr val="000000"/>
                </a:solidFill>
              </a:rPr>
              <a:t>Series 6, </a:t>
            </a:r>
          </a:p>
          <a:p>
            <a:pPr fontAlgn="base"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>
                <a:solidFill>
                  <a:srgbClr val="000000"/>
                </a:solidFill>
              </a:rPr>
              <a:t>21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669-688 (1911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274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1) Thomson </a:t>
            </a:r>
            <a:r>
              <a:rPr lang="en-US" sz="2400" dirty="0">
                <a:solidFill>
                  <a:srgbClr val="000000"/>
                </a:solidFill>
              </a:rPr>
              <a:t>Model    </a:t>
            </a:r>
            <a:r>
              <a:rPr lang="en-US" sz="2400" b="1" dirty="0">
                <a:solidFill>
                  <a:srgbClr val="000000"/>
                </a:solidFill>
              </a:rPr>
              <a:t> 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     </a:t>
            </a:r>
            <a:r>
              <a:rPr lang="en-US" sz="2400" b="1" dirty="0" smtClean="0">
                <a:solidFill>
                  <a:srgbClr val="000000"/>
                </a:solidFill>
              </a:rPr>
              <a:t>     1897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343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Philosophical </a:t>
            </a:r>
          </a:p>
          <a:p>
            <a:r>
              <a:rPr lang="en-US" sz="2000" i="1" dirty="0" smtClean="0">
                <a:solidFill>
                  <a:prstClr val="black"/>
                </a:solidFill>
              </a:rPr>
              <a:t>Magazine Series 6</a:t>
            </a:r>
            <a:endParaRPr lang="en-US" sz="2000" i="1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b="1" u="sng" dirty="0" smtClean="0">
                <a:solidFill>
                  <a:prstClr val="black"/>
                </a:solidFill>
              </a:rPr>
              <a:t>26</a:t>
            </a:r>
            <a:r>
              <a:rPr lang="en-US" sz="2000" dirty="0" smtClean="0">
                <a:solidFill>
                  <a:prstClr val="black"/>
                </a:solidFill>
              </a:rPr>
              <a:t>. 1-25 (1913)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600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3) Bohr Model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       1913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362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2)Rutherford Model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       1911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3231297"/>
            <a:ext cx="11430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429000" y="3810000"/>
            <a:ext cx="67169" cy="5563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9906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  4) Experimental    </a:t>
            </a:r>
          </a:p>
          <a:p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    Spectroscopy Rules</a:t>
            </a:r>
          </a:p>
          <a:p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          ~ 1930</a:t>
            </a:r>
            <a:endParaRPr lang="en-US" sz="2200" b="1" dirty="0">
              <a:solidFill>
                <a:prstClr val="black"/>
              </a:solidFill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29400" y="2057400"/>
            <a:ext cx="2261092" cy="101441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010400" y="3352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1s</a:t>
            </a:r>
            <a:r>
              <a:rPr lang="en-US" sz="2400" baseline="30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2s</a:t>
            </a:r>
            <a:r>
              <a:rPr lang="en-US" sz="2400" baseline="30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2p</a:t>
            </a:r>
            <a:r>
              <a:rPr lang="en-US" sz="2400" baseline="30000" dirty="0" smtClean="0">
                <a:solidFill>
                  <a:prstClr val="black"/>
                </a:solidFill>
              </a:rPr>
              <a:t>6</a:t>
            </a:r>
            <a:r>
              <a:rPr lang="en-US" sz="2400" dirty="0" smtClean="0">
                <a:solidFill>
                  <a:prstClr val="black"/>
                </a:solidFill>
              </a:rPr>
              <a:t>….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1749719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49329" y="5867400"/>
            <a:ext cx="5294671" cy="646331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My way or the highway…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 animBg="1"/>
      <p:bldP spid="15" grpId="0" animBg="1"/>
      <p:bldP spid="16" grpId="0"/>
      <p:bldP spid="18" grpId="0"/>
      <p:bldP spid="20" grpId="0" animBg="1"/>
    </p:bldLst>
  </p:timing>
</p:sld>
</file>

<file path=ppt/theme/theme1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1124</Words>
  <Application>Microsoft Office PowerPoint</Application>
  <PresentationFormat>On-screen Show (4:3)</PresentationFormat>
  <Paragraphs>248</Paragraphs>
  <Slides>23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7_Default Design</vt:lpstr>
      <vt:lpstr>Office Theme</vt:lpstr>
      <vt:lpstr>Default Design</vt:lpstr>
      <vt:lpstr>Package</vt:lpstr>
      <vt:lpstr>PowerPoint Presentation</vt:lpstr>
      <vt:lpstr>PowerPoint Presentation</vt:lpstr>
      <vt:lpstr>PowerPoint Presentation</vt:lpstr>
      <vt:lpstr>PowerPoint Presentation</vt:lpstr>
      <vt:lpstr>d electron variations</vt:lpstr>
      <vt:lpstr> 2) s and d undergo filled/half-filled/empty       rearrangements</vt:lpstr>
      <vt:lpstr>Pigeonhole1 representation of  electrons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the quantum cat dilemma-one consequence of  Schrodinger’s 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149</cp:revision>
  <dcterms:created xsi:type="dcterms:W3CDTF">2013-08-26T23:18:54Z</dcterms:created>
  <dcterms:modified xsi:type="dcterms:W3CDTF">2013-09-13T12:51:37Z</dcterms:modified>
</cp:coreProperties>
</file>