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  <p:sldMasterId id="2147483904" r:id="rId2"/>
    <p:sldMasterId id="2147483917" r:id="rId3"/>
    <p:sldMasterId id="2147483930" r:id="rId4"/>
  </p:sldMasterIdLst>
  <p:notesMasterIdLst>
    <p:notesMasterId r:id="rId30"/>
  </p:notesMasterIdLst>
  <p:sldIdLst>
    <p:sldId id="348" r:id="rId5"/>
    <p:sldId id="349" r:id="rId6"/>
    <p:sldId id="350" r:id="rId7"/>
    <p:sldId id="351" r:id="rId8"/>
    <p:sldId id="353" r:id="rId9"/>
    <p:sldId id="364" r:id="rId10"/>
    <p:sldId id="365" r:id="rId11"/>
    <p:sldId id="372" r:id="rId12"/>
    <p:sldId id="371" r:id="rId13"/>
    <p:sldId id="370" r:id="rId14"/>
    <p:sldId id="374" r:id="rId15"/>
    <p:sldId id="375" r:id="rId16"/>
    <p:sldId id="376" r:id="rId17"/>
    <p:sldId id="355" r:id="rId18"/>
    <p:sldId id="356" r:id="rId19"/>
    <p:sldId id="358" r:id="rId20"/>
    <p:sldId id="359" r:id="rId21"/>
    <p:sldId id="360" r:id="rId22"/>
    <p:sldId id="361" r:id="rId23"/>
    <p:sldId id="362" r:id="rId24"/>
    <p:sldId id="363" r:id="rId25"/>
    <p:sldId id="377" r:id="rId26"/>
    <p:sldId id="379" r:id="rId27"/>
    <p:sldId id="380" r:id="rId28"/>
    <p:sldId id="3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905B57-4C97-420A-BC88-028AFD9F3685}">
          <p14:sldIdLst/>
        </p14:section>
        <p14:section name="Untitled Section" id="{23CBC2A3-CB94-4CAF-9DCA-EB239E2DA874}">
          <p14:sldIdLst>
            <p14:sldId id="348"/>
            <p14:sldId id="349"/>
            <p14:sldId id="350"/>
            <p14:sldId id="351"/>
            <p14:sldId id="353"/>
            <p14:sldId id="364"/>
            <p14:sldId id="365"/>
            <p14:sldId id="372"/>
            <p14:sldId id="371"/>
            <p14:sldId id="370"/>
            <p14:sldId id="374"/>
            <p14:sldId id="375"/>
            <p14:sldId id="376"/>
            <p14:sldId id="355"/>
            <p14:sldId id="356"/>
            <p14:sldId id="358"/>
            <p14:sldId id="359"/>
            <p14:sldId id="360"/>
            <p14:sldId id="361"/>
            <p14:sldId id="362"/>
            <p14:sldId id="363"/>
            <p14:sldId id="377"/>
            <p14:sldId id="379"/>
            <p14:sldId id="380"/>
            <p14:sldId id="3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15B13E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23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00544-8555-4736-990B-6AD2333313D9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1E089-4CB7-4101-BC91-45FE78EB2A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9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0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77A21-261D-47CC-9456-D9A59F6E86B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B8F4-40B9-44E6-A2BB-D524CD1C5E6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7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EE42-2380-4DFA-94DF-235082BF84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5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5B19-A7D7-41A5-9DB8-9A7469F551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0876-5EA7-463B-84BB-B88DE3699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5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4C675D-1E1B-4376-8F7C-083D259B04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3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EE42-2380-4DFA-94DF-235082BF84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55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DE4C-EDDE-4398-8FCB-9C7A4F1B1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34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9C3E-4DF6-4784-944E-6B31E84ABB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06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8367D-A6A5-4893-9321-8ADBFA34E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78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C72C-1C18-4783-A34E-CE4197B1F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52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8F7BB-0528-41EB-94D5-CB62EDC8C2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07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189C-4040-4EED-9E2B-CABD21818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2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DE4C-EDDE-4398-8FCB-9C7A4F1B1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6268-9292-4648-ABEE-DDEA7F1EF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26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A917-4BC4-45B2-8218-9D5CD609D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93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5B19-A7D7-41A5-9DB8-9A7469F551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54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0876-5EA7-463B-84BB-B88DE3699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14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4C675D-1E1B-4376-8F7C-083D259B04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94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EE42-2380-4DFA-94DF-235082BF84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45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DE4C-EDDE-4398-8FCB-9C7A4F1B1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33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9C3E-4DF6-4784-944E-6B31E84ABB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20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8367D-A6A5-4893-9321-8ADBFA34E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11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C72C-1C18-4783-A34E-CE4197B1F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3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9C3E-4DF6-4784-944E-6B31E84ABB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63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8F7BB-0528-41EB-94D5-CB62EDC8C2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37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189C-4040-4EED-9E2B-CABD21818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15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6268-9292-4648-ABEE-DDEA7F1EF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53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A917-4BC4-45B2-8218-9D5CD609D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73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5B19-A7D7-41A5-9DB8-9A7469F551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70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0876-5EA7-463B-84BB-B88DE3699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81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4C675D-1E1B-4376-8F7C-083D259B04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589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EE42-2380-4DFA-94DF-235082BF84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27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DE4C-EDDE-4398-8FCB-9C7A4F1B1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42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E9C3E-4DF6-4784-944E-6B31E84ABB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2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8367D-A6A5-4893-9321-8ADBFA34E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32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8367D-A6A5-4893-9321-8ADBFA34E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329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C72C-1C18-4783-A34E-CE4197B1F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05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8F7BB-0528-41EB-94D5-CB62EDC8C2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3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189C-4040-4EED-9E2B-CABD21818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04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6268-9292-4648-ABEE-DDEA7F1EF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160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A917-4BC4-45B2-8218-9D5CD609D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70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5B19-A7D7-41A5-9DB8-9A7469F551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632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0876-5EA7-463B-84BB-B88DE3699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85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4C675D-1E1B-4376-8F7C-083D259B04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7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C72C-1C18-4783-A34E-CE4197B1F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1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8F7BB-0528-41EB-94D5-CB62EDC8C2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6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189C-4040-4EED-9E2B-CABD21818B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6268-9292-4648-ABEE-DDEA7F1EF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5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3A917-4BC4-45B2-8218-9D5CD609DF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1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0D4381-318E-4340-9E09-D67260784F0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4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0D4381-318E-4340-9E09-D67260784F0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6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0D4381-318E-4340-9E09-D67260784F0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9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0D4381-318E-4340-9E09-D67260784F0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9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hemistry.bd.psu.edu/jircitano/periodic4.html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-7374" y="808180"/>
            <a:ext cx="7086600" cy="1200329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</a:rPr>
              <a:t>The </a:t>
            </a:r>
            <a:r>
              <a:rPr lang="en-US" sz="3600" b="1" dirty="0" smtClean="0">
                <a:solidFill>
                  <a:srgbClr val="000000"/>
                </a:solidFill>
              </a:rPr>
              <a:t>experimental chemists and </a:t>
            </a:r>
            <a:r>
              <a:rPr lang="en-US" sz="3600" b="1" dirty="0" err="1" smtClean="0">
                <a:solidFill>
                  <a:srgbClr val="000000"/>
                </a:solidFill>
              </a:rPr>
              <a:t>spectroscopists</a:t>
            </a:r>
            <a:r>
              <a:rPr lang="en-US" sz="3600" b="1" dirty="0" smtClean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say “</a:t>
            </a:r>
            <a:r>
              <a:rPr lang="en-US" sz="3600" b="1" dirty="0" err="1">
                <a:solidFill>
                  <a:srgbClr val="000000"/>
                </a:solidFill>
              </a:rPr>
              <a:t>fugetabout</a:t>
            </a:r>
            <a:r>
              <a:rPr lang="en-US" sz="3600" b="1" dirty="0">
                <a:solidFill>
                  <a:srgbClr val="000000"/>
                </a:solidFill>
              </a:rPr>
              <a:t>” it.</a:t>
            </a:r>
          </a:p>
        </p:txBody>
      </p:sp>
      <p:pic>
        <p:nvPicPr>
          <p:cNvPr id="52234" name="Picture 10" descr="r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0"/>
            <a:ext cx="1600200" cy="2128226"/>
          </a:xfrm>
          <a:prstGeom prst="rect">
            <a:avLst/>
          </a:prstGeom>
          <a:noFill/>
        </p:spPr>
      </p:pic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4780547" y="1981200"/>
            <a:ext cx="4363453" cy="10772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“</a:t>
            </a:r>
            <a:r>
              <a:rPr lang="en-US" sz="3200" b="1" dirty="0" smtClean="0">
                <a:solidFill>
                  <a:srgbClr val="000000"/>
                </a:solidFill>
              </a:rPr>
              <a:t>typical” </a:t>
            </a:r>
            <a:r>
              <a:rPr lang="en-US" sz="3200" b="1" dirty="0">
                <a:solidFill>
                  <a:srgbClr val="000000"/>
                </a:solidFill>
              </a:rPr>
              <a:t>experimental </a:t>
            </a:r>
            <a:r>
              <a:rPr lang="en-US" sz="3200" b="1" dirty="0" err="1" smtClean="0">
                <a:solidFill>
                  <a:srgbClr val="000000"/>
                </a:solidFill>
              </a:rPr>
              <a:t>spectroscopist</a:t>
            </a:r>
            <a:r>
              <a:rPr lang="en-US" sz="3200" b="1" dirty="0" smtClean="0">
                <a:solidFill>
                  <a:srgbClr val="000000"/>
                </a:solidFill>
              </a:rPr>
              <a:t>/chemist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2400" y="381000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1930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Bohr theory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0" y="3048000"/>
            <a:ext cx="4953000" cy="2462213"/>
          </a:xfrm>
          <a:prstGeom prst="rect">
            <a:avLst/>
          </a:prstGeom>
          <a:solidFill>
            <a:srgbClr val="CCFFCC">
              <a:alpha val="7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Experimentalist’s </a:t>
            </a:r>
            <a:r>
              <a:rPr lang="en-US" sz="3200" b="1" dirty="0">
                <a:solidFill>
                  <a:srgbClr val="000000"/>
                </a:solidFill>
              </a:rPr>
              <a:t>attitude towards </a:t>
            </a:r>
            <a:r>
              <a:rPr lang="en-US" sz="3200" b="1" dirty="0" smtClean="0">
                <a:solidFill>
                  <a:srgbClr val="000000"/>
                </a:solidFill>
              </a:rPr>
              <a:t>theoreticians:</a:t>
            </a:r>
            <a:endParaRPr lang="en-US" sz="3200" b="1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“</a:t>
            </a:r>
            <a:r>
              <a:rPr lang="en-US" sz="3600" b="1" dirty="0">
                <a:solidFill>
                  <a:srgbClr val="FF0000"/>
                </a:solidFill>
              </a:rPr>
              <a:t>If I want your opinion, I’ll give it to you…”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5026" y="7620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0000"/>
                </a:solidFill>
              </a:rPr>
              <a:t>The Bohr Model dies…1930</a:t>
            </a:r>
            <a:endParaRPr lang="en-US" sz="4400" b="1" kern="0" dirty="0">
              <a:solidFill>
                <a:srgbClr val="00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048356"/>
            <a:ext cx="4191000" cy="380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5867400" y="2971800"/>
            <a:ext cx="685800" cy="1143000"/>
          </a:xfrm>
          <a:prstGeom prst="straightConnector1">
            <a:avLst/>
          </a:prstGeom>
          <a:ln w="1174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1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animBg="1"/>
      <p:bldP spid="5224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19200" y="60960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43000" y="50292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" y="36576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18288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0800" y="48006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90800" y="46482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90800" y="44958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14600" y="31242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14600" y="29718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4600" y="28194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38400" y="8382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38400" y="10668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38400" y="6858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66800" y="5334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5867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n=1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" y="4648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32766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600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</a:t>
            </a:r>
            <a:endParaRPr lang="en-US" sz="36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191000" y="18288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91000" y="1752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91000" y="16764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91000" y="16002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91000" y="1524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57600" y="14478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1981200" y="41910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1981200" y="2743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1981200" y="6096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1295400" y="6150114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</a:t>
            </a:r>
            <a:endParaRPr lang="en-US" sz="4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590800" y="5029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19600" y="1981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d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86200" y="335280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qualitative, general distribution of multi-electron atomic energy levels grouped by line type</a:t>
            </a:r>
            <a:endParaRPr lang="en-US" sz="36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1295400" y="-10668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191000" y="381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191000" y="3048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1910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91000" y="1524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91000" y="762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733800" y="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9" grpId="0"/>
      <p:bldP spid="30" grpId="0"/>
      <p:bldP spid="31" grpId="0"/>
      <p:bldP spid="32" grpId="0"/>
      <p:bldP spid="33" grpId="0"/>
      <p:bldP spid="33" grpId="1"/>
      <p:bldP spid="34" grpId="0"/>
      <p:bldP spid="34" grpId="1"/>
      <p:bldP spid="35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10000" y="60198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810000" y="51816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733800" y="35052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81400" y="16002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0800" y="48006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48006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57600" y="48006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14600" y="31242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31242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57600" y="31242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3800" y="12954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67000" y="12954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76800" y="12954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05200" y="8382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81200" y="5715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n=1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2895600" y="5334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</a:t>
            </a:r>
            <a:endParaRPr lang="en-US" sz="36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6482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388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294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200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5814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71800" y="15240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1905000" y="44958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1981200" y="2743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2209800" y="10668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5105400" y="5715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</a:t>
            </a:r>
            <a:endParaRPr lang="en-US" sz="4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943600" y="4343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34400" y="1676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d</a:t>
            </a:r>
            <a:endParaRPr lang="en-US" sz="4000" b="1" dirty="0">
              <a:solidFill>
                <a:srgbClr val="0070C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295400" y="-10668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5532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5438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4290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958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895600" y="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05400" y="4876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</a:t>
            </a:r>
            <a:endParaRPr lang="en-US" sz="4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8534400" y="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d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5800" y="457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</a:t>
            </a:r>
            <a:endParaRPr lang="en-US" sz="4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572000" y="1219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</a:t>
            </a:r>
            <a:endParaRPr lang="en-US" sz="4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0" y="14478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OBSERVED ATOMIC ENERGY LEVEL ORDERING SIMPLIFIED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10000" y="60198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810000" y="51816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733800" y="35052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81400" y="16002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0800" y="48006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48006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57600" y="48006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14600" y="31242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31242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57600" y="31242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3800" y="12954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67000" y="12954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76800" y="12954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05200" y="8382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81200" y="5715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n=1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2895600" y="5334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</a:t>
            </a:r>
            <a:endParaRPr lang="en-US" sz="36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6482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388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294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200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5814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71800" y="15240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1905000" y="44958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1981200" y="2743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2209800" y="10668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5105400" y="5715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</a:t>
            </a:r>
            <a:endParaRPr lang="en-US" sz="4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943600" y="4343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34400" y="1676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d</a:t>
            </a:r>
            <a:endParaRPr lang="en-US" sz="4000" b="1" dirty="0">
              <a:solidFill>
                <a:srgbClr val="0070C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295400" y="-10668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5532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5438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4290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958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895600" y="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05400" y="4876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</a:t>
            </a:r>
            <a:endParaRPr lang="en-US" sz="4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8534400" y="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d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5800" y="457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</a:t>
            </a:r>
            <a:endParaRPr lang="en-US" sz="4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572000" y="1219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</a:t>
            </a:r>
            <a:endParaRPr lang="en-US" sz="4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477000" y="3200400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Describing Carbon’s energy levels</a:t>
            </a:r>
            <a:endParaRPr lang="en-US" sz="28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705600" y="51054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 has </a:t>
            </a:r>
            <a:r>
              <a:rPr lang="en-US" sz="3200" b="1" u="sng" dirty="0" smtClean="0"/>
              <a:t>6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electrons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 </a:t>
            </a:r>
            <a:endParaRPr lang="en-US" sz="3200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114800" y="5486400"/>
            <a:ext cx="0" cy="5334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343400" y="5486400"/>
            <a:ext cx="0" cy="5334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04800" y="3733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C=1s</a:t>
            </a:r>
            <a:r>
              <a:rPr lang="en-US" sz="3200" b="1" baseline="30000" dirty="0" smtClean="0"/>
              <a:t>2</a:t>
            </a:r>
            <a:endParaRPr lang="en-US" sz="3200" b="1" baseline="30000" dirty="0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4038600" y="4800600"/>
            <a:ext cx="0" cy="4572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343400" y="4876800"/>
            <a:ext cx="0" cy="4572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447800" y="3733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2s</a:t>
            </a:r>
            <a:r>
              <a:rPr lang="en-US" sz="3200" b="1" baseline="30000" dirty="0" smtClean="0"/>
              <a:t>2</a:t>
            </a:r>
            <a:endParaRPr lang="en-US" sz="3200" b="1" baseline="30000" dirty="0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2895600" y="4267200"/>
            <a:ext cx="0" cy="5334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038600" y="4267200"/>
            <a:ext cx="0" cy="5334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057400" y="3733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4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10000" y="60198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810000" y="51816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733800" y="35052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81400" y="16002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0800" y="48006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48006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57600" y="48006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14600" y="31242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31242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57600" y="31242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3800" y="12954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67000" y="12954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76800" y="1295400"/>
            <a:ext cx="9144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05200" y="8382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81200" y="5715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n=1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2895600" y="5334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</a:t>
            </a:r>
            <a:endParaRPr lang="en-US" sz="36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6482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388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294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200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581400" y="19050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71800" y="15240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1905000" y="44958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1981200" y="2743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2209800" y="10668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5105400" y="5715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</a:t>
            </a:r>
            <a:endParaRPr lang="en-US" sz="4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943600" y="4343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34400" y="1676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d</a:t>
            </a:r>
            <a:endParaRPr lang="en-US" sz="4000" b="1" dirty="0">
              <a:solidFill>
                <a:srgbClr val="0070C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295400" y="-1066800"/>
            <a:ext cx="9144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5532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5438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4290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958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228600"/>
            <a:ext cx="9144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895600" y="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34000" y="4572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</a:t>
            </a:r>
            <a:endParaRPr lang="en-US" sz="4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8534400" y="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d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5800" y="457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</a:t>
            </a:r>
            <a:endParaRPr lang="en-US" sz="4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572000" y="1219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</a:t>
            </a:r>
            <a:endParaRPr lang="en-US" sz="4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477000" y="3200400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Describing Fluorine’s energy levels</a:t>
            </a:r>
            <a:endParaRPr lang="en-US" sz="28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705600" y="51054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 has </a:t>
            </a:r>
            <a:r>
              <a:rPr lang="en-US" sz="3200" b="1" u="sng" dirty="0" smtClean="0"/>
              <a:t>9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electrons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 </a:t>
            </a:r>
            <a:endParaRPr lang="en-US" sz="3200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114800" y="5486400"/>
            <a:ext cx="0" cy="5334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343400" y="5486400"/>
            <a:ext cx="0" cy="5334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04800" y="3733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F=1s</a:t>
            </a:r>
            <a:r>
              <a:rPr lang="en-US" sz="3200" b="1" baseline="30000" dirty="0" smtClean="0"/>
              <a:t>2</a:t>
            </a:r>
            <a:endParaRPr lang="en-US" sz="3200" b="1" baseline="30000" dirty="0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4038600" y="4800600"/>
            <a:ext cx="0" cy="4572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343400" y="4876800"/>
            <a:ext cx="0" cy="4572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447800" y="3733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2s</a:t>
            </a:r>
            <a:r>
              <a:rPr lang="en-US" sz="3200" b="1" baseline="30000" dirty="0" smtClean="0"/>
              <a:t>2</a:t>
            </a:r>
            <a:endParaRPr lang="en-US" sz="3200" b="1" baseline="30000" dirty="0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2895600" y="4267200"/>
            <a:ext cx="0" cy="5334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038600" y="4267200"/>
            <a:ext cx="0" cy="5334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057400" y="3733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5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200400" y="4343400"/>
            <a:ext cx="0" cy="4572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181600" y="4343400"/>
            <a:ext cx="0" cy="5334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343400" y="4343400"/>
            <a:ext cx="0" cy="4572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4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572000" cy="43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sz="4000" b="1" dirty="0" smtClean="0"/>
              <a:t>Model 4: The </a:t>
            </a:r>
            <a:r>
              <a:rPr lang="en-US" sz="4000" b="1" dirty="0" err="1" smtClean="0"/>
              <a:t>spectroscopist’s</a:t>
            </a:r>
            <a:r>
              <a:rPr lang="en-US" sz="4000" b="1" dirty="0" smtClean="0"/>
              <a:t> atom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54587" y="1981993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…</a:t>
            </a:r>
            <a:r>
              <a:rPr lang="en-US" sz="4000" b="1" dirty="0" smtClean="0"/>
              <a:t>or why we sing the </a:t>
            </a:r>
            <a:r>
              <a:rPr lang="en-US" sz="4000" b="1" dirty="0" err="1" smtClean="0"/>
              <a:t>spdf</a:t>
            </a:r>
            <a:r>
              <a:rPr lang="en-US" sz="4000" b="1" dirty="0" smtClean="0"/>
              <a:t> song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36872" y="1295399"/>
            <a:ext cx="5294671" cy="646331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My way or the highway…</a:t>
            </a:r>
            <a:endParaRPr lang="en-US" sz="36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84" y="3329705"/>
            <a:ext cx="2974975" cy="20542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135" y="5435549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</a:t>
            </a:r>
            <a:r>
              <a:rPr lang="en-US" sz="3600" b="1" dirty="0" err="1" smtClean="0"/>
              <a:t>spectroscopists</a:t>
            </a:r>
            <a:r>
              <a:rPr lang="en-US" sz="3600" b="1" dirty="0" smtClean="0"/>
              <a:t> description of what they deduce from observing lines </a:t>
            </a:r>
            <a:r>
              <a:rPr lang="en-US" sz="3600" b="1" u="sng" dirty="0" smtClean="0"/>
              <a:t>is</a:t>
            </a:r>
            <a:r>
              <a:rPr lang="en-US" sz="3600" b="1" dirty="0" smtClean="0"/>
              <a:t> the `atom’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0453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62000" y="2057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200" b="1" dirty="0"/>
              <a:t>How to sing the </a:t>
            </a:r>
            <a:r>
              <a:rPr lang="en-US" sz="3200" b="1" dirty="0" err="1"/>
              <a:t>spdf</a:t>
            </a:r>
            <a:r>
              <a:rPr lang="en-US" sz="3200" b="1" dirty="0"/>
              <a:t> </a:t>
            </a:r>
            <a:r>
              <a:rPr lang="en-US" sz="3200" b="1" dirty="0" smtClean="0"/>
              <a:t>song without memorizing the energy levels: </a:t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r>
              <a:rPr lang="en-US" sz="3200" b="1" dirty="0"/>
              <a:t>electron neighborhoods: s, p, d and f 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295400" y="2057400"/>
            <a:ext cx="4572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s</a:t>
            </a:r>
          </a:p>
        </p:txBody>
      </p:sp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43200"/>
            <a:ext cx="7696200" cy="3452813"/>
          </a:xfrm>
          <a:prstGeom prst="rect">
            <a:avLst/>
          </a:prstGeom>
          <a:noFill/>
        </p:spPr>
      </p:pic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1981200" y="2209800"/>
            <a:ext cx="0" cy="388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6096000" y="2209800"/>
            <a:ext cx="0" cy="388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6553200" y="2209800"/>
            <a:ext cx="533400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7391400" y="2438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 flipH="1">
            <a:off x="6096000" y="2438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8534400" y="1752600"/>
            <a:ext cx="7620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1066800" y="2438400"/>
            <a:ext cx="0" cy="4038600"/>
          </a:xfrm>
          <a:prstGeom prst="line">
            <a:avLst/>
          </a:prstGeom>
          <a:noFill/>
          <a:ln w="9525">
            <a:pattFill prst="pct5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17526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 flipH="1">
            <a:off x="11430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 flipH="1">
            <a:off x="1981200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>
            <a:off x="5105400" y="2438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3200400" y="2133600"/>
            <a:ext cx="685800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381000" y="2895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457200" y="2819400"/>
            <a:ext cx="457200" cy="3200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</a:rPr>
              <a:t>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1143000" y="2133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5877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219825"/>
            <a:ext cx="7086600" cy="638175"/>
          </a:xfrm>
          <a:prstGeom prst="rect">
            <a:avLst/>
          </a:prstGeom>
          <a:noFill/>
        </p:spPr>
      </p:pic>
      <p:sp>
        <p:nvSpPr>
          <p:cNvPr id="35881" name="Line 41"/>
          <p:cNvSpPr>
            <a:spLocks noChangeShapeType="1"/>
          </p:cNvSpPr>
          <p:nvPr/>
        </p:nvSpPr>
        <p:spPr bwMode="auto">
          <a:xfrm flipV="1">
            <a:off x="1143000" y="6172200"/>
            <a:ext cx="7010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3886200" y="5867400"/>
            <a:ext cx="7620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2819400" y="41148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35886" name="Text Box 46"/>
          <p:cNvSpPr txBox="1">
            <a:spLocks noChangeArrowheads="1"/>
          </p:cNvSpPr>
          <p:nvPr/>
        </p:nvSpPr>
        <p:spPr bwMode="auto">
          <a:xfrm>
            <a:off x="2895600" y="46482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35887" name="Text Box 47"/>
          <p:cNvSpPr txBox="1">
            <a:spLocks noChangeArrowheads="1"/>
          </p:cNvSpPr>
          <p:nvPr/>
        </p:nvSpPr>
        <p:spPr bwMode="auto">
          <a:xfrm>
            <a:off x="2895600" y="51054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35888" name="Text Box 48"/>
          <p:cNvSpPr txBox="1">
            <a:spLocks noChangeArrowheads="1"/>
          </p:cNvSpPr>
          <p:nvPr/>
        </p:nvSpPr>
        <p:spPr bwMode="auto">
          <a:xfrm>
            <a:off x="2971800" y="55626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35890" name="Text Box 50"/>
          <p:cNvSpPr txBox="1">
            <a:spLocks noChangeArrowheads="1"/>
          </p:cNvSpPr>
          <p:nvPr/>
        </p:nvSpPr>
        <p:spPr bwMode="auto">
          <a:xfrm>
            <a:off x="533400" y="60960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4f</a:t>
            </a:r>
          </a:p>
        </p:txBody>
      </p:sp>
      <p:sp>
        <p:nvSpPr>
          <p:cNvPr id="35891" name="Text Box 51"/>
          <p:cNvSpPr txBox="1">
            <a:spLocks noChangeArrowheads="1"/>
          </p:cNvSpPr>
          <p:nvPr/>
        </p:nvSpPr>
        <p:spPr bwMode="auto">
          <a:xfrm>
            <a:off x="533400" y="6391275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5f</a:t>
            </a:r>
          </a:p>
        </p:txBody>
      </p:sp>
      <p:sp>
        <p:nvSpPr>
          <p:cNvPr id="35893" name="Line 53"/>
          <p:cNvSpPr>
            <a:spLocks noChangeShapeType="1"/>
          </p:cNvSpPr>
          <p:nvPr/>
        </p:nvSpPr>
        <p:spPr bwMode="auto">
          <a:xfrm flipH="1">
            <a:off x="1371600" y="5257800"/>
            <a:ext cx="8382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894" name="Line 54"/>
          <p:cNvSpPr>
            <a:spLocks noChangeShapeType="1"/>
          </p:cNvSpPr>
          <p:nvPr/>
        </p:nvSpPr>
        <p:spPr bwMode="auto">
          <a:xfrm flipH="1">
            <a:off x="1371600" y="5715000"/>
            <a:ext cx="8382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0" y="0"/>
            <a:ext cx="89154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Singing the song…what is the complete electronic configuration of….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924800" y="5181600"/>
            <a:ext cx="1219200" cy="5794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66FF"/>
                </a:solidFill>
              </a:rPr>
              <a:t>1s</a:t>
            </a:r>
            <a:r>
              <a:rPr lang="en-US" sz="3200" b="1" baseline="30000" dirty="0">
                <a:solidFill>
                  <a:srgbClr val="0066FF"/>
                </a:solidFill>
              </a:rPr>
              <a:t>2</a:t>
            </a:r>
            <a:endParaRPr lang="en-US" sz="3200" b="1" dirty="0">
              <a:solidFill>
                <a:srgbClr val="0066FF"/>
              </a:solidFill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276600" y="1295400"/>
            <a:ext cx="1524000" cy="57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D60093"/>
                </a:solidFill>
              </a:rPr>
              <a:t>1s</a:t>
            </a:r>
            <a:r>
              <a:rPr lang="en-US" sz="3200" b="1" baseline="30000">
                <a:solidFill>
                  <a:srgbClr val="D60093"/>
                </a:solidFill>
              </a:rPr>
              <a:t>2 </a:t>
            </a:r>
            <a:r>
              <a:rPr lang="en-US" sz="3200" b="1">
                <a:solidFill>
                  <a:srgbClr val="D60093"/>
                </a:solidFill>
              </a:rPr>
              <a:t>2s</a:t>
            </a:r>
            <a:r>
              <a:rPr lang="en-US" sz="3200" b="1" baseline="30000">
                <a:solidFill>
                  <a:srgbClr val="D60093"/>
                </a:solidFill>
              </a:rPr>
              <a:t>1</a:t>
            </a:r>
            <a:endParaRPr lang="en-US" sz="3200" b="1">
              <a:solidFill>
                <a:srgbClr val="D60093"/>
              </a:solidFill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295400" y="5867400"/>
            <a:ext cx="7620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D60093"/>
                </a:solidFill>
              </a:rPr>
              <a:t>1s</a:t>
            </a:r>
            <a:r>
              <a:rPr lang="en-US" sz="3200" b="1" baseline="30000" dirty="0">
                <a:solidFill>
                  <a:srgbClr val="D60093"/>
                </a:solidFill>
              </a:rPr>
              <a:t>2 </a:t>
            </a:r>
            <a:endParaRPr lang="en-US" sz="3200" b="1" dirty="0">
              <a:solidFill>
                <a:srgbClr val="D60093"/>
              </a:solidFill>
            </a:endParaRPr>
          </a:p>
        </p:txBody>
      </p:sp>
      <p:pic>
        <p:nvPicPr>
          <p:cNvPr id="3995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7162800" cy="3352800"/>
          </a:xfrm>
          <a:prstGeom prst="rect">
            <a:avLst/>
          </a:prstGeom>
          <a:noFill/>
        </p:spPr>
      </p:pic>
      <p:pic>
        <p:nvPicPr>
          <p:cNvPr id="39957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572000"/>
            <a:ext cx="7086600" cy="638175"/>
          </a:xfrm>
          <a:prstGeom prst="rect">
            <a:avLst/>
          </a:prstGeom>
          <a:noFill/>
        </p:spPr>
      </p:pic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2057400" y="1219200"/>
            <a:ext cx="0" cy="1066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5867400" y="1295400"/>
            <a:ext cx="0" cy="1066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1143000" y="838200"/>
            <a:ext cx="457200" cy="457200"/>
          </a:xfrm>
          <a:prstGeom prst="rect">
            <a:avLst/>
          </a:prstGeom>
          <a:solidFill>
            <a:srgbClr val="FFFF99">
              <a:alpha val="5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3429000" y="1905000"/>
            <a:ext cx="457200" cy="457200"/>
          </a:xfrm>
          <a:prstGeom prst="rect">
            <a:avLst/>
          </a:prstGeom>
          <a:solidFill>
            <a:srgbClr val="FFFF99">
              <a:alpha val="5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6324600" y="1066800"/>
            <a:ext cx="457200" cy="457200"/>
          </a:xfrm>
          <a:prstGeom prst="rect">
            <a:avLst/>
          </a:prstGeom>
          <a:solidFill>
            <a:srgbClr val="FFFF99">
              <a:alpha val="3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381000" y="4648200"/>
            <a:ext cx="457200" cy="457200"/>
          </a:xfrm>
          <a:prstGeom prst="rect">
            <a:avLst/>
          </a:prstGeom>
          <a:solidFill>
            <a:srgbClr val="FFFF99">
              <a:alpha val="5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2133600" y="2667000"/>
            <a:ext cx="6096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2057400" y="32004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2057400" y="36576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2133600" y="41148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457200" y="1371600"/>
            <a:ext cx="457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1524000" y="4572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Will stay in first 5 rows so f </a:t>
            </a:r>
            <a:r>
              <a:rPr lang="en-US" sz="2400" dirty="0" err="1">
                <a:solidFill>
                  <a:srgbClr val="000000"/>
                </a:solidFill>
              </a:rPr>
              <a:t>orbitals</a:t>
            </a:r>
            <a:r>
              <a:rPr lang="en-US" sz="2400" dirty="0">
                <a:solidFill>
                  <a:srgbClr val="000000"/>
                </a:solidFill>
              </a:rPr>
              <a:t> can be dropped</a:t>
            </a:r>
          </a:p>
        </p:txBody>
      </p:sp>
      <p:sp>
        <p:nvSpPr>
          <p:cNvPr id="39974" name="Text Box 38"/>
          <p:cNvSpPr txBox="1">
            <a:spLocks noChangeArrowheads="1"/>
          </p:cNvSpPr>
          <p:nvPr/>
        </p:nvSpPr>
        <p:spPr bwMode="auto">
          <a:xfrm>
            <a:off x="304800" y="52578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H =</a:t>
            </a:r>
          </a:p>
        </p:txBody>
      </p:sp>
      <p:sp>
        <p:nvSpPr>
          <p:cNvPr id="39975" name="Line 39"/>
          <p:cNvSpPr>
            <a:spLocks noChangeShapeType="1"/>
          </p:cNvSpPr>
          <p:nvPr/>
        </p:nvSpPr>
        <p:spPr bwMode="auto">
          <a:xfrm>
            <a:off x="1295400" y="12192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1219200" y="5257800"/>
            <a:ext cx="914400" cy="5794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1s</a:t>
            </a:r>
            <a:r>
              <a:rPr lang="en-US" sz="3200" b="1" baseline="30000">
                <a:solidFill>
                  <a:srgbClr val="000000"/>
                </a:solidFill>
              </a:rPr>
              <a:t>1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7086600" y="5257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He =</a:t>
            </a: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304800" y="58674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Li=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9981" name="Text Box 45"/>
          <p:cNvSpPr txBox="1">
            <a:spLocks noChangeArrowheads="1"/>
          </p:cNvSpPr>
          <p:nvPr/>
        </p:nvSpPr>
        <p:spPr bwMode="auto">
          <a:xfrm>
            <a:off x="2438400" y="5867400"/>
            <a:ext cx="838200" cy="57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D60093"/>
                </a:solidFill>
              </a:rPr>
              <a:t>2s</a:t>
            </a:r>
            <a:r>
              <a:rPr lang="en-US" sz="3200" b="1" baseline="30000" dirty="0">
                <a:solidFill>
                  <a:srgbClr val="D60093"/>
                </a:solidFill>
              </a:rPr>
              <a:t>1</a:t>
            </a:r>
            <a:endParaRPr lang="en-US" sz="3200" b="1" dirty="0">
              <a:solidFill>
                <a:srgbClr val="D60093"/>
              </a:solidFill>
            </a:endParaRPr>
          </a:p>
        </p:txBody>
      </p:sp>
      <p:sp>
        <p:nvSpPr>
          <p:cNvPr id="39983" name="Line 47"/>
          <p:cNvSpPr>
            <a:spLocks noChangeShapeType="1"/>
          </p:cNvSpPr>
          <p:nvPr/>
        </p:nvSpPr>
        <p:spPr bwMode="auto">
          <a:xfrm>
            <a:off x="1295400" y="990600"/>
            <a:ext cx="6705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85" name="Line 49"/>
          <p:cNvSpPr>
            <a:spLocks noChangeShapeType="1"/>
          </p:cNvSpPr>
          <p:nvPr/>
        </p:nvSpPr>
        <p:spPr bwMode="auto">
          <a:xfrm>
            <a:off x="1295400" y="20574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86" name="Text Box 50"/>
          <p:cNvSpPr txBox="1">
            <a:spLocks noChangeArrowheads="1"/>
          </p:cNvSpPr>
          <p:nvPr/>
        </p:nvSpPr>
        <p:spPr bwMode="auto">
          <a:xfrm>
            <a:off x="3581400" y="58674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Be=</a:t>
            </a:r>
          </a:p>
        </p:txBody>
      </p:sp>
      <p:sp>
        <p:nvSpPr>
          <p:cNvPr id="39987" name="Line 51"/>
          <p:cNvSpPr>
            <a:spLocks noChangeShapeType="1"/>
          </p:cNvSpPr>
          <p:nvPr/>
        </p:nvSpPr>
        <p:spPr bwMode="auto">
          <a:xfrm>
            <a:off x="1371600" y="21336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988" name="Text Box 52"/>
          <p:cNvSpPr txBox="1">
            <a:spLocks noChangeArrowheads="1"/>
          </p:cNvSpPr>
          <p:nvPr/>
        </p:nvSpPr>
        <p:spPr bwMode="auto">
          <a:xfrm>
            <a:off x="4343400" y="5867400"/>
            <a:ext cx="838200" cy="57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1s</a:t>
            </a:r>
            <a:r>
              <a:rPr lang="en-US" sz="3200" b="1" baseline="30000">
                <a:solidFill>
                  <a:srgbClr val="000000"/>
                </a:solidFill>
              </a:rPr>
              <a:t>2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39989" name="Text Box 53"/>
          <p:cNvSpPr txBox="1">
            <a:spLocks noChangeArrowheads="1"/>
          </p:cNvSpPr>
          <p:nvPr/>
        </p:nvSpPr>
        <p:spPr bwMode="auto">
          <a:xfrm>
            <a:off x="5638800" y="5867400"/>
            <a:ext cx="990600" cy="57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2s</a:t>
            </a:r>
            <a:r>
              <a:rPr lang="en-US" sz="3200" b="1" baseline="30000" dirty="0">
                <a:solidFill>
                  <a:srgbClr val="000000"/>
                </a:solidFill>
              </a:rPr>
              <a:t>2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57400" y="5867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5181600" y="58674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663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231 L -0.04583 0.0023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4 0.00231 L -0.07083 0.0023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animBg="1"/>
      <p:bldP spid="39948" grpId="0" animBg="1"/>
      <p:bldP spid="39974" grpId="0"/>
      <p:bldP spid="39975" grpId="0" animBg="1"/>
      <p:bldP spid="39976" grpId="0" animBg="1"/>
      <p:bldP spid="39978" grpId="0"/>
      <p:bldP spid="39980" grpId="0"/>
      <p:bldP spid="39981" grpId="0" animBg="1"/>
      <p:bldP spid="39981" grpId="1" animBg="1"/>
      <p:bldP spid="39983" grpId="0" animBg="1"/>
      <p:bldP spid="39986" grpId="0"/>
      <p:bldP spid="39988" grpId="0" animBg="1"/>
      <p:bldP spid="39989" grpId="0" animBg="1"/>
      <p:bldP spid="39989" grpId="1" animBg="1"/>
      <p:bldP spid="32" grpId="0"/>
      <p:bldP spid="32" grpId="1"/>
      <p:bldP spid="33" grpId="0"/>
      <p:bldP spid="3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spdf</a:t>
            </a:r>
            <a:r>
              <a:rPr lang="en-US" sz="2400" b="1" dirty="0">
                <a:solidFill>
                  <a:srgbClr val="FF0000"/>
                </a:solidFill>
              </a:rPr>
              <a:t> song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–continued: YOU complete </a:t>
            </a:r>
            <a:r>
              <a:rPr lang="en-US" sz="2400" b="1" dirty="0">
                <a:solidFill>
                  <a:srgbClr val="000000"/>
                </a:solidFill>
              </a:rPr>
              <a:t>electronic configuration of: 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52400" y="1295400"/>
            <a:ext cx="1219200" cy="64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</a:rPr>
              <a:t>H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66FF"/>
                </a:solidFill>
              </a:rPr>
              <a:t>He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D60093"/>
                </a:solidFill>
              </a:rPr>
              <a:t>Li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Be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6666"/>
                </a:solidFill>
              </a:rPr>
              <a:t>B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6666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</a:rPr>
              <a:t>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FF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838200" y="1447800"/>
            <a:ext cx="914400" cy="5794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1s</a:t>
            </a:r>
            <a:r>
              <a:rPr lang="en-US" sz="3200" b="1" baseline="30000">
                <a:solidFill>
                  <a:srgbClr val="000000"/>
                </a:solidFill>
              </a:rPr>
              <a:t>1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914400" y="2133600"/>
            <a:ext cx="1219200" cy="5794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66FF"/>
                </a:solidFill>
              </a:rPr>
              <a:t>1s</a:t>
            </a:r>
            <a:r>
              <a:rPr lang="en-US" sz="3200" b="1" baseline="30000">
                <a:solidFill>
                  <a:srgbClr val="0066FF"/>
                </a:solidFill>
              </a:rPr>
              <a:t>2</a:t>
            </a:r>
            <a:endParaRPr lang="en-US" sz="3200" b="1">
              <a:solidFill>
                <a:srgbClr val="0066FF"/>
              </a:solidFill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838200" y="2819400"/>
            <a:ext cx="1524000" cy="57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D60093"/>
                </a:solidFill>
              </a:rPr>
              <a:t>1s</a:t>
            </a:r>
            <a:r>
              <a:rPr lang="en-US" sz="3200" b="1" baseline="30000">
                <a:solidFill>
                  <a:srgbClr val="D60093"/>
                </a:solidFill>
              </a:rPr>
              <a:t>2 </a:t>
            </a:r>
            <a:r>
              <a:rPr lang="en-US" sz="3200" b="1">
                <a:solidFill>
                  <a:srgbClr val="D60093"/>
                </a:solidFill>
              </a:rPr>
              <a:t>2s</a:t>
            </a:r>
            <a:r>
              <a:rPr lang="en-US" sz="3200" b="1" baseline="30000">
                <a:solidFill>
                  <a:srgbClr val="D60093"/>
                </a:solidFill>
              </a:rPr>
              <a:t>1</a:t>
            </a:r>
            <a:endParaRPr lang="en-US" sz="3200" b="1">
              <a:solidFill>
                <a:srgbClr val="D60093"/>
              </a:solidFill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838200" y="3581400"/>
            <a:ext cx="16764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1s</a:t>
            </a:r>
            <a:r>
              <a:rPr lang="en-US" sz="3200" b="1" baseline="30000">
                <a:solidFill>
                  <a:srgbClr val="000000"/>
                </a:solidFill>
              </a:rPr>
              <a:t>2 </a:t>
            </a:r>
            <a:r>
              <a:rPr lang="en-US" sz="3200" b="1">
                <a:solidFill>
                  <a:srgbClr val="000000"/>
                </a:solidFill>
              </a:rPr>
              <a:t>2s</a:t>
            </a:r>
            <a:r>
              <a:rPr lang="en-US" sz="3200" b="1" baseline="30000">
                <a:solidFill>
                  <a:srgbClr val="000000"/>
                </a:solidFill>
              </a:rPr>
              <a:t>2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838200" y="4343400"/>
            <a:ext cx="19050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6666"/>
                </a:solidFill>
              </a:rPr>
              <a:t>1s</a:t>
            </a:r>
            <a:r>
              <a:rPr lang="en-US" sz="3200" b="1" baseline="30000">
                <a:solidFill>
                  <a:srgbClr val="006666"/>
                </a:solidFill>
              </a:rPr>
              <a:t>2 </a:t>
            </a:r>
            <a:r>
              <a:rPr lang="en-US" sz="3200" b="1">
                <a:solidFill>
                  <a:srgbClr val="006666"/>
                </a:solidFill>
              </a:rPr>
              <a:t>2s</a:t>
            </a:r>
            <a:r>
              <a:rPr lang="en-US" sz="3200" b="1" baseline="30000">
                <a:solidFill>
                  <a:srgbClr val="006666"/>
                </a:solidFill>
              </a:rPr>
              <a:t>2 </a:t>
            </a:r>
            <a:r>
              <a:rPr lang="en-US" sz="3200" b="1">
                <a:solidFill>
                  <a:srgbClr val="006666"/>
                </a:solidFill>
              </a:rPr>
              <a:t>2p</a:t>
            </a:r>
            <a:r>
              <a:rPr lang="en-US" sz="3200" b="1" baseline="30000">
                <a:solidFill>
                  <a:srgbClr val="006666"/>
                </a:solidFill>
              </a:rPr>
              <a:t>1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838200" y="5715000"/>
            <a:ext cx="24384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</a:rPr>
              <a:t>1s</a:t>
            </a:r>
            <a:r>
              <a:rPr lang="en-US" sz="3200" b="1" baseline="30000">
                <a:solidFill>
                  <a:srgbClr val="FF0000"/>
                </a:solidFill>
              </a:rPr>
              <a:t>2 </a:t>
            </a:r>
            <a:r>
              <a:rPr lang="en-US" sz="3200" b="1">
                <a:solidFill>
                  <a:srgbClr val="FF0000"/>
                </a:solidFill>
              </a:rPr>
              <a:t>2s</a:t>
            </a:r>
            <a:r>
              <a:rPr lang="en-US" sz="3200" b="1" baseline="30000">
                <a:solidFill>
                  <a:srgbClr val="FF0000"/>
                </a:solidFill>
              </a:rPr>
              <a:t>2 </a:t>
            </a:r>
            <a:r>
              <a:rPr lang="en-US" sz="3200" b="1">
                <a:solidFill>
                  <a:srgbClr val="FF0000"/>
                </a:solidFill>
              </a:rPr>
              <a:t>2p</a:t>
            </a:r>
            <a:r>
              <a:rPr lang="en-US" sz="3200" b="1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838200" y="5029200"/>
            <a:ext cx="21336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6666"/>
                </a:solidFill>
              </a:rPr>
              <a:t>1s</a:t>
            </a:r>
            <a:r>
              <a:rPr lang="en-US" sz="3200" b="1" baseline="30000">
                <a:solidFill>
                  <a:srgbClr val="006666"/>
                </a:solidFill>
              </a:rPr>
              <a:t>2 </a:t>
            </a:r>
            <a:r>
              <a:rPr lang="en-US" sz="3200" b="1">
                <a:solidFill>
                  <a:srgbClr val="006666"/>
                </a:solidFill>
              </a:rPr>
              <a:t>2s</a:t>
            </a:r>
            <a:r>
              <a:rPr lang="en-US" sz="3200" b="1" baseline="30000">
                <a:solidFill>
                  <a:srgbClr val="006666"/>
                </a:solidFill>
              </a:rPr>
              <a:t>2 </a:t>
            </a:r>
            <a:r>
              <a:rPr lang="en-US" sz="3200" b="1">
                <a:solidFill>
                  <a:srgbClr val="006666"/>
                </a:solidFill>
              </a:rPr>
              <a:t>2p</a:t>
            </a:r>
            <a:r>
              <a:rPr lang="en-US" sz="3200" b="1" baseline="30000">
                <a:solidFill>
                  <a:srgbClr val="006666"/>
                </a:solidFill>
              </a:rPr>
              <a:t>2</a:t>
            </a:r>
          </a:p>
        </p:txBody>
      </p:sp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295400"/>
            <a:ext cx="6248400" cy="2803525"/>
          </a:xfrm>
          <a:prstGeom prst="rect">
            <a:avLst/>
          </a:prstGeom>
          <a:noFill/>
        </p:spPr>
      </p:pic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3048000" y="838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		d			p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2590800" y="1219200"/>
            <a:ext cx="3810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D60093"/>
                </a:solidFill>
              </a:rPr>
              <a:t>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D60093"/>
                </a:solidFill>
              </a:rPr>
              <a:t>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D60093"/>
                </a:solidFill>
              </a:rPr>
              <a:t>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D60093"/>
                </a:solidFill>
              </a:rPr>
              <a:t>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D60093"/>
                </a:solidFill>
              </a:rPr>
              <a:t>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D60093"/>
              </a:solidFill>
            </a:endParaRPr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3733800" y="106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7010400" y="990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3581400" y="4267200"/>
            <a:ext cx="9906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3333CC"/>
                </a:solidFill>
              </a:rPr>
              <a:t>O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6666"/>
                </a:solidFill>
              </a:rPr>
              <a:t>F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</a:rPr>
              <a:t>Ne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4114800" y="4267200"/>
            <a:ext cx="24384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3333CC"/>
                </a:solidFill>
              </a:rPr>
              <a:t>1s</a:t>
            </a:r>
            <a:r>
              <a:rPr lang="en-US" sz="3200" b="1" baseline="30000">
                <a:solidFill>
                  <a:srgbClr val="3333CC"/>
                </a:solidFill>
              </a:rPr>
              <a:t>2 </a:t>
            </a:r>
            <a:r>
              <a:rPr lang="en-US" sz="3200" b="1">
                <a:solidFill>
                  <a:srgbClr val="3333CC"/>
                </a:solidFill>
              </a:rPr>
              <a:t>2s</a:t>
            </a:r>
            <a:r>
              <a:rPr lang="en-US" sz="3200" b="1" baseline="30000">
                <a:solidFill>
                  <a:srgbClr val="3333CC"/>
                </a:solidFill>
              </a:rPr>
              <a:t>2 </a:t>
            </a:r>
            <a:r>
              <a:rPr lang="en-US" sz="3200" b="1">
                <a:solidFill>
                  <a:srgbClr val="3333CC"/>
                </a:solidFill>
              </a:rPr>
              <a:t>2p</a:t>
            </a:r>
            <a:r>
              <a:rPr lang="en-US" sz="3200" b="1" baseline="30000">
                <a:solidFill>
                  <a:srgbClr val="3333CC"/>
                </a:solidFill>
              </a:rPr>
              <a:t>4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4267200" y="5105400"/>
            <a:ext cx="24384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8080"/>
                </a:solidFill>
              </a:rPr>
              <a:t>1s</a:t>
            </a:r>
            <a:r>
              <a:rPr lang="en-US" sz="3200" b="1" baseline="30000">
                <a:solidFill>
                  <a:srgbClr val="008080"/>
                </a:solidFill>
              </a:rPr>
              <a:t>2 </a:t>
            </a:r>
            <a:r>
              <a:rPr lang="en-US" sz="3200" b="1">
                <a:solidFill>
                  <a:srgbClr val="008080"/>
                </a:solidFill>
              </a:rPr>
              <a:t>2s</a:t>
            </a:r>
            <a:r>
              <a:rPr lang="en-US" sz="3200" b="1" baseline="30000">
                <a:solidFill>
                  <a:srgbClr val="008080"/>
                </a:solidFill>
              </a:rPr>
              <a:t>2 </a:t>
            </a:r>
            <a:r>
              <a:rPr lang="en-US" sz="3200" b="1">
                <a:solidFill>
                  <a:srgbClr val="008080"/>
                </a:solidFill>
              </a:rPr>
              <a:t>2p</a:t>
            </a:r>
            <a:r>
              <a:rPr lang="en-US" sz="3200" b="1" baseline="30000">
                <a:solidFill>
                  <a:srgbClr val="008080"/>
                </a:solidFill>
              </a:rPr>
              <a:t>5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4191000" y="5791200"/>
            <a:ext cx="24384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</a:rPr>
              <a:t>1s</a:t>
            </a:r>
            <a:r>
              <a:rPr lang="en-US" sz="3200" b="1" baseline="30000">
                <a:solidFill>
                  <a:srgbClr val="FF0000"/>
                </a:solidFill>
              </a:rPr>
              <a:t>2 </a:t>
            </a:r>
            <a:r>
              <a:rPr lang="en-US" sz="3200" b="1">
                <a:solidFill>
                  <a:srgbClr val="FF0000"/>
                </a:solidFill>
              </a:rPr>
              <a:t>2s</a:t>
            </a:r>
            <a:r>
              <a:rPr lang="en-US" sz="3200" b="1" baseline="30000">
                <a:solidFill>
                  <a:srgbClr val="FF0000"/>
                </a:solidFill>
              </a:rPr>
              <a:t>2 </a:t>
            </a:r>
            <a:r>
              <a:rPr lang="en-US" sz="3200" b="1">
                <a:solidFill>
                  <a:srgbClr val="FF0000"/>
                </a:solidFill>
              </a:rPr>
              <a:t>2p</a:t>
            </a:r>
            <a:r>
              <a:rPr lang="en-US" sz="3200" b="1" baseline="3000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891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 animBg="1"/>
      <p:bldP spid="55306" grpId="0" animBg="1"/>
      <p:bldP spid="55307" grpId="0" animBg="1"/>
      <p:bldP spid="55317" grpId="0" animBg="1"/>
      <p:bldP spid="55318" grpId="0" animBg="1"/>
      <p:bldP spid="553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8382000" cy="3760788"/>
          </a:xfrm>
          <a:prstGeom prst="rect">
            <a:avLst/>
          </a:prstGeom>
          <a:noFill/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		d				p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981200" y="2438400"/>
            <a:ext cx="6096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1981200" y="28956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1981200" y="33528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057400" y="38862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V="1">
            <a:off x="1143000" y="60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V="1">
            <a:off x="5562600" y="60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8305800" y="304800"/>
            <a:ext cx="838200" cy="17383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He</a:t>
            </a:r>
            <a:r>
              <a:rPr lang="en-US" sz="2400">
                <a:solidFill>
                  <a:srgbClr val="000000"/>
                </a:solidFill>
              </a:rPr>
              <a:t> is </a:t>
            </a:r>
            <a:r>
              <a:rPr lang="en-US" sz="2800" b="1">
                <a:solidFill>
                  <a:srgbClr val="000000"/>
                </a:solidFill>
              </a:rPr>
              <a:t>s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not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 flipH="1">
            <a:off x="8229600" y="762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8006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</a:rPr>
              <a:t>IN-CLASS EXERCISE 1: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</a:rPr>
              <a:t>COMPLETE ELECTRONIC CONFIGURATIONS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  <p:bldP spid="58376" grpId="0" animBg="1"/>
      <p:bldP spid="58377" grpId="0" animBg="1"/>
      <p:bldP spid="583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838200" y="-48398"/>
            <a:ext cx="76962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IN EXERCISE #1</a:t>
            </a:r>
            <a:r>
              <a:rPr lang="en-US" sz="2400" b="1" dirty="0">
                <a:solidFill>
                  <a:srgbClr val="000000"/>
                </a:solidFill>
              </a:rPr>
              <a:t>	CHEM 1114		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1.  </a:t>
            </a:r>
            <a:r>
              <a:rPr lang="en-US" sz="2400" b="1" dirty="0">
                <a:solidFill>
                  <a:srgbClr val="000000"/>
                </a:solidFill>
              </a:rPr>
              <a:t>Write the complete electron configuration for the elements below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tabLst>
                <a:tab pos="465138" algn="l"/>
              </a:tabLst>
            </a:pPr>
            <a:r>
              <a:rPr lang="pt-BR" sz="3600" dirty="0">
                <a:solidFill>
                  <a:srgbClr val="000000"/>
                </a:solidFill>
              </a:rPr>
              <a:t>Cl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endParaRPr lang="pt-BR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r>
              <a:rPr lang="pt-BR" sz="2800" dirty="0">
                <a:solidFill>
                  <a:srgbClr val="000000"/>
                </a:solidFill>
              </a:rPr>
              <a:t>	</a:t>
            </a:r>
            <a:endParaRPr lang="en-US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lphaLcParenR" startAt="2"/>
              <a:tabLst>
                <a:tab pos="465138" algn="l"/>
              </a:tabLst>
            </a:pPr>
            <a:r>
              <a:rPr lang="pt-BR" sz="3600" dirty="0">
                <a:solidFill>
                  <a:srgbClr val="000000"/>
                </a:solidFill>
              </a:rPr>
              <a:t>K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endParaRPr lang="pt-BR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r>
              <a:rPr lang="pt-BR" sz="2800" dirty="0">
                <a:solidFill>
                  <a:srgbClr val="000000"/>
                </a:solidFill>
              </a:rPr>
              <a:t>c)   </a:t>
            </a:r>
            <a:r>
              <a:rPr lang="pt-BR" sz="3600" dirty="0">
                <a:solidFill>
                  <a:srgbClr val="000000"/>
                </a:solidFill>
              </a:rPr>
              <a:t>Mn</a:t>
            </a:r>
            <a:endParaRPr lang="en-US" sz="36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endParaRPr lang="pt-BR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endParaRPr lang="pt-BR" sz="28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</a:pPr>
            <a:r>
              <a:rPr lang="pt-BR" sz="2800" dirty="0">
                <a:solidFill>
                  <a:srgbClr val="000000"/>
                </a:solidFill>
              </a:rPr>
              <a:t>d</a:t>
            </a:r>
            <a:r>
              <a:rPr lang="pt-BR" sz="4000" dirty="0">
                <a:solidFill>
                  <a:srgbClr val="000000"/>
                </a:solidFill>
              </a:rPr>
              <a:t>)  Se	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438400" y="1143000"/>
            <a:ext cx="4953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</a:rPr>
              <a:t>1s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2s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FF0000"/>
                </a:solidFill>
              </a:rPr>
              <a:t>2p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3s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3p</a:t>
            </a:r>
            <a:r>
              <a:rPr lang="en-US" sz="4000" b="1" baseline="30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386781" y="2389257"/>
            <a:ext cx="4953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</a:rPr>
              <a:t>1s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2s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FF0000"/>
                </a:solidFill>
              </a:rPr>
              <a:t>2p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3s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3p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4s</a:t>
            </a:r>
            <a:r>
              <a:rPr lang="en-US" sz="4000" b="1" baseline="30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362200" y="3810000"/>
            <a:ext cx="64008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</a:rPr>
              <a:t>1s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2s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FF0000"/>
                </a:solidFill>
              </a:rPr>
              <a:t>2p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3s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3p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4s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3333CC"/>
                </a:solidFill>
              </a:rPr>
              <a:t>3d</a:t>
            </a:r>
            <a:r>
              <a:rPr lang="en-US" sz="4000" b="1" baseline="30000" dirty="0">
                <a:solidFill>
                  <a:srgbClr val="3333CC"/>
                </a:solidFill>
              </a:rPr>
              <a:t>5</a:t>
            </a:r>
            <a:endParaRPr lang="en-US" sz="4000" b="1" dirty="0">
              <a:solidFill>
                <a:srgbClr val="3333CC"/>
              </a:solidFill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2286000" y="5181600"/>
            <a:ext cx="6858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</a:rPr>
              <a:t>1s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2s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FF0000"/>
                </a:solidFill>
              </a:rPr>
              <a:t>2p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3s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3p</a:t>
            </a:r>
            <a:r>
              <a:rPr lang="en-US" sz="4000" b="1" baseline="30000" dirty="0">
                <a:solidFill>
                  <a:srgbClr val="FF0000"/>
                </a:solidFill>
              </a:rPr>
              <a:t>6</a:t>
            </a:r>
            <a:r>
              <a:rPr lang="en-US" sz="4000" b="1" dirty="0">
                <a:solidFill>
                  <a:srgbClr val="FF0000"/>
                </a:solidFill>
              </a:rPr>
              <a:t> 4s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3333CC"/>
                </a:solidFill>
              </a:rPr>
              <a:t>3d</a:t>
            </a:r>
            <a:r>
              <a:rPr lang="en-US" sz="4000" b="1" baseline="30000" dirty="0">
                <a:solidFill>
                  <a:srgbClr val="3333CC"/>
                </a:solidFill>
              </a:rPr>
              <a:t>10</a:t>
            </a:r>
            <a:r>
              <a:rPr lang="en-US" sz="4000" b="1" dirty="0">
                <a:solidFill>
                  <a:srgbClr val="FF0000"/>
                </a:solidFill>
              </a:rPr>
              <a:t>4p</a:t>
            </a:r>
            <a:r>
              <a:rPr lang="en-US" sz="4000" b="1" baseline="300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2578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70662" grpId="0" animBg="1"/>
      <p:bldP spid="70663" grpId="0" animBg="1"/>
      <p:bldP spid="706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16582"/>
            <a:ext cx="8839200" cy="19050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800" b="1" dirty="0"/>
              <a:t>1)Bohr can’t predict anything right  except H…the other elements have too many lines, e.g. </a:t>
            </a:r>
            <a:r>
              <a:rPr lang="en-US" sz="2800" b="1" dirty="0">
                <a:solidFill>
                  <a:srgbClr val="0066FF"/>
                </a:solidFill>
              </a:rPr>
              <a:t>Na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b="1" u="sng" dirty="0">
                <a:solidFill>
                  <a:srgbClr val="FF0000"/>
                </a:solidFill>
              </a:rPr>
              <a:t>BOHR		       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1 line predicted</a:t>
            </a:r>
            <a:r>
              <a:rPr lang="en-US" dirty="0">
                <a:solidFill>
                  <a:srgbClr val="FF0000"/>
                </a:solidFill>
              </a:rPr>
              <a:t>		</a:t>
            </a:r>
            <a:endParaRPr lang="en-US" dirty="0">
              <a:solidFill>
                <a:srgbClr val="0066FF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57200" y="3505200"/>
            <a:ext cx="1447800" cy="70788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</a:rPr>
              <a:t>1</a:t>
            </a:r>
            <a:r>
              <a:rPr lang="en-US" sz="4000" b="1" dirty="0" smtClean="0">
                <a:solidFill>
                  <a:srgbClr val="000000"/>
                </a:solidFill>
                <a:sym typeface="Symbol" pitchFamily="18" charset="2"/>
              </a:rPr>
              <a:t></a:t>
            </a:r>
            <a:r>
              <a:rPr lang="en-US" sz="4000" b="1" dirty="0" smtClean="0">
                <a:solidFill>
                  <a:srgbClr val="0066FF"/>
                </a:solidFill>
                <a:sym typeface="Symbol" pitchFamily="18" charset="2"/>
              </a:rPr>
              <a:t>11</a:t>
            </a:r>
            <a:endParaRPr lang="en-US" sz="4000" b="1" dirty="0">
              <a:solidFill>
                <a:srgbClr val="0066FF"/>
              </a:solidFill>
              <a:sym typeface="Symbol" pitchFamily="18" charset="2"/>
            </a:endParaRP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5562600" y="2438400"/>
            <a:ext cx="1066800" cy="0"/>
          </a:xfrm>
          <a:prstGeom prst="line">
            <a:avLst/>
          </a:prstGeom>
          <a:noFill/>
          <a:ln w="666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629400" y="2209800"/>
            <a:ext cx="2514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</a:rPr>
              <a:t>Bohr’s prediction: 1 </a:t>
            </a:r>
            <a:r>
              <a:rPr lang="en-US" sz="3600" b="1" dirty="0" smtClean="0">
                <a:solidFill>
                  <a:srgbClr val="15B13E"/>
                </a:solidFill>
              </a:rPr>
              <a:t>green</a:t>
            </a:r>
            <a:r>
              <a:rPr lang="en-US" sz="3600" b="1" dirty="0" smtClean="0">
                <a:solidFill>
                  <a:srgbClr val="FF0000"/>
                </a:solidFill>
              </a:rPr>
              <a:t> line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788477" y="5334000"/>
            <a:ext cx="3886200" cy="11604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0066FF"/>
                </a:solidFill>
              </a:rPr>
              <a:t>EXPERIMENT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66FF"/>
                </a:solidFill>
              </a:rPr>
              <a:t>11 </a:t>
            </a:r>
            <a:r>
              <a:rPr lang="en-US" sz="2800" b="1" dirty="0">
                <a:solidFill>
                  <a:srgbClr val="0066FF"/>
                </a:solidFill>
              </a:rPr>
              <a:t>LINES OBSERVED</a:t>
            </a:r>
          </a:p>
        </p:txBody>
      </p:sp>
      <p:pic>
        <p:nvPicPr>
          <p:cNvPr id="52234" name="Picture 10" descr="r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3525" y="0"/>
            <a:ext cx="1260475" cy="1676400"/>
          </a:xfrm>
          <a:prstGeom prst="rect">
            <a:avLst/>
          </a:prstGeom>
          <a:noFill/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057400"/>
            <a:ext cx="1238250" cy="1971675"/>
          </a:xfrm>
          <a:prstGeom prst="rect">
            <a:avLst/>
          </a:prstGeom>
          <a:noFill/>
        </p:spPr>
      </p:pic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3733800" y="609600"/>
            <a:ext cx="3810000" cy="156966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3200" b="1" dirty="0" err="1" smtClean="0">
                <a:solidFill>
                  <a:srgbClr val="000000"/>
                </a:solidFill>
              </a:rPr>
              <a:t>Spectroscopists</a:t>
            </a:r>
            <a:r>
              <a:rPr lang="en-US" sz="3200" b="1" dirty="0" smtClean="0">
                <a:solidFill>
                  <a:srgbClr val="000000"/>
                </a:solidFill>
              </a:rPr>
              <a:t> find</a:t>
            </a:r>
          </a:p>
          <a:p>
            <a:pPr fontAlgn="base"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Na-`D’ line</a:t>
            </a:r>
          </a:p>
          <a:p>
            <a:pPr fontAlgn="base"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Is </a:t>
            </a:r>
            <a:r>
              <a:rPr lang="en-US" sz="3200" b="1" dirty="0" smtClean="0">
                <a:solidFill>
                  <a:srgbClr val="FFFF00"/>
                </a:solidFill>
              </a:rPr>
              <a:t>yellow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4437" y="1199465"/>
            <a:ext cx="889363" cy="3276600"/>
          </a:xfrm>
          <a:prstGeom prst="rect">
            <a:avLst/>
          </a:prstGeom>
          <a:noFill/>
        </p:spPr>
      </p:pic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0" y="762000"/>
            <a:ext cx="2895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/>
              <a:t>Even worse..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/>
              <a:t>Spectroscopists</a:t>
            </a:r>
            <a:r>
              <a:rPr lang="en-US" sz="3200" b="1" dirty="0"/>
              <a:t> observe</a:t>
            </a:r>
            <a:r>
              <a:rPr lang="en-US" sz="2800" b="1" dirty="0">
                <a:solidFill>
                  <a:srgbClr val="3333CC"/>
                </a:solidFill>
              </a:rPr>
              <a:t>….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304800" y="2514600"/>
            <a:ext cx="22860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3333CC"/>
                </a:solidFill>
              </a:rPr>
              <a:t>11</a:t>
            </a:r>
            <a:r>
              <a:rPr lang="en-US" sz="3600" b="1" dirty="0" smtClean="0">
                <a:solidFill>
                  <a:srgbClr val="CCCCFF"/>
                </a:solidFill>
              </a:rPr>
              <a:t> </a:t>
            </a:r>
            <a:r>
              <a:rPr lang="en-US" sz="3600" b="1" dirty="0">
                <a:solidFill>
                  <a:srgbClr val="3333CC"/>
                </a:solidFill>
              </a:rPr>
              <a:t>lines !!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77200" y="3048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1930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Bohr theory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</a:rPr>
              <a:t>Bohr’s little Problem…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6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  <p:bldP spid="52228" grpId="0" animBg="1" autoUpdateAnimBg="0"/>
      <p:bldP spid="52230" grpId="0" animBg="1"/>
      <p:bldP spid="52232" grpId="0" autoUpdateAnimBg="0"/>
      <p:bldP spid="52233" grpId="0" animBg="1"/>
      <p:bldP spid="52236" grpId="0" animBg="1"/>
      <p:bldP spid="52238" grpId="0"/>
      <p:bldP spid="522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8382000" cy="3760788"/>
          </a:xfrm>
          <a:prstGeom prst="rect">
            <a:avLst/>
          </a:prstGeom>
          <a:noFill/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		d				p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981200" y="2438400"/>
            <a:ext cx="6096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981200" y="28956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981200" y="33528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057400" y="3886200"/>
            <a:ext cx="685800" cy="466725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V="1">
            <a:off x="1143000" y="60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flipV="1">
            <a:off x="5562600" y="60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8305800" y="304800"/>
            <a:ext cx="838200" cy="17383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He</a:t>
            </a:r>
            <a:r>
              <a:rPr lang="en-US" sz="2400">
                <a:solidFill>
                  <a:srgbClr val="000000"/>
                </a:solidFill>
              </a:rPr>
              <a:t> is </a:t>
            </a:r>
            <a:r>
              <a:rPr lang="en-US" sz="2800" b="1">
                <a:solidFill>
                  <a:srgbClr val="000000"/>
                </a:solidFill>
              </a:rPr>
              <a:t>s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not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 flipH="1">
            <a:off x="8229600" y="762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5103674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</a:rPr>
              <a:t>IN CLASS EXERCISE 2: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</a:rPr>
              <a:t>ABBREVIATED ELECTRONIC CONFIGURATIONS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971692" y="3962400"/>
            <a:ext cx="0" cy="681038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696200" y="685800"/>
            <a:ext cx="609600" cy="3276600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4419600"/>
            <a:ext cx="4495800" cy="6617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700" b="1" dirty="0" smtClean="0">
                <a:solidFill>
                  <a:srgbClr val="FF0000"/>
                </a:solidFill>
              </a:rPr>
              <a:t>INERT GAS CORE</a:t>
            </a:r>
            <a:endParaRPr lang="en-US" sz="37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324100"/>
            <a:ext cx="609600" cy="6477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5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52400" y="-46166"/>
            <a:ext cx="873963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2.</a:t>
            </a:r>
            <a:r>
              <a:rPr lang="en-US" sz="2800" b="1" dirty="0">
                <a:solidFill>
                  <a:srgbClr val="000000"/>
                </a:solidFill>
              </a:rPr>
              <a:t>	Write the abbreviated electron configurations for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	the </a:t>
            </a:r>
            <a:r>
              <a:rPr lang="en-US" sz="2800" b="1" dirty="0">
                <a:solidFill>
                  <a:srgbClr val="000000"/>
                </a:solidFill>
              </a:rPr>
              <a:t>elements below, </a:t>
            </a:r>
            <a:r>
              <a:rPr lang="en-US" sz="2800" b="1" dirty="0" smtClean="0">
                <a:solidFill>
                  <a:srgbClr val="000000"/>
                </a:solidFill>
              </a:rPr>
              <a:t>assuming </a:t>
            </a:r>
            <a:r>
              <a:rPr lang="en-US" sz="2800" b="1" dirty="0">
                <a:solidFill>
                  <a:srgbClr val="000000"/>
                </a:solidFill>
              </a:rPr>
              <a:t>they are in </a:t>
            </a:r>
            <a:r>
              <a:rPr lang="en-US" sz="2800" b="1" dirty="0" smtClean="0">
                <a:solidFill>
                  <a:srgbClr val="000000"/>
                </a:solidFill>
              </a:rPr>
              <a:t>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	 </a:t>
            </a:r>
            <a:r>
              <a:rPr lang="en-US" sz="2800" b="1" dirty="0">
                <a:solidFill>
                  <a:srgbClr val="000000"/>
                </a:solidFill>
              </a:rPr>
              <a:t>gas </a:t>
            </a:r>
            <a:r>
              <a:rPr lang="en-US" sz="2800" b="1" dirty="0" smtClean="0">
                <a:solidFill>
                  <a:srgbClr val="000000"/>
                </a:solidFill>
              </a:rPr>
              <a:t>phase.</a:t>
            </a:r>
            <a:endParaRPr 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4000" dirty="0">
                <a:solidFill>
                  <a:srgbClr val="000000"/>
                </a:solidFill>
              </a:rPr>
              <a:t>a</a:t>
            </a:r>
            <a:r>
              <a:rPr lang="en-US" sz="3600" dirty="0">
                <a:solidFill>
                  <a:srgbClr val="000000"/>
                </a:solidFill>
              </a:rPr>
              <a:t>) 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	b) 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	c) As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971800" y="1600200"/>
            <a:ext cx="1905000" cy="70788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6666"/>
                </a:solidFill>
              </a:rPr>
              <a:t>[</a:t>
            </a:r>
            <a:r>
              <a:rPr lang="en-US" sz="4000" b="1" dirty="0" err="1">
                <a:solidFill>
                  <a:srgbClr val="006666"/>
                </a:solidFill>
              </a:rPr>
              <a:t>Ar</a:t>
            </a:r>
            <a:r>
              <a:rPr lang="en-US" sz="4000" b="1" dirty="0">
                <a:solidFill>
                  <a:srgbClr val="006666"/>
                </a:solidFill>
              </a:rPr>
              <a:t>]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4s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2819400" y="2819400"/>
            <a:ext cx="2971800" cy="70788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6666"/>
                </a:solidFill>
              </a:rPr>
              <a:t>[</a:t>
            </a:r>
            <a:r>
              <a:rPr lang="en-US" sz="4000" b="1" dirty="0">
                <a:solidFill>
                  <a:srgbClr val="006666"/>
                </a:solidFill>
              </a:rPr>
              <a:t>Ne]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3s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FF0000"/>
                </a:solidFill>
              </a:rPr>
              <a:t>3p</a:t>
            </a:r>
            <a:r>
              <a:rPr lang="en-US" sz="4000" b="1" baseline="30000" dirty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2590800" y="4114800"/>
            <a:ext cx="3810000" cy="70788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6666"/>
                </a:solidFill>
              </a:rPr>
              <a:t>[</a:t>
            </a:r>
            <a:r>
              <a:rPr lang="en-US" sz="4000" b="1" dirty="0" err="1">
                <a:solidFill>
                  <a:srgbClr val="006666"/>
                </a:solidFill>
              </a:rPr>
              <a:t>Ar</a:t>
            </a:r>
            <a:r>
              <a:rPr lang="en-US" sz="4000" b="1" dirty="0">
                <a:solidFill>
                  <a:srgbClr val="006666"/>
                </a:solidFill>
              </a:rPr>
              <a:t>]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4s</a:t>
            </a:r>
            <a:r>
              <a:rPr lang="en-US" sz="4000" b="1" baseline="30000" dirty="0">
                <a:solidFill>
                  <a:srgbClr val="FF0000"/>
                </a:solidFill>
              </a:rPr>
              <a:t>2 </a:t>
            </a:r>
            <a:r>
              <a:rPr lang="en-US" sz="4000" b="1" dirty="0">
                <a:solidFill>
                  <a:srgbClr val="3333CC"/>
                </a:solidFill>
              </a:rPr>
              <a:t>3d</a:t>
            </a:r>
            <a:r>
              <a:rPr lang="en-US" sz="4000" b="1" baseline="30000" dirty="0">
                <a:solidFill>
                  <a:srgbClr val="3333CC"/>
                </a:solidFill>
              </a:rPr>
              <a:t>10</a:t>
            </a:r>
            <a:r>
              <a:rPr lang="en-US" sz="4000" b="1" dirty="0">
                <a:solidFill>
                  <a:srgbClr val="FF0000"/>
                </a:solidFill>
              </a:rPr>
              <a:t> 4p</a:t>
            </a:r>
            <a:r>
              <a:rPr lang="en-US" sz="4000" b="1" baseline="30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4156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6" grpId="0" animBg="1"/>
      <p:bldP spid="716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82000" cy="91440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d</a:t>
            </a:r>
            <a:r>
              <a:rPr lang="en-US" sz="2800" dirty="0">
                <a:solidFill>
                  <a:srgbClr val="006666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electron </a:t>
            </a:r>
            <a:r>
              <a:rPr lang="en-US" sz="2800" b="1" dirty="0" smtClean="0">
                <a:solidFill>
                  <a:schemeClr val="tx1"/>
                </a:solidFill>
              </a:rPr>
              <a:t>variations</a:t>
            </a:r>
            <a:endParaRPr lang="en-US" sz="4000" dirty="0">
              <a:solidFill>
                <a:srgbClr val="006666"/>
              </a:solidFill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362200" y="1828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381000" y="30480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Mn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609600" y="914400"/>
            <a:ext cx="857250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1)  </a:t>
            </a:r>
            <a:r>
              <a:rPr lang="en-US" sz="3200" b="1" dirty="0">
                <a:solidFill>
                  <a:srgbClr val="000000"/>
                </a:solidFill>
              </a:rPr>
              <a:t>s    </a:t>
            </a:r>
            <a:r>
              <a:rPr lang="en-US" sz="3200" b="1" dirty="0" smtClean="0">
                <a:solidFill>
                  <a:srgbClr val="000000"/>
                </a:solidFill>
              </a:rPr>
              <a:t>  d </a:t>
            </a:r>
            <a:r>
              <a:rPr lang="en-US" sz="3200" b="1" dirty="0">
                <a:solidFill>
                  <a:srgbClr val="000000"/>
                </a:solidFill>
              </a:rPr>
              <a:t>electron configuration switching 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600200" y="3124200"/>
            <a:ext cx="3124200" cy="5794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[</a:t>
            </a:r>
            <a:r>
              <a:rPr lang="en-US" sz="3200" b="1" dirty="0" err="1">
                <a:solidFill>
                  <a:srgbClr val="000000"/>
                </a:solidFill>
              </a:rPr>
              <a:t>Ar</a:t>
            </a:r>
            <a:r>
              <a:rPr lang="en-US" sz="3200" b="1" dirty="0">
                <a:solidFill>
                  <a:srgbClr val="000000"/>
                </a:solidFill>
              </a:rPr>
              <a:t>]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D60093"/>
                </a:solidFill>
              </a:rPr>
              <a:t>4s</a:t>
            </a:r>
            <a:r>
              <a:rPr lang="en-US" sz="3200" b="1" baseline="30000" dirty="0">
                <a:solidFill>
                  <a:srgbClr val="D60093"/>
                </a:solidFill>
              </a:rPr>
              <a:t>2</a:t>
            </a:r>
            <a:r>
              <a:rPr lang="en-US" sz="3200" b="1" baseline="30000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3d</a:t>
            </a:r>
            <a:r>
              <a:rPr lang="en-US" sz="3200" b="1" baseline="30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4724400" y="3429000"/>
            <a:ext cx="457200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5562600" y="3124200"/>
            <a:ext cx="2743200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[Ar]</a:t>
            </a:r>
            <a:r>
              <a:rPr lang="en-US" sz="3200">
                <a:solidFill>
                  <a:srgbClr val="000000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</a:rPr>
              <a:t>3d</a:t>
            </a:r>
            <a:r>
              <a:rPr lang="en-US" sz="3200" b="1" baseline="30000">
                <a:solidFill>
                  <a:srgbClr val="FF0000"/>
                </a:solidFill>
              </a:rPr>
              <a:t>5 </a:t>
            </a:r>
            <a:r>
              <a:rPr lang="en-US" sz="3200" b="1">
                <a:solidFill>
                  <a:srgbClr val="D60093"/>
                </a:solidFill>
              </a:rPr>
              <a:t>4s</a:t>
            </a:r>
            <a:r>
              <a:rPr lang="en-US" sz="3200" b="1" baseline="30000">
                <a:solidFill>
                  <a:srgbClr val="D60093"/>
                </a:solidFill>
              </a:rPr>
              <a:t>2</a:t>
            </a: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5638800" y="4114800"/>
            <a:ext cx="2743200" cy="579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[Ar]</a:t>
            </a:r>
            <a:r>
              <a:rPr lang="en-US" sz="3200">
                <a:solidFill>
                  <a:srgbClr val="000000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</a:rPr>
              <a:t>3d</a:t>
            </a:r>
            <a:r>
              <a:rPr lang="en-US" sz="3200" b="1" baseline="30000">
                <a:solidFill>
                  <a:srgbClr val="FF0000"/>
                </a:solidFill>
              </a:rPr>
              <a:t>5</a:t>
            </a:r>
            <a:endParaRPr lang="en-US" sz="3200" b="1" baseline="30000">
              <a:solidFill>
                <a:srgbClr val="D60093"/>
              </a:solidFill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190500" y="2160220"/>
            <a:ext cx="4343400" cy="83099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00"/>
                </a:solidFill>
              </a:rPr>
              <a:t>From  spectra of atomized elements</a:t>
            </a: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5067300" y="2183223"/>
            <a:ext cx="3810000" cy="83099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As it behaves </a:t>
            </a:r>
            <a:r>
              <a:rPr lang="en-US" sz="2400" b="1" dirty="0" smtClean="0">
                <a:solidFill>
                  <a:srgbClr val="FF0000"/>
                </a:solidFill>
              </a:rPr>
              <a:t>chemically in solution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381000" y="4191000"/>
            <a:ext cx="1181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Mn </a:t>
            </a:r>
            <a:r>
              <a:rPr lang="en-US" sz="3200" b="1" baseline="30000">
                <a:solidFill>
                  <a:srgbClr val="000000"/>
                </a:solidFill>
              </a:rPr>
              <a:t>2+</a:t>
            </a:r>
          </a:p>
        </p:txBody>
      </p:sp>
      <p:sp>
        <p:nvSpPr>
          <p:cNvPr id="67608" name="Line 24"/>
          <p:cNvSpPr>
            <a:spLocks noChangeShapeType="1"/>
          </p:cNvSpPr>
          <p:nvPr/>
        </p:nvSpPr>
        <p:spPr bwMode="auto">
          <a:xfrm>
            <a:off x="4876800" y="4572000"/>
            <a:ext cx="381000" cy="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381000" y="5334000"/>
            <a:ext cx="8229600" cy="107721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Evidenced by fact that </a:t>
            </a:r>
            <a:r>
              <a:rPr lang="en-US" sz="3200" b="1" dirty="0">
                <a:solidFill>
                  <a:srgbClr val="000000"/>
                </a:solidFill>
              </a:rPr>
              <a:t>all </a:t>
            </a:r>
            <a:r>
              <a:rPr lang="en-US" sz="3200" dirty="0">
                <a:solidFill>
                  <a:srgbClr val="000000"/>
                </a:solidFill>
              </a:rPr>
              <a:t>transition metals have a stable </a:t>
            </a:r>
            <a:r>
              <a:rPr lang="en-US" sz="3200" b="1" dirty="0">
                <a:solidFill>
                  <a:srgbClr val="000000"/>
                </a:solidFill>
              </a:rPr>
              <a:t>2+ </a:t>
            </a:r>
            <a:r>
              <a:rPr lang="en-US" sz="3200" dirty="0">
                <a:solidFill>
                  <a:srgbClr val="000000"/>
                </a:solidFill>
              </a:rPr>
              <a:t>state… =&gt; outer </a:t>
            </a:r>
            <a:r>
              <a:rPr lang="en-US" sz="3200" b="1" dirty="0">
                <a:solidFill>
                  <a:srgbClr val="D60093"/>
                </a:solidFill>
              </a:rPr>
              <a:t>4s</a:t>
            </a:r>
            <a:r>
              <a:rPr lang="en-US" sz="3200" b="1" baseline="30000" dirty="0">
                <a:solidFill>
                  <a:srgbClr val="D60093"/>
                </a:solidFill>
              </a:rPr>
              <a:t>2</a:t>
            </a:r>
            <a:r>
              <a:rPr lang="en-US" sz="3200" baseline="30000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are removed first </a:t>
            </a:r>
          </a:p>
        </p:txBody>
      </p:sp>
      <p:sp>
        <p:nvSpPr>
          <p:cNvPr id="67611" name="Line 27"/>
          <p:cNvSpPr>
            <a:spLocks noChangeShapeType="1"/>
          </p:cNvSpPr>
          <p:nvPr/>
        </p:nvSpPr>
        <p:spPr bwMode="auto">
          <a:xfrm>
            <a:off x="1600200" y="1237565"/>
            <a:ext cx="5334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2743200" y="16764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Example: behavior of Mn</a:t>
            </a:r>
          </a:p>
        </p:txBody>
      </p:sp>
      <p:sp>
        <p:nvSpPr>
          <p:cNvPr id="2" name="Freeform 1"/>
          <p:cNvSpPr/>
          <p:nvPr/>
        </p:nvSpPr>
        <p:spPr>
          <a:xfrm>
            <a:off x="2801102" y="2798034"/>
            <a:ext cx="738511" cy="299127"/>
          </a:xfrm>
          <a:custGeom>
            <a:avLst/>
            <a:gdLst>
              <a:gd name="connsiteX0" fmla="*/ 738511 w 738511"/>
              <a:gd name="connsiteY0" fmla="*/ 299127 h 299127"/>
              <a:gd name="connsiteX1" fmla="*/ 620524 w 738511"/>
              <a:gd name="connsiteY1" fmla="*/ 48405 h 299127"/>
              <a:gd name="connsiteX2" fmla="*/ 237066 w 738511"/>
              <a:gd name="connsiteY2" fmla="*/ 4160 h 299127"/>
              <a:gd name="connsiteX3" fmla="*/ 30588 w 738511"/>
              <a:gd name="connsiteY3" fmla="*/ 107398 h 299127"/>
              <a:gd name="connsiteX4" fmla="*/ 1092 w 738511"/>
              <a:gd name="connsiteY4" fmla="*/ 299127 h 299127"/>
              <a:gd name="connsiteX5" fmla="*/ 1092 w 738511"/>
              <a:gd name="connsiteY5" fmla="*/ 299127 h 29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511" h="299127">
                <a:moveTo>
                  <a:pt x="738511" y="299127"/>
                </a:moveTo>
                <a:cubicBezTo>
                  <a:pt x="721304" y="198346"/>
                  <a:pt x="704098" y="97566"/>
                  <a:pt x="620524" y="48405"/>
                </a:cubicBezTo>
                <a:cubicBezTo>
                  <a:pt x="536950" y="-756"/>
                  <a:pt x="335389" y="-5672"/>
                  <a:pt x="237066" y="4160"/>
                </a:cubicBezTo>
                <a:cubicBezTo>
                  <a:pt x="138743" y="13992"/>
                  <a:pt x="69917" y="58237"/>
                  <a:pt x="30588" y="107398"/>
                </a:cubicBezTo>
                <a:cubicBezTo>
                  <a:pt x="-8741" y="156559"/>
                  <a:pt x="1092" y="299127"/>
                  <a:pt x="1092" y="299127"/>
                </a:cubicBezTo>
                <a:lnTo>
                  <a:pt x="1092" y="299127"/>
                </a:lnTo>
              </a:path>
            </a:pathLst>
          </a:custGeom>
          <a:noFill/>
          <a:ln w="698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6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8" grpId="0"/>
      <p:bldP spid="67600" grpId="0" animBg="1"/>
      <p:bldP spid="67601" grpId="0" animBg="1"/>
      <p:bldP spid="67602" grpId="0" build="allAtOnce" animBg="1"/>
      <p:bldP spid="67603" grpId="0" animBg="1"/>
      <p:bldP spid="67604" grpId="0" animBg="1"/>
      <p:bldP spid="67605" grpId="0" animBg="1"/>
      <p:bldP spid="67607" grpId="0"/>
      <p:bldP spid="67608" grpId="0" animBg="1"/>
      <p:bldP spid="67610" grpId="0" animBg="1"/>
      <p:bldP spid="67612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pPr algn="l"/>
            <a:r>
              <a:rPr lang="en-US" sz="3600" b="1" dirty="0"/>
              <a:t> </a:t>
            </a:r>
            <a:r>
              <a:rPr lang="en-US" sz="3600" b="1" dirty="0" smtClean="0"/>
              <a:t>2) s and d undergo filled/half-filled/empty</a:t>
            </a:r>
            <a:br>
              <a:rPr lang="en-US" sz="3600" b="1" dirty="0" smtClean="0"/>
            </a:br>
            <a:r>
              <a:rPr lang="en-US" sz="3600" b="1" dirty="0"/>
              <a:t> </a:t>
            </a:r>
            <a:r>
              <a:rPr lang="en-US" sz="3600" b="1" dirty="0" smtClean="0"/>
              <a:t>     rearrangements</a:t>
            </a:r>
            <a:endParaRPr lang="en-US" sz="3600" b="1" dirty="0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11430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</a:rPr>
              <a:t>Cr</a:t>
            </a:r>
            <a:r>
              <a:rPr lang="en-US" sz="3600" b="1" baseline="30000" dirty="0">
                <a:solidFill>
                  <a:srgbClr val="000000"/>
                </a:solidFill>
              </a:rPr>
              <a:t>+1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971800" y="2514600"/>
            <a:ext cx="220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[</a:t>
            </a:r>
            <a:r>
              <a:rPr lang="en-US" sz="3200" dirty="0" err="1">
                <a:solidFill>
                  <a:srgbClr val="000000"/>
                </a:solidFill>
              </a:rPr>
              <a:t>Ar</a:t>
            </a:r>
            <a:r>
              <a:rPr lang="en-US" sz="3200" dirty="0">
                <a:solidFill>
                  <a:srgbClr val="000000"/>
                </a:solidFill>
              </a:rPr>
              <a:t>] </a:t>
            </a:r>
            <a:r>
              <a:rPr lang="en-US" sz="3200" b="1" dirty="0">
                <a:solidFill>
                  <a:srgbClr val="3333CC"/>
                </a:solidFill>
              </a:rPr>
              <a:t>3d</a:t>
            </a:r>
            <a:r>
              <a:rPr lang="en-US" sz="3200" b="1" baseline="30000" dirty="0">
                <a:solidFill>
                  <a:srgbClr val="3333CC"/>
                </a:solidFill>
              </a:rPr>
              <a:t>4 </a:t>
            </a:r>
            <a:r>
              <a:rPr lang="en-US" sz="3200" b="1" dirty="0">
                <a:solidFill>
                  <a:srgbClr val="FF0000"/>
                </a:solidFill>
              </a:rPr>
              <a:t>4s</a:t>
            </a:r>
            <a:r>
              <a:rPr lang="en-US" sz="3200" b="1" baseline="30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 flipH="1">
            <a:off x="3352800" y="2209800"/>
            <a:ext cx="9144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3200400" y="2133600"/>
            <a:ext cx="106680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486400" y="2514600"/>
            <a:ext cx="2667000" cy="579438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[</a:t>
            </a:r>
            <a:r>
              <a:rPr lang="en-US" sz="3200" dirty="0" err="1">
                <a:solidFill>
                  <a:srgbClr val="000000"/>
                </a:solidFill>
              </a:rPr>
              <a:t>Ar</a:t>
            </a:r>
            <a:r>
              <a:rPr lang="en-US" sz="3200" dirty="0">
                <a:solidFill>
                  <a:srgbClr val="000000"/>
                </a:solidFill>
              </a:rPr>
              <a:t>] </a:t>
            </a:r>
            <a:r>
              <a:rPr lang="en-US" sz="3200" b="1" dirty="0">
                <a:solidFill>
                  <a:srgbClr val="3333CC"/>
                </a:solidFill>
              </a:rPr>
              <a:t>3d</a:t>
            </a:r>
            <a:r>
              <a:rPr lang="en-US" sz="3200" b="1" baseline="30000" dirty="0">
                <a:solidFill>
                  <a:srgbClr val="3333CC"/>
                </a:solidFill>
              </a:rPr>
              <a:t>5 </a:t>
            </a:r>
            <a:r>
              <a:rPr lang="en-US" sz="3200" b="1" dirty="0">
                <a:solidFill>
                  <a:srgbClr val="FF0000"/>
                </a:solidFill>
              </a:rPr>
              <a:t>4s</a:t>
            </a:r>
            <a:r>
              <a:rPr lang="en-US" sz="3200" b="1" baseline="30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2971800" y="5181600"/>
            <a:ext cx="2514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STILL </a:t>
            </a:r>
            <a:r>
              <a:rPr lang="en-US" sz="3200" b="1" dirty="0" smtClean="0">
                <a:solidFill>
                  <a:srgbClr val="FF0000"/>
                </a:solidFill>
              </a:rPr>
              <a:t>WRONG 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715000" y="3200400"/>
            <a:ext cx="3276600" cy="2123658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</a:rPr>
              <a:t>RIGHT based on </a:t>
            </a:r>
            <a:r>
              <a:rPr lang="en-US" sz="3200" b="1" dirty="0" smtClean="0">
                <a:solidFill>
                  <a:srgbClr val="000000"/>
                </a:solidFill>
              </a:rPr>
              <a:t>chemistry </a:t>
            </a:r>
            <a:r>
              <a:rPr lang="en-US" sz="3200" b="1" i="1" dirty="0" smtClean="0">
                <a:solidFill>
                  <a:srgbClr val="000000"/>
                </a:solidFill>
              </a:rPr>
              <a:t>and </a:t>
            </a:r>
            <a:r>
              <a:rPr lang="en-US" sz="3200" b="1" dirty="0" smtClean="0">
                <a:solidFill>
                  <a:srgbClr val="000000"/>
                </a:solidFill>
              </a:rPr>
              <a:t>spectroscopy</a:t>
            </a:r>
            <a:endParaRPr lang="en-US" sz="3200" b="1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52400" y="2590800"/>
            <a:ext cx="220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[</a:t>
            </a:r>
            <a:r>
              <a:rPr lang="en-US" sz="3200" dirty="0" err="1">
                <a:solidFill>
                  <a:srgbClr val="000000"/>
                </a:solidFill>
              </a:rPr>
              <a:t>Ar</a:t>
            </a:r>
            <a:r>
              <a:rPr lang="en-US" sz="3200" dirty="0">
                <a:solidFill>
                  <a:srgbClr val="000000"/>
                </a:solidFill>
              </a:rPr>
              <a:t>] </a:t>
            </a:r>
            <a:r>
              <a:rPr lang="en-US" sz="3200" b="1" dirty="0" smtClean="0">
                <a:solidFill>
                  <a:srgbClr val="FF0000"/>
                </a:solidFill>
              </a:rPr>
              <a:t>4s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 </a:t>
            </a:r>
            <a:r>
              <a:rPr lang="en-US" sz="3200" b="1" dirty="0" smtClean="0">
                <a:solidFill>
                  <a:srgbClr val="3333CC"/>
                </a:solidFill>
              </a:rPr>
              <a:t>3d</a:t>
            </a:r>
            <a:r>
              <a:rPr lang="en-US" sz="3200" b="1" baseline="30000" dirty="0" smtClean="0">
                <a:solidFill>
                  <a:srgbClr val="3333CC"/>
                </a:solidFill>
              </a:rPr>
              <a:t>3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2209800" y="2895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914400" y="2286000"/>
            <a:ext cx="0" cy="457200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457200" y="3200400"/>
            <a:ext cx="16764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</a:rPr>
              <a:t>Periodic </a:t>
            </a:r>
            <a:r>
              <a:rPr lang="en-US" sz="3200" b="1" dirty="0" smtClean="0">
                <a:solidFill>
                  <a:srgbClr val="FF0000"/>
                </a:solidFill>
              </a:rPr>
              <a:t>Table </a:t>
            </a:r>
            <a:r>
              <a:rPr lang="en-US" sz="3200" b="1" dirty="0">
                <a:solidFill>
                  <a:srgbClr val="FF0000"/>
                </a:solidFill>
              </a:rPr>
              <a:t>predicts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2895600" y="3657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2667000" y="3505200"/>
            <a:ext cx="2895600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3333CC"/>
                </a:solidFill>
              </a:rPr>
              <a:t>Corrected for chemistry by d-switching </a:t>
            </a:r>
            <a:endParaRPr lang="en-US" sz="3200" b="1" dirty="0">
              <a:solidFill>
                <a:srgbClr val="3333CC"/>
              </a:solidFill>
            </a:endParaRP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762000" y="5638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d-electron variations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0" grpId="0"/>
      <p:bldP spid="60421" grpId="0" animBg="1"/>
      <p:bldP spid="60422" grpId="0" animBg="1"/>
      <p:bldP spid="60423" grpId="0" animBg="1"/>
      <p:bldP spid="60424" grpId="0"/>
      <p:bldP spid="60425" grpId="0" animBg="1"/>
      <p:bldP spid="60426" grpId="0"/>
      <p:bldP spid="60427" grpId="0" animBg="1"/>
      <p:bldP spid="60428" grpId="0" animBg="1"/>
      <p:bldP spid="60429" grpId="0" animBg="1"/>
      <p:bldP spid="604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Pigeonhole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representation of </a:t>
            </a:r>
            <a:r>
              <a:rPr lang="en-US" sz="2800" b="1" dirty="0" smtClean="0">
                <a:solidFill>
                  <a:srgbClr val="FF0000"/>
                </a:solidFill>
              </a:rPr>
              <a:t> electrons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905000" y="1828800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[</a:t>
            </a:r>
            <a:r>
              <a:rPr lang="en-US" sz="3200" dirty="0" err="1">
                <a:solidFill>
                  <a:srgbClr val="000000"/>
                </a:solidFill>
              </a:rPr>
              <a:t>Ar</a:t>
            </a:r>
            <a:r>
              <a:rPr lang="en-US" sz="3200" dirty="0">
                <a:solidFill>
                  <a:srgbClr val="000000"/>
                </a:solidFill>
              </a:rPr>
              <a:t>] </a:t>
            </a:r>
            <a:r>
              <a:rPr lang="en-US" sz="3200" b="1" dirty="0">
                <a:solidFill>
                  <a:srgbClr val="3333CC"/>
                </a:solidFill>
              </a:rPr>
              <a:t>3d</a:t>
            </a:r>
            <a:r>
              <a:rPr lang="en-US" sz="3200" b="1" baseline="30000" dirty="0">
                <a:solidFill>
                  <a:srgbClr val="3333CC"/>
                </a:solidFill>
              </a:rPr>
              <a:t>4 </a:t>
            </a:r>
            <a:r>
              <a:rPr lang="en-US" sz="3200" b="1" dirty="0">
                <a:solidFill>
                  <a:srgbClr val="FF0000"/>
                </a:solidFill>
              </a:rPr>
              <a:t>4s</a:t>
            </a:r>
            <a:r>
              <a:rPr lang="en-US" sz="3200" b="1" baseline="30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Cr</a:t>
            </a:r>
            <a:r>
              <a:rPr lang="en-US" sz="2800" baseline="300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   =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990600" y="838200"/>
            <a:ext cx="335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i="1" dirty="0">
                <a:solidFill>
                  <a:srgbClr val="000000"/>
                </a:solidFill>
              </a:rPr>
              <a:t>As implied by </a:t>
            </a:r>
            <a:r>
              <a:rPr lang="en-US" sz="2800" b="1" i="1" dirty="0" smtClean="0">
                <a:solidFill>
                  <a:srgbClr val="000000"/>
                </a:solidFill>
              </a:rPr>
              <a:t>Table</a:t>
            </a:r>
          </a:p>
          <a:p>
            <a:pPr fontAlgn="base">
              <a:spcAft>
                <a:spcPct val="0"/>
              </a:spcAft>
            </a:pPr>
            <a:r>
              <a:rPr lang="en-US" sz="2800" b="1" i="1" dirty="0" smtClean="0">
                <a:solidFill>
                  <a:srgbClr val="000000"/>
                </a:solidFill>
              </a:rPr>
              <a:t> + </a:t>
            </a:r>
            <a:r>
              <a:rPr lang="en-US" sz="2800" b="1" i="1" dirty="0">
                <a:solidFill>
                  <a:srgbClr val="000000"/>
                </a:solidFill>
              </a:rPr>
              <a:t>chemical </a:t>
            </a:r>
            <a:r>
              <a:rPr lang="en-US" sz="2800" b="1" i="1" dirty="0" smtClean="0">
                <a:solidFill>
                  <a:srgbClr val="000000"/>
                </a:solidFill>
              </a:rPr>
              <a:t>reversal</a:t>
            </a:r>
            <a:endParaRPr lang="en-US" sz="2800" b="1" i="1" dirty="0">
              <a:solidFill>
                <a:srgbClr val="000000"/>
              </a:solidFill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7162800" y="2819400"/>
            <a:ext cx="609600" cy="519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4s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4876800" y="2895600"/>
            <a:ext cx="6858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3333CC"/>
                </a:solidFill>
              </a:rPr>
              <a:t>3d</a:t>
            </a:r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 flipV="1">
            <a:off x="7467600" y="3581400"/>
            <a:ext cx="0" cy="30480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304800" y="3276600"/>
            <a:ext cx="18288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</a:rPr>
              <a:t>Pigeonhole representation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 flipV="1">
            <a:off x="5867400" y="3581400"/>
            <a:ext cx="0" cy="3048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 flipV="1">
            <a:off x="4114800" y="3505200"/>
            <a:ext cx="0" cy="3810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 flipV="1">
            <a:off x="4724400" y="3505200"/>
            <a:ext cx="0" cy="3810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V="1">
            <a:off x="5257800" y="3505200"/>
            <a:ext cx="0" cy="3810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2574925" y="3546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457200" y="4038600"/>
            <a:ext cx="8229600" cy="126188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70C0"/>
                </a:solidFill>
              </a:rPr>
              <a:t>d</a:t>
            </a:r>
            <a:r>
              <a:rPr lang="en-US" sz="2400" b="1" dirty="0">
                <a:solidFill>
                  <a:srgbClr val="000000"/>
                </a:solidFill>
              </a:rPr>
              <a:t> rule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dirty="0">
                <a:solidFill>
                  <a:srgbClr val="000000"/>
                </a:solidFill>
              </a:rPr>
              <a:t> and </a:t>
            </a:r>
            <a:r>
              <a:rPr lang="en-US" sz="2400" b="1" dirty="0">
                <a:solidFill>
                  <a:srgbClr val="0070C0"/>
                </a:solidFill>
              </a:rPr>
              <a:t>d</a:t>
            </a:r>
            <a:r>
              <a:rPr lang="en-US" sz="2400" b="1" dirty="0">
                <a:solidFill>
                  <a:srgbClr val="000000"/>
                </a:solidFill>
              </a:rPr>
              <a:t> electrons in valence shell move around to produce </a:t>
            </a:r>
            <a:r>
              <a:rPr lang="en-US" sz="2800" b="1" u="sng" dirty="0">
                <a:solidFill>
                  <a:srgbClr val="000000"/>
                </a:solidFill>
              </a:rPr>
              <a:t>filled,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800" b="1" i="1" u="sng" dirty="0">
                <a:solidFill>
                  <a:srgbClr val="000000"/>
                </a:solidFill>
              </a:rPr>
              <a:t>half-filled</a:t>
            </a:r>
            <a:r>
              <a:rPr lang="en-US" sz="2400" b="1" dirty="0">
                <a:solidFill>
                  <a:srgbClr val="000000"/>
                </a:solidFill>
              </a:rPr>
              <a:t> and/or </a:t>
            </a:r>
            <a:r>
              <a:rPr lang="en-US" sz="2800" b="1" i="1" u="sng" dirty="0">
                <a:solidFill>
                  <a:srgbClr val="FF0000"/>
                </a:solidFill>
              </a:rPr>
              <a:t>empty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orbitals</a:t>
            </a:r>
            <a:r>
              <a:rPr lang="en-US" sz="2400" b="1" dirty="0">
                <a:solidFill>
                  <a:srgbClr val="000000"/>
                </a:solidFill>
              </a:rPr>
              <a:t> in order to attain a more stable </a:t>
            </a:r>
            <a:r>
              <a:rPr lang="en-US" sz="2400" b="1" dirty="0" smtClean="0">
                <a:solidFill>
                  <a:srgbClr val="000000"/>
                </a:solidFill>
              </a:rPr>
              <a:t>atom.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 flipV="1">
            <a:off x="3733800" y="5715000"/>
            <a:ext cx="0" cy="3810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 flipV="1">
            <a:off x="4267200" y="5715000"/>
            <a:ext cx="0" cy="3810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 flipV="1">
            <a:off x="4800600" y="5715000"/>
            <a:ext cx="0" cy="3810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85" name="Line 21"/>
          <p:cNvSpPr>
            <a:spLocks noChangeShapeType="1"/>
          </p:cNvSpPr>
          <p:nvPr/>
        </p:nvSpPr>
        <p:spPr bwMode="auto">
          <a:xfrm flipV="1">
            <a:off x="5334000" y="5715000"/>
            <a:ext cx="0" cy="3810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304800" y="5562600"/>
            <a:ext cx="2057400" cy="1006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Corrected for </a:t>
            </a:r>
            <a:r>
              <a:rPr lang="en-US" sz="2000" b="1" dirty="0" err="1" smtClean="0">
                <a:solidFill>
                  <a:srgbClr val="000000"/>
                </a:solidFill>
              </a:rPr>
              <a:t>filled,half</a:t>
            </a:r>
            <a:r>
              <a:rPr lang="en-US" sz="2000" b="1" dirty="0" smtClean="0">
                <a:solidFill>
                  <a:srgbClr val="000000"/>
                </a:solidFill>
              </a:rPr>
              <a:t>-filled, empty </a:t>
            </a:r>
            <a:r>
              <a:rPr lang="en-US" sz="2000" b="1" dirty="0">
                <a:solidFill>
                  <a:srgbClr val="000000"/>
                </a:solidFill>
              </a:rPr>
              <a:t>rule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5181600" y="1828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[</a:t>
            </a:r>
            <a:r>
              <a:rPr lang="en-US" sz="3200" b="1" dirty="0" err="1">
                <a:solidFill>
                  <a:srgbClr val="000000"/>
                </a:solidFill>
              </a:rPr>
              <a:t>Ar</a:t>
            </a:r>
            <a:r>
              <a:rPr lang="en-US" sz="3200" b="1" dirty="0">
                <a:solidFill>
                  <a:srgbClr val="000000"/>
                </a:solidFill>
              </a:rPr>
              <a:t>]3</a:t>
            </a:r>
            <a:r>
              <a:rPr lang="en-US" sz="3200" b="1" dirty="0">
                <a:solidFill>
                  <a:srgbClr val="0000FF"/>
                </a:solidFill>
              </a:rPr>
              <a:t>d</a:t>
            </a:r>
            <a:r>
              <a:rPr lang="en-US" sz="3200" b="1" baseline="30000" dirty="0">
                <a:solidFill>
                  <a:srgbClr val="0000FF"/>
                </a:solidFill>
              </a:rPr>
              <a:t>5</a:t>
            </a:r>
            <a:r>
              <a:rPr lang="en-US" sz="3200" baseline="30000" dirty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4s</a:t>
            </a:r>
            <a:r>
              <a:rPr lang="en-US" sz="3200" b="1" baseline="30000" dirty="0">
                <a:solidFill>
                  <a:srgbClr val="FF0000"/>
                </a:solidFill>
              </a:rPr>
              <a:t>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2362200"/>
            <a:ext cx="8153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b="1" dirty="0" smtClean="0">
                <a:solidFill>
                  <a:srgbClr val="FF0000"/>
                </a:solidFill>
              </a:rPr>
              <a:t>This final moving around applies only for transition metals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715000" y="3505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315200" y="3581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105400" y="3505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572000" y="3505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62400" y="3505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29000" y="3505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581400" y="5715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14800" y="5715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572000" y="5715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105400" y="5715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562600" y="5715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315200" y="5715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24400" y="9144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u="sng" dirty="0" smtClean="0">
                <a:solidFill>
                  <a:srgbClr val="000000"/>
                </a:solidFill>
              </a:rPr>
              <a:t>After</a:t>
            </a:r>
            <a:r>
              <a:rPr lang="en-US" sz="2800" b="1" i="1" dirty="0" smtClean="0">
                <a:solidFill>
                  <a:srgbClr val="000000"/>
                </a:solidFill>
              </a:rPr>
              <a:t>  fill, half-filled, empty correction</a:t>
            </a:r>
            <a:endParaRPr lang="en-US" sz="2800" b="1" i="1" dirty="0">
              <a:solidFill>
                <a:srgbClr val="00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114800" y="2133600"/>
            <a:ext cx="9906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3352800" y="1752600"/>
            <a:ext cx="450078" cy="253526"/>
          </a:xfrm>
          <a:custGeom>
            <a:avLst/>
            <a:gdLst>
              <a:gd name="connsiteX0" fmla="*/ 427290 w 450078"/>
              <a:gd name="connsiteY0" fmla="*/ 202251 h 253526"/>
              <a:gd name="connsiteX1" fmla="*/ 418744 w 450078"/>
              <a:gd name="connsiteY1" fmla="*/ 65518 h 253526"/>
              <a:gd name="connsiteX2" fmla="*/ 239283 w 450078"/>
              <a:gd name="connsiteY2" fmla="*/ 31335 h 253526"/>
              <a:gd name="connsiteX3" fmla="*/ 0 w 450078"/>
              <a:gd name="connsiteY3" fmla="*/ 253526 h 25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78" h="253526">
                <a:moveTo>
                  <a:pt x="427290" y="202251"/>
                </a:moveTo>
                <a:cubicBezTo>
                  <a:pt x="438684" y="148127"/>
                  <a:pt x="450078" y="94004"/>
                  <a:pt x="418744" y="65518"/>
                </a:cubicBezTo>
                <a:cubicBezTo>
                  <a:pt x="387410" y="37032"/>
                  <a:pt x="309074" y="0"/>
                  <a:pt x="239283" y="31335"/>
                </a:cubicBezTo>
                <a:cubicBezTo>
                  <a:pt x="169492" y="62670"/>
                  <a:pt x="0" y="253526"/>
                  <a:pt x="0" y="253526"/>
                </a:cubicBezTo>
              </a:path>
            </a:pathLst>
          </a:cu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14600" y="4572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</a:rPr>
              <a:t>Called orbital diagrams in text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3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12 -0.00162 -0.0224 -0.00324 -0.03334 0.00116 C -0.04219 0.00925 -0.02917 -0.00208 -0.03994 0.00509 C -0.05504 0.01527 -0.04254 0.00902 -0.05053 0.01272 C -0.05469 0.02036 -0.06094 0.02475 -0.06754 0.02799 C -0.0691 0.03354 -0.07188 0.03794 -0.07431 0.04303 C -0.07622 0.05182 -0.07362 0.04118 -0.07813 0.0532 C -0.07882 0.05505 -0.07969 0.06223 -0.08004 0.06338 C -0.08073 0.06616 -0.08386 0.07264 -0.08473 0.07472 C -0.08542 0.08143 -0.08664 0.08744 -0.0875 0.09392 C -0.08716 0.12306 -0.08664 0.15221 -0.08664 0.18136 C -0.08664 0.21767 -0.08421 0.20796 -0.08855 0.22323 C -0.08959 0.23433 -0.08924 0.2533 -0.09619 0.26139 C -0.10174 0.2681 -0.10903 0.2718 -0.11424 0.2792 C -0.11893 0.27597 -0.12362 0.27365 -0.12848 0.27157 C -0.13108 0.27041 -0.13612 0.26764 -0.13612 0.26764 C -0.13907 0.26463 -0.14115 0.25977 -0.1448 0.25885 C -0.15 0.25746 -0.15452 0.2563 -0.15903 0.25237 C -0.16945 0.2533 -0.17796 0.25353 -0.18664 0.26139 C -0.18907 0.27134 -0.18664 0.29378 -0.18664 0.30326 " pathEditMode="relative" ptsTypes="fffffffffffffffffffA">
                                      <p:cBhvr>
                                        <p:cTn id="113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8" grpId="0"/>
      <p:bldP spid="62469" grpId="0"/>
      <p:bldP spid="62471" grpId="0" animBg="1"/>
      <p:bldP spid="62472" grpId="0" animBg="1"/>
      <p:bldP spid="62473" grpId="0" animBg="1"/>
      <p:bldP spid="62473" grpId="1" animBg="1"/>
      <p:bldP spid="62474" grpId="0"/>
      <p:bldP spid="62475" grpId="0" animBg="1"/>
      <p:bldP spid="62476" grpId="0" animBg="1"/>
      <p:bldP spid="62477" grpId="0" animBg="1"/>
      <p:bldP spid="62478" grpId="0" animBg="1"/>
      <p:bldP spid="62481" grpId="0" animBg="1"/>
      <p:bldP spid="62482" grpId="0" animBg="1"/>
      <p:bldP spid="62483" grpId="0" animBg="1"/>
      <p:bldP spid="62484" grpId="0" animBg="1"/>
      <p:bldP spid="62485" grpId="0" animBg="1"/>
      <p:bldP spid="62487" grpId="0" animBg="1"/>
      <p:bldP spid="62489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3" grpId="0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381000" y="1081594"/>
            <a:ext cx="771166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Write the correct, pigeonhole diagrams for the transition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       metal species below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a)  Cr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lphaLcParenR" startAt="2"/>
            </a:pPr>
            <a:r>
              <a:rPr lang="en-US" sz="2400" dirty="0">
                <a:solidFill>
                  <a:srgbClr val="000000"/>
                </a:solidFill>
              </a:rPr>
              <a:t>Ni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lphaLcParenR" startAt="2"/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lphaLcParenR" startAt="2"/>
            </a:pPr>
            <a:r>
              <a:rPr lang="en-US" sz="2400" dirty="0">
                <a:solidFill>
                  <a:srgbClr val="000000"/>
                </a:solidFill>
              </a:rPr>
              <a:t>Ag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76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 remember…rule is applied ONLY with the s &amp; d electron combos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(e.g. transition elements only) 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65151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90800"/>
            <a:ext cx="6524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581400"/>
            <a:ext cx="6400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371600" y="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In-Class Exercise: Write the correct, pigeonhole diagrams for the transition metal species below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3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76200"/>
            <a:ext cx="7772400" cy="1143000"/>
          </a:xfrm>
        </p:spPr>
        <p:txBody>
          <a:bodyPr/>
          <a:lstStyle/>
          <a:p>
            <a:r>
              <a:rPr lang="en-US" dirty="0"/>
              <a:t>Bohr model’s failures (continued)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8915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Can’t predict magnetic `fine’ structure of </a:t>
            </a:r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e.g</a:t>
            </a:r>
            <a:endParaRPr lang="en-US" sz="2800" dirty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66FF"/>
                </a:solidFill>
              </a:rPr>
              <a:t>…</a:t>
            </a:r>
            <a:r>
              <a:rPr lang="en-US" sz="2800" b="1" dirty="0">
                <a:solidFill>
                  <a:srgbClr val="0066FF"/>
                </a:solidFill>
                <a:latin typeface="Lucida Sans" pitchFamily="34" charset="0"/>
              </a:rPr>
              <a:t>magnetize </a:t>
            </a:r>
            <a:r>
              <a:rPr lang="en-US" sz="2800" b="1" dirty="0">
                <a:solidFill>
                  <a:srgbClr val="FF0000"/>
                </a:solidFill>
                <a:latin typeface="Lucida Sans" pitchFamily="34" charset="0"/>
              </a:rPr>
              <a:t>H</a:t>
            </a:r>
            <a:r>
              <a:rPr lang="en-US" sz="2800" b="1" dirty="0">
                <a:solidFill>
                  <a:srgbClr val="0066FF"/>
                </a:solidFill>
                <a:latin typeface="Lucida Sans" pitchFamily="34" charset="0"/>
              </a:rPr>
              <a:t> and even </a:t>
            </a:r>
            <a:r>
              <a:rPr lang="en-US" sz="2800" b="1" dirty="0">
                <a:solidFill>
                  <a:srgbClr val="FF0000"/>
                </a:solidFill>
                <a:latin typeface="Lucida Sans" pitchFamily="34" charset="0"/>
              </a:rPr>
              <a:t>n=1</a:t>
            </a:r>
            <a:r>
              <a:rPr lang="en-US" sz="2800" b="1" dirty="0">
                <a:solidFill>
                  <a:srgbClr val="0066FF"/>
                </a:solidFill>
                <a:latin typeface="Lucida Sans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Lucida Sans" pitchFamily="34" charset="0"/>
              </a:rPr>
              <a:t>splits into </a:t>
            </a:r>
            <a:r>
              <a:rPr lang="en-US" sz="2800" b="1" dirty="0">
                <a:solidFill>
                  <a:srgbClr val="0066FF"/>
                </a:solidFill>
                <a:latin typeface="Lucida Sans" pitchFamily="34" charset="0"/>
                <a:sym typeface="Wingdings" pitchFamily="2" charset="2"/>
              </a:rPr>
              <a:t>2 lines</a:t>
            </a:r>
            <a:endParaRPr lang="en-US" sz="2800" b="1" dirty="0">
              <a:solidFill>
                <a:srgbClr val="0066FF"/>
              </a:solidFill>
              <a:latin typeface="Lucida Sans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1905000" y="2819400"/>
            <a:ext cx="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2667000" y="3238500"/>
            <a:ext cx="16764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4648200" y="2819400"/>
            <a:ext cx="0" cy="1112836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5562600" y="2819397"/>
            <a:ext cx="0" cy="1112837"/>
          </a:xfrm>
          <a:prstGeom prst="line">
            <a:avLst/>
          </a:prstGeom>
          <a:noFill/>
          <a:ln w="539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905000" y="3546764"/>
            <a:ext cx="304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Turn on magnet near H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715000" y="3048000"/>
            <a:ext cx="182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 Black" pitchFamily="34" charset="0"/>
                <a:sym typeface="Wingdings" pitchFamily="2" charset="2"/>
              </a:rPr>
              <a:t>1</a:t>
            </a:r>
            <a:r>
              <a:rPr lang="en-US" sz="4000" dirty="0">
                <a:solidFill>
                  <a:srgbClr val="0066FF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 Black" pitchFamily="34" charset="0"/>
                <a:sym typeface="Symbol" pitchFamily="18" charset="2"/>
              </a:rPr>
              <a:t> </a:t>
            </a:r>
            <a:r>
              <a:rPr lang="en-US" sz="4000" dirty="0">
                <a:solidFill>
                  <a:srgbClr val="0066FF"/>
                </a:solidFill>
                <a:latin typeface="Arial Black" pitchFamily="34" charset="0"/>
                <a:sym typeface="Symbol" pitchFamily="18" charset="2"/>
              </a:rPr>
              <a:t>2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28600" y="4800600"/>
            <a:ext cx="8382000" cy="26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sym typeface="Wingdings" pitchFamily="2" charset="2"/>
              </a:rPr>
              <a:t> </a:t>
            </a:r>
            <a:r>
              <a:rPr lang="en-US" sz="3600" b="1" dirty="0">
                <a:solidFill>
                  <a:srgbClr val="000000"/>
                </a:solidFill>
              </a:rPr>
              <a:t>Not even the </a:t>
            </a:r>
            <a:r>
              <a:rPr lang="en-US" sz="3600" b="1" dirty="0" smtClean="0">
                <a:solidFill>
                  <a:srgbClr val="000000"/>
                </a:solidFill>
              </a:rPr>
              <a:t>smartest theoretical </a:t>
            </a:r>
            <a:r>
              <a:rPr lang="en-US" sz="3600" b="1" dirty="0">
                <a:solidFill>
                  <a:srgbClr val="000000"/>
                </a:solidFill>
              </a:rPr>
              <a:t>physicists of the day (</a:t>
            </a:r>
            <a:r>
              <a:rPr lang="en-US" sz="3600" b="1" dirty="0" err="1">
                <a:solidFill>
                  <a:srgbClr val="000000"/>
                </a:solidFill>
              </a:rPr>
              <a:t>Sommerfeld</a:t>
            </a:r>
            <a:r>
              <a:rPr lang="en-US" sz="3600" b="1" dirty="0">
                <a:solidFill>
                  <a:srgbClr val="000000"/>
                </a:solidFill>
              </a:rPr>
              <a:t>, Planck, Dirac) can make </a:t>
            </a:r>
            <a:r>
              <a:rPr lang="en-US" sz="3600" b="1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0066FF"/>
                </a:solidFill>
              </a:rPr>
              <a:t>=2</a:t>
            </a:r>
            <a:r>
              <a:rPr lang="en-US" sz="3600" b="1" dirty="0">
                <a:solidFill>
                  <a:srgbClr val="000000"/>
                </a:solidFill>
              </a:rPr>
              <a:t> or </a:t>
            </a:r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r>
              <a:rPr lang="en-US" sz="3600" b="1" dirty="0" smtClean="0">
                <a:solidFill>
                  <a:srgbClr val="000000"/>
                </a:solidFill>
              </a:rPr>
              <a:t>=</a:t>
            </a:r>
            <a:r>
              <a:rPr lang="en-US" sz="3600" b="1" dirty="0" smtClean="0">
                <a:solidFill>
                  <a:srgbClr val="0066FF"/>
                </a:solidFill>
              </a:rPr>
              <a:t>11</a:t>
            </a:r>
            <a:r>
              <a:rPr lang="en-US" sz="3600" b="1" dirty="0" smtClean="0">
                <a:solidFill>
                  <a:srgbClr val="000000"/>
                </a:solidFill>
              </a:rPr>
              <a:t>…. </a:t>
            </a:r>
            <a:r>
              <a:rPr lang="en-US" sz="3600" b="1" dirty="0">
                <a:solidFill>
                  <a:srgbClr val="000000"/>
                </a:solidFill>
              </a:rPr>
              <a:t>with Bohr’s model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457200" y="954521"/>
            <a:ext cx="8686800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)…</a:t>
            </a:r>
            <a:r>
              <a:rPr lang="en-US" sz="3200" b="1" dirty="0">
                <a:solidFill>
                  <a:srgbClr val="000000"/>
                </a:solidFill>
              </a:rPr>
              <a:t>even Bohr’s predictions for </a:t>
            </a:r>
            <a:r>
              <a:rPr lang="en-US" sz="3200" b="1" dirty="0">
                <a:solidFill>
                  <a:srgbClr val="FF0000"/>
                </a:solidFill>
              </a:rPr>
              <a:t>H</a:t>
            </a:r>
            <a:r>
              <a:rPr lang="en-US" sz="3200" b="1" dirty="0">
                <a:solidFill>
                  <a:srgbClr val="000000"/>
                </a:solidFill>
              </a:rPr>
              <a:t> have problems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105400" y="2819400"/>
            <a:ext cx="0" cy="111283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28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utoUpdateAnimBg="0"/>
      <p:bldP spid="53252" grpId="0" animBg="1"/>
      <p:bldP spid="53253" grpId="0" animBg="1"/>
      <p:bldP spid="53254" grpId="0" animBg="1"/>
      <p:bldP spid="53255" grpId="0" animBg="1"/>
      <p:bldP spid="53256" grpId="0" autoUpdateAnimBg="0"/>
      <p:bldP spid="53257" grpId="0" autoUpdateAnimBg="0"/>
      <p:bldP spid="53258" grpId="0" autoUpdateAnimBg="0"/>
      <p:bldP spid="532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2954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00"/>
                </a:solidFill>
              </a:rPr>
              <a:t>Link to atomic line spectra of elements…none of which Bohr can explain except H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505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  <a:hlinkClick r:id="rId2"/>
              </a:rPr>
              <a:t>http://chemistry.bd.psu.edu/jircitano/periodic4.html</a:t>
            </a:r>
            <a:endParaRPr lang="en-US" sz="2400" b="1" dirty="0">
              <a:solidFill>
                <a:srgbClr val="000000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75" y="1866992"/>
            <a:ext cx="2813826" cy="26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544525" y="2203868"/>
            <a:ext cx="2139174" cy="2360885"/>
          </a:xfrm>
          <a:prstGeom prst="ellipse">
            <a:avLst/>
          </a:prstGeom>
          <a:gradFill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4600039" y="3386550"/>
            <a:ext cx="67169" cy="55637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800" kern="0" smtClean="0">
              <a:solidFill>
                <a:srgbClr val="000000"/>
              </a:solidFill>
            </a:endParaRPr>
          </a:p>
        </p:txBody>
      </p:sp>
      <p:pic>
        <p:nvPicPr>
          <p:cNvPr id="5" name="Picture 2" descr="http://images.tutorvista.com/content/atoms-and-nuclei/plum-pudding-model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82" y="1971572"/>
            <a:ext cx="3120282" cy="28454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98494"/>
            <a:ext cx="7754942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en-US" sz="3300" b="1" dirty="0">
                <a:solidFill>
                  <a:srgbClr val="C00000"/>
                </a:solidFill>
              </a:rPr>
              <a:t>E</a:t>
            </a:r>
            <a:r>
              <a:rPr lang="en-US" sz="3300" b="1" dirty="0" smtClean="0">
                <a:solidFill>
                  <a:srgbClr val="C00000"/>
                </a:solidFill>
              </a:rPr>
              <a:t>volution of the atomic model so far….</a:t>
            </a:r>
            <a:endParaRPr lang="en-US" sz="33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99" y="4817059"/>
            <a:ext cx="3200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Philosophical </a:t>
            </a:r>
            <a:r>
              <a:rPr lang="en-US" sz="2400" i="1" dirty="0">
                <a:solidFill>
                  <a:srgbClr val="000000"/>
                </a:solidFill>
              </a:rPr>
              <a:t>Magazine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u="sng" dirty="0">
                <a:solidFill>
                  <a:srgbClr val="000000"/>
                </a:solidFill>
              </a:rPr>
              <a:t>44</a:t>
            </a:r>
            <a:r>
              <a:rPr lang="en-US" sz="2400" dirty="0">
                <a:solidFill>
                  <a:srgbClr val="000000"/>
                </a:solidFill>
              </a:rPr>
              <a:t>, 295 (</a:t>
            </a:r>
            <a:r>
              <a:rPr lang="en-US" sz="2400" dirty="0" smtClean="0">
                <a:solidFill>
                  <a:srgbClr val="000000"/>
                </a:solidFill>
              </a:rPr>
              <a:t>1897)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47244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400" i="1" dirty="0" smtClean="0">
                <a:solidFill>
                  <a:srgbClr val="000000"/>
                </a:solidFill>
              </a:rPr>
              <a:t>Philosophical </a:t>
            </a:r>
          </a:p>
          <a:p>
            <a:pPr fontAlgn="base">
              <a:spcAft>
                <a:spcPct val="0"/>
              </a:spcAft>
            </a:pPr>
            <a:r>
              <a:rPr lang="en-US" sz="2400" i="1" dirty="0" smtClean="0">
                <a:solidFill>
                  <a:srgbClr val="000000"/>
                </a:solidFill>
              </a:rPr>
              <a:t>Magazine  </a:t>
            </a:r>
            <a:r>
              <a:rPr lang="en-US" sz="2400" dirty="0">
                <a:solidFill>
                  <a:srgbClr val="000000"/>
                </a:solidFill>
              </a:rPr>
              <a:t>Series 6, </a:t>
            </a:r>
          </a:p>
          <a:p>
            <a:pPr fontAlgn="base"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u="sng" dirty="0">
                <a:solidFill>
                  <a:srgbClr val="000000"/>
                </a:solidFill>
              </a:rPr>
              <a:t>21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669-688 (1911)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54" y="877175"/>
            <a:ext cx="3027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Thomson Model    </a:t>
            </a:r>
            <a:r>
              <a:rPr lang="en-US" sz="3200" b="1" dirty="0">
                <a:solidFill>
                  <a:srgbClr val="000000"/>
                </a:solidFill>
              </a:rPr>
              <a:t>  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     1897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90" y="745065"/>
            <a:ext cx="34321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30175" y="4724400"/>
            <a:ext cx="2813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Philosophical Magazine Series 6</a:t>
            </a:r>
            <a:endParaRPr lang="en-US" sz="2400" i="1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u="sng" dirty="0" smtClean="0">
                <a:solidFill>
                  <a:srgbClr val="000000"/>
                </a:solidFill>
              </a:rPr>
              <a:t>26</a:t>
            </a:r>
            <a:r>
              <a:rPr lang="en-US" sz="2400" dirty="0" smtClean="0">
                <a:solidFill>
                  <a:srgbClr val="000000"/>
                </a:solidFill>
              </a:rPr>
              <a:t>. 1-25 (1913)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877175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Bohr Model</a:t>
            </a:r>
          </a:p>
          <a:p>
            <a:r>
              <a:rPr lang="en-US" sz="3200" b="1" dirty="0" smtClean="0">
                <a:solidFill>
                  <a:srgbClr val="000000"/>
                </a:solidFill>
              </a:rPr>
              <a:t>1913</a:t>
            </a:r>
            <a:endParaRPr lang="en-US" sz="3200" b="1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52399" y="1866992"/>
            <a:ext cx="2819401" cy="2950067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52399" y="2086502"/>
            <a:ext cx="2945991" cy="2730558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123355" y="1866992"/>
            <a:ext cx="2819401" cy="2950067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123355" y="2086502"/>
            <a:ext cx="2945991" cy="2730558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56" y="1754311"/>
            <a:ext cx="30416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36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  <a:gradFill>
            <a:gsLst>
              <a:gs pos="0">
                <a:srgbClr val="FF3399">
                  <a:alpha val="8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/>
          <a:lstStyle/>
          <a:p>
            <a:r>
              <a:rPr lang="en-US" sz="3200" b="1" dirty="0"/>
              <a:t>In the land of the </a:t>
            </a:r>
            <a:r>
              <a:rPr lang="en-US" sz="3200" b="1" dirty="0" err="1" smtClean="0"/>
              <a:t>spectroscopists</a:t>
            </a:r>
            <a:r>
              <a:rPr lang="en-US" sz="3200" b="1" dirty="0" smtClean="0"/>
              <a:t>: </a:t>
            </a:r>
            <a:br>
              <a:rPr lang="en-US" sz="3200" b="1" dirty="0" smtClean="0"/>
            </a:br>
            <a:r>
              <a:rPr lang="en-US" sz="3200" b="1" dirty="0" smtClean="0"/>
              <a:t>the experimentalists return with a vengeance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75779" name="Picture 3" descr="spec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2438400" cy="1631950"/>
          </a:xfrm>
          <a:prstGeom prst="rect">
            <a:avLst/>
          </a:prstGeom>
          <a:noFill/>
        </p:spPr>
      </p:pic>
      <p:pic>
        <p:nvPicPr>
          <p:cNvPr id="75780" name="Picture 4" descr="mass_spec_molecular_be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143000"/>
            <a:ext cx="3200400" cy="2560638"/>
          </a:xfrm>
          <a:prstGeom prst="rect">
            <a:avLst/>
          </a:prstGeom>
          <a:noFill/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800600" y="3505200"/>
            <a:ext cx="4038600" cy="7016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Molecular beam mass spectrometer </a:t>
            </a:r>
            <a:r>
              <a:rPr lang="en-US" sz="2000" b="1" i="1">
                <a:solidFill>
                  <a:srgbClr val="FF0000"/>
                </a:solidFill>
              </a:rPr>
              <a:t>a room full of spectrometer</a:t>
            </a:r>
          </a:p>
        </p:txBody>
      </p:sp>
      <p:pic>
        <p:nvPicPr>
          <p:cNvPr id="75782" name="Picture 6" descr="synchrotron light sour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248150"/>
            <a:ext cx="8382000" cy="2609850"/>
          </a:xfrm>
          <a:prstGeom prst="rect">
            <a:avLst/>
          </a:prstGeom>
          <a:noFill/>
        </p:spPr>
      </p:pic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0" y="1066800"/>
            <a:ext cx="297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Spec 20 </a:t>
            </a:r>
            <a:r>
              <a:rPr lang="en-US" sz="2400" b="1" i="1" dirty="0">
                <a:solidFill>
                  <a:srgbClr val="FF0000"/>
                </a:solidFill>
              </a:rPr>
              <a:t>bench top spectrometer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228600" y="3276600"/>
            <a:ext cx="4191000" cy="10064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/>
              <a:t>National Synchrotron Light Source (Brookhaven National Lab) </a:t>
            </a:r>
          </a:p>
          <a:p>
            <a:r>
              <a:rPr lang="en-US" sz="2000" b="1" i="1" dirty="0">
                <a:solidFill>
                  <a:srgbClr val="FF0000"/>
                </a:solidFill>
              </a:rPr>
              <a:t>2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baseball </a:t>
            </a:r>
            <a:r>
              <a:rPr lang="en-US" sz="2000" b="1" i="1" dirty="0" smtClean="0">
                <a:solidFill>
                  <a:srgbClr val="FF0000"/>
                </a:solidFill>
              </a:rPr>
              <a:t>fields </a:t>
            </a:r>
            <a:r>
              <a:rPr lang="en-US" sz="2000" b="1" i="1" dirty="0">
                <a:solidFill>
                  <a:srgbClr val="FF0000"/>
                </a:solidFill>
              </a:rPr>
              <a:t>full of  spectrometer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3" grpId="0"/>
      <p:bldP spid="757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83820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How spectra tells you the energy </a:t>
            </a:r>
            <a:r>
              <a:rPr lang="en-US" sz="2800" b="1" dirty="0" smtClean="0">
                <a:solidFill>
                  <a:srgbClr val="FF0000"/>
                </a:solidFill>
              </a:rPr>
              <a:t>levels of atoms</a:t>
            </a:r>
            <a:r>
              <a:rPr lang="en-US" sz="2400" b="1" dirty="0" smtClean="0"/>
              <a:t> 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1905000" y="4648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914400" y="2667000"/>
            <a:ext cx="7620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1066800" y="4648200"/>
            <a:ext cx="685800" cy="0"/>
          </a:xfrm>
          <a:prstGeom prst="line">
            <a:avLst/>
          </a:prstGeom>
          <a:noFill/>
          <a:ln w="539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1295400" y="2667000"/>
            <a:ext cx="0" cy="1981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60" name="Freeform 28"/>
          <p:cNvSpPr>
            <a:spLocks/>
          </p:cNvSpPr>
          <p:nvPr/>
        </p:nvSpPr>
        <p:spPr bwMode="auto">
          <a:xfrm>
            <a:off x="1676400" y="3886200"/>
            <a:ext cx="1143000" cy="177800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96" y="16"/>
              </a:cxn>
              <a:cxn ang="0">
                <a:pos x="192" y="112"/>
              </a:cxn>
              <a:cxn ang="0">
                <a:pos x="336" y="16"/>
              </a:cxn>
              <a:cxn ang="0">
                <a:pos x="432" y="112"/>
              </a:cxn>
              <a:cxn ang="0">
                <a:pos x="576" y="16"/>
              </a:cxn>
              <a:cxn ang="0">
                <a:pos x="720" y="16"/>
              </a:cxn>
            </a:cxnLst>
            <a:rect l="0" t="0" r="r" b="b"/>
            <a:pathLst>
              <a:path w="720" h="112">
                <a:moveTo>
                  <a:pt x="0" y="112"/>
                </a:moveTo>
                <a:cubicBezTo>
                  <a:pt x="32" y="64"/>
                  <a:pt x="64" y="16"/>
                  <a:pt x="96" y="16"/>
                </a:cubicBezTo>
                <a:cubicBezTo>
                  <a:pt x="128" y="16"/>
                  <a:pt x="152" y="112"/>
                  <a:pt x="192" y="112"/>
                </a:cubicBezTo>
                <a:cubicBezTo>
                  <a:pt x="232" y="112"/>
                  <a:pt x="296" y="16"/>
                  <a:pt x="336" y="16"/>
                </a:cubicBezTo>
                <a:cubicBezTo>
                  <a:pt x="376" y="16"/>
                  <a:pt x="392" y="112"/>
                  <a:pt x="432" y="112"/>
                </a:cubicBezTo>
                <a:cubicBezTo>
                  <a:pt x="472" y="112"/>
                  <a:pt x="528" y="32"/>
                  <a:pt x="576" y="16"/>
                </a:cubicBezTo>
                <a:cubicBezTo>
                  <a:pt x="624" y="0"/>
                  <a:pt x="672" y="8"/>
                  <a:pt x="720" y="16"/>
                </a:cubicBezTo>
              </a:path>
            </a:pathLst>
          </a:custGeom>
          <a:noFill/>
          <a:ln w="66675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>
            <a:off x="1295400" y="4953000"/>
            <a:ext cx="0" cy="9144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3733800" y="15240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1 line=&gt; 1 upper </a:t>
            </a:r>
            <a:r>
              <a:rPr lang="en-US" sz="2400" b="1" dirty="0" smtClean="0">
                <a:solidFill>
                  <a:schemeClr val="accent2"/>
                </a:solidFill>
              </a:rPr>
              <a:t>level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0" y="4267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n(final)</a:t>
            </a:r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533400" y="5867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381000" y="4953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1752600" y="5029200"/>
            <a:ext cx="190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Observed line on film</a:t>
            </a: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1905000" y="2590800"/>
            <a:ext cx="1752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Emission of light</a:t>
            </a: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0" y="2590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n(initial)</a:t>
            </a: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304800" y="762000"/>
            <a:ext cx="2971800" cy="9541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66FF"/>
                </a:solidFill>
              </a:rPr>
              <a:t>Spectroscopy’s one </a:t>
            </a:r>
            <a:r>
              <a:rPr lang="en-US" sz="2800" b="1" dirty="0">
                <a:solidFill>
                  <a:srgbClr val="0066FF"/>
                </a:solidFill>
              </a:rPr>
              <a:t>big IDEA……</a:t>
            </a:r>
          </a:p>
        </p:txBody>
      </p:sp>
      <p:sp>
        <p:nvSpPr>
          <p:cNvPr id="18493" name="Line 61"/>
          <p:cNvSpPr>
            <a:spLocks noChangeShapeType="1"/>
          </p:cNvSpPr>
          <p:nvPr/>
        </p:nvSpPr>
        <p:spPr bwMode="auto">
          <a:xfrm>
            <a:off x="2286000" y="2057400"/>
            <a:ext cx="13716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657600" y="1981200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2 similar lines =&gt; 2 similar upper levels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81400" y="25146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6666"/>
                </a:solidFill>
              </a:rPr>
              <a:t>3 similar lines=&gt; 3 similar upper levels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57600" y="2971800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D60093"/>
                </a:solidFill>
              </a:rPr>
              <a:t>4 similar lines=&gt; 4 similar upper levels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05000" y="4191000"/>
            <a:ext cx="838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E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0" y="6019800"/>
            <a:ext cx="838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E</a:t>
            </a:r>
            <a:endParaRPr lang="en-US" sz="2800" b="1" dirty="0"/>
          </a:p>
        </p:txBody>
      </p:sp>
      <p:sp>
        <p:nvSpPr>
          <p:cNvPr id="24" name="Oval 23"/>
          <p:cNvSpPr/>
          <p:nvPr/>
        </p:nvSpPr>
        <p:spPr>
          <a:xfrm>
            <a:off x="1371600" y="2514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447800" y="4495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7" grpId="0" animBg="1"/>
      <p:bldP spid="18458" grpId="0" animBg="1"/>
      <p:bldP spid="18459" grpId="0" animBg="1"/>
      <p:bldP spid="18460" grpId="0" animBg="1"/>
      <p:bldP spid="18461" grpId="0" animBg="1"/>
      <p:bldP spid="18462" grpId="0"/>
      <p:bldP spid="18463" grpId="0"/>
      <p:bldP spid="18464" grpId="0" animBg="1"/>
      <p:bldP spid="18465" grpId="0" animBg="1"/>
      <p:bldP spid="18466" grpId="0"/>
      <p:bldP spid="18468" grpId="0"/>
      <p:bldP spid="18474" grpId="0"/>
      <p:bldP spid="18481" grpId="0" animBg="1"/>
      <p:bldP spid="18493" grpId="0" animBg="1"/>
      <p:bldP spid="21" grpId="0"/>
      <p:bldP spid="22" grpId="0"/>
      <p:bldP spid="23" grpId="0"/>
      <p:bldP spid="25" grpId="0" animBg="1"/>
      <p:bldP spid="26" grpId="0" animBg="1"/>
      <p:bldP spid="24" grpId="0" animBg="1"/>
      <p:bldP spid="24" grpId="1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795770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1828800" y="1219200"/>
            <a:ext cx="4724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57400" y="12192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Symbol"/>
              </a:rPr>
              <a:t>E= </a:t>
            </a:r>
            <a:r>
              <a:rPr lang="en-US" sz="4000" dirty="0" err="1" smtClean="0">
                <a:sym typeface="Symbol"/>
              </a:rPr>
              <a:t>hc</a:t>
            </a:r>
            <a:r>
              <a:rPr lang="en-US" sz="4000" dirty="0" smtClean="0">
                <a:sym typeface="Symbol"/>
              </a:rPr>
              <a:t>/</a:t>
            </a:r>
            <a:endParaRPr lang="en-US" sz="40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8153400" y="1066800"/>
            <a:ext cx="762000" cy="0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153400" y="2057400"/>
            <a:ext cx="76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153400" y="1447800"/>
            <a:ext cx="7620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153400" y="838200"/>
            <a:ext cx="76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229600" y="1447800"/>
            <a:ext cx="0" cy="6096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534400" y="1066800"/>
            <a:ext cx="0" cy="9906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839200" y="838200"/>
            <a:ext cx="0" cy="12192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895600" y="2590800"/>
            <a:ext cx="1066800" cy="99060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971800" y="838200"/>
            <a:ext cx="5867400" cy="2286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3048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High Energy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172200" y="1524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Low Energy</a:t>
            </a:r>
            <a:endParaRPr lang="en-US" sz="2800" b="1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276600" y="1066800"/>
            <a:ext cx="5257800" cy="213360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657600" y="1447800"/>
            <a:ext cx="4572000" cy="182880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600200" y="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Example of energy level assignments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72400" y="22098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Common final state (?)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 animBg="1"/>
      <p:bldP spid="26" grpId="0"/>
      <p:bldP spid="27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Four main `line’ types are observed in atomic spectra: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Sharp lines (=&gt; very narrow)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6670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 smtClean="0"/>
              <a:t>2. </a:t>
            </a:r>
            <a:r>
              <a:rPr lang="en-US" sz="2800" b="1" dirty="0" smtClean="0">
                <a:solidFill>
                  <a:srgbClr val="FF0000"/>
                </a:solidFill>
              </a:rPr>
              <a:t>Principal</a:t>
            </a:r>
            <a:r>
              <a:rPr lang="en-US" sz="2800" b="1" dirty="0" smtClean="0"/>
              <a:t> lines (=&gt; most intense)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6576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 smtClean="0"/>
              <a:t>3. </a:t>
            </a:r>
            <a:r>
              <a:rPr lang="en-US" sz="2800" b="1" dirty="0" smtClean="0">
                <a:solidFill>
                  <a:srgbClr val="0070C0"/>
                </a:solidFill>
              </a:rPr>
              <a:t>Diffuse </a:t>
            </a:r>
            <a:r>
              <a:rPr lang="en-US" sz="2800" b="1" dirty="0" smtClean="0"/>
              <a:t>lines (=&gt; weak, broad )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5720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 smtClean="0"/>
              <a:t>4. </a:t>
            </a:r>
            <a:r>
              <a:rPr lang="en-US" sz="2800" b="1" dirty="0" smtClean="0">
                <a:solidFill>
                  <a:srgbClr val="7030A0"/>
                </a:solidFill>
              </a:rPr>
              <a:t>Fundamental</a:t>
            </a:r>
            <a:r>
              <a:rPr lang="en-US" sz="2800" b="1" dirty="0" smtClean="0"/>
              <a:t> lines (=&gt; family of lines terminating spectra at high energy)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10668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abbreviations</a:t>
            </a:r>
            <a:endParaRPr lang="en-US" sz="32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1752600"/>
            <a:ext cx="68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</a:t>
            </a:r>
          </a:p>
          <a:p>
            <a:endParaRPr lang="en-US" sz="3200" b="1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p</a:t>
            </a:r>
          </a:p>
          <a:p>
            <a:endParaRPr lang="en-US" sz="3200" b="1" dirty="0" smtClean="0"/>
          </a:p>
          <a:p>
            <a:r>
              <a:rPr lang="en-US" sz="3200" b="1" dirty="0" smtClean="0">
                <a:solidFill>
                  <a:srgbClr val="0070C0"/>
                </a:solidFill>
              </a:rPr>
              <a:t>d</a:t>
            </a:r>
          </a:p>
          <a:p>
            <a:endParaRPr lang="en-US" sz="3200" b="1" dirty="0" smtClean="0"/>
          </a:p>
          <a:p>
            <a:r>
              <a:rPr lang="en-US" sz="3200" b="1" dirty="0" smtClean="0">
                <a:solidFill>
                  <a:srgbClr val="7030A0"/>
                </a:solidFill>
              </a:rPr>
              <a:t>f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1017</Words>
  <Application>Microsoft Office PowerPoint</Application>
  <PresentationFormat>On-screen Show (4:3)</PresentationFormat>
  <Paragraphs>333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1_Default Design</vt:lpstr>
      <vt:lpstr>6_Default Design</vt:lpstr>
      <vt:lpstr>5_Default Design</vt:lpstr>
      <vt:lpstr>7_Default Design</vt:lpstr>
      <vt:lpstr>PowerPoint Presentation</vt:lpstr>
      <vt:lpstr>PowerPoint Presentation</vt:lpstr>
      <vt:lpstr>Bohr model’s failures (continued)</vt:lpstr>
      <vt:lpstr>PowerPoint Presentation</vt:lpstr>
      <vt:lpstr>PowerPoint Presentation</vt:lpstr>
      <vt:lpstr>In the land of the spectroscopists:  the experimentalists return with a vengeance </vt:lpstr>
      <vt:lpstr>How spectra tells you the energy levels of atoms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sing the spdf song without memorizing the energy levels:   electron neighborhoods: s, p, d and 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 electron variations</vt:lpstr>
      <vt:lpstr> 2) s and d undergo filled/half-filled/empty       rearrangements</vt:lpstr>
      <vt:lpstr>Pigeonhole1 representation of  electrons  </vt:lpstr>
      <vt:lpstr>PowerPoint Presentation</vt:lpstr>
    </vt:vector>
  </TitlesOfParts>
  <Company>Alfred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138</cp:revision>
  <dcterms:created xsi:type="dcterms:W3CDTF">2013-08-26T23:18:54Z</dcterms:created>
  <dcterms:modified xsi:type="dcterms:W3CDTF">2013-09-11T12:39:24Z</dcterms:modified>
</cp:coreProperties>
</file>