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39" r:id="rId2"/>
    <p:sldMasterId id="2147483852" r:id="rId3"/>
    <p:sldMasterId id="2147483865" r:id="rId4"/>
    <p:sldMasterId id="2147483878" r:id="rId5"/>
    <p:sldMasterId id="2147483904" r:id="rId6"/>
    <p:sldMasterId id="2147483917" r:id="rId7"/>
    <p:sldMasterId id="2147483930" r:id="rId8"/>
  </p:sldMasterIdLst>
  <p:notesMasterIdLst>
    <p:notesMasterId r:id="rId37"/>
  </p:notesMasterIdLst>
  <p:sldIdLst>
    <p:sldId id="354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2" r:id="rId17"/>
    <p:sldId id="341" r:id="rId18"/>
    <p:sldId id="346" r:id="rId19"/>
    <p:sldId id="344" r:id="rId20"/>
    <p:sldId id="345" r:id="rId21"/>
    <p:sldId id="340" r:id="rId22"/>
    <p:sldId id="343" r:id="rId23"/>
    <p:sldId id="348" r:id="rId24"/>
    <p:sldId id="349" r:id="rId25"/>
    <p:sldId id="350" r:id="rId26"/>
    <p:sldId id="351" r:id="rId27"/>
    <p:sldId id="353" r:id="rId28"/>
    <p:sldId id="355" r:id="rId29"/>
    <p:sldId id="356" r:id="rId30"/>
    <p:sldId id="358" r:id="rId31"/>
    <p:sldId id="359" r:id="rId32"/>
    <p:sldId id="360" r:id="rId33"/>
    <p:sldId id="361" r:id="rId34"/>
    <p:sldId id="362" r:id="rId35"/>
    <p:sldId id="36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B57-4C97-420A-BC88-028AFD9F3685}">
          <p14:sldIdLst/>
        </p14:section>
        <p14:section name="Untitled Section" id="{23CBC2A3-CB94-4CAF-9DCA-EB239E2DA874}">
          <p14:sldIdLst>
            <p14:sldId id="354"/>
            <p14:sldId id="333"/>
            <p14:sldId id="334"/>
            <p14:sldId id="335"/>
            <p14:sldId id="336"/>
            <p14:sldId id="337"/>
            <p14:sldId id="338"/>
            <p14:sldId id="339"/>
            <p14:sldId id="342"/>
            <p14:sldId id="341"/>
            <p14:sldId id="346"/>
            <p14:sldId id="344"/>
            <p14:sldId id="345"/>
            <p14:sldId id="340"/>
            <p14:sldId id="343"/>
            <p14:sldId id="348"/>
            <p14:sldId id="349"/>
            <p14:sldId id="350"/>
            <p14:sldId id="351"/>
            <p14:sldId id="353"/>
            <p14:sldId id="355"/>
            <p14:sldId id="356"/>
            <p14:sldId id="358"/>
            <p14:sldId id="359"/>
            <p14:sldId id="360"/>
            <p14:sldId id="361"/>
            <p14:sldId id="362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13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0" autoAdjust="0"/>
  </p:normalViewPr>
  <p:slideViewPr>
    <p:cSldViewPr>
      <p:cViewPr varScale="1">
        <p:scale>
          <a:sx n="65" d="100"/>
          <a:sy n="65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5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3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5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8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9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07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93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82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14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16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5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57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0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7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87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6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07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93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8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14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16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53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92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62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2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20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52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87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29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46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0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9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4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89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5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5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7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40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17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80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09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50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22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60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2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62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55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34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06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86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52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07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28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26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9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79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543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14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4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5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335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0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11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307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37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549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53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3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70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813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8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7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28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29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86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04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6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03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63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5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7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3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3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9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9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bd.psu.edu/jircitano/periodic4.html" TargetMode="Externa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sMnOgrShqFtjsM&amp;tbnid=7yv-1AYiBusQNM:&amp;ved=0CAUQjRw&amp;url=http://deskarati.com/2011/06/27/louis-de-broglie/&amp;ei=uUUnUtGzA5ax4AOduIDQAw&amp;bvm=bv.51495398,d.cWc&amp;psig=AFQjCNE-SVwIutJ8AIz4jdijSUJ6Ba7hQw&amp;ust=1378391857500229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1915"/>
            <a:ext cx="48768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r>
              <a:rPr lang="en-US" sz="2400" dirty="0" smtClean="0"/>
              <a:t>*</a:t>
            </a:r>
          </a:p>
          <a:p>
            <a:r>
              <a:rPr lang="en-US" sz="2400" b="1" u="sng" dirty="0" smtClean="0"/>
              <a:t>Page	  do problem(s)</a:t>
            </a:r>
          </a:p>
          <a:p>
            <a:r>
              <a:rPr lang="en-US" sz="2400" b="1" dirty="0" smtClean="0"/>
              <a:t>p. 104		61, 63,65, 71, 73</a:t>
            </a:r>
            <a:endParaRPr lang="en-US" sz="2400" b="1" dirty="0"/>
          </a:p>
          <a:p>
            <a:r>
              <a:rPr lang="en-US" sz="2400" b="1" dirty="0" smtClean="0"/>
              <a:t>p. 105		77, 79, 85, 87a,d, 91</a:t>
            </a:r>
          </a:p>
          <a:p>
            <a:r>
              <a:rPr lang="en-US" sz="2400" b="1" dirty="0" smtClean="0"/>
              <a:t>p. 106		95,97,99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9272" y="47244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*Friday 9/13 quiz  will</a:t>
            </a:r>
          </a:p>
          <a:p>
            <a:r>
              <a:rPr lang="en-US" sz="3200" b="1" dirty="0" smtClean="0"/>
              <a:t> be problems similar to above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27073" y="584775"/>
            <a:ext cx="3744191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p. </a:t>
            </a:r>
            <a:r>
              <a:rPr lang="en-US" sz="2400" dirty="0" smtClean="0"/>
              <a:t>73-80 (quantum)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p. </a:t>
            </a:r>
            <a:r>
              <a:rPr lang="en-US" sz="2400" dirty="0" smtClean="0"/>
              <a:t>82-98 (</a:t>
            </a:r>
            <a:r>
              <a:rPr lang="en-US" sz="2400" dirty="0" err="1" smtClean="0"/>
              <a:t>spdf</a:t>
            </a:r>
            <a:r>
              <a:rPr lang="en-US" sz="2400" dirty="0" smtClean="0"/>
              <a:t> song +)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WEEK </a:t>
            </a:r>
            <a:r>
              <a:rPr lang="en-US" sz="3200" b="1" dirty="0"/>
              <a:t>3</a:t>
            </a:r>
            <a:r>
              <a:rPr lang="en-US" sz="3200" b="1" dirty="0" smtClean="0"/>
              <a:t> (9/9-9/13)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693075"/>
            <a:ext cx="41148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Do:</a:t>
            </a:r>
          </a:p>
          <a:p>
            <a:pPr algn="ctr"/>
            <a:r>
              <a:rPr lang="en-US" sz="2800" b="1" dirty="0" smtClean="0"/>
              <a:t> </a:t>
            </a:r>
            <a:r>
              <a:rPr lang="en-US" sz="2800" b="1" i="1" u="sng" dirty="0" smtClean="0"/>
              <a:t>Marathon problem 2</a:t>
            </a:r>
          </a:p>
          <a:p>
            <a:pPr algn="ctr"/>
            <a:r>
              <a:rPr lang="en-US" sz="2800" b="1" i="1" dirty="0" smtClean="0"/>
              <a:t>Let the punishment fit the crime</a:t>
            </a:r>
          </a:p>
          <a:p>
            <a:pPr algn="ctr"/>
            <a:endParaRPr lang="en-US" sz="2800" b="1" i="1" dirty="0" smtClean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Due Monday 16 Sept by 4 PM</a:t>
            </a:r>
          </a:p>
        </p:txBody>
      </p:sp>
    </p:spTree>
    <p:extLst>
      <p:ext uri="{BB962C8B-B14F-4D97-AF65-F5344CB8AC3E}">
        <p14:creationId xmlns:p14="http://schemas.microsoft.com/office/powerpoint/2010/main" val="15160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304800" y="1524000"/>
            <a:ext cx="8534400" cy="150810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Theoretical </a:t>
            </a:r>
            <a:r>
              <a:rPr lang="en-US" sz="3600" b="1" u="sng" dirty="0" smtClean="0">
                <a:solidFill>
                  <a:srgbClr val="FF0000"/>
                </a:solidFill>
                <a:latin typeface="Arial" charset="0"/>
              </a:rPr>
              <a:t>Computed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radius of first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H orbit:</a:t>
            </a:r>
            <a:endParaRPr lang="en-US" sz="2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Bohr Model Predictions vs. Experiment (continued) </a:t>
            </a: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" y="3955435"/>
            <a:ext cx="8534400" cy="120032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Experimentally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 measured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ground state radius of H: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935" y="303210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5.20 nm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24166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5.20 nm</a:t>
            </a:r>
            <a:endParaRPr lang="en-US" sz="5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576916" y="5057001"/>
            <a:ext cx="430530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</a:t>
            </a:r>
            <a:r>
              <a:rPr lang="en-US" sz="2900" dirty="0" smtClean="0"/>
              <a:t>% error between observed and calculated </a:t>
            </a:r>
            <a:r>
              <a:rPr lang="en-US" sz="2900" smtClean="0"/>
              <a:t>(again) </a:t>
            </a:r>
            <a:r>
              <a:rPr lang="en-US" sz="2900" dirty="0" smtClean="0"/>
              <a:t>!!!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405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3" grpId="0" animBg="1"/>
      <p:bldP spid="4" grpId="0"/>
      <p:bldP spid="5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Bohr’s Quantum jump pix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429000" y="2438400"/>
            <a:ext cx="19812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419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3352800" y="3352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828800" y="990600"/>
            <a:ext cx="5105400" cy="495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257800" y="2667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n=1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90600" y="259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n=2</a:t>
            </a: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381000" y="3429000"/>
            <a:ext cx="1219200" cy="0"/>
          </a:xfrm>
          <a:prstGeom prst="line">
            <a:avLst/>
          </a:prstGeom>
          <a:noFill/>
          <a:ln w="9207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76200" y="3733800"/>
            <a:ext cx="19812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Light with exactly energy E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12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3434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0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12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914400" y="2286000"/>
            <a:ext cx="1143000" cy="3810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6629400" y="1087818"/>
            <a:ext cx="2286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Light with </a:t>
            </a: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different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energy than E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12 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(even if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a tiny, tiny bit smaller)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971800" y="1087818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Mr. electron </a:t>
            </a:r>
            <a:r>
              <a:rPr lang="en-US" sz="2800" b="1" dirty="0" err="1">
                <a:solidFill>
                  <a:srgbClr val="FF0066"/>
                </a:solidFill>
                <a:latin typeface="Arial" charset="0"/>
              </a:rPr>
              <a:t>sez</a:t>
            </a: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 FU…hell no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I won’t go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2286000" y="3962400"/>
            <a:ext cx="2057400" cy="86177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  <a:latin typeface="Arial" charset="0"/>
              </a:rPr>
              <a:t>Magic happens</a:t>
            </a:r>
          </a:p>
        </p:txBody>
      </p:sp>
    </p:spTree>
    <p:extLst>
      <p:ext uri="{BB962C8B-B14F-4D97-AF65-F5344CB8AC3E}">
        <p14:creationId xmlns:p14="http://schemas.microsoft.com/office/powerpoint/2010/main" val="22611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 L 0.187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0.13333 0.1 " pathEditMode="relative" ptsTypes="AA">
                                      <p:cBhvr>
                                        <p:cTn id="51" dur="2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1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1" grpId="1" animBg="1"/>
      <p:bldP spid="111621" grpId="2" animBg="1"/>
      <p:bldP spid="111623" grpId="0" animBg="1"/>
      <p:bldP spid="111623" grpId="1" animBg="1"/>
      <p:bldP spid="111626" grpId="0" animBg="1"/>
      <p:bldP spid="111627" grpId="0" animBg="1"/>
      <p:bldP spid="111630" grpId="0" animBg="1"/>
      <p:bldP spid="111630" grpId="1" animBg="1"/>
      <p:bldP spid="111631" grpId="0" animBg="1"/>
      <p:bldP spid="111632" grpId="0"/>
      <p:bldP spid="1116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6" y="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</a:rPr>
              <a:t>How Bohr’s new way of  thinking about matter bails out Rutherford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Picture 38" descr="b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798" y="3023909"/>
            <a:ext cx="113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17352" y="1323439"/>
            <a:ext cx="8915400" cy="107721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1)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Why don’t the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3600" b="1" baseline="30000" dirty="0" smtClean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3600" b="1" baseline="3000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4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attract and come together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???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(or…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why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isn’t Earth the size of a golf ball?)</a:t>
            </a:r>
          </a:p>
        </p:txBody>
      </p:sp>
      <p:pic>
        <p:nvPicPr>
          <p:cNvPr id="11" name="Picture 7" descr="rutherf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9931" y="2379150"/>
            <a:ext cx="1405236" cy="161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82729" y="441109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</a:rPr>
              <a:t>???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0475" y="41062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help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23909"/>
            <a:ext cx="248761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562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Electrons exist exclusively in defined circular paths at fixed distances from the nucleus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52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rutherf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808" y="3124200"/>
            <a:ext cx="1617663" cy="18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91654" y="204759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</a:rPr>
              <a:t>???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help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90500" y="152400"/>
            <a:ext cx="8610600" cy="14465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2)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Why doesn’t the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</a:rPr>
              <a:t>sun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show  </a:t>
            </a:r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colors (e.g. show </a:t>
            </a:r>
            <a:r>
              <a:rPr lang="en-US" sz="4000" b="1" dirty="0" smtClean="0">
                <a:latin typeface="Arial" charset="0"/>
              </a:rPr>
              <a:t>white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light) 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when telescopes record spectrum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2209800"/>
            <a:ext cx="2819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celestiamotherlode.net/catalog/images/screenshots/various/sol_A_portrait_of_our_sun_1__rthorva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981200"/>
            <a:ext cx="2147959" cy="1513468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4457700" y="2286000"/>
            <a:ext cx="990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46023" y="572070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???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" name="Picture 38" descr="bo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474" y="3657600"/>
            <a:ext cx="113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24" y="2961880"/>
            <a:ext cx="2490398" cy="23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5" y="5257800"/>
            <a:ext cx="50180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43792"/>
            <a:ext cx="50180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Let’s confirm that n=5</a:t>
            </a:r>
            <a:r>
              <a:rPr lang="en-US" sz="4000" dirty="0" smtClean="0">
                <a:sym typeface="Wingdings" pitchFamily="2" charset="2"/>
              </a:rPr>
              <a:t>n=2 electron jump predicts </a:t>
            </a:r>
            <a:r>
              <a:rPr lang="en-US" sz="4000" dirty="0" smtClean="0">
                <a:sym typeface="Symbol"/>
              </a:rPr>
              <a:t>=434 nm</a:t>
            </a:r>
            <a:r>
              <a:rPr lang="en-US" sz="4000" dirty="0" smtClean="0">
                <a:sym typeface="Wingdings" pitchFamily="2" charset="2"/>
              </a:rPr>
              <a:t> for H using Bohr model: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2672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h=6.63*10</a:t>
            </a:r>
            <a:r>
              <a:rPr lang="en-US" sz="4000" baseline="30000" dirty="0" smtClean="0"/>
              <a:t>-34</a:t>
            </a:r>
            <a:r>
              <a:rPr lang="en-US" sz="4000" dirty="0" smtClean="0"/>
              <a:t> J s</a:t>
            </a:r>
          </a:p>
          <a:p>
            <a:r>
              <a:rPr lang="en-US" sz="4000" dirty="0" smtClean="0"/>
              <a:t>c=3*10</a:t>
            </a:r>
            <a:r>
              <a:rPr lang="en-US" sz="4000" baseline="30000" dirty="0" smtClean="0"/>
              <a:t>8</a:t>
            </a:r>
            <a:r>
              <a:rPr lang="en-US" sz="4000" dirty="0" smtClean="0"/>
              <a:t> m/s</a:t>
            </a:r>
          </a:p>
          <a:p>
            <a:r>
              <a:rPr lang="en-US" sz="4000" dirty="0" smtClean="0"/>
              <a:t>h*c= 1.989*10</a:t>
            </a:r>
            <a:r>
              <a:rPr lang="en-US" sz="4000" baseline="30000" dirty="0" smtClean="0"/>
              <a:t>-26</a:t>
            </a:r>
            <a:r>
              <a:rPr lang="en-US" sz="4000" dirty="0" smtClean="0"/>
              <a:t> J*m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8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75" y="1866992"/>
            <a:ext cx="2813826" cy="26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44525" y="2203868"/>
            <a:ext cx="2139174" cy="2360885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600039" y="3386550"/>
            <a:ext cx="67169" cy="5563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82" y="1971572"/>
            <a:ext cx="3120282" cy="2845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</a:t>
            </a:r>
            <a:r>
              <a:rPr lang="en-US" sz="3300" b="1" dirty="0" smtClean="0">
                <a:solidFill>
                  <a:srgbClr val="C00000"/>
                </a:solidFill>
              </a:rPr>
              <a:t>volution of the atomic model so far….</a:t>
            </a: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4817059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Philosophical </a:t>
            </a:r>
            <a:r>
              <a:rPr lang="en-US" sz="2400" i="1" dirty="0">
                <a:solidFill>
                  <a:srgbClr val="000000"/>
                </a:solidFill>
              </a:rPr>
              <a:t>Magazine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44</a:t>
            </a:r>
            <a:r>
              <a:rPr lang="en-US" sz="2400" dirty="0">
                <a:solidFill>
                  <a:srgbClr val="000000"/>
                </a:solidFill>
              </a:rPr>
              <a:t>, 295 (</a:t>
            </a:r>
            <a:r>
              <a:rPr lang="en-US" sz="2400" dirty="0" smtClean="0">
                <a:solidFill>
                  <a:srgbClr val="000000"/>
                </a:solidFill>
              </a:rPr>
              <a:t>1897)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724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Philosophical </a:t>
            </a:r>
          </a:p>
          <a:p>
            <a:pPr lvl="0" fontAlgn="base"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Magazine  </a:t>
            </a:r>
            <a:r>
              <a:rPr lang="en-US" sz="2400" dirty="0">
                <a:solidFill>
                  <a:srgbClr val="000000"/>
                </a:solidFill>
              </a:rPr>
              <a:t>Series 6, </a:t>
            </a:r>
          </a:p>
          <a:p>
            <a:pPr lvl="0" fontAlgn="base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21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669-688 (1911)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54" y="877175"/>
            <a:ext cx="3281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Thomson </a:t>
            </a:r>
            <a:r>
              <a:rPr lang="en-US" sz="3200" dirty="0">
                <a:solidFill>
                  <a:srgbClr val="000000"/>
                </a:solidFill>
              </a:rPr>
              <a:t>Model    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</a:p>
          <a:p>
            <a:pPr lvl="0"/>
            <a:r>
              <a:rPr lang="en-US" sz="32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90" y="745065"/>
            <a:ext cx="3432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30175" y="4724400"/>
            <a:ext cx="281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Philosophical Magazine Series 6</a:t>
            </a:r>
            <a:endParaRPr lang="en-US" sz="2400" i="1" dirty="0"/>
          </a:p>
          <a:p>
            <a:r>
              <a:rPr lang="en-US" sz="2400" dirty="0" smtClean="0"/>
              <a:t> </a:t>
            </a:r>
            <a:r>
              <a:rPr lang="en-US" sz="2400" b="1" u="sng" dirty="0" smtClean="0"/>
              <a:t>26</a:t>
            </a:r>
            <a:r>
              <a:rPr lang="en-US" sz="2400" dirty="0" smtClean="0"/>
              <a:t>. 1-25 (1913)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87717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Bohr Model</a:t>
            </a:r>
          </a:p>
          <a:p>
            <a:r>
              <a:rPr lang="en-US" sz="3200" b="1" dirty="0" smtClean="0"/>
              <a:t>1913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92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Atomic_Absorption_Spect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5557"/>
            <a:ext cx="7543800" cy="5332412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-7374" y="808180"/>
            <a:ext cx="7086600" cy="1200329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</a:rPr>
              <a:t>experimental chemists and </a:t>
            </a:r>
            <a:r>
              <a:rPr lang="en-US" sz="3600" b="1" dirty="0" err="1" smtClean="0">
                <a:solidFill>
                  <a:srgbClr val="000000"/>
                </a:solidFill>
              </a:rPr>
              <a:t>spectroscopists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say “</a:t>
            </a:r>
            <a:r>
              <a:rPr lang="en-US" sz="3600" b="1" dirty="0" err="1">
                <a:solidFill>
                  <a:srgbClr val="000000"/>
                </a:solidFill>
              </a:rPr>
              <a:t>fugetabout</a:t>
            </a:r>
            <a:r>
              <a:rPr lang="en-US" sz="3600" b="1" dirty="0">
                <a:solidFill>
                  <a:srgbClr val="000000"/>
                </a:solidFill>
              </a:rPr>
              <a:t>” it.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0"/>
            <a:ext cx="1600200" cy="2128226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716379" y="1985886"/>
            <a:ext cx="4363453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3200" b="1" dirty="0" smtClean="0">
                <a:solidFill>
                  <a:srgbClr val="000000"/>
                </a:solidFill>
              </a:rPr>
              <a:t>typical” </a:t>
            </a:r>
            <a:r>
              <a:rPr lang="en-US" sz="3200" b="1" dirty="0">
                <a:solidFill>
                  <a:srgbClr val="000000"/>
                </a:solidFill>
              </a:rPr>
              <a:t>experimental </a:t>
            </a:r>
            <a:r>
              <a:rPr lang="en-US" sz="3200" b="1" dirty="0" err="1" smtClean="0">
                <a:solidFill>
                  <a:srgbClr val="000000"/>
                </a:solidFill>
              </a:rPr>
              <a:t>spectroscopist</a:t>
            </a:r>
            <a:r>
              <a:rPr lang="en-US" sz="3200" b="1" dirty="0" smtClean="0">
                <a:solidFill>
                  <a:srgbClr val="000000"/>
                </a:solidFill>
              </a:rPr>
              <a:t>/chemist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810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Bohr theory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4691" y="3861763"/>
            <a:ext cx="4953000" cy="2462213"/>
          </a:xfrm>
          <a:prstGeom prst="rect">
            <a:avLst/>
          </a:prstGeom>
          <a:solidFill>
            <a:srgbClr val="CCFFCC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Experimentalist’s </a:t>
            </a:r>
            <a:r>
              <a:rPr lang="en-US" sz="3200" b="1" dirty="0">
                <a:solidFill>
                  <a:srgbClr val="000000"/>
                </a:solidFill>
              </a:rPr>
              <a:t>attitude towards </a:t>
            </a:r>
            <a:r>
              <a:rPr lang="en-US" sz="3200" b="1" dirty="0" smtClean="0">
                <a:solidFill>
                  <a:srgbClr val="000000"/>
                </a:solidFill>
              </a:rPr>
              <a:t>theoreticians:</a:t>
            </a:r>
            <a:endParaRPr lang="en-US" sz="32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3600" b="1" dirty="0">
                <a:solidFill>
                  <a:srgbClr val="FF0000"/>
                </a:solidFill>
              </a:rPr>
              <a:t>If I want your opinion, I’ll give it to you…”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5026" y="762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0000"/>
                </a:solidFill>
              </a:rPr>
              <a:t>The Bohr Model dies…1930</a:t>
            </a:r>
            <a:endParaRPr lang="en-US" sz="4400" b="1" kern="0" dirty="0">
              <a:solidFill>
                <a:srgbClr val="0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9674" y="3048356"/>
            <a:ext cx="3934326" cy="37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2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4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16582"/>
            <a:ext cx="8839200" cy="1905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b="1" dirty="0"/>
              <a:t>1)Bohr can’t predict anything right  except H…the other elements have too many lines, e.g. </a:t>
            </a:r>
            <a:r>
              <a:rPr lang="en-US" sz="2800" b="1" dirty="0">
                <a:solidFill>
                  <a:srgbClr val="0066FF"/>
                </a:solidFill>
              </a:rPr>
              <a:t>Na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FF0000"/>
                </a:solidFill>
              </a:rPr>
              <a:t>BOHR		       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1 line predicted</a:t>
            </a:r>
            <a:r>
              <a:rPr lang="en-US" dirty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0066FF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1447800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</a:rPr>
              <a:t>1</a:t>
            </a:r>
            <a:r>
              <a:rPr lang="en-US" sz="4000" b="1" dirty="0" smtClean="0">
                <a:solidFill>
                  <a:srgbClr val="000000"/>
                </a:solidFill>
                <a:sym typeface="Symbol" pitchFamily="18" charset="2"/>
              </a:rPr>
              <a:t></a:t>
            </a:r>
            <a:r>
              <a:rPr lang="en-US" sz="4000" b="1" dirty="0" smtClean="0">
                <a:solidFill>
                  <a:srgbClr val="0066FF"/>
                </a:solidFill>
                <a:sym typeface="Symbol" pitchFamily="18" charset="2"/>
              </a:rPr>
              <a:t>11</a:t>
            </a:r>
            <a:endParaRPr lang="en-US" sz="4000" b="1" dirty="0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562600" y="2438400"/>
            <a:ext cx="10668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</a:rPr>
              <a:t>Bohr’s prediction: 1 </a:t>
            </a:r>
            <a:r>
              <a:rPr lang="en-US" sz="3600" b="1" dirty="0" smtClean="0">
                <a:solidFill>
                  <a:srgbClr val="15B13E"/>
                </a:solidFill>
              </a:rPr>
              <a:t>green</a:t>
            </a:r>
            <a:r>
              <a:rPr lang="en-US" sz="3600" b="1" dirty="0" smtClean="0">
                <a:solidFill>
                  <a:srgbClr val="FF0000"/>
                </a:solidFill>
              </a:rPr>
              <a:t> line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8477" y="5334000"/>
            <a:ext cx="3886200" cy="1160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66FF"/>
                </a:solidFill>
              </a:rPr>
              <a:t>EXPERIMENT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FF"/>
                </a:solidFill>
              </a:rPr>
              <a:t>11 </a:t>
            </a:r>
            <a:r>
              <a:rPr lang="en-US" sz="2800" b="1" dirty="0">
                <a:solidFill>
                  <a:srgbClr val="0066FF"/>
                </a:solidFill>
              </a:rPr>
              <a:t>LINES OBSERVED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525" y="0"/>
            <a:ext cx="1260475" cy="1676400"/>
          </a:xfrm>
          <a:prstGeom prst="rect">
            <a:avLst/>
          </a:prstGeom>
          <a:noFill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057400"/>
            <a:ext cx="1238250" cy="1971675"/>
          </a:xfrm>
          <a:prstGeom prst="rect">
            <a:avLst/>
          </a:prstGeom>
          <a:noFill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733800" y="609600"/>
            <a:ext cx="2209800" cy="15696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Observed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Na-`D’ line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Is </a:t>
            </a:r>
            <a:r>
              <a:rPr lang="en-US" sz="3200" b="1" dirty="0" smtClean="0">
                <a:solidFill>
                  <a:srgbClr val="FFFF00"/>
                </a:solidFill>
              </a:rPr>
              <a:t>yellow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437" y="1199465"/>
            <a:ext cx="889363" cy="32766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0" y="762000"/>
            <a:ext cx="289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/>
              <a:t>Even worse..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/>
              <a:t>Spectroscopists</a:t>
            </a:r>
            <a:r>
              <a:rPr lang="en-US" sz="3200" b="1" dirty="0"/>
              <a:t> observe</a:t>
            </a:r>
            <a:r>
              <a:rPr lang="en-US" sz="2800" b="1" dirty="0">
                <a:solidFill>
                  <a:srgbClr val="3333CC"/>
                </a:solidFill>
              </a:rPr>
              <a:t>….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04800" y="2514600"/>
            <a:ext cx="2286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CC"/>
                </a:solidFill>
              </a:rPr>
              <a:t>11</a:t>
            </a:r>
            <a:r>
              <a:rPr lang="en-US" sz="3600" b="1" dirty="0" smtClean="0">
                <a:solidFill>
                  <a:srgbClr val="CCCCFF"/>
                </a:solidFill>
              </a:rPr>
              <a:t> </a:t>
            </a:r>
            <a:r>
              <a:rPr lang="en-US" sz="3600" b="1" dirty="0">
                <a:solidFill>
                  <a:srgbClr val="3333CC"/>
                </a:solidFill>
              </a:rPr>
              <a:t>lines !!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304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Bohr theory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Bohr’s little Problem…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 autoUpdateAnimBg="0"/>
      <p:bldP spid="52230" grpId="0" animBg="1"/>
      <p:bldP spid="52232" grpId="0" autoUpdateAnimBg="0"/>
      <p:bldP spid="52233" grpId="0" animBg="1"/>
      <p:bldP spid="52236" grpId="0" animBg="1"/>
      <p:bldP spid="52238" grpId="0"/>
      <p:bldP spid="522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7772400" cy="1143000"/>
          </a:xfrm>
        </p:spPr>
        <p:txBody>
          <a:bodyPr/>
          <a:lstStyle/>
          <a:p>
            <a:r>
              <a:rPr lang="en-US" dirty="0"/>
              <a:t>Bohr model’s failures (continued)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915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Can’t predict magnetic `fine’ structure of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e.g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66FF"/>
                </a:solidFill>
              </a:rPr>
              <a:t>…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magnetize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H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and even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n=1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Lucida Sans" pitchFamily="34" charset="0"/>
              </a:rPr>
              <a:t>splits into 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  <a:sym typeface="Wingdings" pitchFamily="2" charset="2"/>
              </a:rPr>
              <a:t>2 lines</a:t>
            </a:r>
            <a:endParaRPr lang="en-US" sz="2800" b="1" dirty="0">
              <a:solidFill>
                <a:srgbClr val="0066FF"/>
              </a:solidFill>
              <a:latin typeface="Lucida Sans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905000" y="2819400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667000" y="3238500"/>
            <a:ext cx="16764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648200" y="2819400"/>
            <a:ext cx="0" cy="1112836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562600" y="2819397"/>
            <a:ext cx="0" cy="1112837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905000" y="3546764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Turn on magnet near 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715000" y="30480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1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 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83820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sym typeface="Wingdings" pitchFamily="2" charset="2"/>
              </a:rPr>
              <a:t> </a:t>
            </a:r>
            <a:r>
              <a:rPr lang="en-US" sz="3600" b="1" dirty="0">
                <a:solidFill>
                  <a:srgbClr val="000000"/>
                </a:solidFill>
              </a:rPr>
              <a:t>Not even the </a:t>
            </a:r>
            <a:r>
              <a:rPr lang="en-US" sz="3600" b="1" dirty="0" smtClean="0">
                <a:solidFill>
                  <a:srgbClr val="000000"/>
                </a:solidFill>
              </a:rPr>
              <a:t>smartest theoretical </a:t>
            </a:r>
            <a:r>
              <a:rPr lang="en-US" sz="3600" b="1" dirty="0">
                <a:solidFill>
                  <a:srgbClr val="000000"/>
                </a:solidFill>
              </a:rPr>
              <a:t>physicists of the day (</a:t>
            </a:r>
            <a:r>
              <a:rPr lang="en-US" sz="3600" b="1" dirty="0" err="1">
                <a:solidFill>
                  <a:srgbClr val="000000"/>
                </a:solidFill>
              </a:rPr>
              <a:t>Sommerfeld</a:t>
            </a:r>
            <a:r>
              <a:rPr lang="en-US" sz="3600" b="1" dirty="0">
                <a:solidFill>
                  <a:srgbClr val="000000"/>
                </a:solidFill>
              </a:rPr>
              <a:t>, Planck, Dirac) can make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66FF"/>
                </a:solidFill>
              </a:rPr>
              <a:t>=2</a:t>
            </a:r>
            <a:r>
              <a:rPr lang="en-US" sz="3600" b="1" dirty="0">
                <a:solidFill>
                  <a:srgbClr val="000000"/>
                </a:solidFill>
              </a:rPr>
              <a:t> or 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=</a:t>
            </a:r>
            <a:r>
              <a:rPr lang="en-US" sz="3600" b="1" dirty="0" smtClean="0">
                <a:solidFill>
                  <a:srgbClr val="0066FF"/>
                </a:solidFill>
              </a:rPr>
              <a:t>11</a:t>
            </a:r>
            <a:r>
              <a:rPr lang="en-US" sz="3600" b="1" dirty="0" smtClean="0">
                <a:solidFill>
                  <a:srgbClr val="000000"/>
                </a:solidFill>
              </a:rPr>
              <a:t>…. </a:t>
            </a:r>
            <a:r>
              <a:rPr lang="en-US" sz="3600" b="1" dirty="0">
                <a:solidFill>
                  <a:srgbClr val="000000"/>
                </a:solidFill>
              </a:rPr>
              <a:t>with Bohr’s model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57200" y="954521"/>
            <a:ext cx="86868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)…</a:t>
            </a:r>
            <a:r>
              <a:rPr lang="en-US" sz="3200" b="1" dirty="0">
                <a:solidFill>
                  <a:srgbClr val="000000"/>
                </a:solidFill>
              </a:rPr>
              <a:t>even Bohr’s predictions for 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dirty="0">
                <a:solidFill>
                  <a:srgbClr val="000000"/>
                </a:solidFill>
              </a:rPr>
              <a:t> have 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105400" y="2819400"/>
            <a:ext cx="0" cy="11128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nimBg="1"/>
      <p:bldP spid="53253" grpId="0" animBg="1"/>
      <p:bldP spid="53254" grpId="0" animBg="1"/>
      <p:bldP spid="53255" grpId="0" animBg="1"/>
      <p:bldP spid="53256" grpId="0" autoUpdateAnimBg="0"/>
      <p:bldP spid="53257" grpId="0" autoUpdateAnimBg="0"/>
      <p:bldP spid="53258" grpId="0" autoUpdateAnimBg="0"/>
      <p:bldP spid="532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95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Link to atomic line spectra of elements…none of which Bohr can explain except H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505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  <a:hlinkClick r:id="rId2"/>
              </a:rPr>
              <a:t>http://chemistry.bd.psu.edu/jircitano/periodic4.html</a:t>
            </a:r>
            <a:endParaRPr lang="en-US" sz="2400" b="1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686" y="3048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De Broglie’s*  hypothesis   		(pp.63-64)</a:t>
            </a:r>
            <a:endParaRPr lang="en-US" sz="4400" b="1" dirty="0"/>
          </a:p>
        </p:txBody>
      </p:sp>
      <p:pic>
        <p:nvPicPr>
          <p:cNvPr id="1026" name="Picture 2" descr="http://deskarati.com/wp-content/uploads/2011/06/broglie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705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7150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*Louis-Victor-Pierre-Raymond</a:t>
            </a:r>
            <a:r>
              <a:rPr lang="en-US" sz="3200" b="1" dirty="0"/>
              <a:t>, 7th </a:t>
            </a:r>
            <a:r>
              <a:rPr lang="en-US" sz="3200" b="1" dirty="0" err="1"/>
              <a:t>duc</a:t>
            </a:r>
            <a:r>
              <a:rPr lang="en-US" sz="3200" b="1" dirty="0"/>
              <a:t> de Broglie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1336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light acts `particle-like’ ….</a:t>
            </a:r>
          </a:p>
          <a:p>
            <a:r>
              <a:rPr lang="en-US" sz="4400" dirty="0" smtClean="0"/>
              <a:t> then matter can act `wave-like.’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34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75" y="1866992"/>
            <a:ext cx="2813826" cy="26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44525" y="2203868"/>
            <a:ext cx="2139174" cy="2360885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600039" y="3386550"/>
            <a:ext cx="67169" cy="5563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82" y="1971572"/>
            <a:ext cx="3120282" cy="2845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</a:t>
            </a:r>
            <a:r>
              <a:rPr lang="en-US" sz="3300" b="1" dirty="0" smtClean="0">
                <a:solidFill>
                  <a:srgbClr val="C00000"/>
                </a:solidFill>
              </a:rPr>
              <a:t>volution of the atomic model so far….</a:t>
            </a: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4817059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Philosophical </a:t>
            </a:r>
            <a:r>
              <a:rPr lang="en-US" sz="2400" i="1" dirty="0">
                <a:solidFill>
                  <a:srgbClr val="000000"/>
                </a:solidFill>
              </a:rPr>
              <a:t>Magazine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44</a:t>
            </a:r>
            <a:r>
              <a:rPr lang="en-US" sz="2400" dirty="0">
                <a:solidFill>
                  <a:srgbClr val="000000"/>
                </a:solidFill>
              </a:rPr>
              <a:t>, 295 (</a:t>
            </a:r>
            <a:r>
              <a:rPr lang="en-US" sz="2400" dirty="0" smtClean="0">
                <a:solidFill>
                  <a:srgbClr val="000000"/>
                </a:solidFill>
              </a:rPr>
              <a:t>1897)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724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Magazine  </a:t>
            </a:r>
            <a:r>
              <a:rPr lang="en-US" sz="2400" dirty="0">
                <a:solidFill>
                  <a:srgbClr val="000000"/>
                </a:solidFill>
              </a:rPr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21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669-688 (1911)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4" y="877175"/>
            <a:ext cx="302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Thomson Model    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90" y="745065"/>
            <a:ext cx="3432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30175" y="4724400"/>
            <a:ext cx="281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Philosophical Magazine Series 6</a:t>
            </a:r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u="sng" dirty="0" smtClean="0">
                <a:solidFill>
                  <a:srgbClr val="000000"/>
                </a:solidFill>
              </a:rPr>
              <a:t>26</a:t>
            </a:r>
            <a:r>
              <a:rPr lang="en-US" sz="2400" dirty="0" smtClean="0">
                <a:solidFill>
                  <a:srgbClr val="000000"/>
                </a:solidFill>
              </a:rPr>
              <a:t>. 1-25 (1913)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87717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Bohr Model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1913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52399" y="1866992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52399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123355" y="1866992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123355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56" y="1754311"/>
            <a:ext cx="3041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932237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4000" b="1" dirty="0" smtClean="0"/>
              <a:t>Model 4: The </a:t>
            </a:r>
            <a:r>
              <a:rPr lang="en-US" sz="4000" b="1" dirty="0" err="1" smtClean="0"/>
              <a:t>spectroscopist’s</a:t>
            </a:r>
            <a:r>
              <a:rPr lang="en-US" sz="4000" b="1" dirty="0" smtClean="0"/>
              <a:t> atom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54587" y="1981993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…</a:t>
            </a:r>
            <a:r>
              <a:rPr lang="en-US" sz="4000" b="1" dirty="0" smtClean="0"/>
              <a:t>or why we sing the </a:t>
            </a:r>
            <a:r>
              <a:rPr lang="en-US" sz="4000" b="1" dirty="0" err="1" smtClean="0"/>
              <a:t>spdf</a:t>
            </a:r>
            <a:r>
              <a:rPr lang="en-US" sz="4000" b="1" dirty="0" smtClean="0"/>
              <a:t> song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6872" y="1295399"/>
            <a:ext cx="5294671" cy="6463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My way or the highway…</a:t>
            </a:r>
            <a:endParaRPr lang="en-US" sz="3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84" y="3329705"/>
            <a:ext cx="2974975" cy="20542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135" y="543554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err="1" smtClean="0"/>
              <a:t>spectroscopists</a:t>
            </a:r>
            <a:r>
              <a:rPr lang="en-US" sz="3600" b="1" dirty="0" smtClean="0"/>
              <a:t> description of what they deduce from </a:t>
            </a:r>
            <a:r>
              <a:rPr lang="en-US" sz="3600" b="1" dirty="0" err="1" smtClean="0"/>
              <a:t>observingt</a:t>
            </a:r>
            <a:r>
              <a:rPr lang="en-US" sz="3600" b="1" dirty="0" smtClean="0"/>
              <a:t> lines </a:t>
            </a:r>
            <a:r>
              <a:rPr lang="en-US" sz="3600" b="1" u="sng" dirty="0" smtClean="0"/>
              <a:t>is</a:t>
            </a:r>
            <a:r>
              <a:rPr lang="en-US" sz="3600" b="1" dirty="0" smtClean="0"/>
              <a:t> the `atom’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45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b="1" dirty="0"/>
              <a:t>How to sing the </a:t>
            </a:r>
            <a:r>
              <a:rPr lang="en-US" sz="3200" b="1" dirty="0" err="1"/>
              <a:t>spdf</a:t>
            </a:r>
            <a:r>
              <a:rPr lang="en-US" sz="3200" b="1" dirty="0"/>
              <a:t> song: part </a:t>
            </a:r>
            <a:r>
              <a:rPr lang="en-US" sz="3200" b="1" dirty="0" smtClean="0"/>
              <a:t>1: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/>
              <a:t>electron neighborhoods: s, p, d and f 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295400" y="2057400"/>
            <a:ext cx="4572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s</a:t>
            </a: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7696200" cy="3452813"/>
          </a:xfrm>
          <a:prstGeom prst="rect">
            <a:avLst/>
          </a:prstGeom>
          <a:noFill/>
        </p:spPr>
      </p:pic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981200" y="2209800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096000" y="2209800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553200" y="2209800"/>
            <a:ext cx="5334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60960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8534400" y="1752600"/>
            <a:ext cx="762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066800" y="2438400"/>
            <a:ext cx="0" cy="4038600"/>
          </a:xfrm>
          <a:prstGeom prst="line">
            <a:avLst/>
          </a:prstGeom>
          <a:noFill/>
          <a:ln w="9525">
            <a:pattFill prst="pct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1752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1143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1981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51054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200400" y="2133600"/>
            <a:ext cx="6858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381000" y="2895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57200" y="2819400"/>
            <a:ext cx="457200" cy="3200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1143000" y="2133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219825"/>
            <a:ext cx="7086600" cy="638175"/>
          </a:xfrm>
          <a:prstGeom prst="rect">
            <a:avLst/>
          </a:prstGeom>
          <a:noFill/>
        </p:spPr>
      </p:pic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1143000" y="6172200"/>
            <a:ext cx="701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3886200" y="5867400"/>
            <a:ext cx="762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819400" y="4114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2895600" y="4648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2895600" y="51054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2971800" y="5562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533400" y="60960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4f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533400" y="6391275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5f</a:t>
            </a: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1371600" y="52578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1371600" y="57150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Singing the song…what is the complete electronic configuration of….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924800" y="5181600"/>
            <a:ext cx="1219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FF"/>
                </a:solidFill>
              </a:rPr>
              <a:t>1s</a:t>
            </a:r>
            <a:r>
              <a:rPr lang="en-US" sz="3200" b="1" baseline="30000" dirty="0">
                <a:solidFill>
                  <a:srgbClr val="0066FF"/>
                </a:solidFill>
              </a:rPr>
              <a:t>2</a:t>
            </a:r>
            <a:endParaRPr lang="en-US" sz="3200" b="1" dirty="0">
              <a:solidFill>
                <a:srgbClr val="0066FF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276600" y="1295400"/>
            <a:ext cx="1524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1s</a:t>
            </a:r>
            <a:r>
              <a:rPr lang="en-US" sz="3200" b="1" baseline="30000">
                <a:solidFill>
                  <a:srgbClr val="D60093"/>
                </a:solidFill>
              </a:rPr>
              <a:t>2 </a:t>
            </a:r>
            <a:r>
              <a:rPr lang="en-US" sz="3200" b="1">
                <a:solidFill>
                  <a:srgbClr val="D60093"/>
                </a:solidFill>
              </a:rPr>
              <a:t>2s</a:t>
            </a:r>
            <a:r>
              <a:rPr lang="en-US" sz="3200" b="1" baseline="30000">
                <a:solidFill>
                  <a:srgbClr val="D60093"/>
                </a:solidFill>
              </a:rPr>
              <a:t>1</a:t>
            </a:r>
            <a:endParaRPr lang="en-US" sz="3200" b="1">
              <a:solidFill>
                <a:srgbClr val="D60093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295400" y="5867400"/>
            <a:ext cx="762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1s</a:t>
            </a:r>
            <a:r>
              <a:rPr lang="en-US" sz="3200" b="1" baseline="30000">
                <a:solidFill>
                  <a:srgbClr val="D60093"/>
                </a:solidFill>
              </a:rPr>
              <a:t>2 </a:t>
            </a:r>
            <a:endParaRPr lang="en-US" sz="3200" b="1">
              <a:solidFill>
                <a:srgbClr val="D60093"/>
              </a:solidFill>
            </a:endParaRPr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7162800" cy="3352800"/>
          </a:xfrm>
          <a:prstGeom prst="rect">
            <a:avLst/>
          </a:prstGeom>
          <a:noFill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0"/>
            <a:ext cx="7086600" cy="638175"/>
          </a:xfrm>
          <a:prstGeom prst="rect">
            <a:avLst/>
          </a:prstGeom>
          <a:noFill/>
        </p:spPr>
      </p:pic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2057400" y="12192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5867400" y="12954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143000" y="8382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6324600" y="1066800"/>
            <a:ext cx="457200" cy="457200"/>
          </a:xfrm>
          <a:prstGeom prst="rect">
            <a:avLst/>
          </a:prstGeom>
          <a:solidFill>
            <a:srgbClr val="FFFF99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381000" y="46482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133600" y="26670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2057400" y="32004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2057400" y="3657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2133600" y="4114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457200" y="1371600"/>
            <a:ext cx="45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1524000" y="457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Will stay in first 5 rows so f </a:t>
            </a:r>
            <a:r>
              <a:rPr lang="en-US" sz="2400" dirty="0" err="1">
                <a:solidFill>
                  <a:srgbClr val="000000"/>
                </a:solidFill>
              </a:rPr>
              <a:t>orbitals</a:t>
            </a:r>
            <a:r>
              <a:rPr lang="en-US" sz="2400" dirty="0">
                <a:solidFill>
                  <a:srgbClr val="000000"/>
                </a:solidFill>
              </a:rPr>
              <a:t> can be dropped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304800" y="5257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H =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1295400" y="1219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1219200" y="5257800"/>
            <a:ext cx="9144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1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70866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He =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304800" y="5867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Li=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133600" y="5867400"/>
            <a:ext cx="8382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2s</a:t>
            </a:r>
            <a:r>
              <a:rPr lang="en-US" sz="3200" b="1" baseline="30000">
                <a:solidFill>
                  <a:srgbClr val="D60093"/>
                </a:solidFill>
              </a:rPr>
              <a:t>1</a:t>
            </a:r>
            <a:endParaRPr lang="en-US" sz="3200" b="1">
              <a:solidFill>
                <a:srgbClr val="D60093"/>
              </a:solidFill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1295400" y="990600"/>
            <a:ext cx="6705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1295400" y="20574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581400" y="5867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Be=</a:t>
            </a:r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1371600" y="2133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4343400" y="5867400"/>
            <a:ext cx="8382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2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5334000" y="5867400"/>
            <a:ext cx="9906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2s</a:t>
            </a:r>
            <a:r>
              <a:rPr lang="en-US" sz="3200" b="1" baseline="30000">
                <a:solidFill>
                  <a:srgbClr val="000000"/>
                </a:solidFill>
              </a:rPr>
              <a:t>2</a:t>
            </a:r>
            <a:endParaRPr 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spdf</a:t>
            </a:r>
            <a:r>
              <a:rPr lang="en-US" sz="2400" b="1" dirty="0">
                <a:solidFill>
                  <a:srgbClr val="FF0000"/>
                </a:solidFill>
              </a:rPr>
              <a:t> song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–continued: YOU complete </a:t>
            </a:r>
            <a:r>
              <a:rPr lang="en-US" sz="2400" b="1" dirty="0">
                <a:solidFill>
                  <a:srgbClr val="000000"/>
                </a:solidFill>
              </a:rPr>
              <a:t>electronic configuration of: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12192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FF"/>
                </a:solidFill>
              </a:rPr>
              <a:t>He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Li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Be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9144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1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1219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FF"/>
                </a:solidFill>
              </a:rPr>
              <a:t>1s</a:t>
            </a:r>
            <a:r>
              <a:rPr lang="en-US" sz="3200" b="1" baseline="30000">
                <a:solidFill>
                  <a:srgbClr val="0066FF"/>
                </a:solidFill>
              </a:rPr>
              <a:t>2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38200" y="2819400"/>
            <a:ext cx="1524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1s</a:t>
            </a:r>
            <a:r>
              <a:rPr lang="en-US" sz="3200" b="1" baseline="30000">
                <a:solidFill>
                  <a:srgbClr val="D60093"/>
                </a:solidFill>
              </a:rPr>
              <a:t>2 </a:t>
            </a:r>
            <a:r>
              <a:rPr lang="en-US" sz="3200" b="1">
                <a:solidFill>
                  <a:srgbClr val="D60093"/>
                </a:solidFill>
              </a:rPr>
              <a:t>2s</a:t>
            </a:r>
            <a:r>
              <a:rPr lang="en-US" sz="3200" b="1" baseline="30000">
                <a:solidFill>
                  <a:srgbClr val="D60093"/>
                </a:solidFill>
              </a:rPr>
              <a:t>1</a:t>
            </a:r>
            <a:endParaRPr lang="en-US" sz="3200" b="1">
              <a:solidFill>
                <a:srgbClr val="D60093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38200" y="3581400"/>
            <a:ext cx="1676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2 </a:t>
            </a:r>
            <a:r>
              <a:rPr lang="en-US" sz="3200" b="1">
                <a:solidFill>
                  <a:srgbClr val="000000"/>
                </a:solidFill>
              </a:rPr>
              <a:t>2s</a:t>
            </a:r>
            <a:r>
              <a:rPr lang="en-US" sz="3200" b="1" baseline="30000">
                <a:solidFill>
                  <a:srgbClr val="000000"/>
                </a:solidFill>
              </a:rPr>
              <a:t>2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38200" y="4343400"/>
            <a:ext cx="1905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1s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2p</a:t>
            </a:r>
            <a:r>
              <a:rPr lang="en-US" sz="3200" b="1" baseline="3000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1s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2p</a:t>
            </a:r>
            <a:r>
              <a:rPr lang="en-US" sz="3200" b="1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838200" y="5029200"/>
            <a:ext cx="21336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1s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2p</a:t>
            </a:r>
            <a:r>
              <a:rPr lang="en-US" sz="3200" b="1" baseline="30000">
                <a:solidFill>
                  <a:srgbClr val="006666"/>
                </a:solidFill>
              </a:rPr>
              <a:t>2</a:t>
            </a: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6248400" cy="2803525"/>
          </a:xfrm>
          <a:prstGeom prst="rect">
            <a:avLst/>
          </a:prstGeom>
          <a:noFill/>
        </p:spPr>
      </p:pic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048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p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590800" y="1219200"/>
            <a:ext cx="381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D60093"/>
              </a:solidFill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37338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7010400" y="99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581400" y="4267200"/>
            <a:ext cx="990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</a:rPr>
              <a:t>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F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Ne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114800" y="42672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</a:rPr>
              <a:t>1s</a:t>
            </a:r>
            <a:r>
              <a:rPr lang="en-US" sz="3200" b="1" baseline="30000">
                <a:solidFill>
                  <a:srgbClr val="3333CC"/>
                </a:solidFill>
              </a:rPr>
              <a:t>2 </a:t>
            </a:r>
            <a:r>
              <a:rPr lang="en-US" sz="3200" b="1">
                <a:solidFill>
                  <a:srgbClr val="3333CC"/>
                </a:solidFill>
              </a:rPr>
              <a:t>2s</a:t>
            </a:r>
            <a:r>
              <a:rPr lang="en-US" sz="3200" b="1" baseline="30000">
                <a:solidFill>
                  <a:srgbClr val="3333CC"/>
                </a:solidFill>
              </a:rPr>
              <a:t>2 </a:t>
            </a:r>
            <a:r>
              <a:rPr lang="en-US" sz="3200" b="1">
                <a:solidFill>
                  <a:srgbClr val="3333CC"/>
                </a:solidFill>
              </a:rPr>
              <a:t>2p</a:t>
            </a:r>
            <a:r>
              <a:rPr lang="en-US" sz="3200" b="1" baseline="30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267200" y="51054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8080"/>
                </a:solidFill>
              </a:rPr>
              <a:t>1s</a:t>
            </a:r>
            <a:r>
              <a:rPr lang="en-US" sz="3200" b="1" baseline="30000">
                <a:solidFill>
                  <a:srgbClr val="008080"/>
                </a:solidFill>
              </a:rPr>
              <a:t>2 </a:t>
            </a:r>
            <a:r>
              <a:rPr lang="en-US" sz="3200" b="1">
                <a:solidFill>
                  <a:srgbClr val="008080"/>
                </a:solidFill>
              </a:rPr>
              <a:t>2s</a:t>
            </a:r>
            <a:r>
              <a:rPr lang="en-US" sz="3200" b="1" baseline="30000">
                <a:solidFill>
                  <a:srgbClr val="008080"/>
                </a:solidFill>
              </a:rPr>
              <a:t>2 </a:t>
            </a:r>
            <a:r>
              <a:rPr lang="en-US" sz="3200" b="1">
                <a:solidFill>
                  <a:srgbClr val="008080"/>
                </a:solidFill>
              </a:rPr>
              <a:t>2p</a:t>
            </a:r>
            <a:r>
              <a:rPr lang="en-US" sz="3200" b="1" baseline="30000">
                <a:solidFill>
                  <a:srgbClr val="008080"/>
                </a:solidFill>
              </a:rPr>
              <a:t>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191000" y="57912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1s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2p</a:t>
            </a:r>
            <a:r>
              <a:rPr lang="en-US" sz="3200" b="1" baseline="3000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91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17" grpId="0" animBg="1"/>
      <p:bldP spid="55318" grpId="0" animBg="1"/>
      <p:bldP spid="553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382000" cy="3760788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	p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981200" y="24384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981200" y="2895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981200" y="3352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057400" y="3886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11430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55626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305800" y="304800"/>
            <a:ext cx="838200" cy="17383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He</a:t>
            </a:r>
            <a:r>
              <a:rPr lang="en-US" sz="2400">
                <a:solidFill>
                  <a:srgbClr val="000000"/>
                </a:solidFill>
              </a:rPr>
              <a:t> is 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not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82296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800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EXERCISE </a:t>
            </a:r>
            <a:r>
              <a:rPr lang="en-US" sz="4000" b="1" dirty="0" smtClean="0">
                <a:solidFill>
                  <a:srgbClr val="000000"/>
                </a:solidFill>
              </a:rPr>
              <a:t>1: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COMPLETE ELECTRONIC CONFIGURATIONS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838200" y="-48398"/>
            <a:ext cx="7696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IN EXERCISE #1</a:t>
            </a:r>
            <a:r>
              <a:rPr lang="en-US" sz="2400" b="1" dirty="0">
                <a:solidFill>
                  <a:srgbClr val="000000"/>
                </a:solidFill>
              </a:rPr>
              <a:t>	CHEM 1114		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1.  </a:t>
            </a:r>
            <a:r>
              <a:rPr lang="en-US" sz="2400" b="1" dirty="0">
                <a:solidFill>
                  <a:srgbClr val="000000"/>
                </a:solidFill>
              </a:rPr>
              <a:t>Write the complete electron configuration for the elements below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Cl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K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c)   </a:t>
            </a:r>
            <a:r>
              <a:rPr lang="pt-BR" sz="3600" dirty="0">
                <a:solidFill>
                  <a:srgbClr val="000000"/>
                </a:solidFill>
              </a:rPr>
              <a:t>Mn</a:t>
            </a:r>
            <a:endParaRPr lang="en-US" sz="36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d</a:t>
            </a:r>
            <a:r>
              <a:rPr lang="pt-BR" sz="4000" dirty="0">
                <a:solidFill>
                  <a:srgbClr val="000000"/>
                </a:solidFill>
              </a:rPr>
              <a:t>)  Se	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438400" y="1143000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386781" y="2389257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362200" y="3810000"/>
            <a:ext cx="64008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5</a:t>
            </a:r>
            <a:endParaRPr lang="en-US" sz="4000" b="1" dirty="0">
              <a:solidFill>
                <a:srgbClr val="3333CC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86000" y="5181600"/>
            <a:ext cx="6858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4p</a:t>
            </a:r>
            <a:r>
              <a:rPr lang="en-US" sz="4000" b="1" baseline="30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7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382000" cy="3760788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	p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981200" y="2895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981200" y="3352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057400" y="3886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11430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55626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8305800" y="304800"/>
            <a:ext cx="838200" cy="17383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He</a:t>
            </a:r>
            <a:r>
              <a:rPr lang="en-US" sz="2400">
                <a:solidFill>
                  <a:srgbClr val="000000"/>
                </a:solidFill>
              </a:rPr>
              <a:t> is 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not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82296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800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EXERCISE 2: 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ABBREVIATED ELECTRONIC CONFIGURATIONS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971692" y="3962400"/>
            <a:ext cx="0" cy="68103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96200" y="685800"/>
            <a:ext cx="609600" cy="327660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643438"/>
            <a:ext cx="4495800" cy="6617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solidFill>
                  <a:srgbClr val="FF0000"/>
                </a:solidFill>
              </a:rPr>
              <a:t>INERT GAS CORE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24100"/>
            <a:ext cx="609600" cy="647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2400" y="-46166"/>
            <a:ext cx="87396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2.</a:t>
            </a: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000000"/>
                </a:solidFill>
              </a:rPr>
              <a:t>Write the abbreviated electron configurations for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	the </a:t>
            </a:r>
            <a:r>
              <a:rPr lang="en-US" sz="2800" b="1" dirty="0">
                <a:solidFill>
                  <a:srgbClr val="000000"/>
                </a:solidFill>
              </a:rPr>
              <a:t>elements below, </a:t>
            </a:r>
            <a:r>
              <a:rPr lang="en-US" sz="2800" b="1" dirty="0" smtClean="0">
                <a:solidFill>
                  <a:srgbClr val="000000"/>
                </a:solidFill>
              </a:rPr>
              <a:t>assuming </a:t>
            </a:r>
            <a:r>
              <a:rPr lang="en-US" sz="2800" b="1" dirty="0">
                <a:solidFill>
                  <a:srgbClr val="000000"/>
                </a:solidFill>
              </a:rPr>
              <a:t>they are in </a:t>
            </a:r>
            <a:r>
              <a:rPr lang="en-US" sz="2800" b="1" dirty="0" smtClean="0">
                <a:solidFill>
                  <a:srgbClr val="000000"/>
                </a:solidFill>
              </a:rPr>
              <a:t>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	 </a:t>
            </a:r>
            <a:r>
              <a:rPr lang="en-US" sz="2800" b="1" dirty="0">
                <a:solidFill>
                  <a:srgbClr val="000000"/>
                </a:solidFill>
              </a:rPr>
              <a:t>gas phase or solids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4000" dirty="0">
                <a:solidFill>
                  <a:srgbClr val="000000"/>
                </a:solidFill>
              </a:rPr>
              <a:t>a</a:t>
            </a:r>
            <a:r>
              <a:rPr lang="en-US" sz="3600" dirty="0">
                <a:solidFill>
                  <a:srgbClr val="000000"/>
                </a:solidFill>
              </a:rPr>
              <a:t>) 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b) 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c) As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971800" y="1600200"/>
            <a:ext cx="1905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819400" y="2819400"/>
            <a:ext cx="29718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>
                <a:solidFill>
                  <a:srgbClr val="006666"/>
                </a:solidFill>
              </a:rPr>
              <a:t>Ne]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3s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590800" y="4114800"/>
            <a:ext cx="3810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 4p</a:t>
            </a:r>
            <a:r>
              <a:rPr lang="en-US" sz="40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15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DeBroglie’s</a:t>
            </a:r>
            <a:r>
              <a:rPr lang="en-US" sz="3600" dirty="0" smtClean="0"/>
              <a:t> basic thinking connecting matter to waves: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6600" y="1283947"/>
            <a:ext cx="718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1) Steal from Einstein:     E=mc</a:t>
            </a:r>
            <a:r>
              <a:rPr lang="en-US" sz="3600" b="1" baseline="30000" dirty="0" smtClean="0"/>
              <a:t>2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1350" y="239351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2) Steal from Planck:        E = </a:t>
            </a:r>
            <a:r>
              <a:rPr lang="en-US" sz="3600" b="1" dirty="0" err="1" smtClean="0"/>
              <a:t>hf</a:t>
            </a:r>
            <a:r>
              <a:rPr lang="en-US" sz="3600" b="1" dirty="0" smtClean="0"/>
              <a:t>=</a:t>
            </a:r>
            <a:r>
              <a:rPr lang="en-US" sz="3600" b="1" dirty="0" err="1" smtClean="0"/>
              <a:t>hc</a:t>
            </a:r>
            <a:r>
              <a:rPr lang="en-US" sz="3600" b="1" dirty="0" smtClean="0"/>
              <a:t>/</a:t>
            </a:r>
            <a:r>
              <a:rPr lang="en-US" sz="3600" b="1" dirty="0" smtClean="0">
                <a:sym typeface="Symbol"/>
              </a:rPr>
              <a:t>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35500" y="55399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Rest energy of matter*</a:t>
            </a:r>
            <a:endParaRPr lang="en-US" sz="36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59235" y="1163476"/>
            <a:ext cx="168729" cy="30480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6486" y="1765105"/>
            <a:ext cx="501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energy of light `wave’</a:t>
            </a:r>
            <a:endParaRPr lang="en-US" sz="36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43600" y="2259036"/>
            <a:ext cx="157843" cy="30480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236" y="3039847"/>
            <a:ext cx="79248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3) Combine them  and simplify: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		E=mc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=</a:t>
            </a:r>
            <a:r>
              <a:rPr lang="en-US" sz="3600" b="1" dirty="0" err="1" smtClean="0"/>
              <a:t>hc</a:t>
            </a:r>
            <a:r>
              <a:rPr lang="en-US" sz="3600" b="1" dirty="0" smtClean="0"/>
              <a:t>/</a:t>
            </a:r>
            <a:r>
              <a:rPr lang="en-US" sz="3600" b="1" dirty="0" smtClean="0">
                <a:sym typeface="Symbol"/>
              </a:rPr>
              <a:t></a:t>
            </a:r>
            <a:r>
              <a:rPr lang="en-US" sz="3600" b="1" dirty="0" smtClean="0"/>
              <a:t>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      mc =h/</a:t>
            </a:r>
            <a:r>
              <a:rPr lang="en-US" sz="3600" b="1" dirty="0" smtClean="0">
                <a:sym typeface="Symbol"/>
              </a:rPr>
              <a:t></a:t>
            </a:r>
            <a:r>
              <a:rPr lang="en-US" sz="3600" b="1" dirty="0"/>
              <a:t>	</a:t>
            </a:r>
            <a:r>
              <a:rPr lang="en-US" sz="3600" b="1" dirty="0" smtClean="0"/>
              <a:t>	       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794173"/>
            <a:ext cx="901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*</a:t>
            </a:r>
            <a:r>
              <a:rPr lang="en-US" i="1" dirty="0" smtClean="0"/>
              <a:t> </a:t>
            </a:r>
            <a:r>
              <a:rPr lang="en-US" sz="3200" i="1" dirty="0" smtClean="0"/>
              <a:t>Energy you can convert mass m to when it is not moving (at rest), e.g., </a:t>
            </a:r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3200" i="1" dirty="0" smtClean="0"/>
              <a:t>=0…source of atomic bombs.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5610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4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 Broglie’s Hypothesis (continued)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3915" y="838200"/>
            <a:ext cx="84582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His big idea</a:t>
            </a:r>
            <a:r>
              <a:rPr lang="en-US" sz="3600" dirty="0" smtClean="0"/>
              <a:t>….assume a similar relationship exists when the mass is moving at a non-zero velocity </a:t>
            </a:r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442128" y="2591866"/>
            <a:ext cx="2085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mc =h/</a:t>
            </a:r>
            <a:r>
              <a:rPr lang="en-US" sz="4000" b="1" dirty="0">
                <a:solidFill>
                  <a:srgbClr val="000000"/>
                </a:solidFill>
                <a:sym typeface="Symbol"/>
              </a:rPr>
              <a:t></a:t>
            </a:r>
            <a:endParaRPr lang="en-US" sz="4000" dirty="0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>
            <a:off x="4899328" y="2744266"/>
            <a:ext cx="585714" cy="55548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19" y="2592526"/>
            <a:ext cx="369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=&gt; Replace </a:t>
            </a:r>
            <a:r>
              <a:rPr lang="en-US" sz="3200" b="1" dirty="0" smtClean="0"/>
              <a:t>c</a:t>
            </a:r>
            <a:r>
              <a:rPr lang="en-US" sz="3200" dirty="0" smtClean="0"/>
              <a:t> with </a:t>
            </a:r>
            <a:r>
              <a:rPr lang="en-US" sz="3200" b="1" dirty="0" smtClean="0">
                <a:solidFill>
                  <a:srgbClr val="FF0000"/>
                </a:solidFill>
              </a:rPr>
              <a:t>v: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015" y="3363371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m</a:t>
            </a:r>
            <a:r>
              <a:rPr lang="en-US" sz="4000" b="1" dirty="0" smtClean="0">
                <a:solidFill>
                  <a:srgbClr val="FF0000"/>
                </a:solidFill>
              </a:rPr>
              <a:t>v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=h/</a:t>
            </a:r>
            <a:r>
              <a:rPr lang="en-US" sz="4000" b="1" dirty="0">
                <a:solidFill>
                  <a:srgbClr val="000000"/>
                </a:solidFill>
                <a:sym typeface="Symbol"/>
              </a:rPr>
              <a:t>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915" y="4071257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Rearrange…to define the </a:t>
            </a:r>
            <a:r>
              <a:rPr lang="en-US" sz="3600" b="1" dirty="0" smtClean="0">
                <a:solidFill>
                  <a:srgbClr val="002060"/>
                </a:solidFill>
              </a:rPr>
              <a:t>wavelength </a:t>
            </a:r>
            <a:r>
              <a:rPr lang="en-US" sz="3600" dirty="0" smtClean="0"/>
              <a:t>of a mass </a:t>
            </a:r>
            <a:r>
              <a:rPr lang="en-US" sz="3600" b="1" dirty="0" smtClean="0"/>
              <a:t>m</a:t>
            </a:r>
            <a:r>
              <a:rPr lang="en-US" sz="3600" dirty="0" smtClean="0"/>
              <a:t> moving at velocity </a:t>
            </a:r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6785" y="5271586"/>
            <a:ext cx="3025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ym typeface="Symbol"/>
              </a:rPr>
              <a:t> = h/m</a:t>
            </a:r>
            <a:r>
              <a:rPr lang="en-US" sz="5400" b="1" dirty="0" smtClean="0">
                <a:solidFill>
                  <a:srgbClr val="FF0000"/>
                </a:solidFill>
                <a:sym typeface="Symbol"/>
              </a:rPr>
              <a:t>v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99759"/>
            <a:ext cx="502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=&gt;</a:t>
            </a:r>
            <a:r>
              <a:rPr lang="en-US" sz="3600" b="1" dirty="0" err="1" smtClean="0"/>
              <a:t>DeBroglie’s</a:t>
            </a:r>
            <a:r>
              <a:rPr lang="en-US" sz="3600" b="1" dirty="0" smtClean="0"/>
              <a:t> equation: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63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699819"/>
            <a:ext cx="86868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How do these fix the problems with Rutherford’s atom ?????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51503" y="2362200"/>
            <a:ext cx="3025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ym typeface="Symbol"/>
              </a:rPr>
              <a:t> = h/m</a:t>
            </a:r>
            <a:r>
              <a:rPr lang="en-US" sz="5400" b="1" dirty="0" smtClean="0">
                <a:solidFill>
                  <a:srgbClr val="FF0000"/>
                </a:solidFill>
                <a:sym typeface="Symbol"/>
              </a:rPr>
              <a:t>v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8380"/>
            <a:ext cx="2362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E= </a:t>
            </a:r>
            <a:r>
              <a:rPr lang="en-US" sz="5400" dirty="0" err="1" smtClean="0"/>
              <a:t>h</a:t>
            </a:r>
            <a:r>
              <a:rPr lang="en-US" sz="5400" b="1" dirty="0" err="1" smtClean="0">
                <a:solidFill>
                  <a:srgbClr val="FF0000"/>
                </a:solidFill>
              </a:rPr>
              <a:t>f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51509"/>
            <a:ext cx="5959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Planck’s Law explains</a:t>
            </a:r>
          </a:p>
          <a:p>
            <a:r>
              <a:rPr lang="en-US" sz="4400" b="1" dirty="0" smtClean="0"/>
              <a:t>Photoelectric effect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9098" y="2369465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DeBroglie’s</a:t>
            </a:r>
            <a:r>
              <a:rPr lang="en-US" sz="4400" b="1" dirty="0" smtClean="0"/>
              <a:t> equation</a:t>
            </a:r>
          </a:p>
          <a:p>
            <a:r>
              <a:rPr lang="en-US" sz="4400" b="1" dirty="0"/>
              <a:t>c</a:t>
            </a:r>
            <a:r>
              <a:rPr lang="en-US" sz="4400" b="1" dirty="0" smtClean="0"/>
              <a:t>onnects matter to a hypothetical </a:t>
            </a:r>
            <a:r>
              <a:rPr lang="en-US" sz="4400" b="1" dirty="0" smtClean="0">
                <a:sym typeface="Symbol"/>
              </a:rPr>
              <a:t>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8175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267200" cy="607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0768" y="1120408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Ask him !</a:t>
            </a:r>
          </a:p>
          <a:p>
            <a:r>
              <a:rPr lang="en-US" sz="4000" dirty="0" smtClean="0"/>
              <a:t>(see also pp. 68-72)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28984" y="3187925"/>
            <a:ext cx="4619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Niels</a:t>
            </a:r>
            <a:r>
              <a:rPr lang="en-US" sz="4000" b="1" dirty="0" smtClean="0">
                <a:solidFill>
                  <a:srgbClr val="FF0000"/>
                </a:solidFill>
              </a:rPr>
              <a:t> “the kid” Bohr </a:t>
            </a:r>
            <a:r>
              <a:rPr lang="en-US" sz="4000" b="1" dirty="0" smtClean="0"/>
              <a:t>at 27 soon after he makes </a:t>
            </a:r>
          </a:p>
          <a:p>
            <a:r>
              <a:rPr lang="en-US" sz="4000" b="1" dirty="0" smtClean="0"/>
              <a:t>his big theoretical breakthrough.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67200" y="1936016"/>
            <a:ext cx="523568" cy="121384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5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" y="0"/>
            <a:ext cx="176745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1084" y="3183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the `</a:t>
            </a:r>
            <a:r>
              <a:rPr lang="en-US" sz="3200" b="1" dirty="0" smtClean="0">
                <a:solidFill>
                  <a:srgbClr val="FF0000"/>
                </a:solidFill>
              </a:rPr>
              <a:t>kid</a:t>
            </a:r>
            <a:r>
              <a:rPr lang="en-US" sz="3200" dirty="0" smtClean="0"/>
              <a:t>’ does: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52368" y="616607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Takes a dollop of </a:t>
            </a:r>
            <a:r>
              <a:rPr lang="en-US" sz="3200" dirty="0" smtClean="0">
                <a:latin typeface="Cooper Black" pitchFamily="18" charset="0"/>
              </a:rPr>
              <a:t>Old School </a:t>
            </a:r>
            <a:r>
              <a:rPr lang="en-US" sz="3200" dirty="0" smtClean="0"/>
              <a:t>physics </a:t>
            </a:r>
          </a:p>
          <a:p>
            <a:endParaRPr lang="en-US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55" y="1146741"/>
            <a:ext cx="4486275" cy="15065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414" y="2653278"/>
            <a:ext cx="926198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/>
              <a:t>Mixes in </a:t>
            </a:r>
            <a:r>
              <a:rPr lang="en-US" sz="3100" b="1" dirty="0">
                <a:solidFill>
                  <a:srgbClr val="C00000"/>
                </a:solidFill>
                <a:latin typeface="Aharoni" pitchFamily="2" charset="-79"/>
                <a:ea typeface="Dotum" pitchFamily="34" charset="-127"/>
                <a:cs typeface="Aharoni" pitchFamily="2" charset="-79"/>
              </a:rPr>
              <a:t>N</a:t>
            </a:r>
            <a:r>
              <a:rPr lang="en-US" sz="3100" b="1" dirty="0" smtClean="0">
                <a:solidFill>
                  <a:srgbClr val="C00000"/>
                </a:solidFill>
                <a:latin typeface="Aharoni" pitchFamily="2" charset="-79"/>
                <a:ea typeface="Dotum" pitchFamily="34" charset="-127"/>
                <a:cs typeface="Aharoni" pitchFamily="2" charset="-79"/>
              </a:rPr>
              <a:t>ew School </a:t>
            </a:r>
            <a:r>
              <a:rPr lang="en-US" sz="3100" dirty="0" smtClean="0"/>
              <a:t>Planck and </a:t>
            </a:r>
            <a:r>
              <a:rPr lang="en-US" sz="3100" dirty="0" err="1" smtClean="0"/>
              <a:t>DeBroglie</a:t>
            </a:r>
            <a:r>
              <a:rPr lang="en-US" sz="3100" dirty="0" smtClean="0"/>
              <a:t> equations:</a:t>
            </a:r>
            <a:endParaRPr lang="en-US" sz="3100" dirty="0"/>
          </a:p>
        </p:txBody>
      </p:sp>
      <p:sp>
        <p:nvSpPr>
          <p:cNvPr id="13" name="TextBox 12"/>
          <p:cNvSpPr txBox="1"/>
          <p:nvPr/>
        </p:nvSpPr>
        <p:spPr>
          <a:xfrm>
            <a:off x="5676898" y="3238053"/>
            <a:ext cx="30254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 = h/m</a:t>
            </a:r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v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5545" y="3238053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E= </a:t>
            </a:r>
            <a:r>
              <a:rPr lang="en-US" sz="4000" dirty="0" err="1" smtClean="0"/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f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692" y="3945939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Forces</a:t>
            </a:r>
            <a:r>
              <a:rPr lang="en-US" sz="3200" dirty="0" smtClean="0"/>
              <a:t> the wavelength to fit a circular orbit around the nucleus:</a:t>
            </a:r>
            <a:endParaRPr lang="en-US" sz="3200" dirty="0"/>
          </a:p>
        </p:txBody>
      </p:sp>
      <p:pic>
        <p:nvPicPr>
          <p:cNvPr id="16" name="Picture 15" descr="C:\Users\fong\Desktop\2012-09 (Sep)\bohr wave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141" y="4874265"/>
            <a:ext cx="7010399" cy="198373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44349" y="4484548"/>
            <a:ext cx="44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see Figure 2.11  pg. 73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36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0"/>
            <a:ext cx="1870587" cy="266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886952"/>
            <a:ext cx="4424362" cy="42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7391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From pure theory  Bohr derives the Energy, E</a:t>
            </a:r>
            <a:r>
              <a:rPr lang="en-US" sz="3600" baseline="-25000" dirty="0" smtClean="0"/>
              <a:t>H</a:t>
            </a:r>
            <a:r>
              <a:rPr lang="en-US" sz="3600" dirty="0" smtClean="0"/>
              <a:t>, of the electron around Hydrogen and proposes the Bohr model</a:t>
            </a:r>
            <a:r>
              <a:rPr lang="en-US" sz="4000" dirty="0"/>
              <a:t> </a:t>
            </a:r>
            <a:r>
              <a:rPr lang="en-US" sz="4000" dirty="0" smtClean="0"/>
              <a:t>of the atom: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4413" y="3286722"/>
            <a:ext cx="4766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</a:t>
            </a:r>
            <a:r>
              <a:rPr lang="en-US" sz="4400" baseline="-25000" dirty="0" smtClean="0"/>
              <a:t>H</a:t>
            </a:r>
            <a:r>
              <a:rPr lang="en-US" sz="4400" dirty="0" smtClean="0"/>
              <a:t>(J)=-</a:t>
            </a:r>
            <a:r>
              <a:rPr lang="en-US" sz="4400" u="sng" dirty="0" smtClean="0"/>
              <a:t>2.178*10</a:t>
            </a:r>
            <a:r>
              <a:rPr lang="en-US" sz="4400" u="sng" baseline="30000" dirty="0" smtClean="0"/>
              <a:t>-18</a:t>
            </a:r>
            <a:r>
              <a:rPr lang="en-US" sz="4400" u="sng" dirty="0" smtClean="0"/>
              <a:t>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            n</a:t>
            </a:r>
            <a:r>
              <a:rPr lang="en-US" sz="4400" baseline="30000" dirty="0" smtClean="0"/>
              <a:t>2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123903" y="193899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n=3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931819" y="2307387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n=2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6519" y="303066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n=1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43348" y="4800600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n=1,2,3…are integers defining circular orbits around positive nucleus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852434"/>
            <a:ext cx="28808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Eq. 2.1 of text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99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Bohr Model Predictions vs. Experiment </a:t>
            </a:r>
            <a:endParaRPr lang="en-US" sz="4000" dirty="0" smtClean="0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2819400" y="20574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3124200" y="2286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438400" y="1752600"/>
            <a:ext cx="22098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3352800" y="2590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2209800" y="1524000"/>
            <a:ext cx="26670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676400" y="19050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209800" y="2590800"/>
            <a:ext cx="22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590800" y="2971800"/>
            <a:ext cx="22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2971800" y="2590800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657600" y="2438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2362200" y="2133600"/>
            <a:ext cx="838200" cy="3810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438400" y="2667000"/>
            <a:ext cx="685800" cy="762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2895600" y="2971800"/>
            <a:ext cx="304800" cy="152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600200" y="5257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286000" y="4495800"/>
            <a:ext cx="0" cy="7620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048000" y="4495800"/>
            <a:ext cx="0" cy="7620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4648200" y="4495800"/>
            <a:ext cx="0" cy="762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1600200" y="4114800"/>
            <a:ext cx="110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000000"/>
                </a:solidFill>
                <a:sym typeface="Wingdings" pitchFamily="2" charset="2"/>
              </a:rPr>
              <a:t>2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295400" y="5334000"/>
            <a:ext cx="441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 =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434</a:t>
            </a:r>
            <a:r>
              <a:rPr lang="en-US" sz="2800" b="1" dirty="0">
                <a:solidFill>
                  <a:srgbClr val="CC00FF"/>
                </a:solidFill>
              </a:rPr>
              <a:t> </a:t>
            </a:r>
            <a:r>
              <a:rPr lang="en-US" sz="2800" b="1" dirty="0">
                <a:solidFill>
                  <a:srgbClr val="0066FF"/>
                </a:solidFill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</a:rPr>
              <a:t>486            </a:t>
            </a:r>
            <a:r>
              <a:rPr lang="en-US" sz="2800" b="1" dirty="0">
                <a:solidFill>
                  <a:srgbClr val="FF0000"/>
                </a:solidFill>
              </a:rPr>
              <a:t>656 </a:t>
            </a:r>
            <a:r>
              <a:rPr lang="en-US" sz="2800" b="1" dirty="0">
                <a:solidFill>
                  <a:srgbClr val="000000"/>
                </a:solidFill>
              </a:rPr>
              <a:t> nm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-40558" y="3278346"/>
            <a:ext cx="22503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CC"/>
                </a:solidFill>
              </a:rPr>
              <a:t>Observed H </a:t>
            </a:r>
            <a:r>
              <a:rPr lang="en-US" sz="3200" b="1" dirty="0" smtClean="0">
                <a:solidFill>
                  <a:srgbClr val="3333CC"/>
                </a:solidFill>
              </a:rPr>
              <a:t>line (sun) </a:t>
            </a:r>
            <a:r>
              <a:rPr lang="en-US" sz="3200" b="1" dirty="0">
                <a:solidFill>
                  <a:srgbClr val="3333CC"/>
                </a:solidFill>
              </a:rPr>
              <a:t>spectrum (</a:t>
            </a:r>
            <a:r>
              <a:rPr lang="en-US" sz="3200" b="1" dirty="0" err="1">
                <a:solidFill>
                  <a:srgbClr val="3333CC"/>
                </a:solidFill>
              </a:rPr>
              <a:t>Balmer</a:t>
            </a:r>
            <a:r>
              <a:rPr lang="en-US" sz="3200" b="1" dirty="0">
                <a:solidFill>
                  <a:srgbClr val="3333CC"/>
                </a:solidFill>
              </a:rPr>
              <a:t> series)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410200" y="4648200"/>
            <a:ext cx="373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CC"/>
                </a:solidFill>
              </a:rPr>
              <a:t>Bohr’s `explanation of H spectrum’: </a:t>
            </a:r>
            <a:r>
              <a:rPr lang="en-US" sz="3200" b="1" i="1" dirty="0">
                <a:solidFill>
                  <a:srgbClr val="3333CC"/>
                </a:solidFill>
              </a:rPr>
              <a:t>quantum </a:t>
            </a:r>
            <a:r>
              <a:rPr lang="en-US" sz="3200" b="1" dirty="0">
                <a:solidFill>
                  <a:srgbClr val="3333CC"/>
                </a:solidFill>
              </a:rPr>
              <a:t>transitions between levels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 flipV="1">
            <a:off x="4838700" y="4451555"/>
            <a:ext cx="685800" cy="3048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5029200" y="1166336"/>
            <a:ext cx="137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3333CC"/>
                </a:solidFill>
                <a:latin typeface="Comic Sans MS" pitchFamily="66" charset="0"/>
              </a:rPr>
              <a:t>obs</a:t>
            </a:r>
            <a:r>
              <a:rPr lang="en-US" sz="2400" b="1" u="sng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2400" b="1" u="sng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</a:t>
            </a:r>
            <a:r>
              <a:rPr lang="en-US" sz="20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  </a:t>
            </a:r>
            <a:r>
              <a:rPr lang="en-US" sz="2000" b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0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434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3333CC"/>
                </a:solidFill>
                <a:latin typeface="+mj-lt"/>
                <a:sym typeface="Wingdings" pitchFamily="2" charset="2"/>
              </a:rPr>
              <a:t>486     </a:t>
            </a:r>
            <a:endParaRPr lang="en-US" sz="3200" b="1" dirty="0">
              <a:solidFill>
                <a:srgbClr val="3333CC"/>
              </a:solidFill>
              <a:latin typeface="+mj-lt"/>
              <a:sym typeface="Wingdings" pitchFamily="2" charset="2"/>
            </a:endParaRPr>
          </a:p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656</a:t>
            </a:r>
            <a:endParaRPr lang="en-US" sz="3200" b="1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>
            <a:off x="3505200" y="2743200"/>
            <a:ext cx="76200" cy="762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2743200" y="4114800"/>
            <a:ext cx="990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</a:rPr>
              <a:t>4</a:t>
            </a:r>
            <a:r>
              <a:rPr lang="en-US" sz="26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600" b="1" dirty="0">
                <a:solidFill>
                  <a:srgbClr val="000000"/>
                </a:solidFill>
                <a:sym typeface="Wingdings" pitchFamily="2" charset="2"/>
              </a:rPr>
              <a:t>2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4267200" y="4038600"/>
            <a:ext cx="114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</a:rPr>
              <a:t>3</a:t>
            </a:r>
            <a:r>
              <a:rPr lang="en-US" sz="2600" b="1" dirty="0">
                <a:solidFill>
                  <a:srgbClr val="000000"/>
                </a:solidFill>
                <a:sym typeface="Wingdings" pitchFamily="2" charset="2"/>
              </a:rPr>
              <a:t> 2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7600" y="107921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 smtClean="0">
                <a:solidFill>
                  <a:srgbClr val="FF0000"/>
                </a:solidFill>
              </a:rPr>
              <a:t>n</a:t>
            </a:r>
            <a:r>
              <a:rPr lang="en-US" sz="3200" b="1" u="sng" baseline="-25000" dirty="0" err="1">
                <a:solidFill>
                  <a:srgbClr val="FF0000"/>
                </a:solidFill>
              </a:rPr>
              <a:t>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smtClean="0">
                <a:solidFill>
                  <a:srgbClr val="000000"/>
                </a:solidFill>
              </a:rPr>
              <a:t> 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n</a:t>
            </a:r>
            <a:r>
              <a:rPr lang="en-US" sz="3200" b="1" u="sng" baseline="-25000" dirty="0" err="1">
                <a:solidFill>
                  <a:srgbClr val="000000"/>
                </a:solidFill>
              </a:rPr>
              <a:t>f</a:t>
            </a:r>
            <a:endParaRPr lang="en-US" sz="3200" b="1" u="sng" baseline="-250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1342" y="1581834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5     </a:t>
            </a:r>
            <a:r>
              <a:rPr lang="en-US" sz="3200" dirty="0" smtClean="0">
                <a:solidFill>
                  <a:srgbClr val="000000"/>
                </a:solidFill>
              </a:rPr>
              <a:t>2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4     </a:t>
            </a:r>
            <a:r>
              <a:rPr lang="en-US" sz="3200" dirty="0" smtClean="0">
                <a:solidFill>
                  <a:srgbClr val="000000"/>
                </a:solidFill>
              </a:rPr>
              <a:t>2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     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800" y="120232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</a:rPr>
              <a:t>Calc </a:t>
            </a:r>
            <a:r>
              <a:rPr lang="en-US" sz="2400" b="1" u="sng" dirty="0" smtClean="0">
                <a:solidFill>
                  <a:srgbClr val="0070C0"/>
                </a:solidFill>
                <a:sym typeface="Symbol"/>
              </a:rPr>
              <a:t></a:t>
            </a:r>
            <a:r>
              <a:rPr lang="en-US" sz="2400" b="1" baseline="-25000" dirty="0" smtClean="0">
                <a:solidFill>
                  <a:srgbClr val="0070C0"/>
                </a:solidFill>
                <a:sym typeface="Symbol"/>
              </a:rPr>
              <a:t>theory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48400" y="1538748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7030A0"/>
                </a:solidFill>
              </a:rPr>
              <a:t>434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70BB9"/>
                </a:solidFill>
              </a:rPr>
              <a:t>486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656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8699" y="3048000"/>
            <a:ext cx="430530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</a:t>
            </a:r>
            <a:r>
              <a:rPr lang="en-US" sz="2900" dirty="0" smtClean="0"/>
              <a:t>% error between observed and calculated !!!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405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76" grpId="0"/>
      <p:bldP spid="109577" grpId="0"/>
      <p:bldP spid="109578" grpId="0"/>
      <p:bldP spid="109579" grpId="0"/>
      <p:bldP spid="109580" grpId="0"/>
      <p:bldP spid="109581" grpId="0" animBg="1"/>
      <p:bldP spid="109582" grpId="0" animBg="1"/>
      <p:bldP spid="109583" grpId="0" animBg="1"/>
      <p:bldP spid="109588" grpId="0"/>
      <p:bldP spid="109592" grpId="0"/>
      <p:bldP spid="109593" grpId="0" animBg="1"/>
      <p:bldP spid="109594" grpId="0" build="allAtOnce"/>
      <p:bldP spid="109598" grpId="0" animBg="1"/>
      <p:bldP spid="109599" grpId="0"/>
      <p:bldP spid="109600" grpId="0"/>
      <p:bldP spid="37" grpId="0"/>
      <p:bldP spid="38" grpId="0"/>
      <p:bldP spid="39" grpId="0"/>
      <p:bldP spid="40" grpId="0"/>
      <p:bldP spid="3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1153</Words>
  <Application>Microsoft Office PowerPoint</Application>
  <PresentationFormat>On-screen Show (4:3)</PresentationFormat>
  <Paragraphs>306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1_Default Design</vt:lpstr>
      <vt:lpstr>2_Default Design</vt:lpstr>
      <vt:lpstr>3_Default Design</vt:lpstr>
      <vt:lpstr>Default Design</vt:lpstr>
      <vt:lpstr>4_Default Design</vt:lpstr>
      <vt:lpstr>6_Default Design</vt:lpstr>
      <vt:lpstr>5_Default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 Predictions vs. Experiment </vt:lpstr>
      <vt:lpstr>Bohr Model Predictions vs. Experiment (continued) </vt:lpstr>
      <vt:lpstr>Bohr’s Quantum jump pix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model’s failures (continued)</vt:lpstr>
      <vt:lpstr>PowerPoint Presentation</vt:lpstr>
      <vt:lpstr>PowerPoint Presentation</vt:lpstr>
      <vt:lpstr>PowerPoint Presentation</vt:lpstr>
      <vt:lpstr>How to sing the spdf song: part 1:  electron neighborhoods: s, p, d and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115</cp:revision>
  <dcterms:created xsi:type="dcterms:W3CDTF">2013-08-26T23:18:54Z</dcterms:created>
  <dcterms:modified xsi:type="dcterms:W3CDTF">2013-09-06T20:42:54Z</dcterms:modified>
</cp:coreProperties>
</file>