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  <p:sldMasterId id="2147483826" r:id="rId2"/>
  </p:sldMasterIdLst>
  <p:notesMasterIdLst>
    <p:notesMasterId r:id="rId13"/>
  </p:notesMasterIdLst>
  <p:sldIdLst>
    <p:sldId id="331" r:id="rId3"/>
    <p:sldId id="332" r:id="rId4"/>
    <p:sldId id="319" r:id="rId5"/>
    <p:sldId id="320" r:id="rId6"/>
    <p:sldId id="321" r:id="rId7"/>
    <p:sldId id="325" r:id="rId8"/>
    <p:sldId id="328" r:id="rId9"/>
    <p:sldId id="327" r:id="rId10"/>
    <p:sldId id="330" r:id="rId11"/>
    <p:sldId id="32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905B57-4C97-420A-BC88-028AFD9F3685}">
          <p14:sldIdLst/>
        </p14:section>
        <p14:section name="Untitled Section" id="{23CBC2A3-CB94-4CAF-9DCA-EB239E2DA874}">
          <p14:sldIdLst>
            <p14:sldId id="331"/>
            <p14:sldId id="332"/>
            <p14:sldId id="319"/>
            <p14:sldId id="320"/>
            <p14:sldId id="321"/>
            <p14:sldId id="325"/>
            <p14:sldId id="328"/>
            <p14:sldId id="327"/>
            <p14:sldId id="330"/>
            <p14:sldId id="32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10" autoAdjust="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00544-8555-4736-990B-6AD2333313D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1E089-4CB7-4101-BC91-45FE78EB2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9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0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6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61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38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7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0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9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3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3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55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63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32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15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62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32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54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18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8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5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3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3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7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6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0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6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5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6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0D4381-318E-4340-9E09-D67260784F0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60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0D4381-318E-4340-9E09-D67260784F0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4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d1kzeOyJJb6MFM&amp;tbnid=_Y7HiGVWfdcjhM:&amp;ved=&amp;url=http://www.cavstheblog.com/?attachment_id=6334&amp;ei=ADclUveEI8X2qQGK1YHgAQ&amp;bvm=bv.51495398,d.aWM&amp;psig=AFQjCNH6ceAF9c_VBrS8tTDRu8wgppH-6g&amp;ust=13782570250274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gif"/><Relationship Id="rId4" Type="http://schemas.openxmlformats.org/officeDocument/2006/relationships/hyperlink" Target="http://www.google.com/url?sa=i&amp;rct=j&amp;q=&amp;esrc=s&amp;frm=1&amp;source=images&amp;cd=&amp;cad=rja&amp;docid=3pq4lVkgfXNDXM&amp;tbnid=ogiJ3CXG4dPuwM:&amp;ved=0CAUQjRw&amp;url=http://chemistry.umeche.maine.edu/~amar/spring2011/matterwave.html&amp;ei=9CwlUpT2JunY2wW-_oC4BQ&amp;bvm=bv.51495398,d.aWc&amp;psig=AFQjCNGJdUJDcJ7yYsHOC8XObQG9YDMNKg&amp;ust=137825443858537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5TdRTNKkULl2M&amp;tbnid=uqhB0LjNdLQ2AM:&amp;ved=0CAUQjRw&amp;url=http://blogs.cas.suffolk.edu/jillmartelli/2011/10/10/105-lab/&amp;ei=8zMlUoiHL4aT2QWThYDICA&amp;bvm=bv.51495398,d.aWM&amp;psig=AFQjCNHXOk_ucokFXBdBXF7rhDcE8m0gWw&amp;ust=137825618937757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jpeg"/><Relationship Id="rId5" Type="http://schemas.openxmlformats.org/officeDocument/2006/relationships/image" Target="../media/image13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935" y="2829071"/>
            <a:ext cx="3200400" cy="4028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http://library.thinkquest.org/28383/grafika/1/aeffotoelektr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1" y="2580509"/>
            <a:ext cx="4495800" cy="36173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5473005"/>
            <a:ext cx="5257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Threshold frequency for emission varies with metals (f</a:t>
            </a:r>
            <a:r>
              <a:rPr lang="en-US" sz="2800" baseline="-25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=</a:t>
            </a:r>
            <a:r>
              <a:rPr lang="en-US" sz="2800" dirty="0" smtClean="0">
                <a:solidFill>
                  <a:srgbClr val="000000"/>
                </a:solidFill>
                <a:sym typeface="Symbol"/>
              </a:rPr>
              <a:t></a:t>
            </a:r>
            <a:r>
              <a:rPr lang="en-US" sz="2800" baseline="-25000" dirty="0" smtClean="0">
                <a:solidFill>
                  <a:srgbClr val="00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for metal 1, f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=</a:t>
            </a:r>
            <a:r>
              <a:rPr lang="en-US" sz="2800" dirty="0" smtClean="0">
                <a:solidFill>
                  <a:srgbClr val="000000"/>
                </a:solidFill>
                <a:sym typeface="Symbol"/>
              </a:rPr>
              <a:t>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for metal 2 etc.)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886" y="985897"/>
            <a:ext cx="220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E=Energy of ejected electron from metal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6024" y="0"/>
            <a:ext cx="617158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6200" y="0"/>
            <a:ext cx="3352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Photoelectric effect: the textbook version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23622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See also p. 62 of text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2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90600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In-class practice on board:</a:t>
            </a:r>
          </a:p>
          <a:p>
            <a:r>
              <a:rPr lang="en-US" sz="4000" b="1" dirty="0" smtClean="0">
                <a:solidFill>
                  <a:srgbClr val="000000"/>
                </a:solidFill>
              </a:rPr>
              <a:t>Planck’s law  exercises …</a:t>
            </a:r>
          </a:p>
          <a:p>
            <a:endParaRPr lang="en-US" sz="4000" b="1" dirty="0" smtClean="0">
              <a:solidFill>
                <a:srgbClr val="000000"/>
              </a:solidFill>
            </a:endParaRPr>
          </a:p>
          <a:p>
            <a:r>
              <a:rPr lang="en-US" sz="4000" b="1" dirty="0" smtClean="0">
                <a:solidFill>
                  <a:srgbClr val="000000"/>
                </a:solidFill>
              </a:rPr>
              <a:t>	  E(J)= </a:t>
            </a:r>
            <a:r>
              <a:rPr lang="en-US" sz="4000" b="1" dirty="0" err="1" smtClean="0">
                <a:solidFill>
                  <a:srgbClr val="000000"/>
                </a:solidFill>
              </a:rPr>
              <a:t>h</a:t>
            </a:r>
            <a:r>
              <a:rPr lang="en-US" sz="4000" b="1" dirty="0" err="1" smtClean="0">
                <a:solidFill>
                  <a:srgbClr val="FF0000"/>
                </a:solidFill>
              </a:rPr>
              <a:t>f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</a:rPr>
              <a:t>               =6.63*10</a:t>
            </a:r>
            <a:r>
              <a:rPr lang="en-US" sz="4000" b="1" baseline="30000" dirty="0" smtClean="0">
                <a:solidFill>
                  <a:srgbClr val="000000"/>
                </a:solidFill>
              </a:rPr>
              <a:t>-34</a:t>
            </a:r>
            <a:r>
              <a:rPr lang="en-US" sz="4000" b="1" dirty="0" smtClean="0">
                <a:solidFill>
                  <a:srgbClr val="000000"/>
                </a:solidFill>
              </a:rPr>
              <a:t> J*s *</a:t>
            </a:r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b="1" dirty="0" smtClean="0">
                <a:solidFill>
                  <a:srgbClr val="000000"/>
                </a:solidFill>
              </a:rPr>
              <a:t>(Hz)</a:t>
            </a:r>
            <a:endParaRPr lang="en-US" sz="4000" b="1" dirty="0">
              <a:solidFill>
                <a:srgbClr val="000000"/>
              </a:solidFill>
            </a:endParaRPr>
          </a:p>
          <a:p>
            <a:endParaRPr lang="en-US" sz="4000" b="1" dirty="0" smtClean="0">
              <a:solidFill>
                <a:srgbClr val="000000"/>
              </a:solidFill>
            </a:endParaRPr>
          </a:p>
          <a:p>
            <a:r>
              <a:rPr lang="en-US" sz="4000" b="1" dirty="0" smtClean="0">
                <a:solidFill>
                  <a:srgbClr val="000000"/>
                </a:solidFill>
              </a:rPr>
              <a:t>Mole buck opportunities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4134505"/>
            <a:ext cx="1357883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41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575" y="-152400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usual textbook explanations of the photoelectric effect blur the really bizarre, underlying meaning of the experiment.  </a:t>
            </a:r>
            <a:endParaRPr lang="en-US" sz="4400" dirty="0"/>
          </a:p>
        </p:txBody>
      </p:sp>
      <p:sp>
        <p:nvSpPr>
          <p:cNvPr id="3" name="AutoShape 2" descr="data:image/jpeg;base64,/9j/4AAQSkZJRgABAQAAAQABAAD/2wCEAAkGBhQSEBUUExQWFRUWGBgVGBgXFxQYGhgXFxcVGBUXFxgXGyYeFxolGhcUHy8gIycpLCwsFR4xNTAqNSYrLCkBCQoKDgwNGg4NGSwkGyA2LzU0KSwpLjU2NS01KTUsKSw0MCkpKSkpLCopKSkpKS4qKSwqKSwpKSkpKSwpKSkpKf/AABEIAMYA/wMBIgACEQEDEQH/xAAcAAABBQEBAQAAAAAAAAAAAAAFAAIDBAYBBwj/xABIEAABAgQEAgcGAQgJAwUBAAABAhEAAwQhBRIxQVFxBhMiYYGRoQcyscHR8OEUI0JSYnSz8QgWJTNTcnOC0jQ1Q2N1hJKiFf/EABYBAQEBAAAAAAAAAAAAAAAAAAABA//EABgRAQEBAQEAAAAAAAAAAAAAAAABEQIi/9oADAMBAAIRAxEAPwDxYpjkImOQHRHIUKAUKFBLo2kGtpgQ4M+TY3H94iAHW4xyPon29UEtGEgoloSevlh0pSCzL3AjwzomgHEKQEAg1EgEEOCOtRYg6wAmHJj6W9q3QZVbTyJNNLlIV14KlkBASgSpwdRSlyMxSGDuSI8Y6cezKpwsIVNUiZLmHKFyypgoAnKoKAILAkG4tAZINCKY3/Rr2L1lXITPK5UiWsBSOtKsykq91WVIsDZnIJfSBvTP2a1WGBKp2RctZyiZLJIzM4SoKAKSWLcWMBkxLESBIjd9GfY1V1lOmoK5UiWsBSOsKsyknRTJDJB2c3fSBnTD2Z1WG5DOyLlrVlTMlklOZnyqCgCksCRsWN4DKqjglPBaRgyi9iwbYkuWADNcklmj0TCvYnWFKVrNPLKriVMXMKnZ2VkSwPcCdIDyyXQE7RIqis4vHqCuiQpphkVEoJmFOdJCitExALFUtRAIYkApIBDjVwYml4KElCESs65igiXLDB1MVXJslISlSidmPdAeRKpCA7RGZce41Xsoqlpv+RkjtdXnnAtwz5G1GuVowNV0NWqd1KZahP6zqep7L9ZlzM75cuXtZ3bLeAyCJMcVKj1NHsFrcv8AfUudnyZptv8Adk42dmjETOilQK0URltUFYl5SbOoZgrNpky9p+HlAACkd0cyg8PCPZujPsgqaHEaSbNVJnS86gsJzOl5Uy5StIzJdg+zi28M/pD0iJa6LIhKXTPfKkJdjIZ2F9/OA8cKYWWHERyA4BDcsOhZYDgSI5ljsJ4DgTHWhQoCOFChQChQoUB0QS6Nf9bTf68n+KiBkE+jP/W03+vJ/iogPfv6QH/aB+8SvguPBeiP/cKT95kfxUR717f/APtA/eJXwXHg3RAf2hSfvMj+MiA+gfbIsiVh7FnxGm9BMPygf/SJH9mSf3lP8KdF/wBs391h/wD7jT/CZFD+kSP7MlfvKf4M+AG4jilTi2FCUmk/I6ZIlLNTOmgIEuUxKkIyhSwwcEWtrGk9t0rNg021xMkt3EzUj4EiF7RKBVR0fUKdsvVSZvvBKTKlhK1X0bKHbdoue1CSZmGhLNnn0g7hmny/rAC8FTIxjAU0aZvVrTIkypgDFcpcnIxUh3KCqWC+hB1fQJj0iumGVR4iqUJQWlUtUuWck4y0qZImlbpWxJKFJBsWe8S0HQeXNwmXU4elScRSiWM4nzUqTOQpAqUHMvIknLM7Kg1xsYP+0+rKMNkpmEflCptOQAzlUspXOKRwCQu+lwNxAZDFlIk5FISkplTZMwhRyhQlTErYqYt7o2MaOaupr6vD6mfT/kMqROUU9bNBmTlTAlKEIlhIUknKfeYsTaPP6DGCqsphMI6tNRTuTsBOlkE8Lt5R6p0+oZiqvC5qW6uVVJ6x1AXmlCEED9I+8PHxgK/tISBVUSjsiqHmKf5iAEnH5UmrpJyy0tCpgWdcgmS1ICy36IUA/AKJ0EFfa7UFC6Q8U1I80yY8+6MmTOrpAqSRJXMMtXbXLAUZSurdSSCO2EjXVQgPTukfR6pVVjEsNmSlzTI6komAKSuXmzhUpYUE5n4ljxEZGnxKdKrBXqSKicZkyUuQEKkTBN6mVLTLTL/OErCUk2sysz5bxssB6IzaLEiKcFGHqkOZZmqWBUZrkIWSpKiLuLEO92gXJqEq6SZgRk7Up7MZ6KZOYA/rBGZJ/wAihsYC70eop8zGDW1MtNMV0hkopzNTMmEImIUpZyjKlIzJDcViBeN0w/rVSqb9CWTz6nEBf/6Dyg5NoZiekSJxYyplFMlIvd0TULmDLqPeRfS8UMfmBOPSFqsAaRLn/wBRGKS0/wD6Ukc1CAm6Zn+3sG/+V/DTGT/pFoddF/lqPjIjddKcGWvFcMqAUiXKVPQoqUAc0yX2AlJuonKrTRiYzXtnwo1FXh8oKy588vMU5m6ydSS3yuHbNo4gPBSiGkRs+nHQRWH1IkdYJ2aUma4l9W2ZcxDNnU/uO77xlJtMRqG8ICq0OBh5RDckA1cRtEqxEbQHGhCOkQ2AbChQoBQoUKAUOQsgggkEFwRYgjQg7GGw5IgLc/FJ00ZZk6atLuypi1B+LKJERIJSQQSCCCCHBBFwQRcF4SREoEBYmV82Y2ebNXlOYZpkxTEaEOqxHGDdBQTamy5kyakFxmmTFAljcBRIBDmKeDYapahlDn73j1LAej6ZYSrKytfHcNAVMC6HASjLmLmqlK1k9bNEu+roSsJN+6DB6PyEkHKolJCk5p1QoBSSCksqYQWIB01EWq2aUptbaM4vHjnL8Wb0EBX6TKMsmZKK5cwllLlLmS1G1iooIzW3LwFFT1kta1lSppSAVrWuYptWzLJIDtbSC+OVmaX4Ejw1HzjNUVTmklmCkv4p2gKqpoUpm17JGxBNxyi3iq1lCE9bNORQ6tJnTiEEEh0Ar7LDcQLmIOYtqHgnUVBJQ40ZT7/tX8i3dASiacrqK1LTmS61zFt+tlzKIGw8Iq0oCiygFJKnIIcHmN3tFitqLE7DM3e6R8yYpUJYpJ0dzySR8ngN/hNEFpEsTJ7EE5BUVCUAPcBAmM2lu6DVFh8hcgIMtIljRLZcpFwUsxSp75gxvrGbwLEHqi9mQW8SC3kRF3F8fErOxDkvyYXH3xgCE7B6YkLmGYtfuhSqipUoILHKFdY4D7aejdXQ06ErT1RImgBYWqZMzJS+UfnFEgAlRDbl4EUGLIEpJWCqavtZQfdfQHhZo1NBNM0usDjawHjACqfA6eblVMTNUU+4Vz6lSkahkEzHTYswixN6KU5vlUbAdqdPUQykqGUqmOO0lJs3uxexCgKQ6OLn5xBR4kxZfvafbQATEOicu6khWZmzKXMWWBJAeYokC504xlq3DAgstL7PHqs+S4e178OP4fegDG6BKkl9e777oDzCs6MjVBfgICVWGrQbiN1UUqk+7sfjFeYxSAseDXgMEoQxSI1ld0eCiTL5tACoolILKDGAHqTHIsLRDCiAqwoUKA68chQoBQ9JhkOTATCL1FT5jFalklRsI23RXAjmCiCz3cbePxgNJ0PwUBIJQcxuD8/hGmrcQTISc1iBuDDJM9MtHZS34Rlek+LrUpmOVr8D5wFfE8bKsypa3tdO/wCIjNVOKqWoEm4PnFGdOIVbeIut0PCA1fW5pIJvrr3jT1gFhc33pegL37i3zbzi3Q1gyEcj4C3waA9POZau/wDn8oBTZhCz5ekEEqClsD2co8yAPjAupHvHv9I7ST/l/KAtTp/6INnBP+ZgDDpLhSeDD1irOUHB0tpFmmNio8Mv35QBzBKkpVMU75Tl8Gb4CKFTW5llRuAnQ7k6fARXwepITNvqw8z/ACitOmOo84A9gE0lYuXJBPIbRuqLGMicqiB3vt3eEed4McqM3fxN47iGKkqtpw2gPUx0nl8S5tYenrEgweVMUJimTuBoXe2nhHnHR9alKcOQ7DvV3DgI3FNNRJWlMxfbXcLU7H9l9PCALpUUEoN2NidxseTRXqj2S8CqLpUifPMhQZbqCWIIdL2SRx25NEmJT8ttvOAFYlKABVApICtNfhxF4O6htYA1VKZcxxueOvcOAgI5lIUBw53aKU5aVBpiMrnXeNNR9oOddOUUMSw8bQGUrujp1l9oesBKmiUg3BjZYZmQtQWwTte8ElUEucHACvvj4QHk0KFCgFCEKFAdaJAIYBEiIDR9GZCbqOu0a1GK5Wa3D7EY3BllBzM447Qaq5YUM6VX1KfnAHP6ygjKS+tj6QKxGvK3AIGobiNoCTZwGzlxv9vEBnGA7NlP3bxTIbW20XpU59YrVamPx5XgL2HVQuCWe2j6hiG4RRJImltn8e+IqWcx8IU6Z+ccd3wgJa5DZVDRQ18oryVMD97iLNSt5bcIpS+EBOuZdjF6RM7Dfe8DZir8w8SyKhvhfx+sBawyaylDV2+OsRBgSO8+peKqJpSrziWZMdX3vAFV1hCABwhuGYcuomBCP9x4DcxRJJ+EemdB8J6uQCodpdye7aAt4VSypYCWyhGhYsG3POMr06xQLmJAOn6Qdif2RqBz8I9JKRlIVlLDTfbj8o846dYWp3SwTqwF+/8AyiAzlDIWSJkpQC0HNdV7Xj0OrqVT5KJhZKlAZw36TagHYx5RKmlKgbgjmI2COlIMqWh3WLEPoPrAaagndljrEldSOl8oKvu57oqTNEr46/fpBKhU4YsfswFfCzbv3aLdQltAPKK895a3GhizTrB+UBn8Rw1JJU2vN4rys4DZfJwY0kxIB52inUUzA5XvfWA8UhR2FAchQo6IByYlQNIYkRLLTAaTo7ICjqxs4dj5Gyh3WjT4zgiClDDKWNw48htygJ0VlkqAAJHgQPnGi6UVoQqU2wJI7jvAY3EMOmS9Q4/WHzEUY39DUy5qTp98YFYl0bStykgH0gMi7GI5y3gnPwdaNQ4gbUSSNQ0BEgwlaxwQiYCdc1wOVzx3++cOoZLq7oryRcRYQvKD3mAfVyrhtg3rENNd+UPE9zfvH0+URSyz8oCMw9KrCGIDw9IvAGsEpcywSLR6phtclKAOA7uUea4ccqgP1QH567RoUVoysWfjAayvx5KLAZieXrHnXSfHOsN0gf7lNvtpE9fiYRsFAhtNPGM9PmhT6v4wAtdyS8TUgYxFvFiSlmgN/QVeany2ciwJ3HFokwfE2UxOlj9fjAnB8QGXLrqHiqic01++wBfzgN/X0uZAN/ARSoJjL3fiYJYYc8m9y3H6QHmAJW+bfRiwgLdcoG7v5RAsEp3HE2+ccxZwAQHBDvbh3gw3DKjMgguD32/CA8YaOQ5McVAcaHphkOTAPianF4gEW6NN4DbdFiHBKW72HwHxjnS9RM0bjKBDsAmgC6T5n4NFfHFZpvBwNyYAIJikgtaDnR+sKhlUSTsIEzKZnH1htCtSVhikc3bz0HjAbCZJ+xAHFKEKPa04xaFXMK7lI0YBYPImLOIUvZ5wGFqpGRRGsMEWMRPbMQGXZ4DtOO0IlcFZJsA8Norlmcmw5vD68dq2l0+I+xAQgC/pEgl9lt+A4RXEXJJzJfhb6ekBVSWMS0xZSeYhs2WzHiIVTYhuEBp1H84tRLcBbW2vrEvXFQcM+pDWgHS1OYXubQcoJoA0cfGAETFkqZm5For1YZPvXOwNvE6Qfm04dzIzpO4u3lFKfQEptLyp4Gz66QANAieWmOfk7H6R2AvSKrKHcj74RNQzL5j4d5gMuedBBSgcgElhyd+4DcwHqHReaVSr6aCIsRlAzGyjwzavb7MTdG/7kl2Gzu3M8TFBckGY5CTfUON99ICbE0EBJAcNdnb0vAIVLHUci/zEa2tps8phYkWjzespVImdsZTxdge/SAxAhpjojihANhwEcAh4EB1MXqJFxFaXK7vL6QRoqcvY/fIwGjwucQMuZPmfgYr4xLIWC5IixQ05F1H4D5Q3FZJWg5WtfS/nAQqQ4t3cRHcPo1LmgJLHdxm8xFCVVEMDYiClLUHXNltdmJ8LPAaZNHLQzlyN2AHldo5XkLQWHny9BFfCghQzKmZUA6qZ+Vz8HizXzxlZCSAbMxzK7y+ggPOcVpWUdPCKaEwfxOnvfe3c/dxaAqka6cIB9GQEqN8wbL8zFXM48XjqSQYQF4BxQw9Y7IVlUImnTAZY4v6RAS474CatmaDYC0RrSC2r98MWLiCMopKQCPdc9/LvtwgKkktBulnlgwLDcMQ/PblAQKKTcfe0XJNWU2uCe+A1BxIITmKZqVaWAynzjNYjiylq94tw2+sNqaozPe2t3jvimpH3p4wHOsjq1Qxrx3K9vOAYCHfX4QXoFFagCfvhAdYuY0HReTmmD73gPRaacZVMAnVu7zY3bzinh09alHrFhXl8xEGN4ukMgKFm1b0uxiXDJxsFDIDo497yt5QB+oVlQnhbu+kef9MF9XOLhQB3za/OPQJvaSbaach3bxiunWEqWlM1ASoAZT7zi9tIDzAQ5oSERL1doCIJiVKISREqICemluY0+FqADN5iBuC0edzsPu0Haelyai52y3MAyUv3k+kPEpxs5s3PlHVSE5grtA8AH894I0sjMDlv3DXy14QGRr8N6pdxYxJTocONAOf2IPYxhedFtRx38x84C0iDlKbOk6PAWZOKdXcsVjQruE8Mo2EcVjEyabklg9hqeJa7RUnyrgfy+EOprE2s1zpyYQFGdNObtempirND6+AHhrF+fI7Vstub+UVZqAON3PL8YCjOTv6Q5crsvvrzG8OmpBS4+b7+EOS/VO/7PnoBAVgLQ+nUM19DaGHT4RJITvASVspiPvlEqUlrm1uL6aco5U6ONrj5w5NRZ9xvr6vARdU4d78O6E7AdzkmH5Qq+h1fxhs1ViRYcfv7vAPUbW8YiA4lo4Zvk/0hpmWgHPvtC61nMQZntEqU3gOJllRYRpMOlCSjiowIp1BN9/jHV1BVdyB4P8bwBmVPzHtdptE/Qk35AjxjQYTVKCnCVHgxAI5C3lGGTVJ0ctyH1g9hGIAskpKkgiyZjemvk0B6RSoStO4J1Z0/GIarDnSUqAUDxZrHvECaHEMvuukbhSVP5784N09eJg1T8fnzgPBpEp4mXJIi9R094JIon29IDNmlJ0vy18jeGmjWLlJHMGNpJwdLXAPOCEqhKRaw7gIAJ0cOWSs7/fKLEytWdApXgdOG4ghNzBJaYod+Y37hAZKJkyYEJWpT95bmSTAWguabJlLHexHyHrFim6+WQcr6e9MA+K7wToOi6QjMpyE+8ToeID3POIZtAlCCrKEcB8HgLkrEpi+ypKOSVj47QMxegI7Y7B7jmfutBjAcN7OdepuLN6coZitOCT2bAffMwGRl4ml+2kPfUa951hJrktoLnXlo28OqaEGwSq/dAz8hUlbbDnAF6ZPWAucoHAOSdoo1NEWBTd3Af1t9IPrwh0pMtB0YPd7XJEVF4XNU5mMnLYZWBSBwCXgMupRTq42/nCkqBQQdr+cNrVur6x2YiwPFLN9YCudH4Wjj2hRyAmM1wAw5w4WLKs0JFkgtd9flHasuX4wExDltYjnbC9uX34x2hmF2cjg0cnycqtIBkxNniu0W1zQBreKzvAdQIeJkLNZhDAiAcJvCJJSMxuYhyRZpk+R9ICdWHKDNofA+UEsPwtSx2VAEbFIHqGPk8XsKX2QFNlOnO+/PWC1OES1JmSwwNlJOhUDoR+idL98APGGzpZDywR+sFuC24OZLHmI0+DoOVzmHMuPAkCD1FSImoBA1AuM2voT6eMRKwfIonsKHMA+Lgcd3gPPMLwfiLxoqXo+8HMIwpg7P978I01PhQbS33ZvH0gMtJ6OBuJi0nAS1x6RrJVAA4yhtlPffbb8YUynA2Yc/vbv28w836R9H+w6XJG3xfhAHo1SutRdjxGt9g/HSPU8QSkpIbWznhz3jy2qJpp5ANtQ3E2cwGmrmyoS+UG2Xw3O7fWBONKACUgl3+nHWBk/FTmBLslw/E7+lhEeJ4jnYpOgcH0bwv5wGppxlQlILvcsfByfA95gbidTklrI1dtyX+A3tHMDqc1n2B563t5RXxNGdXVDR78th6QFOZKK5Xzsf5xFXyVpSkuX/AGWBMaSmw4MlI2ZzxPAQWwro0KherJT3bcB3nSAyWCVs49lMqZMVpwCXtb8LnjB6n6NLShTSVZlpY3G92d7c49Bw7C5UgZEJAJ8zsT8Xi8sMDAfOmIdCKsTsnVhyCoAKBsNfEQLr8ImyvelqDMdPp92j1zpfOWhUuYgP1a8xZh2GZQv3fyhlRKTNOliMwNmym7jYhvGA8XnqBLjyiONZj2BoKiZbBQfMB+EZWbLKVMYDpNhEk0actohfaD2FYWkDNM04QAyio1kukQRGGLmfpC22kFJ9SlUsdX7oJTbiNhe994DLnKQrsntnQQE6MEQ9y/x5RKjAkFOjGJqNLMokknfh8mghJmJ3s/34QGcxDBTLum4+/SKSUacDbkY3kky1WccGtAHE8IEuYf1T9hoAFMlXjslLEjvghVSAUgp1Zz3ED1ikgaK84Axh1YAliWD/ABbbhF2orXlKaxFmJt3X+B4OIzS5ljClYgoWezMeDQHqfQiudIINlasTYgvdr6j3hcbwexzKVumZlWQG0LizumwV9mPMejONJQcrkF3H0eCuL49qlfaBLpOjPwUm45F4D17DqVISOXcb239Gi+BAodJqUaTU+AV/xjv9aKX/ABk+S/8AjAX59SlCcyjbuBPdoIDYl0sloBZK1cFAW7z4Q2p6YUunWDmyhrvpz0jP4lj1EoElaXO4zb9zNxgKOJ9OCoMlBbvsOVoxeMV0yaXICR93D3gzOxmmD5CjU6663sBrA2pxiUTbz29A8ACTMWxABI5GG081TF0205bwUXicri7+IDc4UuqklnXlD948WAgG4PjPVEEuBva5A27hBNGLyjNUoH3r8u78YqEySojrkAbWLW8HED5tXKBIBB8NX4WtAbvD8Ul5XzXOl9BG16Nz0plK2f5P+MeHGoRYIFuRLP8AKC2DdJlyf/MCDsoFQ4huG+8B6zi1abqQ7pDgXc7s/hx3jmHdKUz5TpsRYpIYgjVwS4F28Hjz6Z02UQbo4aLA7g7FjGblYjME4zRPQlRcEdo5gdiwEBs+kOIupSRcEcm+upgJhNYUylAEkyllAN/cIzJDcAcw8RAyoxEm/WJdtO1yMUEYhMlpIBSXVnd/2crXgC9ZUATFKAbNcgbnjGRxNYKyRFusnrUxKgNtST6CKS6K3vgk8AT6wFdC7wekVwWlI4O/IQFFN+0PWOBRSbF/OALVlf2ezZrADR+W0DkTLubnWIDNOkOQh9x6/SALSsQaHS63OLFhprAxEgH9MN4xOihSD/egeB9IDSUa5SUjKWJs5vfjF3pAtPUIuMxSCL9/0jPSaGXZ5x8r9+0FpGHyFEFczOwZi9u4W2gMxNruFjEJmZgQAbx6BRdHqNSrlAD2fNcc+MG8LwyilElMyWNNlndrEg8XgPKpdFNmEJQhRPcDBGj6C1s33JCvFh8Tcx7TRYhRBIHWSgQ2yjsP2efn5kpXSSlH/mlgNYAK5cIDyGh9kVYVJzshJ94hyQO7Y7Ru8O9lMoMZ61zSzF1MzaNlHzjUf1opf8dHkr/jC/rRS/4yfJf/ABgPKZtMSSpgQAddf/CRqCLCWtv9dbZSyoiJyFJUhCsoQFAZh1jdWVFRJPaVlUCQGaaQQQGUoUBWFclCUvKQrIjIokrdZanBmHtWWeqmENYGpUWJBMwcMRSUEZbiWAVdhye1+c933rc7BlC7qFAdn49KZR6hI9zS7ZZsxRbMTdQWlBZg0oWZkpiT0olJW5pwRmWcn5vKypakoT7jsgnMNiUiwICh2FANpekEtKkvJCrEEKykFyGOliBve99mPUY1L6tuqDmUpAV2XCj1TTdPeTkW13/PKZQDJChQCn41KM7OJISGKcicmXVKnAKSHYsSRd1EZezl5I6QS0sOoQSlIBzBJCjmkHMQ2rS1jf8Av1/osiFCgLfRzpSimzt1oM1ZYS1ZQp7pSsg2AcCwLubWEVZVegioSEFPWl0sXy9okpJU5I7JL6uBzChRlzPVq3q5IKSsflqkJpkid2ZZStHWASiVMQsWKtQklAyg6OybjUUIJhQovMzcLdS//wAxI3hhw1L3JMKFGiIJ1AjZ/GGKpACRs0KFAQmQCWhTKQCFCgKipAML8l+sdhQFinowYtSKROrQoUBelUyRsOEXJEkeX4woUB2pAYDv+v0islN2+sKFAT5LGHy6ew74UKAcmVZ32fz/AJGJert+HPv7jChQH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417638"/>
            <a:ext cx="38100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51996"/>
            <a:ext cx="5024437" cy="390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799" y="1973640"/>
            <a:ext cx="358457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Mickey Mouse alternative:</a:t>
            </a:r>
            <a:endParaRPr lang="en-US" sz="3200" b="1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10944"/>
            <a:ext cx="3276599" cy="393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15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52400" y="1066800"/>
            <a:ext cx="6460620" cy="2878508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100" y="2057400"/>
            <a:ext cx="2628900" cy="31623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990600" y="4724401"/>
            <a:ext cx="3276599" cy="7620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953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high frequency (f)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Low frequency (f)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2286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According to `common’ sense, which wave capsizes Mickey and the gang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9530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Let Mickey and friends be electrons in a metal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38400" y="2590800"/>
            <a:ext cx="327660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3600" y="46482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1066800"/>
            <a:ext cx="6308220" cy="341632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4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6" grpId="0"/>
      <p:bldP spid="11" grpId="0"/>
      <p:bldP spid="15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52400" y="1066800"/>
            <a:ext cx="6460620" cy="2878508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100" y="2057400"/>
            <a:ext cx="2628900" cy="31623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990600" y="4724401"/>
            <a:ext cx="3276599" cy="7620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953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high frequency (f)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Low frequency (f)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419600"/>
            <a:ext cx="5181600" cy="2031325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actually happens in the photoelectric effect experiment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9530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Let Mickey and friends be electrons in metal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38400" y="2590800"/>
            <a:ext cx="327660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3600" y="46482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9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86 0.00948 -0.00173 -0.00232 0.00573 0.00624 C 0.01198 0.01318 0.00087 0.0067 0.01129 0.01503 C 0.01302 0.01642 0.01684 0.01734 0.01684 0.01734 C 0.02275 0.0229 0.02952 0.02706 0.03559 0.03238 C 0.0441 0.03978 0.03924 0.03747 0.04497 0.03978 C 0.0507 0.04742 0.06198 0.05667 0.06927 0.05968 C 0.07743 0.06638 0.07414 0.06407 0.07865 0.06731 " pathEditMode="relative" ptsTypes="fffffff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73 -0.00532 0.05069 -0.00162 0.07951 -0.00116 C 0.10694 0.00555 0.08611 0.00092 0.15434 -0.00232 C 0.15937 -0.00255 0.16423 -0.00417 0.16927 -0.00486 C 0.17552 -0.00579 0.18784 -0.00741 0.18784 -0.00741 C 0.20052 -0.00694 0.22396 -0.00463 0.23837 -0.00741 C 0.24913 -0.00949 0.25712 -0.0162 0.26649 -0.02221 C 0.2717 -0.02568 0.2776 -0.02545 0.28316 -0.0273 C 0.28663 -0.03169 0.29028 -0.03262 0.29444 -0.03609 C 0.29687 -0.04095 0.30034 -0.04257 0.30382 -0.04604 C 0.30573 -0.05089 0.30677 -0.0546 0.31041 -0.05714 C 0.31302 -0.05899 0.31875 -0.06084 0.31875 -0.06084 C 0.32187 -0.06362 0.32066 -0.06246 0.32257 -0.06454 " pathEditMode="relative" ptsTypes="ffffffffffffA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5" grpId="0"/>
      <p:bldP spid="6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"/>
            <a:ext cx="8686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THE  PHOTOELECTRIC EFFECT MEANS</a:t>
            </a:r>
            <a:r>
              <a:rPr lang="en-US" sz="3200" dirty="0" smtClean="0"/>
              <a:t>: (SEE PAGE 60-61)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990600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000" b="1" dirty="0" smtClean="0"/>
              <a:t>1) THE </a:t>
            </a:r>
            <a:r>
              <a:rPr lang="en-US" sz="4000" b="1" dirty="0" smtClean="0">
                <a:solidFill>
                  <a:srgbClr val="FF0000"/>
                </a:solidFill>
              </a:rPr>
              <a:t>ENERGY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en-US" sz="4000" b="1" dirty="0" smtClean="0"/>
              <a:t>, </a:t>
            </a:r>
            <a:r>
              <a:rPr lang="en-US" sz="3600" b="1" dirty="0" smtClean="0"/>
              <a:t>OF </a:t>
            </a:r>
            <a:r>
              <a:rPr lang="en-US" sz="3600" b="1" dirty="0" smtClean="0">
                <a:solidFill>
                  <a:srgbClr val="FF0000"/>
                </a:solidFill>
              </a:rPr>
              <a:t>LIGHT</a:t>
            </a:r>
            <a:r>
              <a:rPr lang="en-US" sz="3600" b="1" dirty="0" smtClean="0"/>
              <a:t> IS </a:t>
            </a:r>
            <a:r>
              <a:rPr lang="en-US" sz="4000" b="1" u="sng" dirty="0" smtClean="0"/>
              <a:t>NOT</a:t>
            </a:r>
          </a:p>
          <a:p>
            <a:r>
              <a:rPr lang="en-US" sz="4000" b="1" dirty="0" smtClean="0"/>
              <a:t>      CONNECTED TO AMPLITUDE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2895600"/>
            <a:ext cx="906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2)</a:t>
            </a:r>
            <a:r>
              <a:rPr lang="en-US" sz="5400" dirty="0" smtClean="0">
                <a:solidFill>
                  <a:srgbClr val="FF0000"/>
                </a:solidFill>
              </a:rPr>
              <a:t>	</a:t>
            </a:r>
            <a:r>
              <a:rPr lang="en-US" sz="4800" dirty="0" smtClean="0">
                <a:solidFill>
                  <a:srgbClr val="FF0000"/>
                </a:solidFill>
              </a:rPr>
              <a:t>E(J)</a:t>
            </a:r>
            <a:r>
              <a:rPr lang="en-US" sz="4800" dirty="0" smtClean="0"/>
              <a:t> = h*</a:t>
            </a:r>
            <a:r>
              <a:rPr lang="en-US" sz="4800" b="1" dirty="0" smtClean="0">
                <a:solidFill>
                  <a:srgbClr val="FF0000"/>
                </a:solidFill>
              </a:rPr>
              <a:t>f</a:t>
            </a:r>
            <a:r>
              <a:rPr lang="en-US" sz="4800" dirty="0" smtClean="0">
                <a:solidFill>
                  <a:srgbClr val="FF0000"/>
                </a:solidFill>
              </a:rPr>
              <a:t> = </a:t>
            </a:r>
            <a:r>
              <a:rPr lang="en-US" sz="4800" dirty="0" smtClean="0"/>
              <a:t>6.63*10</a:t>
            </a:r>
            <a:r>
              <a:rPr lang="en-US" sz="4800" baseline="30000" dirty="0" smtClean="0"/>
              <a:t>-34</a:t>
            </a:r>
            <a:r>
              <a:rPr lang="en-US" sz="4800" dirty="0" smtClean="0">
                <a:solidFill>
                  <a:srgbClr val="FF0000"/>
                </a:solidFill>
              </a:rPr>
              <a:t> *f(</a:t>
            </a:r>
            <a:r>
              <a:rPr lang="en-US" sz="4800" dirty="0">
                <a:solidFill>
                  <a:srgbClr val="FF0000"/>
                </a:solidFill>
              </a:rPr>
              <a:t>H</a:t>
            </a:r>
            <a:r>
              <a:rPr lang="en-US" sz="4800" dirty="0" smtClean="0">
                <a:solidFill>
                  <a:srgbClr val="FF0000"/>
                </a:solidFill>
              </a:rPr>
              <a:t>z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8300" y="3829684"/>
            <a:ext cx="5943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Planck equation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435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</a:t>
            </a:r>
            <a:r>
              <a:rPr lang="en-US" sz="4000" b="1" dirty="0" smtClean="0">
                <a:solidFill>
                  <a:srgbClr val="FF0000"/>
                </a:solidFill>
              </a:rPr>
              <a:t>LIGHT</a:t>
            </a:r>
            <a:r>
              <a:rPr lang="en-US" sz="4000" b="1" dirty="0" smtClean="0"/>
              <a:t> IS NOT A WAVE !!!!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103099" y="2360931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Planck’s constant h in </a:t>
            </a:r>
            <a:r>
              <a:rPr lang="en-US" sz="3600" b="1" dirty="0" smtClean="0">
                <a:solidFill>
                  <a:srgbClr val="FF0000"/>
                </a:solidFill>
              </a:rPr>
              <a:t>J</a:t>
            </a:r>
            <a:r>
              <a:rPr lang="en-US" sz="3600" b="1" dirty="0" smtClean="0"/>
              <a:t>*s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93599" y="4774309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 </a:t>
            </a:r>
            <a:r>
              <a:rPr lang="en-US" sz="3600" b="1" dirty="0" err="1" smtClean="0">
                <a:solidFill>
                  <a:srgbClr val="FF0000"/>
                </a:solidFill>
              </a:rPr>
              <a:t>hz</a:t>
            </a:r>
            <a:r>
              <a:rPr lang="en-US" sz="3600" b="1" dirty="0" smtClean="0">
                <a:solidFill>
                  <a:srgbClr val="FF0000"/>
                </a:solidFill>
              </a:rPr>
              <a:t> = 1 cycle/second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3" grpId="0"/>
      <p:bldP spid="1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…so what is</a:t>
            </a:r>
            <a:r>
              <a:rPr lang="en-US" sz="4000" b="1" dirty="0" smtClean="0">
                <a:solidFill>
                  <a:srgbClr val="FF0000"/>
                </a:solidFill>
              </a:rPr>
              <a:t> light </a:t>
            </a:r>
            <a:r>
              <a:rPr lang="en-US" sz="4000" b="1" dirty="0" smtClean="0">
                <a:solidFill>
                  <a:srgbClr val="000000"/>
                </a:solidFill>
              </a:rPr>
              <a:t>if not a wave ??????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3" name="Picture 2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937527"/>
            <a:ext cx="2676525" cy="27717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387" y="1629459"/>
            <a:ext cx="518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FF0000"/>
                </a:solidFill>
              </a:rPr>
              <a:t>LIGHT</a:t>
            </a:r>
            <a:r>
              <a:rPr lang="en-US" sz="3600" b="1" dirty="0" smtClean="0">
                <a:solidFill>
                  <a:srgbClr val="000000"/>
                </a:solidFill>
              </a:rPr>
              <a:t> IS A “</a:t>
            </a:r>
            <a:r>
              <a:rPr lang="en-US" sz="3600" b="1" dirty="0" smtClean="0">
                <a:solidFill>
                  <a:srgbClr val="FF0000"/>
                </a:solidFill>
              </a:rPr>
              <a:t>PHOTON</a:t>
            </a:r>
            <a:r>
              <a:rPr lang="en-US" sz="3600" b="1" dirty="0" smtClean="0">
                <a:solidFill>
                  <a:srgbClr val="000000"/>
                </a:solidFill>
              </a:rPr>
              <a:t>”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212" y="2323415"/>
            <a:ext cx="5410200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=</a:t>
            </a:r>
            <a:r>
              <a:rPr lang="en-US" sz="3600" b="1" dirty="0" smtClean="0">
                <a:solidFill>
                  <a:srgbClr val="000000"/>
                </a:solidFill>
              </a:rPr>
              <a:t>A MASSLESS BULLET OF</a:t>
            </a:r>
            <a:r>
              <a:rPr lang="en-US" sz="3600" b="1" dirty="0" smtClean="0">
                <a:solidFill>
                  <a:srgbClr val="FF0000"/>
                </a:solidFill>
              </a:rPr>
              <a:t> ENERGY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936486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000000"/>
                </a:solidFill>
              </a:rPr>
              <a:t>Einstein’s image….</a:t>
            </a:r>
            <a:endParaRPr lang="en-US" sz="4000" dirty="0">
              <a:solidFill>
                <a:srgbClr val="000000"/>
              </a:solidFill>
            </a:endParaRPr>
          </a:p>
        </p:txBody>
      </p:sp>
      <p:pic>
        <p:nvPicPr>
          <p:cNvPr id="8194" name="Picture 2" descr="http://chemistry.umeche.maine.edu/~amar/spring2011/light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6" y="3709303"/>
            <a:ext cx="4688455" cy="181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1143000" y="59436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59436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532696" y="59436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967287" y="5943600"/>
            <a:ext cx="533400" cy="533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3962400"/>
            <a:ext cx="123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OLD</a:t>
            </a:r>
            <a:endParaRPr lang="en-US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-90486" y="5830669"/>
            <a:ext cx="1500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NEW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984207" y="4299155"/>
            <a:ext cx="2159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/>
              <a:t>See also Figure 2.5 page 63</a:t>
            </a:r>
            <a:endParaRPr lang="en-US" sz="3000" b="1" i="1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438400" y="3709303"/>
            <a:ext cx="2133600" cy="1814368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438400" y="3709303"/>
            <a:ext cx="2133600" cy="1701823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21941" y="3962400"/>
            <a:ext cx="1512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wave</a:t>
            </a:r>
            <a:endParaRPr lang="en-US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86413" y="5968096"/>
            <a:ext cx="35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Stream of photons</a:t>
            </a:r>
            <a:endParaRPr lang="en-US" sz="3200" b="1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6328283" y="3962400"/>
            <a:ext cx="655924" cy="597814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328283" y="4038600"/>
            <a:ext cx="529717" cy="577887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99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 animBg="1"/>
      <p:bldP spid="12" grpId="0" animBg="1"/>
      <p:bldP spid="13" grpId="0" animBg="1"/>
      <p:bldP spid="14" grpId="0" animBg="1"/>
      <p:bldP spid="16" grpId="0"/>
      <p:bldP spid="19" grpId="0"/>
      <p:bldP spid="18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63104" y="19812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106104" y="19812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352800" y="1981200"/>
            <a:ext cx="533400" cy="533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87391" y="1981200"/>
            <a:ext cx="533400" cy="533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06517" y="2005696"/>
            <a:ext cx="35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Stream of photons</a:t>
            </a:r>
            <a:endParaRPr lang="en-US" sz="3200" b="1" dirty="0"/>
          </a:p>
        </p:txBody>
      </p:sp>
      <p:pic>
        <p:nvPicPr>
          <p:cNvPr id="7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33" y="4201973"/>
            <a:ext cx="1371941" cy="73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866" y="4246473"/>
            <a:ext cx="1524000" cy="66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741" y="4246473"/>
            <a:ext cx="1524000" cy="66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340" y="4246473"/>
            <a:ext cx="1524000" cy="66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90" y="5234574"/>
            <a:ext cx="1644227" cy="1494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057" y="5340522"/>
            <a:ext cx="1527684" cy="138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487" y="5462587"/>
            <a:ext cx="1429808" cy="129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74312"/>
            <a:ext cx="1507279" cy="137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0" y="0"/>
            <a:ext cx="8534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Planck’s equation: </a:t>
            </a:r>
            <a:r>
              <a:rPr lang="en-US" sz="5400" dirty="0" err="1" smtClean="0"/>
              <a:t>h</a:t>
            </a:r>
            <a:r>
              <a:rPr lang="en-US" sz="5400" dirty="0" err="1" smtClean="0">
                <a:solidFill>
                  <a:srgbClr val="FF0000"/>
                </a:solidFill>
              </a:rPr>
              <a:t>f</a:t>
            </a:r>
            <a:r>
              <a:rPr lang="en-US" sz="5400" dirty="0" smtClean="0"/>
              <a:t>=</a:t>
            </a:r>
            <a:r>
              <a:rPr lang="en-US" sz="5400" dirty="0" err="1" smtClean="0"/>
              <a:t>E</a:t>
            </a:r>
            <a:r>
              <a:rPr lang="en-US" sz="5400" baseline="-25000" dirty="0" err="1" smtClean="0"/>
              <a:t>photon</a:t>
            </a:r>
            <a:endParaRPr lang="en-US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" y="1066800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h</a:t>
            </a:r>
            <a:r>
              <a:rPr lang="en-US" sz="4000" b="1" dirty="0" err="1" smtClean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53704" y="1100137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h</a:t>
            </a:r>
            <a:r>
              <a:rPr lang="en-US" sz="4000" b="1" dirty="0" err="1" smtClean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3164543" y="1076324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h</a:t>
            </a:r>
            <a:r>
              <a:rPr lang="en-US" sz="4000" b="1" dirty="0" err="1" smtClean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4539741" y="1162049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h</a:t>
            </a:r>
            <a:r>
              <a:rPr lang="en-US" sz="4000" b="1" dirty="0" err="1" smtClean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80999" y="2970817"/>
            <a:ext cx="858310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Doc’s analogy: 1 Photon is like a unit of coiled spring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888" y="3494037"/>
            <a:ext cx="78326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High</a:t>
            </a:r>
            <a:r>
              <a:rPr lang="en-US" sz="3400" b="1" dirty="0" smtClean="0">
                <a:solidFill>
                  <a:srgbClr val="000000"/>
                </a:solidFill>
              </a:rPr>
              <a:t> </a:t>
            </a:r>
            <a:r>
              <a:rPr lang="en-US" sz="3400" b="1" dirty="0" smtClean="0">
                <a:solidFill>
                  <a:srgbClr val="FF0000"/>
                </a:solidFill>
              </a:rPr>
              <a:t>frequency</a:t>
            </a:r>
            <a:r>
              <a:rPr lang="en-US" sz="3400" dirty="0" smtClean="0">
                <a:solidFill>
                  <a:srgbClr val="000000"/>
                </a:solidFill>
              </a:rPr>
              <a:t>(high </a:t>
            </a:r>
            <a:r>
              <a:rPr lang="en-US" sz="3400" b="1" dirty="0" smtClean="0">
                <a:solidFill>
                  <a:srgbClr val="FF0000"/>
                </a:solidFill>
              </a:rPr>
              <a:t>f</a:t>
            </a:r>
            <a:r>
              <a:rPr lang="en-US" sz="3400" dirty="0" smtClean="0">
                <a:solidFill>
                  <a:srgbClr val="000000"/>
                </a:solidFill>
              </a:rPr>
              <a:t>)…</a:t>
            </a:r>
            <a:r>
              <a:rPr lang="en-US" sz="3400" b="1" i="1" dirty="0" smtClean="0">
                <a:solidFill>
                  <a:srgbClr val="002060"/>
                </a:solidFill>
              </a:rPr>
              <a:t>high</a:t>
            </a:r>
            <a:r>
              <a:rPr lang="en-US" sz="3400" dirty="0" smtClean="0">
                <a:solidFill>
                  <a:srgbClr val="000000"/>
                </a:solidFill>
              </a:rPr>
              <a:t> energy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5668" y="5105400"/>
            <a:ext cx="88421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solidFill>
                  <a:srgbClr val="C00000"/>
                </a:solidFill>
              </a:rPr>
              <a:t>low </a:t>
            </a:r>
            <a:r>
              <a:rPr lang="en-US" sz="3400" b="1" dirty="0" smtClean="0">
                <a:solidFill>
                  <a:srgbClr val="FF0000"/>
                </a:solidFill>
              </a:rPr>
              <a:t>frequency  </a:t>
            </a:r>
            <a:r>
              <a:rPr lang="en-US" sz="3400" dirty="0" smtClean="0">
                <a:solidFill>
                  <a:srgbClr val="000000"/>
                </a:solidFill>
              </a:rPr>
              <a:t>(low </a:t>
            </a:r>
            <a:r>
              <a:rPr lang="en-US" sz="3400" b="1" dirty="0" smtClean="0">
                <a:solidFill>
                  <a:srgbClr val="FF0000"/>
                </a:solidFill>
              </a:rPr>
              <a:t>f</a:t>
            </a:r>
            <a:r>
              <a:rPr lang="en-US" sz="3400" dirty="0" smtClean="0">
                <a:solidFill>
                  <a:srgbClr val="000000"/>
                </a:solidFill>
              </a:rPr>
              <a:t>)…</a:t>
            </a:r>
            <a:r>
              <a:rPr lang="en-US" sz="3400" b="1" i="1" dirty="0" smtClean="0">
                <a:solidFill>
                  <a:srgbClr val="C00000"/>
                </a:solidFill>
              </a:rPr>
              <a:t>low</a:t>
            </a:r>
            <a:r>
              <a:rPr lang="en-US" sz="3400" dirty="0" smtClean="0">
                <a:solidFill>
                  <a:srgbClr val="000000"/>
                </a:solidFill>
              </a:rPr>
              <a:t> energy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74679" y="4246473"/>
            <a:ext cx="158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tight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12791" y="5481637"/>
            <a:ext cx="158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loose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4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20" grpId="0" animBg="1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1219199"/>
            <a:ext cx="434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n-US" sz="4400" b="1" dirty="0" smtClean="0">
                <a:solidFill>
                  <a:srgbClr val="000000"/>
                </a:solidFill>
              </a:rPr>
              <a:t>(J)=</a:t>
            </a:r>
            <a:r>
              <a:rPr lang="en-US" sz="4400" b="1" dirty="0" err="1" smtClean="0">
                <a:solidFill>
                  <a:srgbClr val="000000"/>
                </a:solidFill>
              </a:rPr>
              <a:t>h</a:t>
            </a:r>
            <a:r>
              <a:rPr lang="en-US" sz="4400" b="1" dirty="0" err="1" smtClean="0">
                <a:solidFill>
                  <a:srgbClr val="FF0000"/>
                </a:solidFill>
              </a:rPr>
              <a:t>f</a:t>
            </a:r>
            <a:r>
              <a:rPr lang="en-US" sz="4400" b="1" dirty="0" smtClean="0">
                <a:solidFill>
                  <a:srgbClr val="FF0000"/>
                </a:solidFill>
              </a:rPr>
              <a:t>(Hz)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7600" y="4045019"/>
            <a:ext cx="457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  <a:sym typeface="Symbol"/>
              </a:rPr>
              <a:t>  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en-US" sz="4000" b="1" dirty="0" smtClean="0">
                <a:solidFill>
                  <a:srgbClr val="000000"/>
                </a:solidFill>
              </a:rPr>
              <a:t>= </a:t>
            </a:r>
            <a:r>
              <a:rPr lang="en-US" sz="4000" b="1" u="sng" dirty="0" err="1" smtClean="0">
                <a:solidFill>
                  <a:srgbClr val="000000"/>
                </a:solidFill>
              </a:rPr>
              <a:t>hc</a:t>
            </a:r>
            <a:endParaRPr lang="en-US" sz="4000" b="1" u="sng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</a:rPr>
              <a:t>           </a:t>
            </a:r>
            <a:r>
              <a:rPr lang="en-US" sz="4800" b="1" dirty="0" smtClean="0">
                <a:solidFill>
                  <a:srgbClr val="002060"/>
                </a:solidFill>
                <a:sym typeface="Symbol"/>
              </a:rPr>
              <a:t>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-362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What the `photon’ idea gives us…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2665749"/>
            <a:ext cx="232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0000"/>
                </a:solidFill>
              </a:rPr>
              <a:t>c</a:t>
            </a:r>
            <a:r>
              <a:rPr lang="en-US" sz="4800" dirty="0">
                <a:solidFill>
                  <a:srgbClr val="000000"/>
                </a:solidFill>
              </a:rPr>
              <a:t>=</a:t>
            </a:r>
            <a:r>
              <a:rPr lang="en-US" sz="4800" b="1" dirty="0">
                <a:solidFill>
                  <a:srgbClr val="FF0000"/>
                </a:solidFill>
              </a:rPr>
              <a:t>f</a:t>
            </a:r>
            <a:r>
              <a:rPr lang="en-US" sz="4800" dirty="0">
                <a:solidFill>
                  <a:srgbClr val="000000"/>
                </a:solidFill>
              </a:rPr>
              <a:t>*</a:t>
            </a:r>
            <a:r>
              <a:rPr lang="en-US" sz="4800" b="1" dirty="0" smtClean="0">
                <a:solidFill>
                  <a:srgbClr val="002060"/>
                </a:solidFill>
                <a:sym typeface="Symbol"/>
              </a:rPr>
              <a:t>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123" y="2700845"/>
            <a:ext cx="320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rgbClr val="000000"/>
                </a:solidFill>
                <a:sym typeface="Symbol"/>
              </a:rPr>
              <a:t>=&gt; </a:t>
            </a:r>
            <a:r>
              <a:rPr lang="en-US" sz="4400" b="1" dirty="0">
                <a:solidFill>
                  <a:srgbClr val="FF0000"/>
                </a:solidFill>
                <a:sym typeface="Symbol"/>
              </a:rPr>
              <a:t>f</a:t>
            </a:r>
            <a:r>
              <a:rPr lang="en-US" sz="4400" dirty="0">
                <a:solidFill>
                  <a:srgbClr val="000000"/>
                </a:solidFill>
                <a:sym typeface="Symbol"/>
              </a:rPr>
              <a:t>= </a:t>
            </a:r>
            <a:r>
              <a:rPr lang="en-US" sz="4400" b="1" u="sng" dirty="0" smtClean="0">
                <a:solidFill>
                  <a:srgbClr val="000000"/>
                </a:solidFill>
                <a:sym typeface="Symbol"/>
              </a:rPr>
              <a:t>c</a:t>
            </a:r>
            <a:r>
              <a:rPr lang="en-US" sz="4400" dirty="0">
                <a:solidFill>
                  <a:srgbClr val="000000"/>
                </a:solidFill>
                <a:sym typeface="Symbol"/>
              </a:rPr>
              <a:t>			  </a:t>
            </a:r>
            <a:r>
              <a:rPr lang="en-US" sz="4400" dirty="0" smtClean="0">
                <a:solidFill>
                  <a:srgbClr val="000000"/>
                </a:solidFill>
                <a:sym typeface="Symbol"/>
              </a:rPr>
              <a:t>  </a:t>
            </a:r>
            <a:r>
              <a:rPr lang="en-US" sz="4400" b="1" dirty="0" smtClean="0">
                <a:solidFill>
                  <a:srgbClr val="002060"/>
                </a:solidFill>
                <a:sym typeface="Symbol"/>
              </a:rPr>
              <a:t>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40625" y="1688000"/>
            <a:ext cx="883976" cy="1197511"/>
          </a:xfrm>
          <a:custGeom>
            <a:avLst/>
            <a:gdLst>
              <a:gd name="connsiteX0" fmla="*/ 1465385 w 1465385"/>
              <a:gd name="connsiteY0" fmla="*/ 815675 h 815675"/>
              <a:gd name="connsiteX1" fmla="*/ 1254369 w 1465385"/>
              <a:gd name="connsiteY1" fmla="*/ 381921 h 815675"/>
              <a:gd name="connsiteX2" fmla="*/ 656492 w 1465385"/>
              <a:gd name="connsiteY2" fmla="*/ 30229 h 815675"/>
              <a:gd name="connsiteX3" fmla="*/ 0 w 1465385"/>
              <a:gd name="connsiteY3" fmla="*/ 41952 h 8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5385" h="815675">
                <a:moveTo>
                  <a:pt x="1465385" y="815675"/>
                </a:moveTo>
                <a:cubicBezTo>
                  <a:pt x="1427284" y="664252"/>
                  <a:pt x="1389184" y="512829"/>
                  <a:pt x="1254369" y="381921"/>
                </a:cubicBezTo>
                <a:cubicBezTo>
                  <a:pt x="1119553" y="251013"/>
                  <a:pt x="865553" y="86890"/>
                  <a:pt x="656492" y="30229"/>
                </a:cubicBezTo>
                <a:cubicBezTo>
                  <a:pt x="447430" y="-26433"/>
                  <a:pt x="223715" y="7759"/>
                  <a:pt x="0" y="41952"/>
                </a:cubicBezTo>
              </a:path>
            </a:pathLst>
          </a:custGeom>
          <a:noFill/>
          <a:ln w="539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345928" y="2095838"/>
            <a:ext cx="1120127" cy="2801816"/>
          </a:xfrm>
          <a:custGeom>
            <a:avLst/>
            <a:gdLst>
              <a:gd name="connsiteX0" fmla="*/ 1120127 w 1120127"/>
              <a:gd name="connsiteY0" fmla="*/ 0 h 2801816"/>
              <a:gd name="connsiteX1" fmla="*/ 322958 w 1120127"/>
              <a:gd name="connsiteY1" fmla="*/ 726831 h 2801816"/>
              <a:gd name="connsiteX2" fmla="*/ 29881 w 1120127"/>
              <a:gd name="connsiteY2" fmla="*/ 2157046 h 2801816"/>
              <a:gd name="connsiteX3" fmla="*/ 991173 w 1120127"/>
              <a:gd name="connsiteY3" fmla="*/ 2801816 h 280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127" h="2801816">
                <a:moveTo>
                  <a:pt x="1120127" y="0"/>
                </a:moveTo>
                <a:cubicBezTo>
                  <a:pt x="812396" y="183661"/>
                  <a:pt x="504666" y="367323"/>
                  <a:pt x="322958" y="726831"/>
                </a:cubicBezTo>
                <a:cubicBezTo>
                  <a:pt x="141250" y="1086339"/>
                  <a:pt x="-81488" y="1811215"/>
                  <a:pt x="29881" y="2157046"/>
                </a:cubicBezTo>
                <a:cubicBezTo>
                  <a:pt x="141250" y="2502877"/>
                  <a:pt x="566211" y="2652346"/>
                  <a:pt x="991173" y="2801816"/>
                </a:cubicBezTo>
              </a:path>
            </a:pathLst>
          </a:custGeom>
          <a:noFill/>
          <a:ln w="603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3600" y="4937571"/>
            <a:ext cx="4495800" cy="175432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FF0000"/>
                </a:solidFill>
              </a:rPr>
              <a:t>Energy</a:t>
            </a:r>
            <a:r>
              <a:rPr lang="en-US" sz="3600" b="1" dirty="0" smtClean="0">
                <a:solidFill>
                  <a:srgbClr val="000000"/>
                </a:solidFill>
              </a:rPr>
              <a:t> of light is now connected to the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dirty="0" smtClean="0">
                <a:solidFill>
                  <a:srgbClr val="FF6600"/>
                </a:solidFill>
              </a:rPr>
              <a:t>o</a:t>
            </a:r>
            <a:r>
              <a:rPr lang="en-US" sz="3600" b="1" dirty="0" smtClean="0">
                <a:solidFill>
                  <a:srgbClr val="FFC000"/>
                </a:solidFill>
              </a:rPr>
              <a:t>l</a:t>
            </a:r>
            <a:r>
              <a:rPr lang="en-US" sz="3600" b="1" dirty="0" smtClean="0">
                <a:solidFill>
                  <a:srgbClr val="00B050"/>
                </a:solidFill>
              </a:rPr>
              <a:t>o</a:t>
            </a:r>
            <a:r>
              <a:rPr lang="en-US" sz="3600" b="1" dirty="0" smtClean="0">
                <a:solidFill>
                  <a:srgbClr val="0000CC"/>
                </a:solidFill>
              </a:rPr>
              <a:t>r</a:t>
            </a:r>
            <a:r>
              <a:rPr lang="en-US" sz="3600" b="1" dirty="0" smtClean="0">
                <a:solidFill>
                  <a:srgbClr val="000000"/>
                </a:solidFill>
              </a:rPr>
              <a:t> (wavelength) of light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05817" y="1864373"/>
            <a:ext cx="293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Planck’s Law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93985" y="3246973"/>
            <a:ext cx="3557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3600" b="1" dirty="0" smtClean="0"/>
              <a:t>wave equation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34971" y="672495"/>
            <a:ext cx="5105400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r>
              <a:rPr lang="en-US" sz="3600" b="1" dirty="0" smtClean="0"/>
              <a:t>=6.63*10</a:t>
            </a:r>
            <a:r>
              <a:rPr lang="en-US" sz="3600" b="1" baseline="30000" dirty="0" smtClean="0"/>
              <a:t>-34</a:t>
            </a:r>
            <a:r>
              <a:rPr lang="en-US" sz="3600" b="1" dirty="0" smtClean="0"/>
              <a:t> Joule *s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6871" y="5356177"/>
            <a:ext cx="3848100" cy="13234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000" b="1" dirty="0"/>
              <a:t>c</a:t>
            </a:r>
            <a:r>
              <a:rPr lang="en-US" sz="4000" b="1" dirty="0" smtClean="0"/>
              <a:t>=3*10</a:t>
            </a:r>
            <a:r>
              <a:rPr lang="en-US" sz="4000" b="1" baseline="30000" dirty="0" smtClean="0"/>
              <a:t>8</a:t>
            </a:r>
            <a:r>
              <a:rPr lang="en-US" sz="4000" b="1" dirty="0" smtClean="0"/>
              <a:t> m/s</a:t>
            </a:r>
          </a:p>
          <a:p>
            <a:r>
              <a:rPr lang="en-US" sz="4000" b="1" dirty="0" smtClean="0">
                <a:sym typeface="Symbol"/>
              </a:rPr>
              <a:t> in meters(m)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0414" y="762000"/>
            <a:ext cx="2079032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Joules=J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9469" y="2216300"/>
            <a:ext cx="2436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Combined with…</a:t>
            </a:r>
            <a:endParaRPr lang="en-US" sz="3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09442" y="2885511"/>
            <a:ext cx="205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Substitute into…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300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 animBg="1"/>
      <p:bldP spid="11" grpId="0" animBg="1"/>
      <p:bldP spid="12" grpId="0" animBg="1"/>
      <p:bldP spid="2" grpId="0"/>
      <p:bldP spid="13" grpId="0"/>
      <p:bldP spid="5" grpId="0" animBg="1"/>
      <p:bldP spid="10" grpId="0" animBg="1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blogs.cas.suffolk.edu/jillmartelli/files/2011/10/visible-spectrum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839200" cy="439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38400" y="5840107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Symbol"/>
              </a:rPr>
              <a:t> </a:t>
            </a:r>
            <a:r>
              <a:rPr lang="en-US" sz="4000" dirty="0" smtClean="0"/>
              <a:t>Units in 10</a:t>
            </a:r>
            <a:r>
              <a:rPr lang="en-US" sz="4000" baseline="30000" dirty="0" smtClean="0"/>
              <a:t>-9</a:t>
            </a:r>
            <a:r>
              <a:rPr lang="en-US" sz="4000" dirty="0" smtClean="0"/>
              <a:t> m</a:t>
            </a:r>
            <a:endParaRPr lang="en-US" sz="4000" dirty="0"/>
          </a:p>
        </p:txBody>
      </p:sp>
      <p:pic>
        <p:nvPicPr>
          <p:cNvPr id="6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321" y="4469853"/>
            <a:ext cx="1507279" cy="137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57" y="4598121"/>
            <a:ext cx="1371941" cy="73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9657" y="5562600"/>
            <a:ext cx="1821543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High f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High E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1457" y="5544457"/>
            <a:ext cx="2050143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low f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low 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98" y="7257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is the high energy end of the visible spectrum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357830"/>
            <a:ext cx="3200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short wavelengths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903686" y="1295400"/>
            <a:ext cx="3124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long wavelengths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054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382</Words>
  <Application>Microsoft Office PowerPoint</Application>
  <PresentationFormat>On-screen Show (4:3)</PresentationFormat>
  <Paragraphs>100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107</cp:revision>
  <dcterms:created xsi:type="dcterms:W3CDTF">2013-08-26T23:18:54Z</dcterms:created>
  <dcterms:modified xsi:type="dcterms:W3CDTF">2013-09-06T19:44:41Z</dcterms:modified>
</cp:coreProperties>
</file>