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notesMasterIdLst>
    <p:notesMasterId r:id="rId9"/>
  </p:notesMasterIdLst>
  <p:sldIdLst>
    <p:sldId id="313" r:id="rId2"/>
    <p:sldId id="314" r:id="rId3"/>
    <p:sldId id="323" r:id="rId4"/>
    <p:sldId id="316" r:id="rId5"/>
    <p:sldId id="317" r:id="rId6"/>
    <p:sldId id="318" r:id="rId7"/>
    <p:sldId id="32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1905B57-4C97-420A-BC88-028AFD9F3685}">
          <p14:sldIdLst/>
        </p14:section>
        <p14:section name="Untitled Section" id="{23CBC2A3-CB94-4CAF-9DCA-EB239E2DA874}">
          <p14:sldIdLst>
            <p14:sldId id="313"/>
            <p14:sldId id="314"/>
            <p14:sldId id="323"/>
            <p14:sldId id="316"/>
            <p14:sldId id="317"/>
            <p14:sldId id="318"/>
            <p14:sldId id="32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586" autoAdjust="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00544-8555-4736-990B-6AD2333313D9}" type="datetimeFigureOut">
              <a:rPr lang="en-US" smtClean="0"/>
              <a:t>9/4/2013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1E089-4CB7-4101-BC91-45FE78EB2A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93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1E089-4CB7-4101-BC91-45FE78EB2A5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253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1E089-4CB7-4101-BC91-45FE78EB2A5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566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77A21-261D-47CC-9456-D9A59F6E86B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77A21-261D-47CC-9456-D9A59F6E86B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E1E089-4CB7-4101-BC91-45FE78EB2A5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701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BEE42-2380-4DFA-94DF-235082BF84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500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55B19-A7D7-41A5-9DB8-9A7469F551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698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C0876-5EA7-463B-84BB-B88DE369925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038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54C675D-1E1B-4376-8F7C-083D259B040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334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1DE4C-EDDE-4398-8FCB-9C7A4F1B1F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432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E9C3E-4DF6-4784-944E-6B31E84ABBE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639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8367D-A6A5-4893-9321-8ADBFA34E2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578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8C72C-1C18-4783-A34E-CE4197B1F7E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36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8F7BB-0528-41EB-94D5-CB62EDC8C2B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40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7189C-4040-4EED-9E2B-CABD21818BC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26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26268-9292-4648-ABEE-DDEA7F1EF7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05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3A917-4BC4-45B2-8218-9D5CD609D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568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C0D4381-318E-4340-9E09-D67260784F04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605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228600"/>
            <a:ext cx="8763000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The many problems for the Rutherford atomic model re-summarized: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524000"/>
            <a:ext cx="85344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600" b="1" dirty="0" smtClean="0"/>
              <a:t>Electrons seem to act like waves and refuse to sit still and be measured.</a:t>
            </a:r>
          </a:p>
          <a:p>
            <a:endParaRPr lang="en-US" sz="4000" b="1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4000" b="1" dirty="0" smtClean="0"/>
              <a:t>Rutherford’s atom can’t explain: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967158"/>
            <a:ext cx="868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600" b="1" dirty="0" smtClean="0">
                <a:solidFill>
                  <a:srgbClr val="FF0000"/>
                </a:solidFill>
              </a:rPr>
              <a:t> Why the electrons and protons don’t collapse into each other in the atom.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b="1" dirty="0" smtClean="0">
                <a:solidFill>
                  <a:srgbClr val="002060"/>
                </a:solidFill>
              </a:rPr>
              <a:t>Why the sun only gives us a few colors and not all of them.</a:t>
            </a:r>
            <a:endParaRPr lang="en-US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92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685800"/>
            <a:ext cx="8534400" cy="144655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The way out of this mess arises from two main sources:</a:t>
            </a:r>
            <a:endParaRPr 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2590800"/>
            <a:ext cx="8153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1) </a:t>
            </a:r>
            <a:r>
              <a:rPr lang="en-US" sz="3600" b="1" dirty="0" smtClean="0"/>
              <a:t>The photoelectric effect (and Einstein’s explanation for it)  see page 62</a:t>
            </a:r>
          </a:p>
          <a:p>
            <a:r>
              <a:rPr lang="en-US" sz="3600" b="1" dirty="0" smtClean="0"/>
              <a:t>     </a:t>
            </a:r>
            <a:endParaRPr lang="en-US" sz="3600" b="1" dirty="0"/>
          </a:p>
          <a:p>
            <a:r>
              <a:rPr lang="en-US" sz="3600" b="1" dirty="0" smtClean="0"/>
              <a:t>2) </a:t>
            </a:r>
            <a:r>
              <a:rPr lang="en-US" sz="3600" b="1" dirty="0" err="1" smtClean="0"/>
              <a:t>DeBroglie’s</a:t>
            </a:r>
            <a:r>
              <a:rPr lang="en-US" sz="3600" b="1" dirty="0" smtClean="0"/>
              <a:t> hypothesis see page 63-4 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5257800"/>
            <a:ext cx="85344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Both deal with aspects of waves. 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698046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6200" y="0"/>
            <a:ext cx="91029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A brief review of  the classical theory of light:</a:t>
            </a:r>
            <a:endParaRPr 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1496140"/>
            <a:ext cx="5410200" cy="73866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4200" b="1" dirty="0" smtClean="0"/>
              <a:t>Light is a wave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5400" y="2234804"/>
            <a:ext cx="6324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 smtClean="0">
                <a:solidFill>
                  <a:srgbClr val="FF0000"/>
                </a:solidFill>
              </a:rPr>
              <a:t>…because light diffracts</a:t>
            </a:r>
            <a:endParaRPr lang="en-US" sz="4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2989770"/>
            <a:ext cx="9067800" cy="73866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200" b="1" dirty="0" smtClean="0"/>
              <a:t>Light has no mass (=&gt;no momentum)</a:t>
            </a:r>
            <a:endParaRPr lang="en-US" sz="4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95399" y="3886200"/>
            <a:ext cx="7731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…because there is no limit to the intensity and tightness of focus.</a:t>
            </a:r>
            <a:r>
              <a:rPr lang="en-US" sz="4000" b="1" dirty="0" smtClean="0"/>
              <a:t>*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5209639"/>
            <a:ext cx="75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*</a:t>
            </a:r>
            <a:r>
              <a:rPr lang="en-US" sz="4000" b="1" i="1" dirty="0" smtClean="0"/>
              <a:t>we can pack any amount of light into arbitrarily small space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2634985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3434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4648200"/>
            <a:ext cx="2286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990600"/>
            <a:ext cx="5612636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152400" y="11430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en-US" sz="3600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371600" y="838200"/>
            <a:ext cx="2133600" cy="1588"/>
          </a:xfrm>
          <a:prstGeom prst="straightConnector1">
            <a:avLst/>
          </a:prstGeom>
          <a:ln w="508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57400" y="2286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ym typeface="Symbol"/>
              </a:rPr>
              <a:t>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18288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038599" y="0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Language </a:t>
            </a:r>
            <a:r>
              <a:rPr lang="en-US" sz="3600" b="1" dirty="0"/>
              <a:t> </a:t>
            </a:r>
            <a:r>
              <a:rPr lang="en-US" sz="3600" b="1" dirty="0" smtClean="0"/>
              <a:t>of light waves (see also: p 58-60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161778" y="3312348"/>
            <a:ext cx="7772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A= amplitude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ym typeface="Symbol"/>
              </a:rPr>
              <a:t>= wavelength (meters)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ym typeface="Symbol"/>
              </a:rPr>
              <a:t>c= speed of light ~ 3*10</a:t>
            </a:r>
            <a:r>
              <a:rPr lang="en-US" sz="3200" b="1" baseline="30000" dirty="0" smtClean="0">
                <a:sym typeface="Symbol"/>
              </a:rPr>
              <a:t>8</a:t>
            </a:r>
            <a:r>
              <a:rPr lang="en-US" sz="3200" b="1" dirty="0" smtClean="0">
                <a:sym typeface="Symbol"/>
              </a:rPr>
              <a:t> meters/second</a:t>
            </a:r>
            <a:endParaRPr lang="en-US" sz="3200" b="1" dirty="0" smtClean="0"/>
          </a:p>
          <a:p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" y="51816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=f = frequency = # full waves passing a point in a second (cycles/second</a:t>
            </a:r>
            <a:r>
              <a:rPr lang="en-US" sz="3200" dirty="0" smtClean="0">
                <a:solidFill>
                  <a:srgbClr val="FF0000"/>
                </a:solidFill>
                <a:sym typeface="Symbol"/>
              </a:rPr>
              <a:t>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4282" y="6250612"/>
            <a:ext cx="3737317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 pronounced</a:t>
            </a:r>
            <a:r>
              <a:rPr lang="en-US" sz="2800" b="1" dirty="0" smtClean="0">
                <a:solidFill>
                  <a:srgbClr val="FF0000"/>
                </a:solidFill>
              </a:rPr>
              <a:t> “nu”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2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3434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4648200"/>
            <a:ext cx="2286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990600"/>
            <a:ext cx="5612636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152400" y="11430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en-US" sz="3600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371600" y="838200"/>
            <a:ext cx="2133600" cy="1588"/>
          </a:xfrm>
          <a:prstGeom prst="straightConnector1">
            <a:avLst/>
          </a:prstGeom>
          <a:ln w="508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57400" y="2286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ym typeface="Symbol"/>
              </a:rPr>
              <a:t>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18288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267200" y="152400"/>
            <a:ext cx="464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of classical light theory (see also: </a:t>
            </a:r>
          </a:p>
          <a:p>
            <a:r>
              <a:rPr lang="en-US" sz="3200" b="1" dirty="0" smtClean="0"/>
              <a:t>p 58-60)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057400" y="3657600"/>
            <a:ext cx="510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f</a:t>
            </a:r>
            <a:r>
              <a:rPr lang="en-US" sz="4000" b="1" dirty="0" smtClean="0"/>
              <a:t>*</a:t>
            </a:r>
            <a:r>
              <a:rPr lang="en-US" sz="4000" b="1" dirty="0" smtClean="0">
                <a:solidFill>
                  <a:srgbClr val="0000CC"/>
                </a:solidFill>
                <a:sym typeface="Symbol"/>
              </a:rPr>
              <a:t></a:t>
            </a:r>
            <a:r>
              <a:rPr lang="en-US" sz="4000" b="1" dirty="0" smtClean="0">
                <a:sym typeface="Symbol"/>
              </a:rPr>
              <a:t>=c    </a:t>
            </a:r>
            <a:endParaRPr lang="en-US" sz="4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81000" y="5486400"/>
            <a:ext cx="861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=f = frequency </a:t>
            </a:r>
          </a:p>
          <a:p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       = # full waves passing a point in a second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57400" y="4419600"/>
            <a:ext cx="4533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Wave Energy, E ~ A</a:t>
            </a:r>
            <a:r>
              <a:rPr lang="en-US" sz="3600" b="1" baseline="30000" dirty="0" smtClean="0"/>
              <a:t>2</a:t>
            </a:r>
            <a:r>
              <a:rPr lang="en-US" sz="3600" b="1" dirty="0" smtClean="0"/>
              <a:t>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66766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52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Units for wave equation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0" y="1600200"/>
            <a:ext cx="266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f </a:t>
            </a:r>
            <a:r>
              <a:rPr lang="en-US" sz="4800" b="1" dirty="0" smtClean="0"/>
              <a:t>* </a:t>
            </a:r>
            <a:r>
              <a:rPr lang="en-US" sz="4800" b="1" dirty="0" smtClean="0">
                <a:solidFill>
                  <a:srgbClr val="0000CC"/>
                </a:solidFill>
                <a:sym typeface="Symbol"/>
              </a:rPr>
              <a:t> </a:t>
            </a:r>
            <a:r>
              <a:rPr lang="en-US" sz="4800" b="1" dirty="0" smtClean="0">
                <a:sym typeface="Symbol"/>
              </a:rPr>
              <a:t>=c      </a:t>
            </a:r>
            <a:endParaRPr lang="en-US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2895600"/>
            <a:ext cx="228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     </a:t>
            </a:r>
            <a:r>
              <a:rPr lang="en-US" sz="3600" b="1" u="sng" dirty="0" smtClean="0">
                <a:solidFill>
                  <a:srgbClr val="FF0000"/>
                </a:solidFill>
              </a:rPr>
              <a:t>1		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seconds(s)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5200" y="32004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CC"/>
                </a:solidFill>
              </a:rPr>
              <a:t>meters(m)</a:t>
            </a:r>
            <a:endParaRPr lang="en-US" sz="3600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31242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*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371600" y="42672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Hertz (Hz)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00" y="4953000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Cycles/second (cps)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38800" y="3276600"/>
            <a:ext cx="320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</a:t>
            </a:r>
            <a:r>
              <a:rPr lang="en-US" b="1" dirty="0" smtClean="0"/>
              <a:t> </a:t>
            </a:r>
            <a:r>
              <a:rPr lang="en-US" sz="4000" b="1" dirty="0" smtClean="0"/>
              <a:t>3.0*10</a:t>
            </a:r>
            <a:r>
              <a:rPr lang="en-US" sz="4000" b="1" baseline="30000" dirty="0" smtClean="0"/>
              <a:t>8</a:t>
            </a:r>
            <a:r>
              <a:rPr lang="en-US" sz="4000" b="1" dirty="0" smtClean="0"/>
              <a:t>   </a:t>
            </a:r>
            <a:r>
              <a:rPr lang="en-US" sz="4000" b="1" u="sng" dirty="0" smtClean="0">
                <a:solidFill>
                  <a:srgbClr val="0000CC"/>
                </a:solidFill>
              </a:rPr>
              <a:t>m</a:t>
            </a:r>
          </a:p>
          <a:p>
            <a:r>
              <a:rPr lang="en-US" sz="4000" b="1" dirty="0" smtClean="0">
                <a:solidFill>
                  <a:srgbClr val="0000CC"/>
                </a:solidFill>
              </a:rPr>
              <a:t>                   </a:t>
            </a:r>
            <a:r>
              <a:rPr lang="en-US" sz="4000" b="1" dirty="0" smtClean="0">
                <a:solidFill>
                  <a:srgbClr val="FF0000"/>
                </a:solidFill>
              </a:rPr>
              <a:t>s</a:t>
            </a:r>
            <a:r>
              <a:rPr lang="en-US" sz="4000" b="1" dirty="0" smtClean="0"/>
              <a:t>  </a:t>
            </a:r>
            <a:endParaRPr lang="en-US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38200" y="9144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frequency </a:t>
            </a:r>
            <a:r>
              <a:rPr lang="en-US" b="1" dirty="0" smtClean="0"/>
              <a:t>* </a:t>
            </a:r>
            <a:r>
              <a:rPr lang="en-US" sz="3200" b="1" dirty="0" smtClean="0">
                <a:solidFill>
                  <a:srgbClr val="0000CC"/>
                </a:solidFill>
              </a:rPr>
              <a:t>wavelength</a:t>
            </a:r>
            <a:r>
              <a:rPr lang="en-US" b="1" dirty="0" smtClean="0"/>
              <a:t> </a:t>
            </a:r>
            <a:r>
              <a:rPr lang="en-US" sz="3600" b="1" dirty="0" smtClean="0"/>
              <a:t>= speed of light</a:t>
            </a:r>
            <a:endParaRPr lang="en-US" sz="3600" b="1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057400" y="2362200"/>
            <a:ext cx="304800" cy="762000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352800" y="2286000"/>
            <a:ext cx="990600" cy="990600"/>
          </a:xfrm>
          <a:prstGeom prst="straightConnector1">
            <a:avLst/>
          </a:prstGeom>
          <a:ln w="444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419600" y="2209800"/>
            <a:ext cx="2209800" cy="106680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531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6300" y="304800"/>
            <a:ext cx="7086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In-class practice on board:</a:t>
            </a:r>
          </a:p>
          <a:p>
            <a:endParaRPr lang="en-US" sz="4000" b="1" dirty="0"/>
          </a:p>
          <a:p>
            <a:r>
              <a:rPr lang="en-US" sz="4000" b="1" dirty="0" smtClean="0"/>
              <a:t>wave theory exercises …</a:t>
            </a:r>
          </a:p>
          <a:p>
            <a:endParaRPr lang="en-US" sz="4000" b="1" dirty="0"/>
          </a:p>
          <a:p>
            <a:r>
              <a:rPr lang="en-US" sz="4000" b="1" dirty="0" smtClean="0"/>
              <a:t>Mole buck opportunities</a:t>
            </a:r>
            <a:endParaRPr lang="en-US" sz="4000" b="1" dirty="0"/>
          </a:p>
        </p:txBody>
      </p:sp>
      <p:pic>
        <p:nvPicPr>
          <p:cNvPr id="3" name="Picture 2" descr="chemical mo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3039533"/>
            <a:ext cx="1905000" cy="3527779"/>
          </a:xfrm>
          <a:prstGeom prst="rect">
            <a:avLst/>
          </a:prstGeom>
          <a:noFill/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962400"/>
            <a:ext cx="3567113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131" y="4808184"/>
            <a:ext cx="4718050" cy="96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440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</TotalTime>
  <Words>301</Words>
  <Application>Microsoft Office PowerPoint</Application>
  <PresentationFormat>On-screen Show (4:3)</PresentationFormat>
  <Paragraphs>56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84</cp:revision>
  <dcterms:created xsi:type="dcterms:W3CDTF">2013-08-26T23:18:54Z</dcterms:created>
  <dcterms:modified xsi:type="dcterms:W3CDTF">2013-09-04T14:20:26Z</dcterms:modified>
</cp:coreProperties>
</file>