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88" r:id="rId3"/>
    <p:sldId id="289" r:id="rId4"/>
    <p:sldId id="278" r:id="rId5"/>
    <p:sldId id="290" r:id="rId6"/>
    <p:sldId id="291" r:id="rId7"/>
    <p:sldId id="297" r:id="rId8"/>
    <p:sldId id="296" r:id="rId9"/>
    <p:sldId id="302" r:id="rId10"/>
    <p:sldId id="299" r:id="rId11"/>
    <p:sldId id="301" r:id="rId12"/>
    <p:sldId id="303" r:id="rId13"/>
    <p:sldId id="300" r:id="rId14"/>
    <p:sldId id="304" r:id="rId15"/>
    <p:sldId id="305" r:id="rId16"/>
    <p:sldId id="298" r:id="rId17"/>
    <p:sldId id="306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3523" autoAdjust="0"/>
  </p:normalViewPr>
  <p:slideViewPr>
    <p:cSldViewPr>
      <p:cViewPr varScale="1">
        <p:scale>
          <a:sx n="110" d="100"/>
          <a:sy n="110" d="100"/>
        </p:scale>
        <p:origin x="-3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C7E62-58DC-4FCD-9F30-5024F6369D7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0373E-8793-4A12-84C1-FEB22132C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727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602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89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084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5330-6CFA-4B68-B9C6-4622AFFB6EBB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ATCVDcEFj13bZM&amp;tbnid=mwCH9LKt7vpBoM:&amp;ved=0CAUQjRw&amp;url=http://middleclasshell.com/the-top-10-worst-republicans-of-2012&amp;ei=lnyiUqXdMsemygHb_ID4DA&amp;bvm=bv.57752919,d.aWc&amp;psig=AFQjCNHTQzvsjgUdqWtvBccn1xyzdEPxBw&amp;ust=1386466791437291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frm=1&amp;source=images&amp;cd=&amp;cad=rja&amp;docid=f6AIjGBI7ND6tM&amp;tbnid=vWpGGukFN0ckMM:&amp;ved=0CAUQjRw&amp;url=http://mini.physics.sunysb.edu/~marivi/TEACHING-OLD/PHY313/doku.php?id=lectures:6&amp;ei=P3miUr3VKZOMyAHVnoGYBQ&amp;bvm=bv.57752919,d.aWc&amp;psig=AFQjCNF5j-_PaU-jdwd4jN2IxlEMG_ffqA&amp;ust=138646561407182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docid=f6AIjGBI7ND6tM&amp;tbnid=vWpGGukFN0ckMM:&amp;ved=0CAUQjRw&amp;url=http://fphoto.photoshelter.com/image/I0000kA_Gg3QyxE0&amp;ei=CniiUtkn4aTJAa7mgYgP&amp;bvm=bv.57752919,d.aWc&amp;psig=AFQjCNF5j-_PaU-jdwd4jN2IxlEMG_ffqA&amp;ust=138646561407182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sa0M7_YpzPjHM&amp;tbnid=-FKtqRpu0L2eKM:&amp;ved=0CAUQjRw&amp;url=http://www.flickr.com/photos/jackepope/sets/72157623133645453/&amp;ei=nYCiUo2bDInIyAHtl4GADQ&amp;bvm=bv.57752919,d.aWc&amp;psig=AFQjCNFyXlw9el3G8Q79hYTaNo02DZ_f2A&amp;ust=138646779501076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frm=1&amp;source=images&amp;cd=&amp;cad=rja&amp;docid=TVBtTnr3fhAl-M&amp;tbnid=9zB9YeQrEHJ_CM:&amp;ved=0CAUQjRw&amp;url=http://tammany6.wordpress.com/2009/03/09/ice-nine/&amp;ei=8ICiUt3yB8ugyQGckoGgAQ&amp;bvm=bv.57752919,d.aWc&amp;psig=AFQjCNFyXlw9el3G8Q79hYTaNo02DZ_f2A&amp;ust=1386467795010764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url?sa=i&amp;rct=j&amp;q=&amp;esrc=s&amp;frm=1&amp;source=images&amp;cd=&amp;cad=rja&amp;docid=6DuyPtZtARiMcM&amp;tbnid=I5VrUOOtERS7fM:&amp;ved=0CAUQjRw&amp;url=http://www.batman-online.com/forum/index.php?topic=2253.0&amp;ei=EIyiUozmEMbuyAGnvoCoCA&amp;bvm=bv.57752919,d.aWc&amp;psig=AFQjCNHF_t8z7X0hX9GWg-4qlakO4TyJsA&amp;ust=1386470775318309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5Nywv5gJj_YDM&amp;tbnid=c3N5YfNZjkt2AM:&amp;ved=0CAUQjRw&amp;url=http://www.chemteam.info/Equations/Conserv-of-Mass.html&amp;ei=BZWiUtaNGJGyrgHqvoDoDA&amp;bvm=bv.57752919,d.aWM&amp;psig=AFQjCNEEcFI08XyrsQlXU9R3vPoMz-Oq4g&amp;ust=1386473010616399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google.com/url?sa=i&amp;rct=j&amp;q=&amp;esrc=s&amp;frm=1&amp;source=images&amp;cd=&amp;cad=rja&amp;docid=UhA06i42rDPl_M&amp;tbnid=JNHsTX1cvlMKkM:&amp;ved=0CAUQjRw&amp;url=http://www.chemicool.com/elements/carbon.html&amp;ei=zJSiUuuFK8GtrgGouYHwAg&amp;bvm=bv.57752919,d.aWM&amp;psig=AFQjCNEEcFI08XyrsQlXU9R3vPoMz-Oq4g&amp;ust=138647301061639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dFbYBY7baZlKEM&amp;tbnid=v9h8jLAJVyIlfM:&amp;ved=0CAUQjRw&amp;url=http%3A%2F%2Fwww.google.com%2Furl%3Fsa%3Di%26rct%3Dj%26q%3D%26esrc%3Ds%26frm%3D1%26source%3Dimages%26cd%3D%26cad%3Drja%26docid%3DdFbYBY7baZlKEM%26tbnid%3Dv9h8jLAJVyIlfM%3A%26ved%3D%26url%3Dhttp%253A%252F%252Fabsurdwordpreferred.deviantart.com%252Fart%252FDiamond-Transparent-PNG-158463039%26ei%3DUnijUpC7NOmpyAHEk4GQCQ%26bvm%3Dbv.57752919%2Cd.aWc%26psig%3DAFQjCNHMjtQAtbhaBhi3INhzUZ0J1qHybA%26ust%3D1386531283086250&amp;ei=ZXijUszFM8eGyAG40YHgDQ&amp;bvm=bv.57752919,d.aWc&amp;psig=AFQjCNHMjtQAtbhaBhi3INhzUZ0J1qHybA&amp;ust=1386531283086250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&amp;esrc=s&amp;frm=1&amp;source=images&amp;cd=&amp;cad=rja&amp;docid=-1nC9rBjRrfOeM&amp;tbnid=EFWLZCEI7LRXjM:&amp;ved=0CAUQjRw&amp;url=http%3A%2F%2Fwww.redorbit.com%2Fnews%2Fscience%2F1112696119%2Frussia-diamond-crater-091812%2F&amp;ei=WXmjUr-VFuX4yQHWj4DIDQ&amp;bvm=bv.57752919,d.aWc&amp;psig=AFQjCNGckjTbPWqIrmC3YSsPjC-oepyOWA&amp;ust=138653147906564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839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3600" dirty="0" smtClean="0"/>
              <a:t>P-T vaporization curves </a:t>
            </a:r>
            <a:r>
              <a:rPr lang="en-US" sz="2800" dirty="0" smtClean="0"/>
              <a:t>(</a:t>
            </a:r>
            <a:r>
              <a:rPr lang="en-US" sz="2800" dirty="0" err="1" smtClean="0"/>
              <a:t>Clausius-Clapeyron</a:t>
            </a:r>
            <a:r>
              <a:rPr lang="en-US" sz="2800" dirty="0" smtClean="0"/>
              <a:t> eq.)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3600" dirty="0" smtClean="0"/>
              <a:t>Heating/cooling curves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3600" dirty="0" smtClean="0"/>
              <a:t>Phase Diagrams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Three Common Methods of Exploring Phases recounted: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534400" y="1676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743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fong\Desktop\wate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824121"/>
            <a:ext cx="5193323" cy="50338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ice floats….. </a:t>
            </a:r>
            <a:endParaRPr lang="en-US" sz="32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71800" y="1905000"/>
            <a:ext cx="0" cy="3048000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4" name="Picture 10" descr="C:\Users\fong\Desktop\ic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914400"/>
            <a:ext cx="3177209" cy="2133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457201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diagram implies that </a:t>
            </a:r>
            <a:r>
              <a:rPr lang="en-US" sz="2800" b="1" dirty="0" smtClean="0">
                <a:solidFill>
                  <a:srgbClr val="FF0000"/>
                </a:solidFill>
              </a:rPr>
              <a:t>compression at fixed temperature</a:t>
            </a:r>
          </a:p>
          <a:p>
            <a:r>
              <a:rPr lang="en-US" sz="2800" dirty="0" smtClean="0"/>
              <a:t> converts solid to liquid.</a:t>
            </a:r>
            <a:endParaRPr lang="en-US" dirty="0"/>
          </a:p>
        </p:txBody>
      </p:sp>
      <p:pic>
        <p:nvPicPr>
          <p:cNvPr id="47116" name="Picture 12" descr="https://encrypted-tbn3.gstatic.com/images?q=tbn:ANd9GcRkoLftUkSxz9k9tUjOMz9pZzePbqA0ZKsQUnQ2BrctvmnIfO-X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352800"/>
            <a:ext cx="3962400" cy="2971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1371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liquid water is denser than ice 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ini.physics.sunysb.edu/~marivi/TEACHING-OLD/PHY313/lib/exe/fetch.php?w=500&amp;media=lectures:sk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124200"/>
            <a:ext cx="4552950" cy="3471062"/>
          </a:xfrm>
          <a:prstGeom prst="rect">
            <a:avLst/>
          </a:prstGeom>
          <a:noFill/>
        </p:spPr>
      </p:pic>
      <p:pic>
        <p:nvPicPr>
          <p:cNvPr id="4" name="Picture 5" descr="https://encrypted-tbn0.gstatic.com/images?q=tbn:ANd9GcT9MXM4DSu7XwbZs2gpvrG8ddFLtJIJ-6dNJItcx_rEnOIbZYU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8914" y="228600"/>
            <a:ext cx="2805086" cy="2943313"/>
          </a:xfrm>
          <a:prstGeom prst="rect">
            <a:avLst/>
          </a:prstGeom>
          <a:noFill/>
        </p:spPr>
      </p:pic>
      <p:pic>
        <p:nvPicPr>
          <p:cNvPr id="5" name="Picture 3" descr="C:\Users\fong\Desktop\water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52600"/>
            <a:ext cx="4480974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ice skates work…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Compression </a:t>
            </a:r>
            <a:r>
              <a:rPr lang="en-US" sz="2800" dirty="0" smtClean="0"/>
              <a:t>under skate converts solid to liquid, creating a lubricant under the skate blade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14600" y="2057400"/>
            <a:ext cx="0" cy="2743200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858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http://www.youtube.com/watch?v=29oy1UCHJIE</a:t>
            </a:r>
            <a:endParaRPr lang="en-US" dirty="0"/>
          </a:p>
        </p:txBody>
      </p:sp>
      <p:pic>
        <p:nvPicPr>
          <p:cNvPr id="4" name="Picture 3" descr="C:\Users\fong\Desktop\wat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13995"/>
            <a:ext cx="6029109" cy="58440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Like supercritical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 supercritical water is `freaky’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181600" y="1752600"/>
            <a:ext cx="533400" cy="609600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15000" y="609600"/>
            <a:ext cx="0" cy="9906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1600200"/>
            <a:ext cx="12954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91200" y="533400"/>
            <a:ext cx="1371600" cy="990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67400" y="609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Supercritical region for water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24384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Experiment from U-tube (I think) varies P and T and as red arrow indicates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486400" cy="635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685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Water’s extended phase diagram</a:t>
            </a:r>
            <a:endParaRPr lang="en-US" sz="3200" dirty="0"/>
          </a:p>
        </p:txBody>
      </p:sp>
      <p:sp>
        <p:nvSpPr>
          <p:cNvPr id="48133" name="AutoShape 5" descr="data:image/jpeg;base64,/9j/4AAQSkZJRgABAQAAAQABAAD/2wCEAAkGBhMSERMUExQVFRUWGRsYFxcYFxsfGhwgHh4cGh4fHRwcICoiHCAkHhwcIDAgJycpLCwsGR8xNTAqNSYrMCkBCQoKDgwOGg8PGiwfHBwsKSwqLCwuLCwqLCksKSopLCwpLCksLCwpLCwsNSwpLCwsLCwsKSwtLCwsLCksLCwpLP/AABEIAKIAwAMBIgACEQEDEQH/xAAbAAACAgMBAAAAAAAAAAAAAAADBAUGAQIHAP/EAEQQAAIBAgQEBQICBwYEBQUAAAECEQMhAAQSMQUiQVEGE2FxgTKRQqEUIzNSscHwB2JygtHhFSSSooOjssPxFjRDRFP/xAAZAQADAQEBAAAAAAAAAAAAAAAAAQIDBAX/xAAtEQACAgEDAgUDAwUAAAAAAAAAAQIRAwQSITFRBUFhcdETIvAyQsEUI5Ghsf/aAAwDAQACEQMRAD8AFS4u2nS34aVWmGvJ1lXGoz0KADt8mZTNZ4DL5ESL5fNKw7ySgnvJBEGeu+K3iQzx/U5X0puP/OqW+P549SWNWvzyZyqT5PZLMtNVixJ8mqBc/iKAxe223WPkAObf99/+tv8AXAQ3Tv8Ant/scZY2ONFBE2wtLNNeXqG1pduvU3+w9z2khzD6VPmOSbAB2mNu+5P8sCak2jmNhAAhusEgT1EyY+TtgFNbcp5iRA+/849onBtXYLY5RzVSw8xxI3Lt3v1ubED1nBVzVSTFVyASPqb/AFwGjW0sQUBaAoUi4i+2xvPX+c6aGH4gCdTX63Gx2M3iN9NumDauw7G2zb2lqhE3AciR7zbDXhvMO2apLqcqxKkElgZElRP4iLz/ACOImtWgb37Y0y9Z50qxEsNrEmR1F4+RMYmUE1QJlu8OcRqVq+TUqNNTLAmJMtpqd+wCjTMgk4Xz3HS1FSLeZTFwbXqVVIBAnZEExEOTeML+G+LH9Jyxj9mKw0yQNOhiojvaI7AYhhmGqU6QAC+XTA3ies+kz95OMFj+6vzzNN3BJ5rNu1PLNrqJGX1VHCknU5jmAiP2e4JBmbRiOGZqAftXkkAKHOx739tp3wV+KQqKuwpKkdiC0/8AqP3beZIstxEIukJe5kNF4jt/QxrCNLklvk2Ofqo5DvU/62/kcZ/TqsTrrQD9RLQPczjFV1eCVJZmjVqAGreO2lhtMQV7TjLV2Wqxh1PVb27gjqMXS7EmtXiVUSQ9WOp1NAnb7wcYy/E6vWo4nbnb8r/lj1WqrSdUDTp0wIiZEaYFu59bb48jlVIDppa5BFjvFo/qRtgpdgCDP1v/AOjevO0+1/b88b/8QqgmK1Uje5Ij0sYJ/LCzZY6gBpliBawJ6bbGbbRtsd9DSYWcQDcdiB2PXth7Y9hWyQHEqsx5rGwNma8+98S1XiFRaUDSWOWpNrNuY12SYFiAlj6gRivIBbb2j/Qj+OCjMFZEWYBCBMABgwAkm0iYOxY98RLEnVFKVFszXEytOlYy2UpVTcEyWpqfeFLm++k9sQlPihds6dW9PlvIUs7Ut+4V1ts0GCNhjiWeMUAR/wDp0k3kXNS8+kD+owklXSHUkXUIpBkftEdgrDcct/WN7RhDHcb/ADqW5ckZg+ZY6aAkGEJMGSAXZgPeG298RPExW1qKM3Vyx5YEadJYsptM2EE7A4Uq56tqcKkaWu3l1CCBUC7deU6rSYOOpszSJreZnYgQYv0mem+MU3LkKIljF/X+WIjOZjMCo6r9IKaRoYyIfVLARE6ZuDdY64aXidV3CMnJoBB5iVlFMCbQDKabEFb4e5BRJMii5LFoP1fUO0jZIuYkk2mMaUnAABXeRP8AdKwfmQI9yOuIpuL1jI8hQEnmAeDzBJA3IEagNyNR6zjWnm8w8QhAHlTZphqkNGqyrAm9xqE4VoKZPso5mkMSZNo+oBgSDtcEEe2PVcx1JknczviCyvE6pStUanLKEKUwrLfSZHNdoO8drROPJxGqzL+rGkkBm01BILlARP0iAHhrwcG5BRKnMX5d4I2mx3nAqaneYwpkM5UXMgaNamqQNSsQRCQBpHUluZpXlM+jXDOMs9QGrQ0CYKKrgbEkHVOkiwnYk2AwWFEvwChprI8csOAes+W+w3nC4oyJZNAPUggBf5xhSm2cOYJoqSqIGAAABkOGC8pJciAIYaSQTIwsvFs5UQN5NglQEFasQiIwWN9RYlb7lTEbYm+bKokquX0M4MMRsV2n+R2tjNLyTOoMvLII6N7dcRicVza610QIgaVqx+1VZI3Mi/eB2wBuKZiQWy5B0lgumoGnQXi9o1CIibxvu7QqJfzyuq5BMBl6fIO/cYNTVTOpipRFC9zvO3r07e2K9/xWu7Uw1MXIliKmxfRI7COYzOxvEQHL8XrqodgGbSi6SpQ62Z1gTEtOiQLQSQOuC0FFs801KekqCdJBKjYqNQJj966+sW3jAGywKlg0kGYtcfxnrO3scByueKwykq4MaoIuDB33EiR8H1xqXmAP9b9vvhiDU1IAcpK6hcmASL7/ANRjAZmWNgpYgdLybegk/fD68KIXVU1C1kH1H77D0wtmqdrLAF7Ex7ScLcgo0oZdTUEuypAN/q2B6SJN/SMZzKCV8ty4IJuoU8pPr2BN4O1r4IiQptzRI/1+8fkMBcnnGwfTI6CTO20jSR6D0xVioazK6v0eCEHk0xtYXf8Ahck23i+N/wBH1HTTWdIB1Eb/AIjLN0NzaL+mNcvXje0ALsRa52+Z+cCqEswnuT8Exb4P9RjO64KoTWnc/wBev8/zxlaQ/EYsYi8noPST19MYnGDfvaCfTpfGhIRmAVr3kWvcCbm0bnv0GG+FZFKpANiY3Y9YAgAdZAucR5ZdDElSxIAF9QAi/YAzE9Yjvg+W4qlDLuagBXzsu3MeU6ai2buNIJHsT0GIndcDj15JhfCiMHKvZG0sQZ0ttBB2M4WfgGhijONJB1XAJYMVA36MCPpMkHtgWV40P+F8TqiJTNoQRBBHmAgxMEmJm8z16Cr5x2z6IDb9LlYOw/SX0Qb7h2+G2vjL+4rvy+LNKR7PcOUahTBLU41CdrTtG8X9hglCkqqV8stv5jGe1oA+kT17XvMYRzGaZnrMGIV3diBYEamIkCw322uemDM48pGpqV0QtRtR+rpaf62xtG65MzdKSqpliuq8AmI99z7GPYY1pIqg8yENa4f39MNDKlDJIqMSBadUFdQjqWuCQOkeuBGqjDWWqMQRZpaO3pJvA9JwwCVc+7JpkBARdBpmBYQD3k73t2xplVefMAsCrMuqxFvqJPzsYkTGDVKqEgg8uzBgA07yN5/jM98L2QfVsbqretrjcfmJ9xgAa4jmjU+nl2+ogMbAEAC1tzeb9BuuKjzpcVDTIhQeYgdG9+pA36Y9V8wczB1Z2BUFRzHqb7RAOrtOMqjWisuojVeyQLSSdvQwOgjaQBQUANUmSO0yR6SP44CMix6R1XUO9hB2B6TI3xJARJLlmB5SsgNFyVP1WHTlB79MeJUqOZidVlERLExHeLxLdt8FhQtSpBACCS7DlFpU9W32EbEb4zmqkPTKgI8I5b1IHTYQb4MgMagSJAUBImQSIHZTc36kT0wOrlwdTFixIBI0TIvv7BJmNo74AJri+cKLWimhKtQGozfXRNR7diRyn1xKcapotepSFO1M0gVXTJDh4/w3UCf7wOOc+LuNVMtRFJWIesQzPqOrQgKKATfmDET0Cxg/9qPHm/Ts5TUEeYuWAMmQaYDgj15iPnGUNPOclGPn/FWaWqtk/RchCNllAZsJZWYaZudmGncab98I1yQyw03Jgjb17GQP44rOT8Rtlst5VSKjish0H8VIU6ltUSIdzBvBntedpprTz6FRfLXSxS7dNqoawgDYG8HGzxSg/uIY1U8tfKaAxk+apM780T9wOo+MFDQA26TpBnmHbUOk2EjrhDL5imFBbnNjAEGRYBgeUC8iJJm84YOYUUEHKDULK8yRvqAKiIMRabQNsQAp27Tcd8aZirdoAAJFhsLzb8/vgq6bTPWe0ydvSIwOshmdPXrvgcuRJASe18RPiuozCnSW6oPMqH+8w5R8Lf8AzYnKVMTJsACST+EC5PwJOKpxfxAKhYUxCTynqZ3Y+sQAOmOjBFymhMlOBqH4dnKItrzGTAPqfOn4AUnErwyppd62mVWySJAOyW6kRI9RiJ8INFDML1LUGHuBXH5K5PwMB8QcdYUaNGmYGgFgO57drbnri88XLM4Lv/1L4HfCHOI+JKdIlU/WQILRaZm5O53wDOeLGARVRQkhiwJk2iGG2+KtTqEW3m0d8EqgrykEFfwsCCJ6EHHVHRriybOm8M4uuYR9FMSW6zIMQCSDaBtAv8Y9U5QWqEBEWZO4iBeB1OyjewxTfB+eit5RMCoIHaRcTiZ8cZk0qNNARqLgnboJG3oR98ceTC4ZNg0+COznjn9a2ihTKSYDl5/7SI/PDmR8dUDqFXLlAdjTf17MB95xVMpQq1nCLLMZN4iBckk2AHfDXEeBNSWSVJAGsKZie0WIiPvjr/psaqLfItx0WmKLU0qIS+q/N9XUEdiwgiD2t0xiGpmSBOoMG3UwANJJ6RJBmJ9wRU/CfHypNFlBDLIkTLKPUgCUtv8AhU9MWGnxJ4BQBQzKp35mIN5jSB3jvNxjz80HjltZS5HahV/wkOZMz8TM3G9/fvjQgRDKbA7bjYQx9Jsd/SZGEKuYdVLOEKahzBismCDp1gEjoWAjl9BhinmGd4aoppgD6ZEgbBSbzfrEHvjNDYahSIXXKqAw5i+mQZnV3BG0CT64iOIcfVSUQEEAnXV1IoAEWUHWdyADczsMSdXzGdGEakgIWHJTt0G0wPqMtYRjXOZFdIqMdeshy/QGTLMBBvNkB1G/S+HYFZ8TK1VErVJJFDTfodZIMdLHaScF8Q5hHzriBrK0QhJMSaNILEbETItGHPEtHXlXKgQqgws8o17EbCAcVOlxZhmErMAxUpboQihBv1gC/Q49DSxc4tryv+BMZ49RAqnldJAlam6kQp0kWdTAMjv8k3hWuFrMj/iQqAbcynUOk94i97b4mPEfEMu+ROiqrOzoUUHmH7xKboQLHoZG+Kvk+M1KcQQw/dcAj4JuPcY2xt5sLjXKJfDOhpWM0mCgGncCRo9ICifUyb4xTpAAEXPU9fWP3RjbJZinUSm4MJUAPcqDYgwIBBBHxMYcGRZhflUHa8D2AIn/ABMT7DHkvsWRq0RDd+t/633xmjkmaWkwDBNze2/vMfBwzUrpzgAEdNIaQdpBi4t9J7GMHOUbRUf6QiSurqWgACJBuRZr745HOjRRK14tzHk5QDY5klV/wKZY/J0j5PbFGXEv414n+k5pin7GgBRpf4VJGr3dtTfOI3IZU1qlKim7sAT6kxPsBf7493QfZjc5KvgzlHmkXDw3kZp00Iaaup2I3hhpUAd4v84qfFKs1nuLEixta1vTHRM3mUy+VzOaSzKuiig6AxSVu/KIPuRjk6DHLocssuWU2uGVKCSLX4VypAesN1hEPZm3YeoW3pqnDfifhFarVpmmjVIpKHcXWZbdzaQsbmcT3gvhq+Rl1YgAg1T6s7QJ9NCgT0ti2f8A04tTLqruF0aok731DbuGjvKjHPl1rWaU11TpeyGsfFHJqPB8yhRzSMU21alIYqBBltJsAbyfXGfFWaNSpLdalRh7MVKj4FvjF/z3DKdDK52oDBSi4AANyYAP93f0B6DHKGrtUClrkSMdOm1EtRPdJLgmcVFEx4cz1Gl5pquylgoUhdVplgY22XGeKcZptWY0pZNgSNMjTBBHTp9sQ6ZYsYCk+wJ/hiTp+FMzE+Q6juw0j/ujHZkjFZN8nV+phfFI04LxQ03ABBRyFcH3sfid8X7NPqVBrZlAGrVYKASNIuJOrlFwLmbDHNs7wSrRXUViDcyLTtse+Oi8FzhZabVDeor1VEWBqGTHSSLjoJOOPX7bjkXsbY1xwercNWtmNZ1B3KqtMAEwpAABIgAkRaIAPfELxLxLWoVHKhBTQvT0ldakq5GoSQSbTM9Yxe+G1qDAgo9MaSyvJBJE/WCIme0b44/x/MvVrt7wB2HYY49Mvq5HB9C2qVk7wnxw7ApWOpWdTc7SYNh6Gw2kYuVbhyAwgZnuCQNyIiIv0IntGOO0suzatI2F8dz4dng9GmQCfNpq7XIBLIJJi56iLAeuNtbBYXHb0YRVke2UcqqsrMSICzKaYOoQL7bk3vjmniLgbZWqFYEKw1U2I3XpPqNj7T1x2HIZRdCyoWJBbqR20iLT3P3FsK+JODU8zR0aboQ9NiSWDD17NEEC23bGWDWfRn6eYOFo4otEm8TGMshEEiJ29bkW+QR8YvPEPCWvWV/VB2BYwSVjeAPqnpthPxhwlVyOVZEKrRdqMndg81AW9dYf2mMepj8SxucYpfqf+OPngl4hn+zviMipSNyn6xJ7Hlb84P8AmOL0KJkg+hxx/wAH8QFHOUGJhSwRvZuUn4kH4x2psvqP7rG1/eP4g44tfWPN6S5Go8EcSpqMKqIXeEVnMGY1AmOVyViHtMGYM4hPHE0eHt5ZGpqtJG07L9TQSLTKjEhlKCsuxmmBqc1AO5ZWDcxCyRTf6ipE7Wq39p3GmAyuUnmVRWqgFTzEaaY5eWQksYsS89seVii5zUfU2fCKfmcvop/P36f74n/B/DFVjWJkpTNhfmflUD106j7jEA2aVmXUeVBMR9R7fw+MXzwrw8tSpCL1CazdIH0JPwCf8xx7+vn9LT7V+7j5/wBHNiTvkQ/tAzIplcsuxyqOw7MahqfeNIxQBi6f2rLHEDaAcvRj/pg/mDimDE+GwrFu7ms+p2rhdZKFB6r09S0qFIiYGohEhV6nWWUbdZxz/O+NuJ0ar/8AMOhYljTsVTUZ0qGBgCYt2wllvG+dSiaK1jo0aFkAlBII0tuCNgZsCYxHu5qudzsBO/RRjlwaBrI/qrgJT7F2qcTzGa4NmnqsgIq0yFp01TUqHnZggAbmdbn904peVp2x1LI8A/5XM0kBK06NWkDH1MFLlvQl/wCXbHMMkZAxfh0ouU9vS+PYz1F7UX7wMrNl3QVCgFYloJG6LE6bnY2tgviDNvka1OqwSuKlN1p03kQurmc6TZgTpDCQbi8Yq3C+L18sxagwXUAGDKGVgDI1K1jB+d++BZjM5jNVjWzFQ1HIAkgAADYKosoHYDEZNJJ6hy/bL4JjlWxd0Tq+PqRRkqZJtLKUYLXkEHezJv2vi08E8PGnVZabMq0VgkuQ2kCdOsC4kmelrRincM4Vq5yJCMhjoeYEg46NwHhrtTaoQZYyTETebk2644tVihhlsg/c2xyclbBU6FNKcMmqNIZiSZU8plQBJEzPadsQXEvBuXLKUIp1WrGkKahYDJpJAkzJkGDa4xdDkwAQXRZBE6pIkb2BvhN0oakMozfpGsEHY1K6NuRflVZJI6i+MIZHB2nyaNFaTwHRpvUqO5QAuSqkG6rrYNvsCI09SMSfCKCJSQJOnWaQBHVdRMQTYQb3H3GH670xWqsV1acxVIARmBP0GQguIprvNxjTKFQTCvDVKzKoR7FxQkxHLfUYEA6pjrip5XP9TsSVDIXET4t4vXyuV87L06dRvMVCHDGNchSFBEnUIva4tibat5YH6sVCZBnZbxLC0fmbiBhfNZN3pkOtMIYP7UFrEFSF33j1xj7lHJeFeOc3VzSNXrvY8qgAJ6qaYAUgiRe/Y4s3i7xDl6/DMwoddYrqKSjdgvMWjsFJk7XHfHN+IUGpV3Ughla33scCfOsQwtDNq9jcGPcG/sMe49DGW2eP0M93cPlMv5gZR9cFlHUxuPkX+Mdq8N8R8+lRfcuqk++x/OccNy1dqbK6mGUhh8Y7D4XzQKoaEKXioKbJMatws2CzzT2kYXikWlFhAlXo+UjGpVUUBqqODICgMKjMD9RY2CjcywETGONcY4g2YzFbMOINViwH7q9B8KAuOueNMsK4pU00NrYFkEwSTpTUogzubdfthKn4YyR8rLlFY1K1SkTpIg02VCdUyQSRBm844NJOOOW+RUuxyLJZJq1VKa2NRgo+TE+w/ljtXh7IaizIpKCESxICqNImNrAet8N8SyGWlCFGqiaiIEABlNFKB81VHpv0wThFRTRpFV0hmcKN7I2ljMCLx2MkSMXrNQ9Q40qSFFUV3xt4MqZzMUSo0EUjTadwQ2pbeoY/bFbpf2S12mKin9yAebcnr6Y6klAGpSY7pURxfqGFyfYmfnCXh+nUOY4fqct+rIIMRLec94vbkUdYF8Tg1eTFDbEGrZylf7Ns3qIYKu9ye3+18S/CPBhoFXeWdnTyxa4UeYz2JtZVHUybYuGY4lUemmmX1Bx2+muWExIgppEdR3BODZDLMKeWGzUqbLbq3mOpN7/TTW1wNXLY41y6/JOLj0EooLwXKOi6hqBJ5iNUeoaxnraY9sUHi/hFaVaqmX1nRoJVhYBxqUBh9oI6Y62arAg6zJgwRzEgRsPfEJxOvNfMFAgdctIqxDFnDgKe+kqCu8E9hjk0+aWGVxHOKkqZz3LeGsxEmkdJPdZ+Lx+eJNfCNcUy6oSQQAp0c0/u8/Tri7ZfWlbOF3JVcqzJqCwCgpgkDYNIJPQlsLV/PqU2Afy5pjS1vq8ldQPX9oGuI+vcacdkvEJvlUjFYEQ3CPDdWnp1FVdm+n6otHSxaPWBOLo2QpU9IqVarlh+8AFPSdEWHacRtHLh31qCGKIqLaFlFNrCLs0swDQI6Weq01TVympyiS5AC3kfSbyI5QceflyPJNyfmdEY7VSNBTyykQhdf3jqv6yCPXpFuuCVuJ0yGVAtNSLagea4jm33v023GI7NcXWitWrWbSiqSeWL2UAKIuZgD198R1DiFMvTWpUWgzEjTW5HBUkGVPqDeYPQnGZRYctxo0mqLo1IHqbCGE1HZpax67dLYjc5xZnYsJUkQYPxv7YSreK8tVVGp1AiMt3cwGLs5IE/ihJI6AiYBxpneIUlYU4qawAXKoWSmGJVPMYfRqg9+5gYAC0mggkTjYAAyBBmwHTCNDi1BiumtSOoErDrcCZIMxaD9j2OMUfEWXZhFQaCzTUt5f6tabsdU7AVUG1yYGAQj4h8MJmVKSFqoS1Op6E3VgLlNWx/CSehIxBUP7LajqdJGqJbcwBuVMgNvjozim+XZ6UMdNRUrKQVIK8sGQA2pgO/Idjjenl1p1M44LH/AJWr1JEIKUQSLDcz6zcm3bh1eTFHbFkuNnN81/ZboTU+YCBRcslr3GzYvPBOGGlUVNQPlrTVR10jlBPuVY/fCvE8nVqHQSQuhQx6hvJWlA6iTTJ6/U3RjiZoKzVFcgAt5Y1C34EBWASIDNqAEgayQYY4nPqZZklJ9ASohc2zGoXP1SSq9CbRPdekSN8E4TmT5+WncZhnIuAPOqq8DewLERiRNAapPS8/DEW/ynDFDRrQ6NEvTdSIJjUDvf4B7gRjmUn0KNMnlvNeoQVJFauwJIFi2m0mRZBb/bG1GmAWO0vUJ/zMrH32BmJMnfprQyy3XlDSSRp2mT16zfqD/E60Qs7XjaYt1uSZJkn/AGwhGC2CZIjzqLH8NRSTHS/5Xn03wByBedr4zSJDrINmuGlTsRfraQYwDF8hSIpUgd/LWfcqC35zh+gqhe7Sd/Ulv4k4Qp1isRMaZhuoAMkSesH5X1w0lb0Ig7HeN7+sX+cAB2IQap2377iZ726bYjC01dXUol/8OvT7RMEbRiQzLkGQQt4noD0726TB3nC1UUwWlb9rAg9jFvtbYjfCGMZ6mGSo1I8zUnpER0cp16fSRM9fbGK7lG02O8So3M9Rc7mJ74FlkJ1X1KwIIU3BtFjcGxid43ONkq09ZIDqALBmm4N7jpgAcp0mCqCWUACYa5gBZMWG19z7C2FMzmwhCpsBPyevuOh6GD0GBVc55jDmKL3jr6xgdNCVqmJsvxfABtnsjTzI0VdWh2AZ1NwV0mULXlIDFzaehmMQz+G6ZqrULV2ZCpGqqWJMs0tI+rnJMFRMQBGJalUJpiFnQTf0aCQft+ZxJ5FUJpUwdTM2p2H3thAQp8HU6lChRY1SlGNMVIcwLAkL2ESoUgbESZFxTgNNnarNRWddLhKhUNZlUsoFyodgDMXuDi9DMKFM09ICg6r9el9z64gMxS11FUbk74AKnmPClAnmFSQioq+ZyhRTakLabHSxMgjmvG87L4WoMCGNRj+81QFgZRtU6fqHlIBYiFiCMTefyjLWZPqIIX32j+Iw7WyG0Okqpm9tOmJHfZ29o74YEXwykKarTpkKosHqGY3JYmDzGZmJvaOjP6OdLoZU+WykkdHZdx1BUD4J7HAqgEu0QoUDTPNEBASIg3ib7nDmZr2qGROhlEcwuXIAOxMaflsMDUuF0n8RB1gzaJBj+9bR66jguQUK9MMPxEe0Gn8/hQYxl8j+sJMzLb7SJP5HpgnD0/WIDvMm5OwDCZv9Uk9JVRbAIVoHmBgGLwwGk32MdCBufzFsESqoBIHX853t6feD0GNWBDnQJgEgSQZPLaN4Jn798EqssAEHSZYzcnrB6mYN/T2wAep5eSY06p+mft6Eeu4lt8DyVcugdtI5GY+mhir9baSIP++NkC65XY6WuDPUHp26zHebYDneHrUZh3pVlgEj9q6atjJ1KpBJFgR2OKVeYmMeUGH90j7jAdamoy+aWqaQxDXIAAEz7EfETgdbLHyMtTlhFDNIxB2lvLkexaQTIHtOANlv1hdd6lOsrmd9RVp3kEHVBGwIBECzpAFpLzN01gFCIIMEP9n0/NsMIyKGBDa9RTVeAuogGBvJAY9TqjC9ZtKwFEArpIOkqAxIA6AAkxtExsBAc3WqOQS7MSJ7e/zP54zKHwGbWGCmDPYteJUN2I2MHClLToEqAVBIMnmIjlK9LHcdMapmVLX1eXtBILCYMyRB5gDB9R1xk1YqQSVUWkqJE3BgesfFtsADiU18tmCvNwJW4DxphgbhNJM+oHWcYp0NekEaSRCgJGoCTqJ62tAuSR0vjTWgLkkkggKyquwkyyn6pnaRsMFStDLqqmBGk6dJMidzqUAHp37YAMrk1NPcgi89D89unxhWmo0TpYgbmwHuJPNI9PmMHaux0q5UAFhzRp1LMB+gEi/SwxoSxdB9SvXpjmFgnl1A0HeWNPUOx94w0rExHxRwuo2V0pANYo4ExCpURo1AHSSAeh6Y18K5TODMUmeo/l06WqoznlNXVUVEWoYD8rq9SB9VIbSAZDheZc5enUqKodsytIlZhVYKSFG9gx9LE9sL0cy1RqGpANbqjQZdJmY7jUIgGYINzbFbV3FZG5Lw3n8q9VhVR2ZlK/rCCq/pDVXpKdJGiojSx/egXAGB1eC55jRNbMO7U6mWbStchW0T5pnROonTB2gt1xP5TOzTQxLEA29QDgFfMtJncbemIoojePcKrjiFWtSdEpv+splgTFdab0UaII0wwY73AsYuuOHZwMs5vlUry+frLLrpgq7imBUApecJsAGVbxiX/CxaSfwnpNif44boU4dSSGCkNy3EA83yp6Ht1wAVZ+F8U0sBmSXGjUTUMrAqEw2kaULtROk7lfgjq5bPHNVCxqRSZfLJZqdEgPT1aYGkGoqNBQMYJ1QdrZkqSkcyyQrySLkswg33tJHvgBoqJuoJUkAiZEspAO82BB9TtGABDw/wbMUWrVq1VqhNKkpYVSQaillcjluCDIcHbULkyLFwgTUEEEimCxjYkjl+FAH374xns2jcoNtADADYdf668o6xgnD3bUl9M3YWgyCT82+xXvhiNZio7D90gnqDPKB6k4xRyxcqQBCoFv3E7dwbGf8ATBHE1lCdbt2kEH/X5264arLo5gSBI1A3AEk2na5JwCFsigAGqAVDB/5A+oifQe+NMysKSAWHYb4faoHp3MBh1O2B08voWDEz09h39p+cMCIr5PmmTARhH+KrUc+3S3oMDyyygJuTJn3398SNZweWb9Pz69ThWjT0oFP1dR84AFgsLfmsSfUf1bAsmnLO0zHoMEFIONSkqdjt+f3x4LKkD6RYRuThDFqCQCDsRgZQn1/2w3UpgcwkTykfljWjRippnbAAoQRbDOTzell1XCyR7xIt7gYzUp6xKjbfGuXpz0JuJ7R6/PT09sIAtVWCDqI5u99/zk4AKzSpJJCHl9PYfMd74kmHSbnEbVp6Wje38cMAi1NNBRYgZmfYfo5i3SSI/wB8NcOUMpJ0SGDCfRgxj13wpTUaAGMDzZmJ/wDxx79/zw/R4Q5Rir0iDBAmW26LvPpgAWXW5JQBQO1o6YB5cbgk4IMsZIM6hvuI+OmCUciDuWJ3hZNsIDxoBaavIk82km0A6Yjck37Wwxl4VQRBBVmZrQVeIM7QCIHzhQ5MEDmO4CyOkifaJB+cb5zhC86amCeXTpAKbR5z1SIH1GNBJgadUdcUq8xMabKtoB1AAjUSbDSQkReY5Rf1wMsgFUMyBltbYKOkXIAA6/640rK7U6AVif8Ak6AMCRqLatvxfsGU32bCYyGk1SvOK1KGmSDFZSebrqWq2pY07iQd6pBbHHrc45tTG7C8DSh03O7XnsvvswEWpVAEiCCottO5ANjaI6BQOglDLkBldiwSJlRJ9d/U3xYshlAi7QTv6dYJ6m5JPUk4gYBf/ufj+RxJY9j2GITzijzKYixYAj0vb2wOux8tL/hH8Mex7AAmx56o6aAY6TqCz7wSPY4A31Ievl49j2EMxw5BpWwuv8xgukALAj/5x7HsAjNVRb/F/M40y6DU1h1/iMex7ANBK439jhXJix+P4Yzj2AAjfUvzgeaQcthvj2PYAEau5/xH+GHXoLpTlG3YY9j2AB7g4lDPVjPwBgeepLq2G6dP7wxjHsACWaGnzNNuaLWtJt7Y34c5LAEkgkSO/wBW+M49gAGKh0Lc/sKI39a+JlEEULD9m/8A7Jx7HsN9RCan9iOmlB8frDHtIB9xh7Pnm/8ADY/IZYPvj2PYS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546225"/>
            <a:ext cx="38100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4" name="Picture 6" descr="C:\Users\fong\Desktop\ice nin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1866" y="228600"/>
            <a:ext cx="3522134" cy="2971800"/>
          </a:xfrm>
          <a:prstGeom prst="rect">
            <a:avLst/>
          </a:prstGeom>
          <a:noFill/>
        </p:spPr>
      </p:pic>
      <p:pic>
        <p:nvPicPr>
          <p:cNvPr id="48136" name="Picture 8" descr="http://theatrebristol.net/assets/0000/2535/Cat_s-Cradle_crop_sm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2205" y="3171824"/>
            <a:ext cx="3321795" cy="3686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6600" y="2057400"/>
            <a:ext cx="23622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sz="2800" b="1" dirty="0" smtClean="0">
                <a:solidFill>
                  <a:srgbClr val="0070C0"/>
                </a:solidFill>
              </a:rPr>
              <a:t>spawns some science fiction speculations…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762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6083" name="Picture 3" descr="C:\Users\fong\Desktop\daimon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6296465" cy="475895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1752600" y="1828800"/>
            <a:ext cx="0" cy="4114800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5562600"/>
            <a:ext cx="0" cy="990600"/>
          </a:xfrm>
          <a:prstGeom prst="line">
            <a:avLst/>
          </a:prstGeom>
          <a:ln w="444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43000" y="6248400"/>
            <a:ext cx="457200" cy="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86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</a:rPr>
              <a:t>atm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52600" y="5867400"/>
            <a:ext cx="0" cy="685800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6334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Room temp.</a:t>
            </a:r>
            <a:endParaRPr lang="en-US" sz="28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371600" y="2590800"/>
            <a:ext cx="381000" cy="0"/>
          </a:xfrm>
          <a:prstGeom prst="straightConnector1">
            <a:avLst/>
          </a:prstGeom>
          <a:ln w="444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2362200"/>
            <a:ext cx="15240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7*10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5 </a:t>
            </a:r>
            <a:r>
              <a:rPr lang="en-US" sz="2400" b="1" dirty="0" err="1" smtClean="0">
                <a:solidFill>
                  <a:srgbClr val="FF0000"/>
                </a:solidFill>
              </a:rPr>
              <a:t>atm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8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</a:rPr>
              <a:t>atm</a:t>
            </a:r>
            <a:r>
              <a:rPr lang="en-US" sz="2800" b="1" dirty="0" smtClean="0">
                <a:solidFill>
                  <a:srgbClr val="FF0000"/>
                </a:solidFill>
              </a:rPr>
              <a:t>=15 psi~ 0.0001 </a:t>
            </a:r>
            <a:r>
              <a:rPr lang="en-US" sz="2800" b="1" dirty="0" err="1" smtClean="0">
                <a:solidFill>
                  <a:srgbClr val="FF0000"/>
                </a:solidFill>
              </a:rPr>
              <a:t>GPa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76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diagram of carbon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data:image/jpeg;base64,/9j/4AAQSkZJRgABAQAAAQABAAD/2wCEAAkGBxQSEhQUExQVFhUXFxcaGBcYFx0YGxUYFxgXGBgXFxwYHCggHBwlHBUaITEhJSkrLi4uFx8zODMsNygtLiwBCgoKDg0OGhAQGzQkICQtLC8wLC8sNCwsLC0sLC8sLCwsLCwsLCwsLCwsLDQsLCwsLCwvLCwuLC4sLCwsLDQsLP/AABEIAIgBcQMBIgACEQEDEQH/xAAcAAABBQEBAQAAAAAAAAAAAAAFAAIDBAYBBwj/xABNEAACAQMCAwUEBAgKCQQDAAABAgMABBESIQUxQQYTIlFhMnGBkRQjobEVM0JScsHR8AckVGJjk7Kz0uE0NUNTc4KSovEldIO0Fhdk/8QAGgEAAgMBAQAAAAAAAAAAAAAAAQIDBAUABv/EADYRAAIBAgQCCAQFBAMAAAAAAAABAgMRBBIhMUFRBRMiYXGBsfAykaHBFCMz4fFCUmLRJDRy/9oADAMBAAIRAxEAPwDS2HCIJEJa3gLM8pLNDGWY96+5JXJ99WvwBa/yS3/qI/L9GrHCie7HlmT7ZGqn2p4jJBFG0WnLTwxnUCfDI4Q43G+9eFnXrzryhGb+J21dtzXSioJtFleA2w5Wtv8A1Mf+Gnnglt/Jbf8AqY/8NSycSiRWd5URV5szgADOnJJOOYI94qWK9RiQHUkNpIDDIYrrC+/T4seW9BVq295fNnNR7ioeCW38mt/T6lP8NcTgNtn/AEa3/qY/8NWIuJRMzKssbMpwyh1JVsE4YA7HCk49DU7XSKjOXUIoYsxIwoXOok9MU6r1uLfzYLRKw4Hbfye3/qU/w048Etv5PBn/AIKf4a7JxaBX0NNEr41FSwzgKXyfTSC3uBNSPxCMSCIyRiUjIjLDURvuF548J6dDUmetu2/qLaJB+AbcjH0eD+pT/DXF4Ja7gW1ucEj8Uny9mpF47bFmT6RDqQ+Md4vgOrThsnY52waszXcaKWeRFUZySwAGk6WyT5HY+RqbrKq0bf1B2Qf+ArX+S2/9TH/hpj9n7Uj/AEW3/qY/8NXzfR6BIZYxG24fWNJB3BDZwc05bpGLKrqzLjUoYEr5agNxSOrVXF/NjWiUOB2UcVxOsUaRr3duSqIFGrVcZOFA3wAM+go6Dk4wdvkfdQrh5/jE/L2IPvnNFgOXLrWpSd4Jt8CHixaajiZW8SMCPMYI22P2gipR8KZCioAqBVAzsBjcnfHxpwnWjrldce6mnnROEx9Ky/FuCwNNMZOHlsySEuuk68sTq+Oc/GtSeuKvsmWPvP31fwNu15FXEPY8tl7NWIQh4bmNclsaThflQq27KWTyP9dJGg2AZWznzyRyr2PiHDhNE8ZJGoEZHMU+x4akaKmM4ABJ5tgYyavNxK+p5JJ2PtpXUpcwKApBX2ST0PPnQG/4lDaEKys7dCeW3UV7te2sAUl40IAPNQf1V5PfcMgm72dlJaIgogXIcZ3U+ld4AYFt+LSTqfajGgsoXY4HImhGoxprd2eRt/ESdI9PWto9skQ+kwALr2MfMxacghs8h6V55x28ycbVz0R0Uc+ktgnO5PPNKJyNydqDm7bG3SpI7wkb+v2VCSho3QdWQ+JDvg9D6eVAL+xMRHVW3U+7mPeKuWnPPQ0bSzWePQcagCUJOADj088cvdRiwNGLbnyx6URseEmQMTIiaRyb8o4zgVt5OwaN3OJ21NFExyBhRI2nHwqjdcBfvDal0BQ+JjsB4sDBHPPP3U1hbmR4XY97IqE6QSASfyR516D/APru30Kxuhud8YIAzjlQ/i3ZaW1uVgfuyZEGgpsG3xk5671Of4OOIISSh29kqQ23ryorwOOXvYdlXCzDIbAHmp5N7tqMcP4BJa8K4s7uGEtvFpA5jS0mc/8AUKAp2Z4ioJZJVI6aWOR8DR7s7a3b8O4sk4ZS0MKor5GDqkzzHLl8q52OR48RXK2Vv2MkI8Uij3An9lWR2CzzlPwUfrNBtBszCVLb862Un8Hx/Jm+afsNU5exUybq6N81+/NC6DZggVwtVi54fNH7UbY8xuPsoe0maYWxK0tML1WY0g9cdYkaQ1GzZppauVxwq7TaVAJ9RcG3hj9xPvyTy+dAuN8TtJwiGdgYZ4pSFidiTCznGAu65jbJHLSaN8JYiCMjfwZwOvXAz8qzDT8OKFJbbSGllcLKqAzypIYpOTeNleZlAby25A14elBSrSlrpJ2tbm+ZpydoJdw2Kz4fq1xXEsbRp3verkoFZTIZCJEaLUUlJ5Z8XLNdgs7QSxmO4ulnky+rBLEs0ih5FljKpu8gHhA8R8hXeHPaSwXFykc+VidW7xyXkUQnAPibfRhctvtvmqFhecP0BlSQpDC1wwc4VJUZG7tgB+N1MuQu3s7cqvKLba7XJ7fJ93JEW29gve2ltFGCbydEADx6NLd2jRy5KgQklTG7bvqwBnIq1ZWFtcB4kuJ3iyGaMHQoOrXkSKiv7WDgP08qzbcS4b9FR5UkdWikYB5TJ3T2yaBAr58LYlwj8iSpByRWjnhitLhmt7eSa4nXXIFkVcqpALkysBnPQeZ5ZozhKKtrfW2yV0/trrz8Qpp8gUOF8PYufpEqxRFkCMuEiOhoiiSvFrxhCNOsg4A32FEUgtluPpD3M0ksKhHLRLvhiFVtEAwwM2NKYJyM5xQu1vLKSZYhC+icxSZeZsHv1MqnRvuGlzsdmCkcgadxJLWK+aMw5aXQHaSVl70yFCoTKHWcovtMBn41LkbeVuW3dt738hU7K6sEuJvZ3D959KdCY2DEICoSMMsn42JlQrkgtsV5bZINduHWWFIupEBeV1DchI0isZF1oCuklFyCBsCctkmpecXt4IBHJazrH9faBDJFsrgNIoIfYAIApz160rOeyE8Vt3cgyE0qZYo0cTpHKA8UTKJRkAYwwJDc6kUGo6XsvDYDab1t9QvxdLeJreF7iZJEXSrmMTEiVgoLGSJ1DFkwDsRuOW1Wey3DLW2BW2dmDKsnts6hJCxjKgnSud+WM4yaG8cmt5kgvHgkdO6jk1bKVDurwoSN9WvBYhgAuSxIwCV7Hywm31RKBl3LkOjl5CfG7NGAMknlgYAAAAAFV6iapat9+2/qSRtmCnDR/GLj9CD7O+/bRFW/f9/fQ3h7Znn/AEYfukonjarNH9OPgjnuxKOmaccYofNfSjXi3c6XRV8aDvA2NTrv4VXJznfwnAp/0uTLZhfAkVAdS+NGC5m3OyrqOQd/AcCprMW5akAHMgdd+lJACc5+VUuLRzN3fdSsg1qHCpG2UZgGbMinGBk7dAedBLm+v2jXRCY20xFtOhiclxJjOVU+xgEHrRjBviBysagtgHJzRNjgn30F4e790hk1a9I1ZCg6gMNnR4ee+1S3XGIVdlMqAhiCNQ2IJGKu4Jay8iDEPRBkSUu9oVHdhhlSCPQ5pSXOAT9nnV/IVsxH2nutMLYO5Uj51keyZQ+2wCbFwfy2B2A9POu9qeLawsaE62O48s7CqXE+C29ohaTVLKcadTHGr0XlRtwFvxG9uOJIzyLCuC4y+BzC9T67V5Vc2pkLY6da9gg7KL9DmmmyZmjdxgkafCSBtXmPDMBXYnG+N/uqGo7E9KN9wDbcM38Rq8nCl86vKVPKpExVdyZaUInbexTTpA+NQWcpjcb4wefrVhbpAcE4+2mXcQ7xGXcNjb44zRi7CzinsGPwkzWkZEmmQOIxp56Y8Aah+bnet5f9llSz1hRJNES7nkZ+rgn3HbywK8rubGfh8p+kQnJDYzupDZyRivTuzXbhpoPBaTSNgAlQNBIUKdyfSrSZTZle03GFlNk4DBoyyZPVdmX44GPhXssUmVU+YB+YrwztVZXAdXli7pU0gjVn2i2gn4eHPpXsfZyfvLWBvONc+8DH6qKeoGEi1D+0X+h3H6A/tCr5FUO0X+h3H6A/tCum+yww3R5pHU6vVDvKTTYqrmLOS4QaWoZWqos9OL12YZQsRyp1ofc8Lhc5eNT64wfmN6IO9VmmxzFDMO4Jmev+yCNvC5U/mtuD8eY+2snf2EkLaZFKnp5H3Hka9K5nKn4U+e3SVdEqhgeYP3jy99OqhHKkuB5RSrUcb7ISR5eHMifm/lr8Pyh7t6zGn9/KpE7kDTW5ylTtNKiA+neCyfxaLb/Zpt66QcUBj7UWJXWqakaIyOwQEJ3ja5Eb+k1EMwHUqeoo5wWQ/RoCBk90m3UnQMAE7b+Z86DR9oLVVQvbrExXKJ9WSUUkZUKcbGAbDoqfDxFON6tTRvtPZ24s05aRWvArWnaiyijmIhEQXvtcY0YZo1UlPD4SWD4HTY+lXXuIF1tNZ6FhlClgiSeMhHDBEJJ3WEZxnOnyJElrxi1e3M4jVYt438KeBGwG1hCRoxpzz2wSMDatD2qgkYLHA0raRMVwiaGXGzmVlAkTC5GcjK9KsRTu7Qe+rv7+twcNWvkWuLXEEehZbVS90jB1Pdj8mIMkjEjJ9gbE+wPIVXvr+2upI4ntVmOMxiQKuolNeiPXzyowd8bHPI1NF2yt2YnS40Jq7zw+FGMYJbDaox4lPiAzpPPFTQ3ttpS6SEFnYJEVRNb5yq6TkBVZR+UV254opTjvF34a8f4Bo9mh9vxxRapcrAVEvc6YwUBYSlI4ixyFAwy8zsNqGScctGVrw24MiFk1FEL6o4mk8L5II0rgMDjcYOKenHLedktTbZXwjQ/daEKu6aQushgjRH2cjbbNK6vbP6RL3lspeIaTKY0JYGJcRrjc5WQKAcDpUsIWbvF330fDluBvkyaKa2uY3MtqR3ba8MACzyM8ZdCCCdWn2tsgiq99NZBfpb23LuhA5dQZ8eGMoDJsNIG748POprni9oZtV1bKkyDIeVYmYBQGUB1ZgCc7DI394zJwi9tWuSIrZI2bvD3hjWN3xnWyjTkqc5znfVnrTptK9nbx0t3O/vkDfigU11ZRQuYrGRoj3RUxN+M1kmIoFk1jw6idhgZBo/2dvoG1wwx913e5QkA5J8ZK5LHDHdjzJyMjBqpeXUIkaB7N/EcjCxt3pzMyFAr6skpIwyBjcnFFODmJgZEQo2e7Ibcr3fh0DDMAo08lONs86SrJOOqfz/cMFqWOHrma4xscQ/DaTltQu/sb5VIgmkPjlJZjEW0+Du9IKaWwGc6Dp1FVywotw4/XT+6H+y9Bbi04liRlnO8zaYwIsrEHl0spKrjK934SSee+dqvYb4I7bLfwEnuWWfiIaUhISGdDEC/sIsiK6yYQY1xZbI1ENnG2AK8snEW1EKysYJSi5iAjm0uIwxwe8bXp6hQMZ6569jflnIlYBkYIModDaI9JfA8xJupJ1Eb6eTri0v0li0yGVAvi2ABfvHIL5cNp0lAcavZOANqsfIT5k3Eru+b8RAyKWU+NocqgEiyLgMQXPgZemeZAyKpTpxAOvdNNo7oAd6LdiJNUuWmKMvTQcIOXkc1aitbp4RmW7WTvU1FjbAlCyCQL3SFdIXURnxc/SmiK+MuMuFEvhYGHuzF3pJ74FTIX7vYBMDGnJzkjlbuO+Za4XHdNIJJ2dABPmJTGYwRMwhwQgcjujnmOQyAcg+UdoJP/AFC72Bxcz8x/SvXrHZw3Y2ulAPcxEspUq0p1GTGNweQI9nwgrsdvLuIDv+JXkUaIX+kzAZJXOJXySasYbVvy28yOtsjvC+KSo+IzpztgEgfsrZP2jNvBqkfvCM4OQRnz/ZQrgnBJIvGyqNTaDGDqLDmCMjlnr5VavuBxOZIphgKisCpwA7HYfD9dX43SKrO2t0jyRTEELgO2rnnGcn41bsZRcztd3BCwx50Z5HFZ3jN+PYQeEYBP52Og9KtdneFS3oCs+mOPYA8xncYHXbqa64EXuP8Aa+S5+qtQyo22rT4nHko6CsnxTg7walmGkyHvAOoDE88eoNew8K4JFbj6td+rHdj8axX8LUHigYdVYfJsj+1SVFeNyai7SseXTWLZOG+VWp7HCDxHON66YmPWpp7gNlcY+PKqty2kihZ2eDudqPwgAq/5MYOQc4IPRiOQOMZ9aFRqeVafshdiJ21KCrroOeQJI0k/82B8aaGstRZ9mLsG/oQv7bNu/fRBdopW+sgc7kI/PbybOfOh/YLj7WUjW8wKgNh1P5J/OHr51f8A/wATPdrcw5hlbJeMOVjkGThTpORt1FSx8HtJw0TxtbXXNWZiSSBsVc7OPTnVuxSCv8KFl3tn30Zzp0lscmj1A5+B3+Jol2BuwbOL4r8VJ/VWNj4s8MNzY3XhPduFPQbHGP5p6VL/AAc8R0xYJOlyMej4BHzAPyocQHqJYGh3aM/xK5/QH9oUyPiCkZ3G3lUfHpM2N1+gv9qumuyxofEjy4yVA8lNYk07QMVSNBKx2NqlZ6qGTBximyS1wdydpahDnNVlkqaMnO1dYZIsSWze0o38vOpLWcOP32pv0kjnQZ74RTEZ9regB95ptekZ8qr33DIJ/bVGP567E+5hgn41BHd5qwjjFMpWA6d9wd/+IW/5z/Mf4aVE+8pU3WMj6mJvOz75trY+cMR+aKedAuH9oEMaPcwRQhwdJYlQdA7xRmRFBz3hIIJG7UV7OS4sLXSM4tYcKNix7pSAM0J/Dty0LMqLLMxj0xrBKoizkv3rSEa8AEbBd8bb142ML1amn9T42tq/LzfItN9leBTi7Qwozww2sCqyMe7G3en6OZQrBI9OCPD4unPHs0T4FcxX0Lu9vblgwYIcSAsY10sxZPCceHOM4X0xUEnE7vvo2jgVImMStriJZC2pXDOj5yrrpyEKYKksAc1S4V2jvGDd7Bg4jIIt5QI9QxJqXUXdlYgaVHLcnyuum5RvFWen9VyOMrPV/QuzccTKmS1QNrmCEHWQ8c6wyElYvANR1ajzA33xTeDcZS4s5pZbaPu9PePGo73vMrrOVZFBfwjz361InaC4XvDJauyKoKSRxPiQliCDE31i8tufIE4BFScC4jcG6eN0VUzKMpbuq+BsJqldtyRv7G+TjzrnG0G8u2vxedv5DfXf6EI7RsmFtrWJySqhYJQyY0SOEDxw4VvATg+EawdQzVW67RWr5kNvAJGJw0+Iw8QTBkLmNiQfZwAdsbgcjHEuMXEZlEdsZFRZSNIOSVSFkwDs+WlYEKc4Q4yRio+I39wpJZIzHrCq3cyuVVk7xXZFyWAPgIGPF1UU8LaPLv8A5e/kK78/oDU7SW0cOIraEEgZhJRdKym1DFwFOARcLnOx7v3UYi4hFCkMkcECSzoTnWscYChSymYpuckYXGTgnoTU3CLod3EGg0l3dRoiIUBSxEjKwDRqwXIDDmwFW7e+SUIvdOAyd4BJCQFGrGDqGFffODvjehOa/tffqMot8foZriHa62ba4gRg2kAallYBJCrGQAZQrl2C8yAeROK0fAOIQyx4g7tVjZ07uMqQgSR0Gy+yG0ah6HrRCMgk7D3+eefSmRwBfYCgbeyANhyG3lUFWrCUcsU156DxhJO7Y3hrHv7j/wCH+w1FWNCuFt9bcZ/Oi+P1YP66A/g68hZpWlQgaSS00pEpSWNs6e7IhDKGGhQ2NQGcCtWhHNTjrwXoQSllu/E0PGred0TuTghgXXvO6MiYYaRIEcphirbDfTjIzQ+x4TeiSNpLr6tQC0Yy5b6yRtGsFM4QxrrK+LQTpGaD8SuJWcPrYOsqMUSeQRtEYRlRjTq+t3yQDg+8VU4jazkOlvI4wxkBe6uMtF3OVXVqJ1Bm1YBwQNycCrkaMrcPf8lZ4inm39+0am7jve/7xHjEKYUQknMqn2nZ8eB/zcZGF39rwljty+H7a80uPpZ1uspVyrIB3swIJtgit4mKMveajsgbODk7ijLXF27aI5QQ0kxBLaWVS2oRp4MY0bKzDKnI32I6WHlbUaGJpt2T3Ns37a8Q4rDJHxC9KkgvdT9Nsd85BzW+7JXE4mkgkkRiuSVDO5VfZ1MZXY5LDYAgc8Vi+1nEFW7ulGrPfzZIH9I2QKmw1PI2n3fcjq1FNJrvHX3EZCyP37hxsrAjb0AxioHWQ5Jnc5OTkg7jkeVZ+e6VwdSSah7OCAPf76ijunUaVV9+Xi+3BFW7kFg3OsgZcSHOdjpH20W4f2ingMhLKfCiZxp0hDsQepwSM+tY+2a8fOkkkfzR/wCKPvYzSRgNpB21HZs454AIHP1pJVYw3ZYo4WtV/Tjc3Vn/AAhEqD3Ib1V/2ignbHjhvAhEZQR6skkHnjyoDBJBApGWJHMHC7+eB+2poJS6GR+bA6EHJVPX9Ij7KjeJU1ZItfgJUu1Ua8FqA5kzvufcaplt/afPqoz92KsXAZDkHbyqA3j8zSCliHbOSfjRrhNpHKsglZ1AXI0cyQRgH06/Cs/Axc5PLyo3aTGPcc6F7O42VNaliee4jjXRdzDJwquMgLkgb/o4o5H2hiwUuNVwrIp8TDKv+UUIAI6VmAzkAxzADqjAY+GxqWN85DvDq6aTjf16UYYpXsyar0VK2am/J7knbeRWEbR3azoBgI28qBt8Mw9sDlvUfZfiSRkqZVjDDIZjsjr7JoRdXLg6dBQ8wWGx9M8j8KisZ9TENgnoMfMVZUr6oypRlF2asezQcYgaMn6TFnT0Yc98gelEL2RX4bcMrBgY1wRyOG514Tf3MaHTgasbjyr1fs3xKObh94sWrQscRAPQtkMP+pSfjRlK6Z0FaSMlUMjU6XbYfOo0aqljQQ2Qj41Hp35706dDT7S2dtug5npTILypEaRZ/f7atgEDC86spaqvPJ+yjfCuA/SPZyvn1PvAP7amVJy2KksRCG5i7tZfzQfjQjiNlMcSacaRnY7j1rbcW4EbMksdWTzJ2J8gaD3F4CGBK4I3OcnHoOtB03F6oHXqcdGZ+xvCo3cLy2bIO/l50atL4N1BwcZHX1GaFvZRMwyWCkZxnUcn4bZ54xtVy24DIrEYIUeywPMe7zpZxQ9Oq+IT70edKu/gT+kb/pFKorE+dHoPZoH6HaZyf4vBnPn3S0RyfI0J7J/6Fac/9Hg/ulowBXh67/On/wCn6l6C7K8CvdTiNSzcgNtxknooz1PIVlbztrjcKBEdlmY5ClgDGWUAEA555IyMHFaninD++ikjzp1DwtjOhhur+pVgD8K80gjOWRvASxU9e7YucYz7RjuAQNsYkTpWlgKVKom5atehRxlSpC2XRB9e2jhNZjQroD+FjsEbTMAdwSmcjzwaLxdqYtJMgKlSwZRvgKQGYHbKgYb3EV5yIWiZCoK5lJNsWGiTWCjrCzAaSHZl0fok7b1dsJFCqR4lUAPnOdMYCNrz1aB0Yj86EitCeCpPZe+RUjiqseNz0y14vDJ4VbxeIaSCDlOY/X6g5ohq22ry1JGgdZCSTE2/UsYB4ve0lsT6ZWvTI5QQGByCAR5EHkfdg1n4rDqk047MvYas6kXfcmHr1pEio1P7/v0qQj0qFk4wOBvyH7+VPIzUMR59NztTw+3Ub8xStIJFw5frbjp4o/7pKyV9bS6pMSrpeSfxiWVyQ0jMiOjeCMIGXGkEnQCCMkHQC97trpva+shB+MSE5+B+dBLuFd+7bwNy/OT0II5jPUYr03R9O9OLfJehj42s49le9QEOGzlpWM4xIGGkBh3XhIRlbVzGwOFXO5qybG5J1G4ywVUxgorIpXY6GyGZQylgRsRgDenWd1IJGikHMakZfZYbZ6+Z+GcdAWvTxvobTgNpOkncBsbZ8xnpWm0jNzSQLi4RKqkrKFI1kL4nQaggVcMdWMIx2IOptsDarfAeHOlysrSKAp1ZDOS4WLToZc6QC4zyJwfPerNksioA/tcmOPaxsG+IGfjVK7vDFI0khcRquAAMl3xkBBjn4+n5lLJJqw0JST0NL2TxGPEgE85LzMmSNQzhVz4ioUbe/FeZdqXIvrz/ANzP/evWz7JC5km72YGPUQI49RLJGDvrHIMRz69NuVYbtRKzX94FQnFzccvSV6jhFKb8vuXIybjZ8CoJfMVPbQ6zgAk/zRk+4ChhuPStjwtBAg2xI4BbzUdF/b61ap03UdgSqKGrVynJbXEa6Vt00895ck+/AxmhsM1wr+GArn2gGyta5JC5xUs6hR5VLLo6i9SSPS2JVoxt3JIygjErATDSvNvM45Ly5b0eIQjCkY94pkzL6VRkjU9BUTwVNfCx5dIV5u843K/ELUb75oYLXNGVgX9zS+ir5UqwXeI8b/iVLW3RfaZR8auTvER4SxPopxTlgHkKnjiqSOCjxZHLHT4IzEnDJTjCAj1bHz/8UQsOAv1ih+Lt/ho8ExTlkxTfgaXH1CulMQtmvkimnDHVcGMaTsQsuQf+WQD7CKzvFeEPExkj1hd8gghkzzHUMPUE1rmusnf4VJDc42O4PMHkaCwNOLvBtfVDz6TqVVask+9KzX28jzhbfHT5V6N/BnIfo3FBnYR25A8iWlyfsHyrK9orERSeD2G3Hp6Vp/4MRi34r/wrf+3NVeStdHLdCmi1DGcH9/nQLvpVbS0ePdy94rR10jPOoEyw+4CxtqwRnzx5UVtmGkY28/fUN+2kaUTJZgOgyCaoLeGOTBBALYOTnA+G237aaJHObasHicr7tqJWHGzESQPPfqD0x6VBbWWU1evzz5edP4jw5k0k4wwyMciMD9tTxbjqitJRlowb2q41rjzINWW2HID1HpQDg8kUmcrhh5HGB50L7Q3TSPkboMgeuOZqnDxHuWBQAt1zk/DFFyzrXcMY5NjYmOJN8ADz+H37VZN+NBZcEYyPX0rG3fGWlTcsVzjSWGPTwrucdDT0viuPzQNODv8Ar++oHDkWIVOZpvwl6H5H9lKsv+Ev6P7K5S5WNmPZuy8f8TtOv8Wg9Nu6WjOmqPAF/ittj+Twf3SURIrwWI/Wnb+5+ppwfZXgRstYHt3wwRSLdYPdSMEuAPydYCCUEbjIwp9VjNb0HnzHv6+6mXVukiOkg1I4KsuOYYYI+3nVjC1nRnm4cfAStTVSOVnkonjuQyN9Zsr7EfjEXfToYmNnVWwDggoxrsKTRvp/Hx6iVcbuQ6vIokAGGDEsupdwC23KuX9t3D/R5ZNDQEd2+E1PHnMUytIQqnHhfmfqyBjeicUiuqshADAaT+aGbKHGM/VyjGCNlYZ516W6tpsYrTi7MquCVUqdR2C5yNTR/WQFifz4/C3qwHnWu7C3ytbiINnusKp38ULDXbnf+jYL70NZIOZHdYELuPEQMBYX1a17yRiEXTJrOM5KybDau2AMVw8csilZYWXu4GIyuvVoaRwHwBIcMqjZiAfOCvTVSDjx39+7F3A0qsp3hG629s9OA9TTm3xz+dZpu0jrFq0xFlU5ZpCoOBz0hCc9cDb1FaaZgFyX0gYJbYDAO/tZABx9vOsqdOUdzRlFwdpK3icGw9abp32P+ddRhz5gjn5+tdeo/EUErMEN2dGpe9jDDPMGCLJ+0Vi+LWcxkMtu5dQzYjYhWHojDK55DS+Rtv6aa7SQi6CAYM0eTgnAFtBggAjr76zkPDZFlEneId9/qwrEY5F13Pxr1OAjaimuS9DExkvzNfQs2V9qi1ypp7snOoaSGAxkLuQTqxgE5zsTmrt1wZ+5E05dVBy8StoMcRBGpirAll2Zt9hqxnAqPhUqG5PfK+iLQyaVMgLPnDuFy2AVYDwkDSTnljZycSQoWiKTHkFDjGTn8YRnQoxuSOQOxOAZK9WUWlEGGoRlFyl5Gak7OwEEd0rHBGpsuV9QWJPM5qla20qRwvq1RyxoysTl4maLvCrE7SLs2G59COpHfhVZZktoQGWMrF3j50u6c+7jOrwKB7RBJxzZVYklfX2ho4FYMFuMgAElFeGYvGSOWknUPJZEG2Bnk5XQZQjldzljE9szSvcM5bAw2lVwDso365xtgHbasbx7iQS9vVV1Rvpdzknb/bOBvW3h4NbNP3kiMzZG4kZcHbpqG3LbavOu20Y+nXYQZP0m4J+Mrn76ni7NsSlqtxWcQlnQl1fmz432Xff3nA+NEby93JqhwaDQHcdVUe7fJH2Cqd9KauU3lhfmRVdZWNrwq4Cw6zzb9xipp5xF4pFDTMMqjbrEp5Fh1Y+VZ6yuykcDDB0hDg8jgA7127vjK7OebEnHPHkPgNqzukK85yVPaK+pv9E4WEYdZu39O7/YV4Zw5rlmOQAOZx59ABRpey8ONy59cgfqrKWHFJIG1IRvzB3B99HYO14PtxkfonP31j1FUv2djSrdbfsbFmfskpH1bkHybcfMcqC/g7u5gk+VGRkjfwn8oeYrVcG40k5YKrDSASTjr7jUvELuInBEbMMjS4zn0B5inpRrPfYhjXnB2mZ204N37ExZWMci5yT8h/4qpGCjFG2IJGPUVftO2Cs4RECANhl6rg4I+FCePcUWWcsgwBtnqxH5WOn+VWqEqtGsnuR1ZRxNOUJbW35d5aeSqb3W23PlUElznehFxcESEDkd/n++PjXopTPJqIY76pI5t6oRZIzv8dvkOgp2vFdc4m4/4o088kD34yPu+2i/8GZH0biuDk91b5/65qzvGpfqlPlIv3Gjv8HCabbjA8orfHu1zYqjXfbfgaVGN6UXybX3Jgajv5SsbsASQDsD1piS4FAeK9oNOqNo3HkdvF6iqqVyzN6BS34lEESOU5OhSdQO+3nQfjkqlwyy4THhwdjg7433oTLxXIBCbn+d9pAHwonwnhyzIS4Cb+HmduvPlUlrFe7Nf2J4/lO4ZslfEhGMMv5QznmMDofsq92i4g2kJ1YYBDZ8HI+7lj4Vl7bhHdnUsm67qR5+mOVSz62OosNR553zTOelhOq7WYVpbhiV7sNtyHp5ZNUOJ8MUEBNBdjshfSWz6thdvUjn1qe9fCqEbdtyw8vf0qnfI8rArksBkaQcge8csc9qEUGT5Aq4KCQZQjSNJXO+oc+m32/GntdDODjOrbHM7dWI5Zx9tXrLs2zY1sqL1A3OOg/80cg7OwDGQSQMaiTlvfg1zmkFU2zM/Rj/AEfzFKtz+D08j8z+2lS5w5DfcCOLa3zt9RD8MRLVwUP4QcQQb/7KLf8A+Naud7uB1+R29K8DV1qy8X6mvFdleA4MPXrUisKZz65++nAc9qdO24LGO/hFsRpiuMAhCY5RndoJOZH85WCsD0yTsKxkN0btnbWEto9pZFOgzNpAYLn8VGw0k59Op23Pa7vVOqQK0DER5B2QSMq6XQ+1qYgFugOMe1nI8W4Gkw9p0XG6R4CtpyRtp6EnlXoMJUSpJN+fL9w0ujutfW6O39N/X3cI8NR7xFWACC2HsFRpyPNR+SDy1HLnc7c6Jzdi4fC0RMUwG8q+LVnGQwfOrlzOT61LwiVltkWMBna0jeMJgd46plgPLUWXn5irvD+IqSXLoIZUSaNycbFUDgk8tyD/AM29W8uW6j/PjzJOvTslpb6f697vUzBVo1dg6XMaErI8Y8cRH56D2l25rv6Eb1ya3jIiQxwCNpYxIxjUAR6gSckbA7AnyY702bgklpcNcwLphkEbEaizI/5UbqG0skjNpLHVp16hyzT4LgRwlwC0cYbRgjLxp+LIOcElQu42znelqQUbSiT0KvXqVOqtk2m9f3PRhv7j8iP3PSmDB3BB6bHI8tsUF7JcNmjQvMcO3+zQBY0G3JQB4s5yTufIZo9pwOXwrEqRUZNJ3KVmtGC7RQxvAeXeKCT0H0aDf7axg4gyz90WZzncRxjSq4OC5ckld+YwM/Kt3wyIF7oEbGZMjz/i1vWT7UW3dOYLZcahkgeEJnmzMN1X19ok4GOdeh6Pksij3L0MnGwvaXiD+0V+9shmiUk93LGcdNQ1I59FZP8Au9at8JuZJreOeRgXaQL4ThTHKVV1JXdQMlgc7d0p9KVlKFAjZtTADU2MAE5IXHTYE46KMnzLxwqLVrVdLHm0bFC2QRklCNWx65x0xV6ULlKFXKrMD2fau3M7RW8QVht3sXjJVpFEncLoyzYbOSMEJ+UAoNzs1wDuO9lfJeZmY6iCUQtlULZOWxuxycnG5xmidjYxW6ERxrGNydIwNh168vOorq/wdLp4MHUf5uANa9Sqk4bqAQ3LOAo2DKpmVkX+znBofpDTa2Lt4kyAy4PPGP1dK8x7Wt/H709RdXH989ehcI4a0VxH3chMLtkjIJXIyCMncEgeIb+YbORge1bA316P/wCq4/vnpoLtPy+5JB9gl4SCYST5/cB+2h3EU50ZgXu4EHUjJ+O/3YoBfyVfekEQXvJliwucxgeW3y/yoxwOSJmMcijLey2cb/m1nOEjKt+l+oVfEZ5jmOVUsTR62F1ujRwWJ6qbg3ZP6M1b8BRvZYg+R3/zqGTs3IoJ1JgDJOTyHPbFA7W4ZXDgnUDnP7a9C4beJMgZcfzl6g9QfSsKbnA3ZSq01e9zN39ykccaReEHm3JnbGfEfuFVTN4gep5H1G37KV5ZZdl6Bth5YO1NOhUyx9k59fTFaStYz3Nt3ZK/BtUzzrtqUZH84cz8dvtoXxN/GcjBwM/AVPH2h6AED9VDOKTl5Cx64+4VZofEU8VLsWRG91V7hEGpe8bqfD7h1+eaBy5PhHNth7ztWpjIUBRyUAD4bVfhvqZktiYoKpTx1Z7ylIuakeoiAfGpPCi+pPy2/XWt7CEfROLH+gtj/wB0tYjiz5mI/NAH6z99bTsb4eH8Wb+gt/seWsqpK9Rm5CnlwsfFFGOWqF/YLK2WHLlUEN5mrqSiohrcyC24WoPhFGra00gBssOuNjjHTaq0LjpV5LoAV1wS7ijBgEpGvizuOXLn6VyXg88gzlFIPskkgj1wKuRsobVgAnmasrdUcxG4sBR8BuUBzocZyMNy88BgNs1CsM8Qb6p89MLnfOeYz9lacXlI3Y86OYXKBg0rAZRgdiQAQM9QM9KtiZxuVPuO1WnvQN6Fz8QyfiN/KhoSJOw/8NH8xvka5UP04+YpUdA9X3nqXCTm3g5fiYv7tatruwJ6A/MkZ+6h3Ah/Fbcb/iIeR3/Fr86JoOvSvCSf5svF+por4USV0Nj/ADzTVOKcffTrVimb7YNIELsivCuknDbxkHeVlIw4XmNxpxnBIGBMaZHTP7Ota7jHDRcxGJmZUYrq0gZZRvp3BwCcZ25ZHWsdxOzNpMqtIXSVXKMwAZGjKllYjYqQ2x9DWthmnHLx1L2BrxheD4tWHcOuTGGQlgbeQSDClv4vKw1jAGTobVsOQC1y10SFe7ltJSju6wfSCpUyaw65QtqTMjaVZAQGwetMV43Kvs+OTA7jPPSynI5DcGuzxRzYDh5QhB0SSd4uoci2oam5+yTj0rSjWSWu4lbAVHK8LNMqTKLglYVuIYwxjnIuMxnSAe7iw7BmOQMoBp3zyxU0z5buEiMr6MFN9KIRgavTAwBgn4U2DiJlOi3haVUyoKAKi6TjSgxuBjmox61qOxdsVSZnjZHeUkhwASAigYIJ2G4+FRV6tldrbhf1DBLDU7p3b3dtPIv8DjlWJRPjWNttzpBwoZsnUcdTueu9ESBTgKTD1rJm7tysUSjwQfWXmP8Afp/9a3ob2iYmXTyGkf8ANz+eMkemTRHga/W3n/HT/wCrbUu0hIhO6g5wGI2UbkE5PTAz8eVbeEdnHTgvQzsVG9N6mDvLYSSGMDwknXjqNu9J89RxF5473yqxxN2VZmViDHBI+f5x1FT647tj8aI9muHtKrOBjIBGrY6fyA22QxBZzncM7VYuOFDTca8MrP3S4xuFUB/k2sVpuava+pm5Ha9tAVZ6pBzOnvLmNsHBAWWRFYdcjRgfpelc4code7Y6XjJ0kDBQodOVHkMjC9UkQHmascFBCzDyuLg7dA8jSAfJxU6cKkklDw6emvOQMjbfHPKFl5c1jO+mucrbgUW3ZFjszFplCgAKM5UbhG/mZ/2Zzt5Y9+nzXjlsr8Sux53dxn3d85Ne6WFpoTSMnqfU9fdXifEf9YX5/Nubn/umf/Ouws1Oo/L7lqdN06avuRcVnyazd21Xry4yaE3UlXqkirBBLs1usn6Q+6jAjoJ2abCye8fdRtJKen8IKnxCeLrRCC2j7vvRMVI2K/lavIYO4PnVAy1GuM1QxOCzyvDTma+E6TyU8lTht39xHeTTAmRSSvUdR6+tA5LtmOSa1QmxQzi1srDUAAw6jr76klhcsdHcq/jFOb0smCYpqMXDq6Jj2wMEeYFAHIFSRTEHNR0o2lcatNZbFmL8an6Qo0JaEuNbK68wwyPjzFXcjOCwH7+lXomeyz39XLds1S+jHnzHmN6ntjg06uKZu+P18n6Z+w4ra9l5P/S+MDyt4T83l/ZWFuHzLIfN2+81uOzH+quM/wDAh/tSVkv9U9G1/wAXwsYW3uc8jV6G6xWbi57VdWX1p3T5FNVlxNDHfYp68RrNvdEUz6WTS9Wxutia0cTFOXiNY/6c1OHEGrurYOsibEcQFN+n5rMR3eau28RbckgUVRbFdaKCct4fOqr3lV5go8/nTY4uuKdUOYjxPIn+njzrlRZrtN1CB+JfI9m4HxNEt4A5KkQxAgo4wRGoI3XflV8cbhP5Y+TfsrlKvM1OiqedvM9fuaKrSynBxiH/AHo+RGfs5VMnGYP96vxyPvrtKnp9EU7/ABMDrysdHGYOs0Y/5gKo8RexuGjaaWF+7zpBdcBjp8XPn4cfE1ylUsOjVHWMmI8Q77AjjdlZOVaK5ggJOJdMqrrjIPk3tjbDc8E1L+COFBdKSwRsOUiyoHHxBpUqs/g5JLts78bUCvBrqytYI4kubchFC57xAX0jmcNz60QXj9r/ACiD+tT7PFXKVRPo6MndyFeJk9RicdtjuLmD+tX9tSDjdv8A7+L0xIp/XSpUH0ZFP4md1700H8AlV2umUgqZlww3DAW9uDg9dwR7wa52g4S9yqoGUKD41I9sY9nyweR25M1KlTR/LlZcNPsBxU42fEIcOsREgHXOWI6k8/h+yop+FowC4KqHZ8D8ouzO/uyWY/E1ylRdSV819Turjly20B8nAMO7KciSXWwOdgVVWA59Vz8aIcO4YI9WCTls+4DkPXmaVKmdWTVmKqMIyzJahB68Q41blbi/bDeK8ueQJ2Er+XqTXKVX+jFeUvfMrY59lGVvI+ZHx8x7xQm5NKlV+oVKTuwr2ZHgkP8AOH3f50RbNKlTw+BC1fjYwyUhNSpV1xbHTPTDdUqVc2dYC3EQVtuR5enpTVNKlUEtGTx1RbtZ8Gj1tc7dM0qVS02yKaJkuSNyRj3YrnEn7sM3kuRSpVLJ9liwV5JGRj6Vvey3+q+M/wDt4f7UtKlWQvjR6Wr/ANeXl6o8vBpwY0qVWUZBw0qVKuOOUqVKuOJIWwaOWs+RiuUqeDEmh9yQozmq8vExpwKVKjKVhYxTB30w0qVKkzMkyo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165225"/>
            <a:ext cx="65913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1" name="Picture 3" descr="C:\Users\fong\Desktop\sup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8476690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257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7*10</a:t>
            </a:r>
            <a:r>
              <a:rPr lang="en-US" sz="3200" baseline="300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atm</a:t>
            </a:r>
            <a:r>
              <a:rPr lang="en-US" sz="3200" dirty="0" smtClean="0">
                <a:solidFill>
                  <a:srgbClr val="FF0000"/>
                </a:solidFill>
              </a:rPr>
              <a:t> = 7*15*10</a:t>
            </a:r>
            <a:r>
              <a:rPr lang="en-US" sz="3200" baseline="300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>
                <a:solidFill>
                  <a:srgbClr val="FF0000"/>
                </a:solidFill>
              </a:rPr>
              <a:t> lb/in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= 1.05*10</a:t>
            </a:r>
            <a:r>
              <a:rPr lang="en-US" sz="3200" baseline="30000" dirty="0" smtClean="0">
                <a:solidFill>
                  <a:srgbClr val="FF0000"/>
                </a:solidFill>
              </a:rPr>
              <a:t>7</a:t>
            </a:r>
            <a:r>
              <a:rPr lang="en-US" sz="3200" dirty="0" smtClean="0">
                <a:solidFill>
                  <a:srgbClr val="FF0000"/>
                </a:solidFill>
              </a:rPr>
              <a:t> lb/in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much force does Superman exert to turn coal into diamonds 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Carbon’ Phase Diagram answers the age-old question: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791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=5250 tons/in</a:t>
            </a:r>
            <a:r>
              <a:rPr lang="en-US" sz="4000" baseline="30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762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6083" name="Picture 3" descr="C:\Users\fong\Desktop\daimon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6296465" cy="47589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838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</a:rPr>
              <a:t>atm</a:t>
            </a:r>
            <a:r>
              <a:rPr lang="en-US" sz="3200" b="1" dirty="0" smtClean="0">
                <a:solidFill>
                  <a:srgbClr val="FF0000"/>
                </a:solidFill>
              </a:rPr>
              <a:t>~ 0.0001 </a:t>
            </a:r>
            <a:r>
              <a:rPr lang="en-US" sz="3200" b="1" dirty="0" err="1" smtClean="0">
                <a:solidFill>
                  <a:srgbClr val="FF0000"/>
                </a:solidFill>
              </a:rPr>
              <a:t>GPa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00200" y="5562600"/>
            <a:ext cx="0" cy="990600"/>
          </a:xfrm>
          <a:prstGeom prst="line">
            <a:avLst/>
          </a:prstGeom>
          <a:ln w="444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43000" y="6248400"/>
            <a:ext cx="457200" cy="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86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</a:rPr>
              <a:t>atm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6334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Room temp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3886200" y="914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http://www.youtube.com/watch?v=2V5Ao-9Z_Pc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1371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Wentorf</a:t>
            </a:r>
            <a:r>
              <a:rPr lang="en-US" dirty="0" smtClean="0"/>
              <a:t>, GE</a:t>
            </a:r>
          </a:p>
          <a:p>
            <a:r>
              <a:rPr lang="en-US" dirty="0" smtClean="0"/>
              <a:t>Schenectady (1955)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47800" y="2819400"/>
            <a:ext cx="1295400" cy="0"/>
          </a:xfrm>
          <a:prstGeom prst="straightConnector1">
            <a:avLst/>
          </a:prstGeom>
          <a:ln w="444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819400" y="1828800"/>
            <a:ext cx="0" cy="4114800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2514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2*10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5 </a:t>
            </a:r>
            <a:r>
              <a:rPr lang="en-US" sz="2400" b="1" dirty="0" err="1" smtClean="0">
                <a:solidFill>
                  <a:srgbClr val="FF0000"/>
                </a:solidFill>
              </a:rPr>
              <a:t>atm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67000" y="60198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original GE process operated here (2100 C)</a:t>
            </a:r>
            <a:endParaRPr lang="en-US" sz="24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895600" y="5562600"/>
            <a:ext cx="0" cy="533400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diamonds are made industrially by General Electric via the </a:t>
            </a:r>
            <a:r>
              <a:rPr lang="en-US" sz="2400" dirty="0" err="1" smtClean="0"/>
              <a:t>Wentworf</a:t>
            </a:r>
            <a:r>
              <a:rPr lang="en-US" sz="2400" dirty="0" smtClean="0"/>
              <a:t> approach. They manufacture ~33 tons of diamond dust/year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data:image/jpeg;base64,/9j/4AAQSkZJRgABAQAAAQABAAD/2wCEAAkGBxMTEhQUExQWFhUXGSEaGRgYGBwfHxseHx8eHx8hIB8fICkgISAlHSIeIjIjJiorLi4xHyAzODMsNygtLisBCgoKBQUFDgUFDisZExkrKysrKysrKysrKysrKysrKysrKysrKysrKysrKysrKysrKysrKysrKysrKysrKysrK//AABEIAJAA8AMBIgACEQEDEQH/xAAcAAACAwEBAQEAAAAAAAAAAAAABQQGBwMCCAH/xAA9EAACAQIEBAQEAwYFBAMAAAABAhEDIQAEEjEFBkFREyJhcQcygZEjQqEUUoKx0fAVM3LB8RZiouEXQ5L/xAAUAQEAAAAAAAAAAAAAAAAAAAAA/8QAFBEBAAAAAAAAAAAAAAAAAAAAAP/aAAwDAQACEQMRAD8A2nBgwYAwYMGA4ZjO06ZUO6oWnSGYCYiYntI++FfKmceulaqW1K1dxT7BFhR9yC31xnXxG41qao6t1FGmYkAagpb2LGfWBvGMby/HMytQmjVqKWJgKTNzsB/TAfYmDHzhw3m/jqIGFRmXs+kk/e+J/D/jZnVkVaVJyOhlb/STvgPoDH5qExIneMZLkPjjRP8AnZWovqjBh9BE4s/KPH6PEc7VzFDVoo0EpAspHmqO7MBPbQu3fAXTBgwYAwYMGAMGDBgDBgwYAwYMGAMGDBgDBgwYAwYMGAMGDBgDBgwYAwYMGAMJ+a+IGllzpJD1D4aEbgkGSPUKCR7YcYyz4j8wqpq1N1oqaaDu5jX+sL/D0nAVznDLD9iNQEAKQQNhpAZQNvWfpj3yTyZpXyaS5F6nee3Zb9N8JOSMhXrLTWoWqePUNTQxmyqZO99U3HouL5yvxX/DaqUKkHJ1jop1TY0W/Kjk7o3Q2ggg4CdU5Nq6UabhZKgRJMWPW0Db+mM15/4UpUVQBrAMkb+WDf3Ej+HH0axje2MP51ZSlRgoUKtQx2EAAbdZ/wDH1wGT8Py7VGIG6ifr/wA4+iPgflNHDtcR4lQnb90Kn66Z+uMv+FnLS1kzWZrs6UaS6QVnzVIJvG4QbzbzDFx5e4rmeG6GemTQrKKjUuwIkvTItqE+ZettuobBgxwyObStTSrTYMjgMrDYg474AwYMGAMGDBgDBgwYAwYMGAMGDBgDBgwYAwYMGAMGDBgDBgwYAwYMGAR838RrUKIej4c6tJ8SdiDBWOoMG/QHGYVuAUs3S0VdUfkhoYETLdZJJO83HtiyfEvjQUsCfLRU27sRf6hYA92xQ+ROZM1my1EJTLKo0/MBJMAGAY98AwyFKplswEINdKaQShFN1FT5TBlGYBHF9Nj02xY+ZqNLN0KyIHOumSQVurwSAQCfNIG09DiinJ58PrVUp1VqMjkSPEKkjSrEFSFvMX32w+yXHDOmshkC5UEMovuu9omBP3GAt/CObfE4Zl2J11XpAMZmWEq89dQIHrJ9MZzzvV00lpTBrNpb2SNc/wARA++G6ZAhxXytZTRZizU2BKlzMst4UyL2vYwdsTeWOEF+KLXrmmlKin4Shpgj5ZmIuWaYiwwFRrZYZemKdDMVE/aJpFabfNKmWZNoi0wGvYxi2cS5srVcsKWYy6kqRorUTa1jKG62t5S3tbFn5x4LlXr5TSKdJ6jvrqrpB8NUJa58vz6PucVTOrTR2TWKir/9irpU+4kmx9/fAOvg5xxCtfKEgMrmrSEiDTe5C3uVaZHQEfTS8YRm+E0qhDiWIYMr07FWB3kHcHti7cD5tr01Ar/jAAeewe/cAf36YDQcGEX/AFblRSNQ1NIUXU/N9sZnnvjqfEPg5QNTU3LVDJHuFhf1HvgNpwYrXJXO2X4khNLUlRQC9J41LNpEWZZ6j6xtiy4AwYMGAMGDBgDBgwYAwYMGAMGDBgDBgwYAwYMGAMROKZ0UaT1CJ0iQO56D6nEvFH+IXFwv4c+WmNbn1iw+gkkeq4CkcxcNGZo1BVq6BqEv01TqJINonpNrxiDyPw2jk6rlK61iwgrMTpBJjQ8xvjN+O8aqZp5cnSJ0J0UEz9z1PXH7wiBLbafNPqJI/vscBt3CczXqZVUFOq61CahVKbeYuS4lj5evcC/THfO8vOKLNXakBaKbsXYtuVkLYi2xf6YqvLHNPG3pJToZerVRUAVvD0CAIHmYaTYDbDOvyZxvOXrVKVAMLkuWeO1hb2EDAeMnxnLoRS1pT8O0N8vr55g9d/XFidyQpK2HXUfSCD1/n98ceXPhBSoV6davmDVNMhlprTCJK3GqWYsAYNtO2LfxfIZSTqdaTm50EAn3WCL94wFLzXCqdWTpGrvs1v8AuG8dyDhpwPK8PQzVoDxDbVVGv7BpC/SdsQOH5patV6aMtUr+5ZmAAOo0zsJMbnHWVMgGNNiP3e8gwQfTf/YLxmeGZfMCWRG6agII9JFx7YQ8Q5TYXpMrL+69ivs2xHvHucJKLkWUxESBNo9BsJ7R/viNxurnHp6FzLqCIgjUrSNibN9JvNzgKFzW7ZmumUo2tqqkb3iF/wB/qO2LZw3hqZKjBsvsdIPuDHS8727498g5VMpWqNmaf+c5Y1JDKSfWLgSbbjUd8XPO8JDUWqrFNixACVdSMJIUzFpEGOm09cBlfLpXKcZyr0x4dOszhlNgoKyR6CSPtj6AUgiRcHYjHzFz5myuZp6Fk0kJ221H5jG0ADDXlL4i16R062dB+ZwADHc9z7fe2A+icGKNy58TMrmAoqEU2YSJ2I6n0H92xdqVUMJUgj0wHvBgx5DiY6xOA9YMczWUMEkaiCQOsDfHTAGDBgwBgwYMAYMGDAGDBgwBimc08gLnNQ/aHpq7TU8oYn0UyNPa4bFzwYCgcL+D/C6UFqb1iOtRyZ91WF/TEfnFOG5QUqKeDl2p1KdVwlMFwqmUNrx4gUwTBAONHxgfxD4BVz3EM4KbJpyw8RixPUKNI33t9vTAaRw/4m5GrXp0A51VCFUmCCxsAYNiTb3OLpj5GyfCq1RHKLaiPxALFfNpn1Oo/oe2PpDkLmgZzJCq5/EpeSt/qA+b+IQ31wDfj3FVy9IuxAsSJ9Bc/wAvqRj55dszxTNhEhBUYwrkhQLklwN2IF7GTbtjQeYK54jXqUx/k0QGqke8Kg7Emfc6v3cI+SkjMZutSAHh0KhpjYamIVAPck/3cgx+CXKi0MzmapYOaaIisARdwWb/AMAh22fGsZzh9Or86yf3hZvuLx6bYqfILU6GSr158jVqhE9VSKVP7oiYZZTL53MUw710oq91VaZLBTsdWsCSIN1MeuA553l11vTIf3sw+vyt9hEfmmyUMy+Soulh0KxI9jYieoMY0CmsACSYESdz6n1wt5l4Kmcy70XYrN1dfmRujC4uPcTcYCmVKKtN4tft9QfTuDtiLWyRUFkLBSIbSfKZ7rtJEgEXEmBhZR4LxvLOtJ6SZylNqiOFMesx9o6b4sWYytSn89M0yepiP/0pj6Hv9gW8pcoZKolVs6UqZmpULFgSNC7KqGxAjvf3jHXifwYy7SaGYq0iTPnHiAexlWv1knHjidfw2potF3eowUFFMKLAszbAAE2tt1mzB+JPQQr42hW8glgIJsNEiJ9I7YCmf/G+fyVR6wFPMahB0TMD6Az7LjxkOY1okaajZeoDHhkyJEzA7SDsBfe+NR4LzDl0Xw2cqVEkvU1n3JJkYn8S4LlM6gZ0SqrC1RSLj/UNx98BVODfEYMoNUBlOzobH3FyDF4v74vGUzlN/MpFwPqLx+s4zyp8O6lJ2bLwaaToUlVdtQUs2oCDtABiIPfEXjOdq0MoQMtUqVQ8eGykXBBEWOobnrt0nAaBlOJU3qVNLgw2gMLgWErPfr9R6YmZLiK1GqKLeGQDfuJ+n9IOMJ5i5wzytS11dbSQEpi8khbEbMwmPm364vGV4g1HLp4NXw0bS1So1OrUcs4ALM+haYA28qmwn0wGhVs7TSdTqsXMnbHGpxSn4Broy1E0ypDCG6CG2gm04zjhdGhUUVKxrV2LEp4iswZAGulMUynzKGmD/wCIGL0nGaLUkSvOp0AZWo1IJ0ywgpBAvbtgIPAeestmKvgMfBrxIRyIcGCCjbMCCCNiR0xacYHzjmKNXK5nNU1UpUzKpSeJ8w8UGWInToCsN7sB0xsGQ5motSoNUYq9VFIHh1PMxXUQvl83U2m2AeYMJclzNQrZgUKR1nQzMwmFKlRpYESD5p/5xK4xxVcuskFiQxCrvCiWPoAI+4wDDBhbwHiy5milUDSHJC33gnY9dtxvvhlgDBgwYAGMX4PxFTS4nmiYavmFEC/kpA1L9p1Fb9sXjnnjj0waFGC7qBv+9MyYMCAJ9HJ/LBzzjWap08gKFNtQRqjVGFgzO5UEe4DNv+YYCv8AJeZzNKlmBQCNVraEFIiWq6RULFdrKSCY7jthhncxV4fmHoqQrVitMRZZkhd7eRtUE2Go4m8JyLLlMo1dVVEP7VSrL88lpKR0JZV9wDhHxSh+0eJVe9WAy0x5iE/MCokgEFbkRBJwGrcW4cnDeGeGt2J1VHv5ngknvuIE4zjk/i1HKpVD6pqVaSggD5KOp+ptLGJNum+O/F+bqmayNCmVk0hoeoWEsDGg6dzIUgmR1+tYPEVpUHDONTOpVCBIWSWbVGoEwFjcj92MBe+TMy2co0smGU6SSYmNLAF2+iyFHcn1jYsrlkpjSg0iSY9SZP64qfww5co5fJ0aq0wK1VNbvFzrM/QRFsXLAGDBgwC3i/FlohQIao5CqmoAmSBae0jCWka0ZjxKoEFQyjUSAA2qPMbHUvadJmOjpsl4Zr1wPEqMAQD0CBtCjtdmv/3YzjN8Mr0fBepUKtUcVao1HSBUYkpqAI6BBqF9TssQQQsnLSZbOUFNN1SuqjxFUfKxndCBItEiAYwr5x5fEU2rgNofVTh4DsAd13/QxJub4i0qS+aoF8JybOh0gjSJIW51TNwVs3YY/c6+oiWLPYamMtYwJN7THYT74Cr8V5tZM14WWDVEphhUULqYQBBggQQ2oEXBsZvA7/B7j7rUzTrl6+YeoFJXLqiomkQSQ7INTE73MC3XD/MoppMysIKsfcEbd7EDf+uFPwp46MnkK6AS3jFtTWVR4VK57k9B/LAXniHPvgGKuQzaEiQD4FxMW/Gvci2KpxvmermTrTLOKbjSFaG1HYTom59DbSIm+JGXy1fO1r+ZocEvsomn29ei/pM4bcwcOy/C8jUqCkapZfDLCdRZvKiqBMLJO5PQXmQGF8UQi6koUglgrg2ICtqgdRYgn9BjRMhlHpUKYelmPBUI8AK2owCoENMEgGAJIgQJ82ac2uSaALzFFPqfNLR6+vfG05Pi61adEIwJOhbMLBFWwEySZueyjaMBD5a4jUSpTAoZnUKYBC6YKwNTCWAJJgTNtMbm0HOcWrVaVek9JqvkFTwxUMA31gaCPwzF/mmTIGxZrxIUqalfLU8Kq61LeXw6YJiR1dkHsTbc4XcY4iPEarTJBNGYBsAhdCJJ6gD7dbYCqcUzrtFHS8A1DTUlVpU1DkEIgVpb5l1sTaYtc6VwStR4jk8kgdWqUG8MyJUFUIGunMEEADc7mDe9Xp8A11K+ZRop5ZnXREsS+YqeUdAUAjY9sWDlTlc6aebSrofM1A1OKYmlpVwQby6vCyvljTG98BZeXc8qulNwKRpU6oKmAo1VV+XoVkEA222G2E3PGaq10qCgagrKCtM06ZJSSpcNYEMdKwRYR6ThZxrjAdURwUzCa1MCbtUQ6kJtBGoGb9CBIxWx4zP4dOtUWozCFVpUB20vpHTylSSJKjebHAWXmXPPlsvQVEFDyUwwgP8AswRlNgIJ2Niwkg33xqlKqrqGUgqwDKRsQbg/bGFcz8C002yuovFQKlSpedbQuo7iCRJHv1xfeQ83m2qLSqo1NKFMqVZY+YjT/qgqygjywDE9AveI2Z4hSpzrqIsRMsJE7W3viTjL+fs4uYzCUFQMoqprKiWaILGZgQmqD0N77YCnc0cYd8xmdJWq4qMfw2kBRqKEkA7ALe0G1sVTP5urTC0npwBE0nYyoW4DdbyLiLrIGHac1jK1mOXpKNVPTTBIARCxOm6ybQJkde8YSI/7RUpqq01BYhQoVKalr3YkLfSdyflMDfAWrK51GrJSzNY1cvl9MqIGpgoXSNN9Eqb+/cYdcQ+IKoho5ajToUyIIACiIvYCWt304V0eTKVBRUzmbpUqUGFoFHNuzMdPpZW+mIFbmbh+WMZKg1dlHz1dMTtIlCd72gdsBCp8Ir19VWlSqOhkhwNKXvILEar+p2ucLBQy4LDM0q+qmfLQpqBqMiQ9S+jqCNBI3B6YavzHnM2xDP4YO4Utf0sCb4bcF4HlkIZKRqtF/GNKnTB9B5ifc/YTgLDk/jJUMIvDdrBVzINhaABROww8yfxP1iWyVRe/nmPugxXuJcEr1wCKmTpNSBKBWJOw8pOoKBI3Ex2xJ5Lrft1ImpXzKuh0EKihSQd1cCD6jVI6gyDgLEfiVRt+E4/1GPtYziNnefkr09FJGDE2Mse+0LJPb2xMr8sZClFSuzOSDAeq9QmPVmJMd/XETNcXt4dGmKKGwWmIYiIliBb0A77m2AhZPitapSq0metraRMFQskkC6g2LdOgAxxp5FE0M51vTprSDMLwLADtMxbsN8duD0qkWUQTBc7D2FtX0gG48u+LHkMnRpnVr1P+89Mz9BrgfQe5OAT5fLVKjS+pKfU+XUewhm8vuZPZRviVxzN0qeWKU6RUa1vIJYgFhJmSYH/GH9PwmPzKb/uR6fvb4V805JXpoKSg6asuVAAUBWBksbbxv17YCt8QYFKiEflcgg2ECALjqIg22PfFL5GzNKkX8anmHQMCBRpzfRTsXJGkixhRquLjrejlGqF9BSq0Ffw6iORt0DTfr7DH78Lcu1OhmEqUyrDMbMhkfg0RsfUb32O+Am5bnTLq6OuWzFNFpvTCeFcaTSNgDZfNv3B7YnZ7jWVzVLW+XrNCsU1KVNxO2oG8DHbN1iKyhmZT4FUa2AGmXogESOh2F+2GLLVNAiiAagSFdzYm0t9fYe+A+cOOcMZnoFldn0BNJDMxOl2kiNUyPfftjSOHcZyo8FaNHMB2amKhek480FW8zbKGKmNrExtjjzPybncwwq+JpdHC6xNmuCbGy+a5iInDXLcqcSpqXzGcy9VaZDkCj5oHRSNIE9CRa2AScRzC1aNNBTcgoFYOAFO57mZBE+wvhfkeGVxqFRT4IptFwdCsWcztCm8HYbY8cU5R4iKwpFAysoipSAWnER7iDO4+uLFkuTK1DLv41anUREdtAYG5U3Ak39d8BO4dm9XDs1USm6h9LJPUAyJvuzSfrhjyPmgmR4ahVwQAxkWurbH64h8e4NkVTMM9FAlF0DeHpGhGgsI1bFS1hc9BMYzDm3i2RM0+GZcqsS9VgAGFjGmLgEAy3264C1cezNN62lmGhnOgggw0Lq2NraRJtYz2xyyVZFCftBFNTLlz+YC+o7QwA+XcSYwo5Ry1BqSHdifxJazLCSLAER5uhsxHS7Pi+YU5VgQCBT0GHVvMZMm0r13Pp1wE7nKk4cUakOG1DW0AmxjUO5Iv7DrONB5Fzv7TTXM3JNGklzedOp57yxF8Z3keEjMZga3Zkq6Ki1BpEK1ObQPysT6wN8X34brSo5NU1KrajqBYC6ws79YwHHnbP1FGtKiCjpNy4AJjYTZvpOKRTzOYy4NeqmgvRav5guooCJCBoIKkhisAwV9I0vJcDo5V2ejT/Eaxq1GZ3jeAzXAvsDGEXxNVa3Dq4eJRdaMejbSDMiQY264DJ8rxLIUi7miNWmVIRWAMEqIZoF4kD36xhhluZRmqLPXpKCQZZVXUQu3ms20jpsIxnOVaadQH0IHr3+388T6JqUh4bIROpT6z6Ed+vpgLBwnh3DczWp0culQ1H1ABmZbjzDzGwGkHF9yPw6dBAy1NhMgkq3U+v++Kf8IuHD9t/aIJSgk6tJjWwIXb01b9safxLmigAS9Ux1AqDf2Pr09B3wClOWsxT1RlqIIE7JH1vtOOr5WqszRpg9IVDtq3j+H9cK+J/EqTppJIMgeaxHfYgXjsLnthf/1vUJJCoewkmP8An06e+AfvRLW8BdJO6hQYnoZ6AfrhFn8oxnXTqGQgiZDT8oF4gHVJG03xGbnWqR/lpJ2kHa9z1g/Yfoef/VdYkwqg3tBkntEzPcfS2AeUKGiyULEyYtN57/3AGPzO5ao6MhpMA0AxUKEzYgkOD3/TfCZeYcxHygkC4CyB26zPvvGOT801gPKIvAHyzYxtO/69NsBOTlkLvQqaRA/z6npA/wAyPTEujw00xamygR+d/Xu5/vfEChzI6xLLJEi8H03En9PrNvf+O1ZJ0XkW1TE9fl3m1uw72CxcPQKviMJHyoNTedok7MfIFuY3kLImcOOJcPVaIrZyuKUXWVU6R/2g2WBHyRvucLBUUVKLPZEoiobAxqmo1u5JW3XQuFfH80MzxCsawVxQqJQy9N7oHKtUeq42OlAIBHX0uHqhmsvmRFPM+O6wdDEPHsGkfbtv35V8xTzatl66s9RBIVidRj91tQNxaCb9xBlDzrmqasyI5eorMNWgIQySCVgAoQQ0abWv0xCzvHNSUcyrDWjhKhA3j06SDq69cA8yvCssE/Dp1SASVK1K99UAmQQZgKIMe2GGU8FTJpuYgy61Xj0ubH64R57ij0q7ojSDUMqZJiFPfc6j9sJuYubKkACzEb6zKib/AMRjpgLIvMeSDMTUQEE211B9BJMD06feH+T5vp1abUkrB1dSGClyVF7ggysmMYLXOokyO+8k/wBcdcjm6tI6qLOp7oT+sb9d/XAbtnOdUoNpbMlWjZmYECLfyF8R898QqFag1J8zTh1ZWMkN2HmHucZhzzQNOrQDkMxy9OozdWLrMn1AgYryeZhrNpk946/WMA+4uuazytm6jio4N10qHCn5TYDVsfWxxz5Xz6y1OtTFSmYY9CI6z7E2Nj6bhtwpfDqnUpPmKEKY6AgizWtb39MVVFNGppcGNsBfOauL1QGo5NDSpFlqLTpAmYCi5gGZXYXn6Y8/4UUpK+YphTVpnwBqUsDpJIgQSPXcWBm2IfC+KvQZalM6ipkW29Qb33G23eCMSM5wx8yzVUdSqK7TZSlj5CosLGwHzXiIOAuZoMKlNUdIAYKWUkgDWejiRDC+o7YlcOoVacIK9Nze7UWF950msAPcA4p+e4zToZoUKFR6qqD+IzAT+UhBcbff1wyyvGxqhmOobiY9tgbX9tiJ2AaXxLiIRWJddryWIHQRA6kiJO9o3wr5gbXl6yuFCmm40ldyFPRriDH3GGmboFh5lE2uZBiZ3K/8TbfEXNqwi2lR0EgD9IH/AL64DE+F8tqtJqlQqACrbRACnVvvMgn2XebacvKXD8xRoVK1KajLPld1MEkgtpYdCPp7XScb5Yd6H7Nl/Dpg2LsWJKLssAQJtJ/7R3sp4jwjip8rZkFdgtI+HEWFoBFumAY5/wCHeTeTSZ0MzJYuq7XIZRb+IdMJK/IlalJSqlRQP3dB6x1Mj64iVMhn0H4jV2lty9Rj6w1/T+kY7VuEMfnVoF73MxNpmexiT74BN+yKrMpAsYMHV/Lf073x1pKqTAUmL3BuP5+nuMNDwsssaDPsWPSYESZv1v3HWVR4W2zU267ofToInr2HtgEYy/5drgtb2vMjb6e+J+XyT6dViLzAtbuTvt7QMP8AJ8IYx5SPW6xHUSD3/vcN8hwQtImNNxBLem0DYg26Tv1wFTTIhgPK0G4LGIIAsLTsdgTFt8ThwpepVWkAjUN4joRvEfTrGLLS4CimLCR5pIuPYj3H9LYY0OEAW6Xsfb1G0DYCMBSl4YSCAton0i306i1gZtiR/hHYAjuQQNiCAf6mOnbFxpcH2gxE/u/puB3ge3XHOrwO4LG17VRI6fmmTPW4wCvMOwo06q/5i09DejJP3BBX20+owj4zT8cmvl93CtUpk7ugMETY2OkjqCNoE3E8HKqdDLG+xgxMR5zHUj3N8VHjHBAW1IXoVD8w0B0Y7/KIP1Eb7HfAZ5x7NslR1qU9NQjSWJYyPSfSBqk7Y48CoPVqCnsA/iuY+UDcnti1Z3LO4h86W7rToVNcdvMbbnC6oWpoaVDLuV6qqlyx287ARHXSN/QTgO+YzSPUZyPmJaImFJsbxuoBuN5x7NVNj0t272K/lm8GT8p7CVVHhOde7ZatvYsumSd41afcx/th9wzk3OMI8LSfUqIMbW1fyJ/3DjQy6OIgeY9WF9xH3I79e+Jv+GKSTCkHqCdtz+W/SffpfDnLcnOsGLdb+v7oIFtt7SR1w2yvACvVYsPljp6SOm1479wyTnl5zIABGmmqEHeVEbdOmFGSoa2GogKd2PQe3U40/nL4fPW/FoEawDKsIDAGxmTB33ABn71PLcj58OAcvU09xpuPebfpgPQzKgAtPmqM/SYgKNxHXt064i8SSlVNyVj8wAi/WOg/v3Z1ORuIMQfCVAIhGe/8rzhxk+QK4ALFAdp3g+hsJn1vgKrlqa07gki0zAI3uO0SP02xJoZwFnAJDaYYbWb8pBtH/rti+5blKFiQY39PqBb0+vvhbX+HasWPiupYdBF+nUDv0P0wCLhPF8pkVesyGrm4iiGXyp3JJ3O0W6Ee9c4bUerVao0FmbUTFpO+23974vh+HCEjxK1U2H5QTffzFmMi35APbbDThvIFJSJeoQLbAA/aZ27n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22325"/>
            <a:ext cx="28575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2" name="Picture 4" descr="http://www.chemteam.info/Gallery/Lavoisier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85800"/>
            <a:ext cx="2152650" cy="2562226"/>
          </a:xfrm>
          <a:prstGeom prst="rect">
            <a:avLst/>
          </a:prstGeom>
          <a:noFill/>
        </p:spPr>
      </p:pic>
      <p:pic>
        <p:nvPicPr>
          <p:cNvPr id="58373" name="Picture 5" descr="C:\Users\fong\Desktop\lavoisie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914400"/>
            <a:ext cx="406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52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Chemistry comes full circle….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Antoine Lavoisier ~ 1770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Father of Modern Chemistry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4290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Paris, France </a:t>
            </a:r>
            <a:r>
              <a:rPr lang="en-US" sz="2400" b="1" dirty="0" smtClean="0"/>
              <a:t>Lavoisier</a:t>
            </a:r>
            <a:r>
              <a:rPr lang="en-US" sz="2400" b="1" dirty="0" smtClean="0"/>
              <a:t> </a:t>
            </a:r>
            <a:r>
              <a:rPr lang="en-US" sz="2400" b="1" dirty="0" smtClean="0"/>
              <a:t>uses his `diamond’ burning apparatus to show diamonds are made of Carbon (because they burn up into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1752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Big lens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1981200"/>
            <a:ext cx="381000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143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Diamond sealed in glass vessel with air</a:t>
            </a:r>
            <a:endParaRPr lang="en-US" b="1" dirty="0"/>
          </a:p>
        </p:txBody>
      </p:sp>
      <p:sp>
        <p:nvSpPr>
          <p:cNvPr id="13" name="Sun 12"/>
          <p:cNvSpPr/>
          <p:nvPr/>
        </p:nvSpPr>
        <p:spPr>
          <a:xfrm>
            <a:off x="4114800" y="60960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24400" y="1219200"/>
            <a:ext cx="2895600" cy="990600"/>
          </a:xfrm>
          <a:prstGeom prst="straightConnector1">
            <a:avLst/>
          </a:prstGeom>
          <a:ln w="920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724400" y="1752600"/>
            <a:ext cx="3810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5334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 O</a:t>
            </a:r>
            <a:r>
              <a:rPr lang="en-US" sz="4000" baseline="-25000" dirty="0" smtClean="0"/>
              <a:t>2</a:t>
            </a:r>
            <a:r>
              <a:rPr lang="en-US" sz="4000" dirty="0" smtClean="0">
                <a:sym typeface="Wingdings" pitchFamily="2" charset="2"/>
              </a:rPr>
              <a:t> CO</a:t>
            </a:r>
            <a:r>
              <a:rPr lang="en-US" sz="4000" baseline="-25000" dirty="0" smtClean="0">
                <a:sym typeface="Wingdings" pitchFamily="2" charset="2"/>
              </a:rPr>
              <a:t>2</a:t>
            </a:r>
            <a:endParaRPr lang="en-US" sz="4000" baseline="-25000" dirty="0"/>
          </a:p>
        </p:txBody>
      </p:sp>
      <p:sp>
        <p:nvSpPr>
          <p:cNvPr id="27650" name="AutoShape 2" descr="data:image/jpeg;base64,/9j/4AAQSkZJRgABAQAAAQABAAD/2wCEAAkGBxQSEhUUEhMUFhUWFhUYFxUYFhofHhYUGBUXGhgWFxUaHCggGCQlHBYWIT0iJSksLi4yFyA1ODMsNyotLisBCgoKDg0OGhAQGiwkHyQsLCwsLCwsLCwvLCwsLCwsLCwsLCwsLCwsLCwsLDQsLCwsNCwsLCwsLCwsLDQsLCwsLP/AABEIALcBEwMBIgACEQEDEQH/xAAbAAEAAwEBAQEAAAAAAAAAAAAAAwUGBAIBB//EAEAQAAEDAgQDBQUFBgUFAQAAAAEAAhEDIQQSMUEFUWEGInGBkRMyobHBQlJy0fAjYoKS4fEUM0NT0hUWNKLCB//EABgBAQEBAQEAAAAAAAAAAAAAAAABAgME/8QAHxEBAQACAwEBAQEBAAAAAAAAAAECERIhMUFRYUID/9oADAMBAAIRAxEAPwD9xREQEREBERAREQEREBERAREQEREBERAREQEREBERAREQEREBERAREQEREBERAREQEREBERAREQEREBERAREQEREBERAREQEREBERAREQEREBERAREQEREBERAREQEREBERAREQEXFxXitLDtzVXRPutF3OPJrd/kN1h8Z2wq1X5BShhnug3yiZc8jw8PHVWS1LZG9qY2m33qjB4uA+q5qvHMO3Wq3yk/IFYHD4hpBzAElxJdlBseXe5CF2PwrTh31KWaQdXSLD3oAjn10KvFOTVHtRhv9w/yP+oUjeP0iMwzkcwwrDcFaXuy1GtcJGoGl99VZ47B0gZbSpkG03seUTZW4wlaJ3aWkNW1f5CPmoj2socqno3/AJLOmkz/AGx4Zn/8lLla6AKTPAA3P4gc3xU1F7Xbe19CdKg65R9HKZvaegdyP5fo5UlLgIeQXNDBPugkyOVyY9VNieFNaP2dKkZ5hxPkXOI9ITUO1ue0lGYGc+AB+AMqNvavDkxmcPEf1WbOHYDDqTRz9/5ZgF9q0GMiKdG/IT5XNj4pqJutN/3Ph/vnyaT8pU9Pj1A6VPVrh8wszh6VEf5rG9QBlgHQS2DO+tvl5wXDKTwagByEnK0l3uyYJm/xTiba5vFaJ0rU/wCcfUrqp1A4S0gjmDK/P+K4Okx2VjXEloOZsEam0E7aeV1yUcViaT5pktiBcDvcg4SZ/rsnE5P01FneDdqmVDkrxSqiLEwHTMFs3Ghsel1olLNLLsREUUREQEREBERAREQEREBERARFDi8UykwvqODWjUn5AbnoEEyo+J8eDWn2MOImX6tEEAgAe8bj130VJxPj7q8sANOmSBM3dOzgOl4BtvOi5K4FOTIa0mSP34AIA65Wu87qyM2vnFKgJ7zy9zokkC3K/r3RHguCsBmL2tDTYgAaG2nTp5JVdmMgHLtI1P0/orGmGimfaXltucwMsHo0f+zRut+MqZuFBEw0A9TbothgsG2jSyOLZLCcut3GTPKZI81U0qDqcBzYDgD4gj+66H4lrRme6Om58BqVLdrI4GUvZuMzacsb8p/WysXYOqACWmKg0/MbHdR0sRnczJTLnagBpJYCLF4FgNDf80xmPqktJLRlPedBzG9hJMAdICUdVHAR78eH9VLRaA5oAiSEoY9tVpykSNbRP7wm8KMVIcCdjoirsBQYwQAev6+S5RjlBXxmYFTSvVWHaiR1XPiOHNguDgMtzm0AFzJ5L5RqyVDxDEtqU3MnMw2cQTcyRl6zb1VvSPPDQKhiXBwJmWzIBh3e2M2g3Eq5xDg1ptoP7Kgf7Qj9k5oy6gkagXg7xO35q8/wlV9ET38zQSQdOWXcgGDfVTZGQ43iGMc0up5g4G8wQR8NIUeErYd5ENqgnQAAyfGQu3iGDDx7NxGYEEAgi/Vpg7qTD8MOFlrgC50d7kPug7D6hq7csePfrlZly68V9A0nCH0wC1xJmz2HSS47aX8j11PBm1qYBpVg9t5o1LtH4H+9TtGuYdAs3x6sx5NZpy1WAB4j3iLG3UEH121+4LjIqmRAMAFuUXgRaAM3z6KZY2zcXHLV1X6NgOIMrDunvDVp1H5+K61gKBLcr2Oa12aGm8kRJkbgfVaXs/xz27QKjQyoRMTZ4kjM0+UwbwfNcbHWVdIiKKIiICIiAiIgIiICIubiNZzKTnNiQLToL6nw18kEHFuLsoDvGXbNGp/JY2vWqYgmtXMMbPs6cwJ5x/c/I8ePqhzu88vJmb28Tz+AXiviy4wGl2wG3K2w+JW5ixalwoNQujLmjuh0ge8LA3jnzK7q9MObcgOEN1E9PqFBw3CuAGdokyT+7sAQ75iTfZWGLrhjbuZS2zBslxIBi0uGxhs+SfUVgw8Wymeq9NgVJruygEyHbMadIG7nCbchsFx4rjZ0a4kjqDHjt5X6wqGtUdUeS5xcTJ8yukx/WbfxpuKcfFauwUA5xALWsAkvJ3jaPNX3COzTzD8UZOopNNh+NwjN4C3Uqj7I8RZhWumnTc77zZzG+hJmBbpp5rY4LtDRqAXLJ+8OsaiQPNYyuuo1jN92rJlINEAADkBCquM8I9qMzCG1JmdnRsf1/S2ac1wQQdCPzVfxTjtKhYnM77rdvE6N+axG2Jp0H06mha4TLd9pnmDPgrKtVzNzRGgPj4rk4lxo1qjXPHs2iQIEkg7Exf1hanB06VfCltEgiPMVNe8Nr/Bbu4zNM7msoTX6KUiy+4HC+1qNZcSbkagASSPJRWd4jxoh5o0jLg1+Zw2LWkkDwAP6lcfA8c5rm91zmOBpnWBmMAztDiL9SrJv/wCd4ttWabqeVjnZS9xGdsmDlaDEgwQSvvDamLOFZhwxopNcTlLe879p7QZ8xiMx0gTF+vp3hMenn1lb21vZvhoeHOdTAo5h7K5l4AHeIO2bQ7jprqIVFwrilaA2vTGY6ZSJI/DJ68tFesdImCOhXkt3Xok6QYrDU6oy1Ghw5EKm4lwR+XuHO0aNdrG7Q7cfKNCrvFVWsGZxAFrnmTZU/GOOupkNpAEkEgumDGoAHiL9dCmyxlKeRrnGo0h1mXtIv707iBrBghQ1eANe5vsiWB13EQ5uugbqT8FJUqf4lznNc5tewdTfcP6ciLQJ5jmFBg8dAyju3gtsfH2bnWnoeYvsu0t/zXOz9XNHAMp1hWfWgtzBrSZy92B3QItJsSVwYkS4ZX5gz3XAAOA2kDlzHoF2U8IyuDYPA1bcGRcggX/hGq4a+EmXOLWtsGFg90SAL2JNx8Fmf1b/ABp+BdoZinXIDvs1NnjbzWkX5wKbvZHMWvLCCbGSCbkDczfSdYWp7KY51RpBktbGV2vOWzry10WMppvHLa+REWWhERAREQEREBfCJX1EGb4n2XYXe0pgA7tiR5D6Ko4nw4tZLHOa4OEkgZTeIPTwut2oMRhmuBkC4i4mfFWVm4shiuKZAW0hVMD3/ZBwaAPsAuETzk+Cz1LD1cUXZ6jAQcpzPEgakW+Tbc1e8X4e6gbTk1GpaOki4H56Fc9Opb/NdTcbgOd3T+F47p5XhdZ1OnO93t4pdlmZHH21NzheAe7rvEn0+KyrMIXufTBIH+pUH2Kc2a2ftOMROnhMbWi5z5ZVpu5yXuII6yem3op8H2YoO7sPbmkxmMgn7UH3vxbcgpM7jey47Z4cKDcjJyNAkNAkZRazpM23udJ1vY4ahTqVAwCGtAdAJ3duepB9CrLEdmBSLXNfUcGzE3AJ1MCL9fBcuFwBoue8AuzkXkQIEQCNNzGtysXV+tTc+NDSrMa0hrpqXhjT3ot9kdL3Co8XQ7sNw9QH7xzH4ZIXrs/FKs+pVJLnCAI0BMkwb7Aeq05xLHDuy78ME+kz8FJdNesfg8S6kZOGrkjkXAHxbl08ZUtXtU6m7/xcjjubEjr3BZW+Pqtc0inVNN27nU8xHkSAs83s0X1AX4j2jSZdADXOHLvP+K6S431nV+J3cQp1yXNsXXcyfddvfcTeeqteAU6dHNUqVGC2UFzgORdE/wAPqpH08K2IwrJaIBDWSBEe80kqg4hwv2zgbgMaRSZqJJJc57o8BYGzQp1Vu40nGOJksPsO837VRpBjoCNPFZ7AcWYA8lpJYLAaEzEHlfn1VM/hONY7Oys2mRplc8eRGW/mrmpWbk/aezDnEOqOY2A9+UNkj1P8RU0bW/BqBg1XvzvqQbRDB9xsclaCsRoSsjw7C1WOL6D25NXNMxHPLsrsY62nx/osWVYpeKvc2v7Oo4upPs2T7mbQDpNvTquPjwqiky8inE1TM5gIbO0m8k29Vb46kyvJqBwDWm8xbXWLcvNSYvitF7TSptdUzDKQW5W3+873vQSrjjUysYf/AKjLmvjvgi21iD9PEKxrEVZrMkAkCqPuu2qj5O9Vc0eFseclOhTc4QC7KSG9O8TmPSfErQYTgdOkzNUDYAJIAHxIAmeQt9Xhpl6NQuqQGgESPaDkLEGLGHbHaCLFWr6Yd3KUOcZLnOAEk7gAiP1qvNGi6q42AM6AWvfurR8O4U2mJIuf1c/oK0kVnBOzxbSyVXlwJJ1M3Ozp7oiBAWho0WsaGtAAGwXtFLdtSSCIiiiIiAiIgIiICIiAiIg8vYCIIkLJ8V7NubPsgH0zM0yYgn7TXbHrpa8rXIrMrEslflmIZicHcZnUjs4SAORg93WJaYKYviDKoD6WZlWRnY4yDYAOY8C0REGNehX6Ji+HAyWAA7iLO5ghZHifZqm8nI00n37gNj+HbyXWZ431zuFniv4Z2nrMOU1iR92pEfzG/wAV3u7VsbcDK7csJg/wkXWZxXCHNMTfqCrDB4U02972Zn7N52gjM0A+RlauOFZlyXDe1LHCDTBvrAEnq3Q+i7eHVqVY7MO05hPO/ujbRZBuLZRqOzU2Pi5aSQ4fTy1Wiq45uX9m1w7rXAQ0d1zcwIkx5LOX/PXxcc9rrF0nDuuvuCSSY8VwVobq9o81msJxp7Lse4t1yPMgTyG3krRnHajh7gnlZZ4aa5pnY+mP9WfCSrxlbLTZDSS9sg9Df6rP067qrmtdSp3IGnM62Vxx3HPoBhp2kkGw5CEyxnkJUww9Z+oty284X1/Bnm5DSfAf0VI3tRiP0ApG9qq/3J8gpwq8otmcKLJc9zWNvJm/wt8VzN9mXQ021L3aR0ESVw1Ma+teowjxcfkjRHd2JgucRA6OnT5KaXbxxfGisW0qPuC5PXm46Ex815p4YNGUSJ1I1PQHYfFdBu0uaJaHFuYbu5NAXVg6WdpkNDrxImOXd0Hi6dNN1rl1pnXe0uGxhp0sjLX1GwtYemq78JQe5mU6Tvo38/DZfeH8IDYLtdfE/TyVs0RYLDaHC4VtMQ0eanRFFEREBERAREQEREBERAREQEREBERAUVegHi/kdx5qVEGR49gnNHea5+sVGtnwzAX+XQ7KuwOOqtAYH03MOgeA9vUAyHNP7rgAOa3xE6rPca4FP7SkO9uBqf8Al4Lcs+s2M/xziAZkIwLKgE+7ILS0iC0tkQdfJfHNoVnGqypUD6je80va8AkDVjspsQNHBTirTYcxa87EiQRH3qcxr0Xs4jA1mkvDDGmdkOnYB1ICB5T4rcyY0zfGaeTuOe9smZGbK421ZMf2UX+Lyh0PGwsdrba7LQso4FzQ0tyR9yrWcL8y8NJXqnQwLDApl43LnugeQEn4q8onGoOyfFq1QljspYAYqObfNIAaHAjMbk7my0lXGRAJpkzEQZHUza31XBisQx/s20g0MboLgZib+9HIeqYHidEVIdTyuBu4BxkgxFwRHn4SVzvfkbnS5pU3vgGixoEgkixM6gRdesdh8OwD2paOgsSf4b7L5R49TfOUt3950T5RI9FX1adF7iRZzplwe5wnm4uaCQstdPVXNUIbhmMY2LvcAHeUkuFo2lSYfhtNn+bWk7gHU9ZkleMPXwoESXEawHx4QYC9MwIrHusa2nu4tEn8MiR6/kg6qOEoSRTYHHU8vTT0XdhcEGGbTyFgPAaeamoUWsAa0QApFFEREBERAREQEREBERAREQEREBERAREQEREBERAREQV/EuFNq3u133hv481jOJdn4cQ4ZX3IdJh3/wA+dtV+hqLEUGvbleAR+rjkrKlj8vPDqrb5WR1Jv0kaqJ9Gt/tCOjh9XStnxHs+4XaczeR1HnuqivgmgAxlMmziSHcojzW9s6TYXAPLBlLgWtBIIc1xdHea0yDrbN1UfEWOLHD2JDnDuhrWASCD3nWjyC6DxGwAAtOYd6DpBk32O+65MViQ51zF7NbMHxvJ81OzpT/9NqnUNHi6V0s4I4RmNzoAD8Oa0HD+HVHe6S3ncwOV4BNunqtDgOHNpX9527j9OSm10q+Cdnm0wC8R+7Mk/iP0WgAX1FloREQEREBERAREQEREBERAREQEREBERAREQEREBERAREQEREBcmJ4ex8y2515HxGh9F1ogx+M4S8VMrW911wQLAb6frorjh/CAAM4bbk0CeUkCQrhFdpp5YwAQBAXpEUUREQEREBERAREQEREBERAREQEREBERAREQEREBERAREQEREBERAREQEREBERAREQEREBERAREQEREBERAREQEREBERAREQEREBERAREQEREBERAREQEREBERAREQEREBERAREQEREBERAREQEREH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575" y="-2522538"/>
            <a:ext cx="7896225" cy="526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1" name="Picture 3" descr="C:\Users\fong\Desktop\diamon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5054138"/>
            <a:ext cx="2238375" cy="14895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096000" y="6096000"/>
            <a:ext cx="129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1770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fong\Desktop\cv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3990975" cy="381745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24400" y="2590800"/>
            <a:ext cx="441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http://www.youtube.com/watch?v=s8qgE4LkZa4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763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2013: With  `</a:t>
            </a:r>
            <a:r>
              <a:rPr lang="en-US" sz="2400" b="1" dirty="0" err="1" smtClean="0">
                <a:solidFill>
                  <a:srgbClr val="FF0000"/>
                </a:solidFill>
              </a:rPr>
              <a:t>pCVD</a:t>
            </a:r>
            <a:r>
              <a:rPr lang="en-US" sz="2400" b="1" dirty="0" smtClean="0">
                <a:solidFill>
                  <a:srgbClr val="FF0000"/>
                </a:solidFill>
              </a:rPr>
              <a:t>’ (Plasma-based Chemical Vapor </a:t>
            </a:r>
            <a:r>
              <a:rPr lang="en-US" sz="2400" b="1" dirty="0" smtClean="0">
                <a:solidFill>
                  <a:srgbClr val="FF0000"/>
                </a:solidFill>
              </a:rPr>
              <a:t>Deposition) </a:t>
            </a:r>
            <a:r>
              <a:rPr lang="en-US" sz="2400" b="1" dirty="0" smtClean="0">
                <a:solidFill>
                  <a:srgbClr val="FF0000"/>
                </a:solidFill>
              </a:rPr>
              <a:t>we can </a:t>
            </a:r>
            <a:r>
              <a:rPr lang="en-US" sz="2400" b="1" dirty="0" smtClean="0">
                <a:solidFill>
                  <a:srgbClr val="FF0000"/>
                </a:solidFill>
              </a:rPr>
              <a:t>now do </a:t>
            </a:r>
            <a:r>
              <a:rPr lang="en-US" sz="2400" b="1" dirty="0" smtClean="0">
                <a:solidFill>
                  <a:srgbClr val="FF0000"/>
                </a:solidFill>
              </a:rPr>
              <a:t>the reverse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Chemistry comes full circle (continued):</a:t>
            </a:r>
            <a:endParaRPr lang="en-US" dirty="0"/>
          </a:p>
        </p:txBody>
      </p:sp>
      <p:pic>
        <p:nvPicPr>
          <p:cNvPr id="26629" name="Picture 5" descr="https://encrypted-tbn3.gstatic.com/images?q=tbn:ANd9GcS7uwiVkqANGWu8tbTJWQjk40NbG6R6m0eoS-HbMUD_SQ3Ymoxsw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191000"/>
            <a:ext cx="3057525" cy="20614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5029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</a:t>
            </a:r>
            <a:r>
              <a:rPr lang="en-US" sz="4000" baseline="-25000" dirty="0" smtClean="0"/>
              <a:t>4 </a:t>
            </a:r>
            <a:r>
              <a:rPr lang="en-US" sz="4000" dirty="0" smtClean="0"/>
              <a:t>+ 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</a:t>
            </a:r>
            <a:r>
              <a:rPr lang="en-US" sz="4000" dirty="0" smtClean="0">
                <a:sym typeface="Wingdings" pitchFamily="2" charset="2"/>
              </a:rPr>
              <a:t> 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6096000"/>
            <a:ext cx="1828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2013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 reading &amp; Phase diagrams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76388"/>
            <a:ext cx="79248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81000" y="1295400"/>
            <a:ext cx="0" cy="525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81000" y="65532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810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810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810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5908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3340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80010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143000" y="6096000"/>
            <a:ext cx="1524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latitude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7200" y="1295400"/>
            <a:ext cx="13716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longitude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81000" y="2971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810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3962400" y="655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219200" y="5638800"/>
            <a:ext cx="2438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209800" y="60198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066800" y="16764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22860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457200" y="45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33400" y="3048000"/>
            <a:ext cx="3048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381000" y="3352800"/>
            <a:ext cx="6934200" cy="76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7315200" y="3429000"/>
            <a:ext cx="0" cy="3124200"/>
          </a:xfrm>
          <a:prstGeom prst="line">
            <a:avLst/>
          </a:prstGeom>
          <a:noFill/>
          <a:ln w="31750">
            <a:solidFill>
              <a:srgbClr val="3366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781800" y="6491288"/>
            <a:ext cx="3810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477000" y="2667000"/>
            <a:ext cx="685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/>
              <a:t>(</a:t>
            </a:r>
            <a:r>
              <a:rPr lang="en-US" b="1" i="0" dirty="0" err="1">
                <a:solidFill>
                  <a:srgbClr val="FF0000"/>
                </a:solidFill>
              </a:rPr>
              <a:t>a</a:t>
            </a:r>
            <a:r>
              <a:rPr lang="en-US" b="1" i="0" dirty="0" err="1"/>
              <a:t>,</a:t>
            </a:r>
            <a:r>
              <a:rPr lang="en-US" b="1" i="0" dirty="0" err="1">
                <a:solidFill>
                  <a:srgbClr val="0000FF"/>
                </a:solidFill>
              </a:rPr>
              <a:t>b</a:t>
            </a:r>
            <a:r>
              <a:rPr lang="en-US" i="0" dirty="0"/>
              <a:t>)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70104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381000" y="3276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7162800" y="6553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7315200" y="2667000"/>
            <a:ext cx="13716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/>
              <a:t>= Alfred, NY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7400" y="220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(42°16'N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77°48‘W)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 animBg="1"/>
      <p:bldP spid="24599" grpId="0" animBg="1"/>
      <p:bldP spid="24600" grpId="0" animBg="1"/>
      <p:bldP spid="24601" grpId="0" animBg="1"/>
      <p:bldP spid="24602" grpId="0" animBg="1"/>
      <p:bldP spid="24603" grpId="0" animBg="1"/>
      <p:bldP spid="24604" grpId="0" animBg="1"/>
      <p:bldP spid="24606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Phase diagram map reading (pp. 366-370)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524000" y="16002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24000" y="5867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1676400" y="4038600"/>
            <a:ext cx="1143000" cy="1676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2819400" y="1524000"/>
            <a:ext cx="1066800" cy="2514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819400" y="2667000"/>
            <a:ext cx="4343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8600" y="1676400"/>
            <a:ext cx="9906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P(atm)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715000" y="6019800"/>
            <a:ext cx="1219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T (</a:t>
            </a:r>
            <a:r>
              <a:rPr lang="en-US" b="1" i="0" baseline="30000"/>
              <a:t>o</a:t>
            </a:r>
            <a:r>
              <a:rPr lang="en-US" b="1" i="0"/>
              <a:t> C)</a:t>
            </a:r>
            <a:r>
              <a:rPr lang="en-US" i="0"/>
              <a:t> 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524000" y="3429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90600" y="3276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676400" y="1828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Solid (s) only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86400" y="4114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CC00FF"/>
                </a:solidFill>
              </a:rPr>
              <a:t>Gas (g) only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572000" y="1676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Liquid (l)</a:t>
            </a:r>
            <a:r>
              <a:rPr lang="en-US" b="1" i="0"/>
              <a:t>  only</a:t>
            </a: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2133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2362200" y="5029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200400" y="5105400"/>
            <a:ext cx="198120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s + g sublimation (sp)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32766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371600" y="2209800"/>
            <a:ext cx="1447800" cy="6111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0"/>
              <a:t>s + l</a:t>
            </a:r>
          </a:p>
          <a:p>
            <a:r>
              <a:rPr lang="en-US" sz="1600" b="1" i="0"/>
              <a:t>melting (mp)</a:t>
            </a:r>
            <a:r>
              <a:rPr lang="en-US" b="1" i="0"/>
              <a:t> </a:t>
            </a: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57912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524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/>
              <a:t>l + g</a:t>
            </a:r>
          </a:p>
          <a:p>
            <a:r>
              <a:rPr lang="en-US" b="1" i="0"/>
              <a:t>boiling (bp)</a:t>
            </a: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5486400" y="2895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705600" y="3124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normal line*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71628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71628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6629400" y="3276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3048000" y="4114800"/>
            <a:ext cx="2133600" cy="641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/>
              <a:t>s + l + g</a:t>
            </a:r>
          </a:p>
          <a:p>
            <a:r>
              <a:rPr lang="en-US" b="1" i="0"/>
              <a:t>triple point (tp)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7010400" y="624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6096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7239000" y="1600200"/>
            <a:ext cx="1600200" cy="641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0"/>
              <a:t>Supercritical region</a:t>
            </a: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71628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6858000" y="2743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Critical  pt (cp)</a:t>
            </a: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H="1" flipV="1">
            <a:off x="71628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28194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2971800" y="2590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 flipV="1">
            <a:off x="2895600" y="4038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6324600" y="4495800"/>
            <a:ext cx="2514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*Temperature of </a:t>
            </a:r>
            <a:r>
              <a:rPr lang="en-US" b="1">
                <a:solidFill>
                  <a:srgbClr val="FF0066"/>
                </a:solidFill>
              </a:rPr>
              <a:t>LIQ</a:t>
            </a:r>
            <a:r>
              <a:rPr lang="en-US" b="1"/>
              <a:t>/</a:t>
            </a:r>
            <a:r>
              <a:rPr lang="en-US" b="1">
                <a:solidFill>
                  <a:srgbClr val="CC00FF"/>
                </a:solidFill>
              </a:rPr>
              <a:t>GAS</a:t>
            </a:r>
            <a:r>
              <a:rPr lang="en-US" b="1"/>
              <a:t> transition at 1 atm is called the </a:t>
            </a:r>
            <a:r>
              <a:rPr lang="en-US" sz="2000" b="1">
                <a:solidFill>
                  <a:schemeClr val="hlink"/>
                </a:solidFill>
              </a:rPr>
              <a:t>normal </a:t>
            </a:r>
            <a:r>
              <a:rPr lang="en-US" b="1"/>
              <a:t>boiling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/>
      <p:bldP spid="25612" grpId="0"/>
      <p:bldP spid="25613" grpId="0"/>
      <p:bldP spid="25614" grpId="0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/>
      <p:bldP spid="25626" grpId="0" animBg="1"/>
      <p:bldP spid="25627" grpId="0" animBg="1"/>
      <p:bldP spid="25630" grpId="0" animBg="1"/>
      <p:bldP spid="25631" grpId="0" animBg="1"/>
      <p:bldP spid="25632" grpId="0"/>
      <p:bldP spid="25633" grpId="0" animBg="1"/>
      <p:bldP spid="25634" grpId="0" animBg="1"/>
      <p:bldP spid="25634" grpId="1" animBg="1"/>
      <p:bldP spid="25635" grpId="0" animBg="1"/>
      <p:bldP spid="25636" grpId="0" animBg="1"/>
      <p:bldP spid="256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8305800" cy="1004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9933"/>
                </a:solidFill>
              </a:rPr>
              <a:t>Cryophorous</a:t>
            </a:r>
            <a:r>
              <a:rPr lang="en-US" sz="2400" b="1" dirty="0">
                <a:solidFill>
                  <a:srgbClr val="FF9933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demo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dramatic  visual of phase changes as T, P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Pressure is often under appreciated as a factor in phase changes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802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5334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en-US" sz="2400" b="1" dirty="0" smtClean="0">
                <a:solidFill>
                  <a:schemeClr val="tx2"/>
                </a:solidFill>
              </a:rPr>
              <a:t>hase </a:t>
            </a:r>
            <a:r>
              <a:rPr lang="en-US" sz="2400" b="1" dirty="0">
                <a:solidFill>
                  <a:schemeClr val="tx2"/>
                </a:solidFill>
              </a:rPr>
              <a:t>diagrams are built from ZILLIONS of heating curves</a:t>
            </a:r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1447800" y="1828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1447800" y="5105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5638800" y="17526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5638800" y="5105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752600" y="152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6019800" y="1524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981200" y="1905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 atm</a:t>
            </a: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>
            <a:off x="1295400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62000" y="4800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419600" y="3962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</a:t>
            </a:r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>
            <a:off x="6324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096000" y="5334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+10 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2362200" y="4267200"/>
            <a:ext cx="609600" cy="0"/>
          </a:xfrm>
          <a:prstGeom prst="line">
            <a:avLst/>
          </a:prstGeom>
          <a:noFill/>
          <a:ln w="76200">
            <a:pattFill prst="pct60">
              <a:fgClr>
                <a:srgbClr val="33CCCC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752600" y="4648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H="1">
            <a:off x="5867400" y="2895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5715000" y="2514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 all along the line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6324600" y="28956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Put a big dot here to indicate </a:t>
            </a:r>
            <a:r>
              <a:rPr lang="en-US" b="1"/>
              <a:t>S</a:t>
            </a:r>
            <a:r>
              <a:rPr lang="en-US" b="1">
                <a:solidFill>
                  <a:schemeClr val="hlink"/>
                </a:solidFill>
              </a:rPr>
              <a:t>-</a:t>
            </a:r>
            <a:r>
              <a:rPr lang="en-US" b="1">
                <a:solidFill>
                  <a:srgbClr val="0000FF"/>
                </a:solidFill>
              </a:rPr>
              <a:t>L</a:t>
            </a:r>
            <a:r>
              <a:rPr lang="en-US" b="1">
                <a:solidFill>
                  <a:schemeClr val="hlink"/>
                </a:solidFill>
              </a:rPr>
              <a:t> phase change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1143000" y="4572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51816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5257800" y="5334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228600" y="4191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44958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11290" name="Text Box 34"/>
          <p:cNvSpPr txBox="1">
            <a:spLocks noChangeArrowheads="1"/>
          </p:cNvSpPr>
          <p:nvPr/>
        </p:nvSpPr>
        <p:spPr bwMode="auto">
          <a:xfrm>
            <a:off x="2667000" y="5257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Heat in (J)</a:t>
            </a:r>
          </a:p>
        </p:txBody>
      </p:sp>
      <p:sp>
        <p:nvSpPr>
          <p:cNvPr id="11291" name="Text Box 35"/>
          <p:cNvSpPr txBox="1">
            <a:spLocks noChangeArrowheads="1"/>
          </p:cNvSpPr>
          <p:nvPr/>
        </p:nvSpPr>
        <p:spPr bwMode="auto">
          <a:xfrm>
            <a:off x="5029200" y="1752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1292" name="Text Box 36"/>
          <p:cNvSpPr txBox="1">
            <a:spLocks noChangeArrowheads="1"/>
          </p:cNvSpPr>
          <p:nvPr/>
        </p:nvSpPr>
        <p:spPr bwMode="auto">
          <a:xfrm>
            <a:off x="8458200" y="533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3" name="Text Box 37"/>
          <p:cNvSpPr txBox="1">
            <a:spLocks noChangeArrowheads="1"/>
          </p:cNvSpPr>
          <p:nvPr/>
        </p:nvSpPr>
        <p:spPr bwMode="auto">
          <a:xfrm>
            <a:off x="609600" y="182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4" name="Line 38"/>
          <p:cNvSpPr>
            <a:spLocks noChangeShapeType="1"/>
          </p:cNvSpPr>
          <p:nvPr/>
        </p:nvSpPr>
        <p:spPr bwMode="auto">
          <a:xfrm>
            <a:off x="13716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762000" y="40386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+10</a:t>
            </a:r>
          </a:p>
        </p:txBody>
      </p:sp>
      <p:sp>
        <p:nvSpPr>
          <p:cNvPr id="11296" name="Line 40"/>
          <p:cNvSpPr>
            <a:spLocks noChangeShapeType="1"/>
          </p:cNvSpPr>
          <p:nvPr/>
        </p:nvSpPr>
        <p:spPr bwMode="auto">
          <a:xfrm flipH="1">
            <a:off x="54864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 flipV="1">
            <a:off x="1447800" y="42672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 flipV="1">
            <a:off x="56388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1524000" y="32004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 up and wait for  S-</a:t>
            </a:r>
            <a:r>
              <a:rPr lang="en-US" b="1">
                <a:solidFill>
                  <a:srgbClr val="0000FF"/>
                </a:solidFill>
              </a:rPr>
              <a:t>L</a:t>
            </a:r>
            <a:r>
              <a:rPr lang="en-US" b="1"/>
              <a:t> transition (at </a:t>
            </a:r>
            <a:r>
              <a:rPr lang="en-US" b="1">
                <a:solidFill>
                  <a:srgbClr val="0000FF"/>
                </a:solidFill>
              </a:rPr>
              <a:t>10 </a:t>
            </a:r>
            <a:r>
              <a:rPr lang="en-US" b="1" baseline="30000">
                <a:solidFill>
                  <a:srgbClr val="0000FF"/>
                </a:solidFill>
              </a:rPr>
              <a:t>o</a:t>
            </a:r>
            <a:r>
              <a:rPr lang="en-US" b="1">
                <a:solidFill>
                  <a:srgbClr val="0000FF"/>
                </a:solidFill>
              </a:rPr>
              <a:t>C</a:t>
            </a:r>
            <a:r>
              <a:rPr lang="en-US" b="1"/>
              <a:t>)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2286000" y="4495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Keep heating and melt…</a:t>
            </a:r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 flipV="1">
            <a:off x="2971800" y="3200400"/>
            <a:ext cx="381000" cy="1066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1828800" y="2286000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After melting…watch liquid warm until </a:t>
            </a:r>
            <a:r>
              <a:rPr lang="en-US" b="1">
                <a:solidFill>
                  <a:srgbClr val="0000FF"/>
                </a:solidFill>
              </a:rPr>
              <a:t>L</a:t>
            </a:r>
            <a:r>
              <a:rPr lang="en-US" b="1"/>
              <a:t>-</a:t>
            </a:r>
            <a:r>
              <a:rPr lang="en-US" b="1">
                <a:solidFill>
                  <a:srgbClr val="FF6600"/>
                </a:solidFill>
              </a:rPr>
              <a:t>G</a:t>
            </a:r>
            <a:r>
              <a:rPr lang="en-US" b="1"/>
              <a:t> transition (</a:t>
            </a:r>
            <a:r>
              <a:rPr lang="en-US" b="1">
                <a:solidFill>
                  <a:srgbClr val="0000FF"/>
                </a:solidFill>
              </a:rPr>
              <a:t>30 </a:t>
            </a:r>
            <a:r>
              <a:rPr lang="en-US" b="1" baseline="30000">
                <a:solidFill>
                  <a:srgbClr val="0000FF"/>
                </a:solidFill>
              </a:rPr>
              <a:t>o</a:t>
            </a:r>
            <a:r>
              <a:rPr lang="en-US" b="1">
                <a:solidFill>
                  <a:srgbClr val="0000FF"/>
                </a:solidFill>
              </a:rPr>
              <a:t>C</a:t>
            </a:r>
            <a:r>
              <a:rPr lang="en-US" b="1"/>
              <a:t>)</a:t>
            </a:r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13716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>
            <a:off x="6248400" y="4114800"/>
            <a:ext cx="1295400" cy="0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Text Box 51"/>
          <p:cNvSpPr txBox="1">
            <a:spLocks noChangeArrowheads="1"/>
          </p:cNvSpPr>
          <p:nvPr/>
        </p:nvSpPr>
        <p:spPr bwMode="auto">
          <a:xfrm>
            <a:off x="6248400" y="4495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6477000" y="56388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Liquid all along  line after dot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762000" y="3200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11308" name="Line 56"/>
          <p:cNvSpPr>
            <a:spLocks noChangeShapeType="1"/>
          </p:cNvSpPr>
          <p:nvPr/>
        </p:nvSpPr>
        <p:spPr bwMode="auto">
          <a:xfrm>
            <a:off x="76200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7467600" y="5257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V="1">
            <a:off x="71628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3352800" y="3200400"/>
            <a:ext cx="533400" cy="0"/>
          </a:xfrm>
          <a:prstGeom prst="line">
            <a:avLst/>
          </a:prstGeom>
          <a:noFill/>
          <a:ln w="57150">
            <a:pattFill prst="pct75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4" name="Oval 62" descr="80%"/>
          <p:cNvSpPr>
            <a:spLocks noChangeArrowheads="1"/>
          </p:cNvSpPr>
          <p:nvPr/>
        </p:nvSpPr>
        <p:spPr bwMode="auto">
          <a:xfrm>
            <a:off x="7467600" y="4038600"/>
            <a:ext cx="152400" cy="152400"/>
          </a:xfrm>
          <a:prstGeom prst="ellipse">
            <a:avLst/>
          </a:prstGeom>
          <a:pattFill prst="pct80">
            <a:fgClr>
              <a:srgbClr val="0000FF"/>
            </a:fgClr>
            <a:bgClr>
              <a:schemeClr val="bg1"/>
            </a:bgClr>
          </a:pattFill>
          <a:ln w="9525">
            <a:pattFill prst="pct6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1752600" y="57912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Keep heating and vaporize</a:t>
            </a:r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7162800" y="22860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Put a big dot here to indicated L-</a:t>
            </a:r>
            <a:r>
              <a:rPr lang="en-US" b="1">
                <a:solidFill>
                  <a:srgbClr val="FF0066"/>
                </a:solidFill>
              </a:rPr>
              <a:t>G </a:t>
            </a:r>
            <a:r>
              <a:rPr lang="en-US" b="1">
                <a:solidFill>
                  <a:schemeClr val="hlink"/>
                </a:solidFill>
              </a:rPr>
              <a:t>phase change</a:t>
            </a:r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 flipV="1">
            <a:off x="3886200" y="28956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>
            <a:off x="7620000" y="4114800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3200400" y="1981200"/>
            <a:ext cx="198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Heat gas until anything else happens</a:t>
            </a:r>
          </a:p>
        </p:txBody>
      </p:sp>
      <p:sp>
        <p:nvSpPr>
          <p:cNvPr id="38981" name="Text Box 69"/>
          <p:cNvSpPr txBox="1">
            <a:spLocks noChangeArrowheads="1"/>
          </p:cNvSpPr>
          <p:nvPr/>
        </p:nvSpPr>
        <p:spPr bwMode="auto">
          <a:xfrm>
            <a:off x="7620000" y="5715000"/>
            <a:ext cx="152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Gas all along line after dot</a:t>
            </a:r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 flipV="1">
            <a:off x="8229600" y="4114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5715000" y="3657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84" name="Text Box 72"/>
          <p:cNvSpPr txBox="1">
            <a:spLocks noChangeArrowheads="1"/>
          </p:cNvSpPr>
          <p:nvPr/>
        </p:nvSpPr>
        <p:spPr bwMode="auto">
          <a:xfrm>
            <a:off x="6553200" y="3657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38985" name="Text Box 73"/>
          <p:cNvSpPr txBox="1">
            <a:spLocks noChangeArrowheads="1"/>
          </p:cNvSpPr>
          <p:nvPr/>
        </p:nvSpPr>
        <p:spPr bwMode="auto">
          <a:xfrm>
            <a:off x="7696200" y="3657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38927" grpId="0"/>
      <p:bldP spid="38929" grpId="0"/>
      <p:bldP spid="38931" grpId="0"/>
      <p:bldP spid="38932" grpId="0" animBg="1"/>
      <p:bldP spid="38933" grpId="0" animBg="1"/>
      <p:bldP spid="38934" grpId="0"/>
      <p:bldP spid="38937" grpId="0" animBg="1"/>
      <p:bldP spid="38937" grpId="1" animBg="1"/>
      <p:bldP spid="38938" grpId="0"/>
      <p:bldP spid="38938" grpId="1"/>
      <p:bldP spid="38940" grpId="0"/>
      <p:bldP spid="38940" grpId="1"/>
      <p:bldP spid="38941" grpId="0" animBg="1"/>
      <p:bldP spid="38942" grpId="0" animBg="1"/>
      <p:bldP spid="38943" grpId="0"/>
      <p:bldP spid="38944" grpId="0"/>
      <p:bldP spid="38945" grpId="0"/>
      <p:bldP spid="38951" grpId="0"/>
      <p:bldP spid="38954" grpId="0" animBg="1"/>
      <p:bldP spid="38955" grpId="0" animBg="1"/>
      <p:bldP spid="38956" grpId="0"/>
      <p:bldP spid="38956" grpId="1"/>
      <p:bldP spid="38957" grpId="0"/>
      <p:bldP spid="38958" grpId="0" animBg="1"/>
      <p:bldP spid="38959" grpId="0"/>
      <p:bldP spid="38959" grpId="1"/>
      <p:bldP spid="38962" grpId="0" animBg="1"/>
      <p:bldP spid="38964" grpId="0"/>
      <p:bldP spid="38964" grpId="1"/>
      <p:bldP spid="38966" grpId="0"/>
      <p:bldP spid="38969" grpId="0"/>
      <p:bldP spid="38972" grpId="0" animBg="1"/>
      <p:bldP spid="38972" grpId="1" animBg="1"/>
      <p:bldP spid="38973" grpId="0" animBg="1"/>
      <p:bldP spid="38974" grpId="0" animBg="1"/>
      <p:bldP spid="38976" grpId="0"/>
      <p:bldP spid="38976" grpId="1"/>
      <p:bldP spid="38977" grpId="0"/>
      <p:bldP spid="38977" grpId="1"/>
      <p:bldP spid="38978" grpId="0" animBg="1"/>
      <p:bldP spid="38979" grpId="0" animBg="1"/>
      <p:bldP spid="38980" grpId="0"/>
      <p:bldP spid="38980" grpId="1"/>
      <p:bldP spid="38981" grpId="0"/>
      <p:bldP spid="38981" grpId="1"/>
      <p:bldP spid="38982" grpId="0" animBg="1"/>
      <p:bldP spid="38982" grpId="1" animBg="1"/>
      <p:bldP spid="38983" grpId="0"/>
      <p:bldP spid="38984" grpId="0"/>
      <p:bldP spid="389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3657600" y="1371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36576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304800" y="1600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304800" y="3733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914400" y="2819400"/>
            <a:ext cx="5334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 flipV="1">
            <a:off x="1447800" y="2362200"/>
            <a:ext cx="609600" cy="4572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2057400" y="23622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V="1">
            <a:off x="2971800" y="1981200"/>
            <a:ext cx="533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914400" y="3048000"/>
            <a:ext cx="685800" cy="1524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1524000" y="3048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2057400" y="28194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 flipH="1">
            <a:off x="304800" y="2819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457200" y="3200400"/>
            <a:ext cx="457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304800" y="3200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838200" y="32004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457200" y="3581400"/>
            <a:ext cx="381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304800" y="3581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Text Box 24"/>
          <p:cNvSpPr txBox="1">
            <a:spLocks noChangeArrowheads="1"/>
          </p:cNvSpPr>
          <p:nvPr/>
        </p:nvSpPr>
        <p:spPr bwMode="auto">
          <a:xfrm>
            <a:off x="304800" y="2438400"/>
            <a:ext cx="457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</a:t>
            </a:r>
          </a:p>
        </p:txBody>
      </p:sp>
      <p:sp>
        <p:nvSpPr>
          <p:cNvPr id="12308" name="Text Box 25"/>
          <p:cNvSpPr txBox="1">
            <a:spLocks noChangeArrowheads="1"/>
          </p:cNvSpPr>
          <p:nvPr/>
        </p:nvSpPr>
        <p:spPr bwMode="auto">
          <a:xfrm>
            <a:off x="1371600" y="1905000"/>
            <a:ext cx="3810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12309" name="Text Box 26"/>
          <p:cNvSpPr txBox="1">
            <a:spLocks noChangeArrowheads="1"/>
          </p:cNvSpPr>
          <p:nvPr/>
        </p:nvSpPr>
        <p:spPr bwMode="auto">
          <a:xfrm>
            <a:off x="2819400" y="1295400"/>
            <a:ext cx="3810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0" name="Text Box 27"/>
          <p:cNvSpPr txBox="1">
            <a:spLocks noChangeArrowheads="1"/>
          </p:cNvSpPr>
          <p:nvPr/>
        </p:nvSpPr>
        <p:spPr bwMode="auto">
          <a:xfrm>
            <a:off x="2133599" y="2014835"/>
            <a:ext cx="761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L</a:t>
            </a:r>
            <a:r>
              <a:rPr lang="en-US" sz="2400" b="1" dirty="0"/>
              <a:t>/ </a:t>
            </a:r>
            <a:r>
              <a:rPr lang="en-US" sz="2400" b="1" dirty="0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876299" y="2402978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S/</a:t>
            </a:r>
            <a:r>
              <a:rPr lang="en-US" sz="2400" b="1" dirty="0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405452" y="3550503"/>
            <a:ext cx="96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</a:t>
            </a:r>
            <a:r>
              <a:rPr lang="en-US" sz="2400" b="1" dirty="0">
                <a:solidFill>
                  <a:srgbClr val="CC66FF"/>
                </a:solidFill>
              </a:rPr>
              <a:t>/</a:t>
            </a:r>
            <a:r>
              <a:rPr lang="en-US" sz="2400" b="1" dirty="0">
                <a:solidFill>
                  <a:srgbClr val="FF0066"/>
                </a:solidFill>
              </a:rPr>
              <a:t>G</a:t>
            </a:r>
            <a:r>
              <a:rPr lang="en-US" sz="2400" b="1" dirty="0"/>
              <a:t>*</a:t>
            </a:r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2971800" y="23622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</a:rPr>
              <a:t>P</a:t>
            </a:r>
            <a:r>
              <a:rPr lang="en-US" sz="3200" b="1" baseline="-25000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2590800" y="289560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</a:rPr>
              <a:t>P</a:t>
            </a:r>
            <a:r>
              <a:rPr lang="en-US" sz="3200" b="1" baseline="-25000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1447800" y="327660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</a:rPr>
              <a:t>P</a:t>
            </a:r>
            <a:r>
              <a:rPr lang="en-US" sz="3200" b="1" baseline="-25000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2316" name="Oval 35"/>
          <p:cNvSpPr>
            <a:spLocks noChangeArrowheads="1"/>
          </p:cNvSpPr>
          <p:nvPr/>
        </p:nvSpPr>
        <p:spPr bwMode="auto">
          <a:xfrm>
            <a:off x="4648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36"/>
          <p:cNvSpPr>
            <a:spLocks noChangeArrowheads="1"/>
          </p:cNvSpPr>
          <p:nvPr/>
        </p:nvSpPr>
        <p:spPr bwMode="auto">
          <a:xfrm>
            <a:off x="63246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48768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>
            <a:off x="3886200" y="45720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3733800" y="3352800"/>
            <a:ext cx="838200" cy="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4800600" y="3352800"/>
            <a:ext cx="1524000" cy="0"/>
          </a:xfrm>
          <a:prstGeom prst="line">
            <a:avLst/>
          </a:prstGeom>
          <a:noFill/>
          <a:ln w="38100">
            <a:solidFill>
              <a:srgbClr val="33CC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7" name="Line 47"/>
          <p:cNvSpPr>
            <a:spLocks noChangeShapeType="1"/>
          </p:cNvSpPr>
          <p:nvPr/>
        </p:nvSpPr>
        <p:spPr bwMode="auto">
          <a:xfrm>
            <a:off x="6553200" y="3352800"/>
            <a:ext cx="1524000" cy="0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>
            <a:off x="3810000" y="4038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>
            <a:off x="3581400" y="4648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flipH="1">
            <a:off x="4419600" y="4038600"/>
            <a:ext cx="457200" cy="0"/>
          </a:xfrm>
          <a:prstGeom prst="line">
            <a:avLst/>
          </a:prstGeom>
          <a:noFill/>
          <a:ln w="57150">
            <a:solidFill>
              <a:srgbClr val="33CC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5029200" y="40386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>
            <a:off x="4114800" y="46482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7848600" y="28956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</a:rPr>
              <a:t>P</a:t>
            </a:r>
            <a:r>
              <a:rPr lang="en-US" sz="3200" b="1" baseline="-25000" dirty="0">
                <a:solidFill>
                  <a:srgbClr val="FF0066"/>
                </a:solidFill>
              </a:rPr>
              <a:t>1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12330" name="Text Box 54"/>
          <p:cNvSpPr txBox="1">
            <a:spLocks noChangeArrowheads="1"/>
          </p:cNvSpPr>
          <p:nvPr/>
        </p:nvSpPr>
        <p:spPr bwMode="auto">
          <a:xfrm>
            <a:off x="3429000" y="8382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2331" name="Text Box 55"/>
          <p:cNvSpPr txBox="1">
            <a:spLocks noChangeArrowheads="1"/>
          </p:cNvSpPr>
          <p:nvPr/>
        </p:nvSpPr>
        <p:spPr bwMode="auto">
          <a:xfrm>
            <a:off x="6096000" y="54102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2332" name="Text Box 56"/>
          <p:cNvSpPr txBox="1">
            <a:spLocks noChangeArrowheads="1"/>
          </p:cNvSpPr>
          <p:nvPr/>
        </p:nvSpPr>
        <p:spPr bwMode="auto">
          <a:xfrm>
            <a:off x="1447800" y="40386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Heat in</a:t>
            </a:r>
          </a:p>
        </p:txBody>
      </p:sp>
      <p:sp>
        <p:nvSpPr>
          <p:cNvPr id="12333" name="Text Box 57"/>
          <p:cNvSpPr txBox="1">
            <a:spLocks noChangeArrowheads="1"/>
          </p:cNvSpPr>
          <p:nvPr/>
        </p:nvSpPr>
        <p:spPr bwMode="auto">
          <a:xfrm>
            <a:off x="304800" y="114300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1018" name="Text Box 58"/>
          <p:cNvSpPr txBox="1">
            <a:spLocks noChangeArrowheads="1"/>
          </p:cNvSpPr>
          <p:nvPr/>
        </p:nvSpPr>
        <p:spPr bwMode="auto">
          <a:xfrm>
            <a:off x="7620000" y="38100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</a:rPr>
              <a:t>P</a:t>
            </a:r>
            <a:r>
              <a:rPr lang="en-US" sz="3200" b="1" baseline="-25000" dirty="0">
                <a:solidFill>
                  <a:srgbClr val="FF0066"/>
                </a:solidFill>
              </a:rPr>
              <a:t>2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7010400" y="44196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</a:rPr>
              <a:t>P</a:t>
            </a:r>
            <a:r>
              <a:rPr lang="en-US" sz="3200" b="1" baseline="-25000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 flipV="1">
            <a:off x="4038600" y="4038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 flipV="1">
            <a:off x="4953000" y="2743200"/>
            <a:ext cx="2438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 flipV="1">
            <a:off x="3962400" y="4114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flipV="1">
            <a:off x="4419600" y="18288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 flipH="1">
            <a:off x="3657600" y="4724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3886200" y="2057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solid</a:t>
            </a:r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5410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liquid</a:t>
            </a: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auto">
          <a:xfrm>
            <a:off x="6553200" y="3581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gas</a:t>
            </a:r>
          </a:p>
        </p:txBody>
      </p:sp>
      <p:sp>
        <p:nvSpPr>
          <p:cNvPr id="12344" name="Text Box 68"/>
          <p:cNvSpPr txBox="1">
            <a:spLocks noChangeArrowheads="1"/>
          </p:cNvSpPr>
          <p:nvPr/>
        </p:nvSpPr>
        <p:spPr bwMode="auto">
          <a:xfrm>
            <a:off x="4343400" y="3810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45" name="Text Box 69"/>
          <p:cNvSpPr txBox="1">
            <a:spLocks noChangeArrowheads="1"/>
          </p:cNvSpPr>
          <p:nvPr/>
        </p:nvSpPr>
        <p:spPr bwMode="auto">
          <a:xfrm>
            <a:off x="4343400" y="381000"/>
            <a:ext cx="388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Adding more data at different </a:t>
            </a:r>
            <a:r>
              <a:rPr lang="en-US" sz="3200" b="1" dirty="0">
                <a:solidFill>
                  <a:srgbClr val="FF0066"/>
                </a:solidFill>
              </a:rPr>
              <a:t>Pressures, P</a:t>
            </a:r>
          </a:p>
        </p:txBody>
      </p:sp>
      <p:sp>
        <p:nvSpPr>
          <p:cNvPr id="12346" name="Text Box 70"/>
          <p:cNvSpPr txBox="1">
            <a:spLocks noChangeArrowheads="1"/>
          </p:cNvSpPr>
          <p:nvPr/>
        </p:nvSpPr>
        <p:spPr bwMode="auto">
          <a:xfrm>
            <a:off x="418531" y="5581046"/>
            <a:ext cx="236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2347" name="Text Box 71"/>
          <p:cNvSpPr txBox="1">
            <a:spLocks noChangeArrowheads="1"/>
          </p:cNvSpPr>
          <p:nvPr/>
        </p:nvSpPr>
        <p:spPr bwMode="auto">
          <a:xfrm>
            <a:off x="4343400" y="6019800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auto">
          <a:xfrm>
            <a:off x="391236" y="4933146"/>
            <a:ext cx="2809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 </a:t>
            </a:r>
            <a:r>
              <a:rPr lang="en-US" sz="2800" b="1" dirty="0"/>
              <a:t>* </a:t>
            </a:r>
            <a:r>
              <a:rPr lang="en-US" sz="2800" b="1" dirty="0">
                <a:solidFill>
                  <a:schemeClr val="accent2"/>
                </a:solidFill>
              </a:rPr>
              <a:t>=</a:t>
            </a:r>
            <a:r>
              <a:rPr lang="en-US" sz="2800" b="1" dirty="0"/>
              <a:t>sublim</a:t>
            </a:r>
            <a:r>
              <a:rPr lang="en-US" sz="2800" b="1" dirty="0">
                <a:solidFill>
                  <a:srgbClr val="FF0066"/>
                </a:solidFill>
              </a:rPr>
              <a:t>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animBg="1"/>
      <p:bldP spid="40974" grpId="0" animBg="1"/>
      <p:bldP spid="40975" grpId="0" animBg="1"/>
      <p:bldP spid="40978" grpId="0" animBg="1"/>
      <p:bldP spid="40979" grpId="0" animBg="1"/>
      <p:bldP spid="40980" grpId="0" animBg="1"/>
      <p:bldP spid="40981" grpId="0" animBg="1"/>
      <p:bldP spid="40982" grpId="0" animBg="1"/>
      <p:bldP spid="40991" grpId="0"/>
      <p:bldP spid="40993" grpId="0"/>
      <p:bldP spid="40994" grpId="0"/>
      <p:bldP spid="40998" grpId="0" animBg="1"/>
      <p:bldP spid="40999" grpId="0" animBg="1"/>
      <p:bldP spid="41001" grpId="0" animBg="1"/>
      <p:bldP spid="41005" grpId="0" animBg="1"/>
      <p:bldP spid="41006" grpId="0" animBg="1"/>
      <p:bldP spid="41007" grpId="0" animBg="1"/>
      <p:bldP spid="41008" grpId="0" animBg="1"/>
      <p:bldP spid="41008" grpId="1" animBg="1"/>
      <p:bldP spid="41009" grpId="0" animBg="1"/>
      <p:bldP spid="41009" grpId="1" animBg="1"/>
      <p:bldP spid="41010" grpId="0" animBg="1"/>
      <p:bldP spid="41010" grpId="1" animBg="1"/>
      <p:bldP spid="41011" grpId="0" animBg="1"/>
      <p:bldP spid="41011" grpId="1" animBg="1"/>
      <p:bldP spid="41012" grpId="0" animBg="1"/>
      <p:bldP spid="41012" grpId="1" animBg="1"/>
      <p:bldP spid="41013" grpId="0"/>
      <p:bldP spid="41018" grpId="0"/>
      <p:bldP spid="41018" grpId="1"/>
      <p:bldP spid="41019" grpId="0"/>
      <p:bldP spid="41019" grpId="1"/>
      <p:bldP spid="41020" grpId="0" animBg="1"/>
      <p:bldP spid="41021" grpId="0" animBg="1"/>
      <p:bldP spid="41022" grpId="0" animBg="1"/>
      <p:bldP spid="41023" grpId="0" animBg="1"/>
      <p:bldP spid="41024" grpId="0" animBg="1"/>
      <p:bldP spid="41025" grpId="0"/>
      <p:bldP spid="41026" grpId="0"/>
      <p:bldP spid="41027" grpId="0"/>
      <p:bldP spid="410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14500" y="914400"/>
            <a:ext cx="76200" cy="472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752600" y="56388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914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5410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353636" y="2639226"/>
            <a:ext cx="2428164" cy="991078"/>
          </a:xfrm>
          <a:custGeom>
            <a:avLst/>
            <a:gdLst>
              <a:gd name="connsiteX0" fmla="*/ 2838734 w 2838734"/>
              <a:gd name="connsiteY0" fmla="*/ 0 h 2524835"/>
              <a:gd name="connsiteX1" fmla="*/ 2156346 w 2838734"/>
              <a:gd name="connsiteY1" fmla="*/ 1419367 h 2524835"/>
              <a:gd name="connsiteX2" fmla="*/ 0 w 2838734"/>
              <a:gd name="connsiteY2" fmla="*/ 2524835 h 252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8734" h="2524835">
                <a:moveTo>
                  <a:pt x="2838734" y="0"/>
                </a:moveTo>
                <a:cubicBezTo>
                  <a:pt x="2734101" y="499280"/>
                  <a:pt x="2629468" y="998561"/>
                  <a:pt x="2156346" y="1419367"/>
                </a:cubicBezTo>
                <a:cubicBezTo>
                  <a:pt x="1683224" y="1840173"/>
                  <a:pt x="841612" y="2182504"/>
                  <a:pt x="0" y="2524835"/>
                </a:cubicBezTo>
              </a:path>
            </a:pathLst>
          </a:cu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flipH="1" flipV="1">
            <a:off x="3611538" y="784746"/>
            <a:ext cx="742098" cy="28455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815152" y="3630304"/>
            <a:ext cx="2538484" cy="1501254"/>
          </a:xfrm>
          <a:custGeom>
            <a:avLst/>
            <a:gdLst>
              <a:gd name="connsiteX0" fmla="*/ 2511188 w 2511188"/>
              <a:gd name="connsiteY0" fmla="*/ 0 h 1473958"/>
              <a:gd name="connsiteX1" fmla="*/ 2006221 w 2511188"/>
              <a:gd name="connsiteY1" fmla="*/ 573206 h 1473958"/>
              <a:gd name="connsiteX2" fmla="*/ 1446663 w 2511188"/>
              <a:gd name="connsiteY2" fmla="*/ 1037230 h 1473958"/>
              <a:gd name="connsiteX3" fmla="*/ 1050878 w 2511188"/>
              <a:gd name="connsiteY3" fmla="*/ 1214651 h 1473958"/>
              <a:gd name="connsiteX4" fmla="*/ 382138 w 2511188"/>
              <a:gd name="connsiteY4" fmla="*/ 1419367 h 1473958"/>
              <a:gd name="connsiteX5" fmla="*/ 0 w 2511188"/>
              <a:gd name="connsiteY5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188" h="1473958">
                <a:moveTo>
                  <a:pt x="2511188" y="0"/>
                </a:moveTo>
                <a:cubicBezTo>
                  <a:pt x="2347415" y="200167"/>
                  <a:pt x="2183642" y="400334"/>
                  <a:pt x="2006221" y="573206"/>
                </a:cubicBezTo>
                <a:cubicBezTo>
                  <a:pt x="1828800" y="746078"/>
                  <a:pt x="1605887" y="930323"/>
                  <a:pt x="1446663" y="1037230"/>
                </a:cubicBezTo>
                <a:cubicBezTo>
                  <a:pt x="1287439" y="1144137"/>
                  <a:pt x="1228299" y="1150961"/>
                  <a:pt x="1050878" y="1214651"/>
                </a:cubicBezTo>
                <a:cubicBezTo>
                  <a:pt x="873457" y="1278341"/>
                  <a:pt x="557284" y="1376149"/>
                  <a:pt x="382138" y="1419367"/>
                </a:cubicBezTo>
                <a:cubicBezTo>
                  <a:pt x="206992" y="1462585"/>
                  <a:pt x="103496" y="1468271"/>
                  <a:pt x="0" y="1473958"/>
                </a:cubicBezTo>
              </a:path>
            </a:pathLst>
          </a:cu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165529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Practice Reading the phase map: what state(s) are we in ?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22098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6"/>
            <a:endCxn id="22" idx="2"/>
          </p:cNvCxnSpPr>
          <p:nvPr/>
        </p:nvCxnSpPr>
        <p:spPr>
          <a:xfrm flipV="1">
            <a:off x="2362200" y="2100190"/>
            <a:ext cx="1483057" cy="3341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45257" y="202399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57400" y="24339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</a:t>
            </a:r>
            <a:endParaRPr lang="en-US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21457" y="1371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S+L</a:t>
            </a:r>
            <a:endParaRPr lang="en-US" sz="3200" b="1" dirty="0"/>
          </a:p>
        </p:txBody>
      </p:sp>
      <p:cxnSp>
        <p:nvCxnSpPr>
          <p:cNvPr id="28" name="Straight Arrow Connector 27"/>
          <p:cNvCxnSpPr>
            <a:stCxn id="22" idx="4"/>
          </p:cNvCxnSpPr>
          <p:nvPr/>
        </p:nvCxnSpPr>
        <p:spPr>
          <a:xfrm>
            <a:off x="3921457" y="2176390"/>
            <a:ext cx="76200" cy="17860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921457" y="3955575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88642" y="404977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S+G</a:t>
            </a:r>
            <a:endParaRPr lang="en-US" sz="32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138968" y="3951027"/>
            <a:ext cx="1437564" cy="643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781800" y="1143000"/>
            <a:ext cx="0" cy="149622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934200" y="2639226"/>
            <a:ext cx="1219200" cy="2777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565443" y="3906987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823044" y="373938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</a:t>
            </a:r>
            <a:endParaRPr lang="en-US" sz="3200" b="1" dirty="0"/>
          </a:p>
        </p:txBody>
      </p:sp>
      <p:cxnSp>
        <p:nvCxnSpPr>
          <p:cNvPr id="47" name="Straight Arrow Connector 46"/>
          <p:cNvCxnSpPr>
            <a:stCxn id="44" idx="0"/>
          </p:cNvCxnSpPr>
          <p:nvPr/>
        </p:nvCxnSpPr>
        <p:spPr>
          <a:xfrm flipH="1" flipV="1">
            <a:off x="5285664" y="3476258"/>
            <a:ext cx="355979" cy="430729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156009" y="338635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511704" y="324636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L+G</a:t>
            </a:r>
            <a:endParaRPr lang="en-US" sz="3200" b="1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4876230" y="2908300"/>
            <a:ext cx="355979" cy="430729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802589" y="28321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946742" y="233390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</a:t>
            </a:r>
            <a:endParaRPr lang="en-US" sz="3200" b="1" dirty="0"/>
          </a:p>
        </p:txBody>
      </p:sp>
      <p:cxnSp>
        <p:nvCxnSpPr>
          <p:cNvPr id="54" name="Straight Arrow Connector 53"/>
          <p:cNvCxnSpPr>
            <a:endCxn id="11" idx="2"/>
          </p:cNvCxnSpPr>
          <p:nvPr/>
        </p:nvCxnSpPr>
        <p:spPr>
          <a:xfrm flipH="1">
            <a:off x="4353636" y="2918764"/>
            <a:ext cx="528136" cy="71154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326982" y="3571319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4636901" y="3764038"/>
            <a:ext cx="1877062" cy="1229281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737444" y="4634551"/>
            <a:ext cx="156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S+L+G</a:t>
            </a:r>
            <a:endParaRPr lang="en-US" sz="3600" b="1" dirty="0"/>
          </a:p>
        </p:txBody>
      </p:sp>
      <p:sp>
        <p:nvSpPr>
          <p:cNvPr id="61" name="Freeform 60"/>
          <p:cNvSpPr/>
          <p:nvPr/>
        </p:nvSpPr>
        <p:spPr>
          <a:xfrm>
            <a:off x="4380931" y="1937982"/>
            <a:ext cx="2852382" cy="1746914"/>
          </a:xfrm>
          <a:custGeom>
            <a:avLst/>
            <a:gdLst>
              <a:gd name="connsiteX0" fmla="*/ 0 w 2852382"/>
              <a:gd name="connsiteY0" fmla="*/ 1746914 h 1746914"/>
              <a:gd name="connsiteX1" fmla="*/ 81887 w 2852382"/>
              <a:gd name="connsiteY1" fmla="*/ 928048 h 1746914"/>
              <a:gd name="connsiteX2" fmla="*/ 491320 w 2852382"/>
              <a:gd name="connsiteY2" fmla="*/ 232012 h 1746914"/>
              <a:gd name="connsiteX3" fmla="*/ 1091821 w 2852382"/>
              <a:gd name="connsiteY3" fmla="*/ 109182 h 1746914"/>
              <a:gd name="connsiteX4" fmla="*/ 2852382 w 2852382"/>
              <a:gd name="connsiteY4" fmla="*/ 0 h 174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382" h="1746914">
                <a:moveTo>
                  <a:pt x="0" y="1746914"/>
                </a:moveTo>
                <a:cubicBezTo>
                  <a:pt x="0" y="1463723"/>
                  <a:pt x="0" y="1180532"/>
                  <a:pt x="81887" y="928048"/>
                </a:cubicBezTo>
                <a:cubicBezTo>
                  <a:pt x="163774" y="675564"/>
                  <a:pt x="322998" y="368490"/>
                  <a:pt x="491320" y="232012"/>
                </a:cubicBezTo>
                <a:cubicBezTo>
                  <a:pt x="659642" y="95534"/>
                  <a:pt x="698311" y="147851"/>
                  <a:pt x="1091821" y="109182"/>
                </a:cubicBezTo>
                <a:cubicBezTo>
                  <a:pt x="1485331" y="70513"/>
                  <a:pt x="2852382" y="0"/>
                  <a:pt x="2852382" y="0"/>
                </a:cubicBezTo>
              </a:path>
            </a:pathLst>
          </a:custGeom>
          <a:noFill/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0608" y="1891113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909178" y="803610"/>
            <a:ext cx="2209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Supercritical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phase</a:t>
            </a:r>
          </a:p>
        </p:txBody>
      </p:sp>
    </p:spTree>
    <p:extLst>
      <p:ext uri="{BB962C8B-B14F-4D97-AF65-F5344CB8AC3E}">
        <p14:creationId xmlns="" xmlns:p14="http://schemas.microsoft.com/office/powerpoint/2010/main" val="31071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5" grpId="0"/>
      <p:bldP spid="26" grpId="0"/>
      <p:bldP spid="32" grpId="0" animBg="1"/>
      <p:bldP spid="33" grpId="0"/>
      <p:bldP spid="44" grpId="0" animBg="1"/>
      <p:bldP spid="45" grpId="0"/>
      <p:bldP spid="48" grpId="0" animBg="1"/>
      <p:bldP spid="49" grpId="0"/>
      <p:bldP spid="51" grpId="0" animBg="1"/>
      <p:bldP spid="53" grpId="0"/>
      <p:bldP spid="57" grpId="0" animBg="1"/>
      <p:bldP spid="60" grpId="0"/>
      <p:bldP spid="61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Supercritical behavior:CO</a:t>
            </a:r>
            <a:r>
              <a:rPr lang="en-US" sz="3200" baseline="-25000" smtClean="0"/>
              <a:t>2</a:t>
            </a:r>
            <a:r>
              <a:rPr lang="en-US" sz="3200" smtClean="0"/>
              <a:t> example </a:t>
            </a:r>
            <a:br>
              <a:rPr lang="en-US" sz="3200" smtClean="0"/>
            </a:br>
            <a:r>
              <a:rPr lang="en-US" sz="2400" smtClean="0"/>
              <a:t>(see also figure 11.13 pg 432)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00200"/>
            <a:ext cx="43195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962400" y="2057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114800" y="1981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572000" y="1981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pattFill prst="wdUpDiag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105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5791200" y="1981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400800" y="1828800"/>
            <a:ext cx="152400" cy="152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914400" y="4114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295400" y="4495800"/>
            <a:ext cx="800100" cy="14859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038600" y="4495800"/>
            <a:ext cx="800100" cy="14859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495800"/>
            <a:ext cx="8667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188" y="3390900"/>
            <a:ext cx="476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188" y="3390900"/>
            <a:ext cx="476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7010400" y="4495800"/>
            <a:ext cx="800100" cy="14859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495800"/>
            <a:ext cx="885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219200" y="3810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>
                <a:solidFill>
                  <a:srgbClr val="FF0000"/>
                </a:solidFill>
              </a:rPr>
              <a:t>    1</a:t>
            </a:r>
            <a:r>
              <a:rPr lang="en-US" i="0"/>
              <a:t> </a:t>
            </a:r>
          </a:p>
          <a:p>
            <a:r>
              <a:rPr lang="en-US" b="1" i="0">
                <a:solidFill>
                  <a:schemeClr val="accent2"/>
                </a:solidFill>
              </a:rPr>
              <a:t>all solid</a:t>
            </a:r>
            <a:r>
              <a:rPr lang="en-US" i="0"/>
              <a:t>   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4384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>
                <a:solidFill>
                  <a:srgbClr val="FF0000"/>
                </a:solidFill>
              </a:rPr>
              <a:t>    2</a:t>
            </a:r>
            <a:r>
              <a:rPr lang="en-US" i="0"/>
              <a:t> </a:t>
            </a:r>
          </a:p>
          <a:p>
            <a:r>
              <a:rPr lang="en-US" b="1" i="0">
                <a:solidFill>
                  <a:srgbClr val="0033CC"/>
                </a:solidFill>
              </a:rPr>
              <a:t>Solid</a:t>
            </a:r>
            <a:r>
              <a:rPr lang="en-US" b="1" i="0"/>
              <a:t>/</a:t>
            </a:r>
            <a:r>
              <a:rPr lang="en-US" b="1" i="0">
                <a:solidFill>
                  <a:schemeClr val="hlink"/>
                </a:solidFill>
              </a:rPr>
              <a:t>liquid</a:t>
            </a:r>
            <a:r>
              <a:rPr lang="en-US" b="1" i="0"/>
              <a:t> </a:t>
            </a:r>
            <a:r>
              <a:rPr lang="en-US" i="0"/>
              <a:t>   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886200" y="3810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>
                <a:solidFill>
                  <a:srgbClr val="FF0000"/>
                </a:solidFill>
              </a:rPr>
              <a:t>   3</a:t>
            </a:r>
            <a:endParaRPr lang="en-US" i="0"/>
          </a:p>
          <a:p>
            <a:r>
              <a:rPr lang="en-US" b="1" i="0">
                <a:solidFill>
                  <a:schemeClr val="hlink"/>
                </a:solidFill>
              </a:rPr>
              <a:t>All liquid</a:t>
            </a:r>
            <a:r>
              <a:rPr lang="en-US" i="0"/>
              <a:t>    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1816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>
                <a:solidFill>
                  <a:srgbClr val="FF0000"/>
                </a:solidFill>
              </a:rPr>
              <a:t>    4</a:t>
            </a:r>
            <a:r>
              <a:rPr lang="en-US" i="0"/>
              <a:t> </a:t>
            </a:r>
          </a:p>
          <a:p>
            <a:r>
              <a:rPr lang="en-US" b="1" i="0">
                <a:solidFill>
                  <a:schemeClr val="hlink"/>
                </a:solidFill>
              </a:rPr>
              <a:t>Liquid/</a:t>
            </a:r>
            <a:r>
              <a:rPr lang="en-US" b="1" i="0">
                <a:solidFill>
                  <a:srgbClr val="FF3300"/>
                </a:solidFill>
              </a:rPr>
              <a:t>gas</a:t>
            </a:r>
            <a:r>
              <a:rPr lang="en-US" i="0"/>
              <a:t>    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934200" y="3581400"/>
            <a:ext cx="152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0">
                <a:solidFill>
                  <a:srgbClr val="0000FF"/>
                </a:solidFill>
              </a:rPr>
              <a:t>    5</a:t>
            </a:r>
            <a:r>
              <a:rPr lang="en-US" i="0"/>
              <a:t> </a:t>
            </a:r>
          </a:p>
          <a:p>
            <a:r>
              <a:rPr lang="en-US" sz="1600" b="1" i="0">
                <a:solidFill>
                  <a:srgbClr val="0033CC"/>
                </a:solidFill>
              </a:rPr>
              <a:t>Supercritical</a:t>
            </a:r>
            <a:r>
              <a:rPr lang="en-US" sz="1600" i="0"/>
              <a:t> </a:t>
            </a:r>
            <a:r>
              <a:rPr lang="en-US" i="0"/>
              <a:t>   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7924800" y="4724400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Phase line gone</a:t>
            </a:r>
          </a:p>
        </p:txBody>
      </p:sp>
      <p:sp>
        <p:nvSpPr>
          <p:cNvPr id="13337" name="Line 27"/>
          <p:cNvSpPr>
            <a:spLocks noChangeShapeType="1"/>
          </p:cNvSpPr>
          <p:nvPr/>
        </p:nvSpPr>
        <p:spPr bwMode="auto">
          <a:xfrm>
            <a:off x="5867400" y="129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Line 28"/>
          <p:cNvSpPr>
            <a:spLocks noChangeShapeType="1"/>
          </p:cNvSpPr>
          <p:nvPr/>
        </p:nvSpPr>
        <p:spPr bwMode="auto">
          <a:xfrm>
            <a:off x="5867400" y="2057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6858000" y="1371600"/>
            <a:ext cx="1752600" cy="641350"/>
          </a:xfrm>
          <a:prstGeom prst="rect">
            <a:avLst/>
          </a:prstGeom>
          <a:gradFill rotWithShape="1">
            <a:gsLst>
              <a:gs pos="0">
                <a:srgbClr val="FAFBBD"/>
              </a:gs>
              <a:gs pos="100000">
                <a:srgbClr val="74745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3300"/>
                </a:solidFill>
              </a:rPr>
              <a:t>Supercritical region</a:t>
            </a:r>
          </a:p>
        </p:txBody>
      </p:sp>
      <p:sp>
        <p:nvSpPr>
          <p:cNvPr id="13340" name="Text Box 30"/>
          <p:cNvSpPr txBox="1">
            <a:spLocks noChangeArrowheads="1"/>
          </p:cNvSpPr>
          <p:nvPr/>
        </p:nvSpPr>
        <p:spPr bwMode="auto">
          <a:xfrm>
            <a:off x="2514600" y="182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/>
              <a:t>73 atm</a:t>
            </a:r>
          </a:p>
        </p:txBody>
      </p:sp>
      <p:sp>
        <p:nvSpPr>
          <p:cNvPr id="13341" name="Text Box 31"/>
          <p:cNvSpPr txBox="1">
            <a:spLocks noChangeArrowheads="1"/>
          </p:cNvSpPr>
          <p:nvPr/>
        </p:nvSpPr>
        <p:spPr bwMode="auto">
          <a:xfrm>
            <a:off x="6019800" y="3200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/>
              <a:t>29 </a:t>
            </a:r>
            <a:r>
              <a:rPr lang="en-US" i="0" baseline="30000"/>
              <a:t>o</a:t>
            </a:r>
            <a:r>
              <a:rPr lang="en-US" i="0"/>
              <a:t>C</a:t>
            </a:r>
          </a:p>
        </p:txBody>
      </p:sp>
      <p:sp>
        <p:nvSpPr>
          <p:cNvPr id="13342" name="Line 32"/>
          <p:cNvSpPr>
            <a:spLocks noChangeShapeType="1"/>
          </p:cNvSpPr>
          <p:nvPr/>
        </p:nvSpPr>
        <p:spPr bwMode="auto">
          <a:xfrm flipH="1">
            <a:off x="5943600" y="3505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3962400" y="1447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4495800" y="1447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5029200" y="1447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5715000" y="129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6324600" y="1143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0000FF"/>
                </a:solidFill>
              </a:rPr>
              <a:t>5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04800" y="2362200"/>
          <a:ext cx="2438400" cy="906456"/>
        </p:xfrm>
        <a:graphic>
          <a:graphicData uri="http://schemas.openxmlformats.org/presentationml/2006/ole">
            <p:oleObj spid="_x0000_s2055" name="Package" showAsIcon="1" r:id="rId7" imgW="1789920" imgH="68580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637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3" grpId="0" animBg="1"/>
      <p:bldP spid="5134" grpId="0" animBg="1"/>
      <p:bldP spid="5138" grpId="0" animBg="1"/>
      <p:bldP spid="5140" grpId="0"/>
      <p:bldP spid="5141" grpId="0"/>
      <p:bldP spid="5142" grpId="0"/>
      <p:bldP spid="5143" grpId="0"/>
      <p:bldP spid="5144" grpId="0"/>
      <p:bldP spid="5145" grpId="0"/>
      <p:bldP spid="5149" grpId="0" animBg="1"/>
      <p:bldP spid="5153" grpId="0"/>
      <p:bldP spid="5154" grpId="0"/>
      <p:bldP spid="5155" grpId="0"/>
      <p:bldP spid="5156" grpId="0"/>
      <p:bldP spid="51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fong\Desktop\wate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13995"/>
            <a:ext cx="6029109" cy="58440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water’s phase diagram explains why ice floats and how we can ice skate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669</Words>
  <Application>Microsoft Office PowerPoint</Application>
  <PresentationFormat>On-screen Show (4:3)</PresentationFormat>
  <Paragraphs>173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Slide 1</vt:lpstr>
      <vt:lpstr>Map reading &amp; Phase diagrams</vt:lpstr>
      <vt:lpstr>Phase diagram map reading (pp. 366-370)</vt:lpstr>
      <vt:lpstr>Slide 4</vt:lpstr>
      <vt:lpstr>Slide 5</vt:lpstr>
      <vt:lpstr>Slide 6</vt:lpstr>
      <vt:lpstr>Slide 7</vt:lpstr>
      <vt:lpstr>Supercritical behavior:CO2 example  (see also figure 11.13 pg 432)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</cp:lastModifiedBy>
  <cp:revision>92</cp:revision>
  <dcterms:created xsi:type="dcterms:W3CDTF">2013-11-26T17:16:30Z</dcterms:created>
  <dcterms:modified xsi:type="dcterms:W3CDTF">2013-12-07T19:45:59Z</dcterms:modified>
</cp:coreProperties>
</file>