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72" r:id="rId3"/>
    <p:sldId id="279" r:id="rId4"/>
    <p:sldId id="280" r:id="rId5"/>
    <p:sldId id="281" r:id="rId6"/>
    <p:sldId id="283" r:id="rId7"/>
    <p:sldId id="286" r:id="rId8"/>
    <p:sldId id="298" r:id="rId9"/>
    <p:sldId id="299" r:id="rId10"/>
    <p:sldId id="292" r:id="rId11"/>
    <p:sldId id="293" r:id="rId12"/>
    <p:sldId id="294" r:id="rId13"/>
    <p:sldId id="287" r:id="rId14"/>
    <p:sldId id="288" r:id="rId15"/>
    <p:sldId id="289" r:id="rId16"/>
    <p:sldId id="278" r:id="rId17"/>
    <p:sldId id="290" r:id="rId18"/>
    <p:sldId id="291" r:id="rId19"/>
    <p:sldId id="297" r:id="rId20"/>
    <p:sldId id="29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3896" autoAdjust="0"/>
  </p:normalViewPr>
  <p:slideViewPr>
    <p:cSldViewPr>
      <p:cViewPr varScale="1">
        <p:scale>
          <a:sx n="70" d="100"/>
          <a:sy n="70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C7E62-58DC-4FCD-9F30-5024F6369D7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0373E-8793-4A12-84C1-FEB22132C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7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89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0373E-8793-4A12-84C1-FEB22132C34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95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0373E-8793-4A12-84C1-FEB22132C34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4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C2934-D2DF-4923-8865-26520A277CED}" type="slidenum">
              <a:rPr lang="en-US"/>
              <a:pPr/>
              <a:t>2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28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C2934-D2DF-4923-8865-26520A277CED}" type="slidenum">
              <a:rPr lang="en-US"/>
              <a:pPr/>
              <a:t>3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28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C2934-D2DF-4923-8865-26520A277CED}" type="slidenum">
              <a:rPr lang="en-US"/>
              <a:pPr/>
              <a:t>4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2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C2934-D2DF-4923-8865-26520A277CED}" type="slidenum">
              <a:rPr lang="en-US"/>
              <a:pPr/>
              <a:t>5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2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C2934-D2DF-4923-8865-26520A277CED}" type="slidenum">
              <a:rPr lang="en-US"/>
              <a:pPr/>
              <a:t>6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28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C2934-D2DF-4923-8865-26520A277CED}" type="slidenum">
              <a:rPr lang="en-US"/>
              <a:pPr/>
              <a:t>7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28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0373E-8793-4A12-84C1-FEB22132C34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89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0373E-8793-4A12-84C1-FEB22132C34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2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55330-6CFA-4B68-B9C6-4622AFFB6EBB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B4573-DED5-4B7E-B741-2B3EABC10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16200000" flipH="1">
            <a:off x="-419100" y="2857500"/>
            <a:ext cx="3657600" cy="76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>
            <a:off x="1447800" y="4724400"/>
            <a:ext cx="7315200" cy="0"/>
          </a:xfrm>
          <a:prstGeom prst="line">
            <a:avLst/>
          </a:prstGeom>
          <a:ln w="28575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447800" y="1981200"/>
            <a:ext cx="3048000" cy="243840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0600" y="4191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1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57500" y="3467100"/>
            <a:ext cx="20574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4400" y="2286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rot="10800000">
            <a:off x="1447800" y="2438400"/>
            <a:ext cx="24384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0"/>
            <a:ext cx="90678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Two different `heats’ measured in heating/cooling curves: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</a:t>
            </a:r>
            <a:r>
              <a:rPr lang="en-US" sz="2800" b="1" dirty="0" smtClean="0"/>
              <a:t>for single phase,  </a:t>
            </a:r>
            <a:r>
              <a:rPr lang="en-US" sz="2800" b="1" dirty="0" smtClean="0">
                <a:solidFill>
                  <a:srgbClr val="FF0000"/>
                </a:solidFill>
              </a:rPr>
              <a:t>q= (J/ </a:t>
            </a:r>
            <a:r>
              <a:rPr lang="en-US" sz="28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800" b="1" dirty="0" err="1" smtClean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 gram)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 </a:t>
            </a:r>
            <a:r>
              <a:rPr lang="en-US" sz="2800" b="1" dirty="0" smtClean="0"/>
              <a:t>for two phases in equilibrium : </a:t>
            </a:r>
            <a:r>
              <a:rPr lang="en-US" sz="2800" b="1" dirty="0" smtClean="0">
                <a:solidFill>
                  <a:srgbClr val="6600FF"/>
                </a:solidFill>
              </a:rPr>
              <a:t>q= (J/g)  </a:t>
            </a:r>
            <a:endParaRPr lang="en-US" sz="2800" b="1" dirty="0">
              <a:solidFill>
                <a:srgbClr val="66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1600" y="1295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Heat m grams of solid ice (only solid present)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09800" y="3810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Q 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ice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5200" y="4191000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Energy in cal</a:t>
            </a:r>
            <a:endParaRPr lang="en-US" sz="2800" dirty="0"/>
          </a:p>
        </p:txBody>
      </p:sp>
      <p:cxnSp>
        <p:nvCxnSpPr>
          <p:cNvPr id="32" name="Straight Connector 31"/>
          <p:cNvCxnSpPr/>
          <p:nvPr/>
        </p:nvCxnSpPr>
        <p:spPr>
          <a:xfrm rot="10800000">
            <a:off x="1524000" y="4419600"/>
            <a:ext cx="2438400" cy="0"/>
          </a:xfrm>
          <a:prstGeom prst="line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0" y="4800600"/>
            <a:ext cx="5715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300" b="1" dirty="0" err="1" smtClean="0">
                <a:solidFill>
                  <a:srgbClr val="FF0000"/>
                </a:solidFill>
              </a:rPr>
              <a:t>q</a:t>
            </a:r>
            <a:r>
              <a:rPr lang="en-US" sz="2300" b="1" baseline="-25000" dirty="0" err="1" smtClean="0">
                <a:solidFill>
                  <a:srgbClr val="FF0000"/>
                </a:solidFill>
              </a:rPr>
              <a:t>ice</a:t>
            </a:r>
            <a:r>
              <a:rPr lang="en-US" sz="2300" b="1" dirty="0" smtClean="0">
                <a:solidFill>
                  <a:srgbClr val="FF0000"/>
                </a:solidFill>
              </a:rPr>
              <a:t> </a:t>
            </a:r>
            <a:r>
              <a:rPr lang="en-US" sz="2300" dirty="0" smtClean="0"/>
              <a:t>=specific heat of solid (single phase)=</a:t>
            </a:r>
            <a:endParaRPr lang="en-US" sz="2300" dirty="0"/>
          </a:p>
        </p:txBody>
      </p:sp>
      <p:cxnSp>
        <p:nvCxnSpPr>
          <p:cNvPr id="48" name="Straight Connector 47"/>
          <p:cNvCxnSpPr/>
          <p:nvPr/>
        </p:nvCxnSpPr>
        <p:spPr>
          <a:xfrm rot="5400000">
            <a:off x="2895600" y="3429000"/>
            <a:ext cx="1981200" cy="0"/>
          </a:xfrm>
          <a:prstGeom prst="line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048000" y="3200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T</a:t>
            </a:r>
            <a:r>
              <a:rPr lang="en-US" sz="2800" baseline="-25000" dirty="0" smtClean="0">
                <a:sym typeface="Symbol"/>
              </a:rPr>
              <a:t>ice</a:t>
            </a:r>
            <a:endParaRPr lang="en-US" sz="2800" dirty="0"/>
          </a:p>
        </p:txBody>
      </p:sp>
      <p:sp>
        <p:nvSpPr>
          <p:cNvPr id="63" name="TextBox 62"/>
          <p:cNvSpPr txBox="1"/>
          <p:nvPr/>
        </p:nvSpPr>
        <p:spPr>
          <a:xfrm>
            <a:off x="1676400" y="5410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Q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ice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1524000" y="5867400"/>
            <a:ext cx="1295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524000" y="5943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</a:t>
            </a:r>
            <a:endParaRPr lang="en-US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1905000" y="5943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 </a:t>
            </a:r>
            <a:r>
              <a:rPr lang="en-US" sz="2400" b="1" dirty="0" smtClean="0">
                <a:sym typeface="Symbol"/>
              </a:rPr>
              <a:t>T</a:t>
            </a:r>
            <a:r>
              <a:rPr lang="en-US" sz="2400" b="1" baseline="-25000" dirty="0" smtClean="0">
                <a:sym typeface="Symbol"/>
              </a:rPr>
              <a:t>ice</a:t>
            </a:r>
            <a:endParaRPr lang="en-US" sz="2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124200" y="548640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Joules</a:t>
            </a:r>
          </a:p>
          <a:p>
            <a:r>
              <a:rPr lang="en-US" sz="2400" b="1" dirty="0" smtClean="0"/>
              <a:t>g * </a:t>
            </a:r>
            <a:r>
              <a:rPr lang="en-US" sz="2400" b="1" baseline="30000" dirty="0" err="1" smtClean="0"/>
              <a:t>o</a:t>
            </a:r>
            <a:r>
              <a:rPr lang="en-US" sz="2400" b="1" dirty="0" err="1" smtClean="0"/>
              <a:t>C</a:t>
            </a:r>
            <a:endParaRPr lang="en-US" sz="2400" b="1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4495800" y="1981200"/>
            <a:ext cx="2819400" cy="0"/>
          </a:xfrm>
          <a:prstGeom prst="line">
            <a:avLst/>
          </a:prstGeom>
          <a:ln w="34925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343400" y="2133600"/>
            <a:ext cx="4468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Melt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en-US" sz="2400" b="1" dirty="0" smtClean="0"/>
              <a:t> grams of solid ice </a:t>
            </a:r>
          </a:p>
          <a:p>
            <a:r>
              <a:rPr lang="en-US" sz="2400" b="1" dirty="0" smtClean="0"/>
              <a:t>to liquid (liquid and solid present </a:t>
            </a:r>
          </a:p>
          <a:p>
            <a:r>
              <a:rPr lang="en-US" sz="2400" b="1" dirty="0" smtClean="0"/>
              <a:t>at same time)</a:t>
            </a:r>
            <a:endParaRPr lang="en-US" sz="2400" b="1" dirty="0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4572000" y="1752600"/>
            <a:ext cx="2667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7315200" y="1524000"/>
            <a:ext cx="60960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486400" y="12954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660066"/>
                </a:solidFill>
              </a:rPr>
              <a:t>Q</a:t>
            </a:r>
            <a:r>
              <a:rPr lang="en-US" sz="2400" b="1" baseline="-25000" dirty="0" err="1" smtClean="0">
                <a:solidFill>
                  <a:srgbClr val="660066"/>
                </a:solidFill>
              </a:rPr>
              <a:t>melt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81600" y="4800600"/>
            <a:ext cx="3886200" cy="46166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6600FF"/>
                </a:solidFill>
              </a:rPr>
              <a:t>q</a:t>
            </a:r>
            <a:r>
              <a:rPr lang="en-US" sz="2400" b="1" baseline="-25000" dirty="0" err="1" smtClean="0">
                <a:solidFill>
                  <a:srgbClr val="6600FF"/>
                </a:solidFill>
              </a:rPr>
              <a:t>melt</a:t>
            </a:r>
            <a:r>
              <a:rPr lang="en-US" sz="2400" dirty="0" smtClean="0"/>
              <a:t>= specific heat of fusion=</a:t>
            </a:r>
            <a:endParaRPr lang="en-US" sz="2400" dirty="0"/>
          </a:p>
        </p:txBody>
      </p:sp>
      <p:sp>
        <p:nvSpPr>
          <p:cNvPr id="83" name="TextBox 82"/>
          <p:cNvSpPr txBox="1"/>
          <p:nvPr/>
        </p:nvSpPr>
        <p:spPr>
          <a:xfrm>
            <a:off x="5867400" y="5486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660066"/>
                </a:solidFill>
              </a:rPr>
              <a:t>Q</a:t>
            </a:r>
            <a:r>
              <a:rPr lang="en-US" sz="2400" b="1" baseline="-25000" dirty="0" err="1" smtClean="0">
                <a:solidFill>
                  <a:srgbClr val="660066"/>
                </a:solidFill>
              </a:rPr>
              <a:t>melt</a:t>
            </a:r>
            <a:endParaRPr lang="en-US" sz="2400" b="1" dirty="0">
              <a:solidFill>
                <a:srgbClr val="660066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5638800" y="5943600"/>
            <a:ext cx="1219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6096000" y="5943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</a:t>
            </a:r>
            <a:endParaRPr lang="en-US" sz="28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6781800" y="5257800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/>
          </a:p>
          <a:p>
            <a:r>
              <a:rPr lang="en-US" sz="2400" b="1" dirty="0" smtClean="0"/>
              <a:t>Joules</a:t>
            </a:r>
            <a:endParaRPr lang="en-US" sz="2400" dirty="0" smtClean="0"/>
          </a:p>
          <a:p>
            <a:r>
              <a:rPr lang="en-US" sz="2400" b="1" dirty="0" smtClean="0"/>
              <a:t>   g</a:t>
            </a:r>
            <a:endParaRPr lang="en-US" sz="2400" b="1" dirty="0"/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7086600" y="5867400"/>
            <a:ext cx="53340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124200" y="5867400"/>
            <a:ext cx="1219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8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3" grpId="0"/>
      <p:bldP spid="37" grpId="0" animBg="1"/>
      <p:bldP spid="62" grpId="0"/>
      <p:bldP spid="63" grpId="0"/>
      <p:bldP spid="66" grpId="0"/>
      <p:bldP spid="67" grpId="0"/>
      <p:bldP spid="68" grpId="0"/>
      <p:bldP spid="73" grpId="0"/>
      <p:bldP spid="80" grpId="0"/>
      <p:bldP spid="81" grpId="0" animBg="1"/>
      <p:bldP spid="83" grpId="0"/>
      <p:bldP spid="87" grpId="0"/>
      <p:bldP spid="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nsta-um-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42084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589463" y="3505200"/>
            <a:ext cx="4554537" cy="280076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Space </a:t>
            </a:r>
            <a:r>
              <a:rPr lang="en-US" sz="3200" b="1" dirty="0" smtClean="0"/>
              <a:t>shuttle tile –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/>
              <a:t>An example </a:t>
            </a:r>
            <a:r>
              <a:rPr lang="en-US" sz="3200" b="1" dirty="0"/>
              <a:t>of very, </a:t>
            </a:r>
            <a:r>
              <a:rPr lang="en-US" sz="3200" b="1" dirty="0">
                <a:solidFill>
                  <a:srgbClr val="FF0000"/>
                </a:solidFill>
              </a:rPr>
              <a:t>very</a:t>
            </a:r>
            <a:r>
              <a:rPr lang="en-US" sz="3200" b="1" dirty="0" smtClean="0">
                <a:solidFill>
                  <a:srgbClr val="FF0000"/>
                </a:solidFill>
              </a:rPr>
              <a:t>, very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</a:rPr>
              <a:t>very, very</a:t>
            </a:r>
            <a:r>
              <a:rPr lang="en-US" sz="3200" b="1" dirty="0" smtClean="0"/>
              <a:t> high </a:t>
            </a:r>
            <a:r>
              <a:rPr lang="en-US" sz="3200" b="1" dirty="0" err="1" smtClean="0"/>
              <a:t>q</a:t>
            </a:r>
            <a:r>
              <a:rPr lang="en-US" sz="3200" b="1" baseline="-25000" dirty="0" err="1" smtClean="0"/>
              <a:t>sp</a:t>
            </a:r>
            <a:r>
              <a:rPr lang="en-US" sz="3200" b="1" dirty="0" smtClean="0"/>
              <a:t> (specific </a:t>
            </a:r>
            <a:r>
              <a:rPr lang="en-US" sz="3200" b="1" dirty="0"/>
              <a:t>heat </a:t>
            </a:r>
            <a:r>
              <a:rPr lang="en-US" sz="3200" b="1" dirty="0" smtClean="0"/>
              <a:t>capacity) </a:t>
            </a:r>
            <a:r>
              <a:rPr lang="en-US" sz="3200" b="1" dirty="0" smtClean="0"/>
              <a:t>material</a:t>
            </a:r>
            <a:endParaRPr lang="en-US" sz="3200" b="1" dirty="0"/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0"/>
            <a:ext cx="52959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9" descr="orbiter_reent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0"/>
            <a:ext cx="18859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4724400" y="1752600"/>
            <a:ext cx="1981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/>
              <a:t>Photo  of STS 103 (Space Shuttle)</a:t>
            </a:r>
          </a:p>
          <a:p>
            <a:pPr>
              <a:spcBef>
                <a:spcPct val="50000"/>
              </a:spcBef>
            </a:pPr>
            <a:r>
              <a:rPr lang="en-US" sz="2000" b="1" i="0"/>
              <a:t>  re-entry</a:t>
            </a: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7086600" y="1676400"/>
            <a:ext cx="1600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Artist’s conception of heating</a:t>
            </a:r>
          </a:p>
        </p:txBody>
      </p:sp>
    </p:spTree>
    <p:extLst>
      <p:ext uri="{BB962C8B-B14F-4D97-AF65-F5344CB8AC3E}">
        <p14:creationId xmlns:p14="http://schemas.microsoft.com/office/powerpoint/2010/main" val="9998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 animBg="1"/>
      <p:bldP spid="67594" grpId="0"/>
      <p:bldP spid="675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pace_Shuttle_(HRSI_tile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575" y="1252538"/>
            <a:ext cx="6981825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SHUTTLE TILE IN MORE DETAIL</a:t>
            </a:r>
          </a:p>
        </p:txBody>
      </p:sp>
    </p:spTree>
    <p:extLst>
      <p:ext uri="{BB962C8B-B14F-4D97-AF65-F5344CB8AC3E}">
        <p14:creationId xmlns:p14="http://schemas.microsoft.com/office/powerpoint/2010/main" val="24946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404938"/>
            <a:ext cx="52673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/>
              <a:t>o</a:t>
            </a:r>
            <a:r>
              <a:rPr lang="en-US"/>
              <a:t> C= 5/9 </a:t>
            </a:r>
            <a:r>
              <a:rPr lang="en-US" baseline="30000"/>
              <a:t>o</a:t>
            </a:r>
            <a:r>
              <a:rPr lang="en-US"/>
              <a:t> F -32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304800" y="1676400"/>
            <a:ext cx="1371600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1357 </a:t>
            </a:r>
            <a:r>
              <a:rPr lang="en-US" b="1" baseline="30000">
                <a:solidFill>
                  <a:srgbClr val="FF0000"/>
                </a:solidFill>
              </a:rPr>
              <a:t>0</a:t>
            </a:r>
            <a:r>
              <a:rPr lang="en-US" b="1">
                <a:solidFill>
                  <a:srgbClr val="FF0000"/>
                </a:solidFill>
              </a:rPr>
              <a:t> C</a:t>
            </a:r>
          </a:p>
        </p:txBody>
      </p:sp>
      <p:sp>
        <p:nvSpPr>
          <p:cNvPr id="6149" name="Line 7"/>
          <p:cNvSpPr>
            <a:spLocks noChangeShapeType="1"/>
          </p:cNvSpPr>
          <p:nvPr/>
        </p:nvSpPr>
        <p:spPr bwMode="auto">
          <a:xfrm>
            <a:off x="1752600" y="1905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2362200" y="228600"/>
            <a:ext cx="6629400" cy="8223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Temperature  across Shuttle nose section during reentry vs time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/>
          </p:nvPr>
        </p:nvGraphicFramePr>
        <p:xfrm>
          <a:off x="5027436" y="1828800"/>
          <a:ext cx="4116564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ackager Shell Object" showAsIcon="1" r:id="rId4" imgW="5293440" imgH="685800" progId="Package">
                  <p:embed/>
                </p:oleObj>
              </mc:Choice>
              <mc:Fallback>
                <p:oleObj name="Packager Shell Object" showAsIcon="1" r:id="rId4" imgW="5293440" imgH="68580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7436" y="1828800"/>
                        <a:ext cx="4116564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09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/>
      <p:bldP spid="696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219200"/>
            <a:ext cx="88392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3600" dirty="0" smtClean="0"/>
              <a:t>P-T vaporization curves </a:t>
            </a:r>
            <a:r>
              <a:rPr lang="en-US" sz="2800" dirty="0" smtClean="0"/>
              <a:t>(</a:t>
            </a:r>
            <a:r>
              <a:rPr lang="en-US" sz="2800" dirty="0" err="1" smtClean="0"/>
              <a:t>Clausius-Clapeyron</a:t>
            </a:r>
            <a:r>
              <a:rPr lang="en-US" sz="2800" dirty="0" smtClean="0"/>
              <a:t> eq.)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3600" dirty="0" smtClean="0"/>
              <a:t>Heating/cooling curves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3600" dirty="0" smtClean="0"/>
              <a:t>Phase Diagrams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2286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Three Common Methods of Exploring Phases recounted: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1676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sym typeface="Symbol"/>
              </a:rPr>
              <a:t>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27432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sym typeface="Symbol"/>
              </a:rPr>
              <a:t>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Map reading &amp; Phase diagrams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76388"/>
            <a:ext cx="79248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381000" y="1295400"/>
            <a:ext cx="0" cy="525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381000" y="65532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381000" y="5638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381000" y="3962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381000" y="1905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2590800" y="6553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5334000" y="6553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8001000" y="6553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1143000" y="6096000"/>
            <a:ext cx="15240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/>
              <a:t>latitude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57200" y="1295400"/>
            <a:ext cx="1371600" cy="3667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 dirty="0"/>
              <a:t>longitude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381000" y="2971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381000" y="4876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3962400" y="6553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1219200" y="5638800"/>
            <a:ext cx="24384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2209800" y="6019800"/>
            <a:ext cx="1676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1066800" y="16764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2286000" y="6324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V="1">
            <a:off x="457200" y="457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533400" y="3048000"/>
            <a:ext cx="3048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0066"/>
                </a:solidFill>
              </a:rPr>
              <a:t>b</a:t>
            </a:r>
          </a:p>
        </p:txBody>
      </p:sp>
      <p:sp>
        <p:nvSpPr>
          <p:cNvPr id="24599" name="Line 23"/>
          <p:cNvSpPr>
            <a:spLocks noChangeShapeType="1"/>
          </p:cNvSpPr>
          <p:nvPr/>
        </p:nvSpPr>
        <p:spPr bwMode="auto">
          <a:xfrm>
            <a:off x="381000" y="3352800"/>
            <a:ext cx="6934200" cy="76200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7315200" y="3429000"/>
            <a:ext cx="0" cy="3124200"/>
          </a:xfrm>
          <a:prstGeom prst="line">
            <a:avLst/>
          </a:prstGeom>
          <a:noFill/>
          <a:ln w="31750">
            <a:solidFill>
              <a:srgbClr val="3366FF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6781800" y="6491288"/>
            <a:ext cx="38100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4602" name="Text Box 26"/>
          <p:cNvSpPr txBox="1">
            <a:spLocks noChangeArrowheads="1"/>
          </p:cNvSpPr>
          <p:nvPr/>
        </p:nvSpPr>
        <p:spPr bwMode="auto">
          <a:xfrm>
            <a:off x="6477000" y="2667000"/>
            <a:ext cx="6858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 dirty="0"/>
              <a:t>(</a:t>
            </a:r>
            <a:r>
              <a:rPr lang="en-US" b="1" i="0" dirty="0" err="1">
                <a:solidFill>
                  <a:srgbClr val="FF0000"/>
                </a:solidFill>
              </a:rPr>
              <a:t>a</a:t>
            </a:r>
            <a:r>
              <a:rPr lang="en-US" b="1" i="0" dirty="0" err="1"/>
              <a:t>,</a:t>
            </a:r>
            <a:r>
              <a:rPr lang="en-US" b="1" i="0" dirty="0" err="1">
                <a:solidFill>
                  <a:srgbClr val="0000FF"/>
                </a:solidFill>
              </a:rPr>
              <a:t>b</a:t>
            </a:r>
            <a:r>
              <a:rPr lang="en-US" i="0" dirty="0"/>
              <a:t>)</a:t>
            </a:r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>
            <a:off x="7010400" y="30480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4" name="Line 28"/>
          <p:cNvSpPr>
            <a:spLocks noChangeShapeType="1"/>
          </p:cNvSpPr>
          <p:nvPr/>
        </p:nvSpPr>
        <p:spPr bwMode="auto">
          <a:xfrm flipH="1">
            <a:off x="381000" y="32766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 flipV="1">
            <a:off x="7162800" y="65532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7315200" y="2667000"/>
            <a:ext cx="1371600" cy="3048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0"/>
              <a:t>= Alfred, NY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67400" y="2209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(42°16'N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002060"/>
                </a:solidFill>
              </a:rPr>
              <a:t>77°48‘W)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8" grpId="0" animBg="1"/>
      <p:bldP spid="24599" grpId="0" animBg="1"/>
      <p:bldP spid="24600" grpId="0" animBg="1"/>
      <p:bldP spid="24601" grpId="0" animBg="1"/>
      <p:bldP spid="24602" grpId="0" animBg="1"/>
      <p:bldP spid="24603" grpId="0" animBg="1"/>
      <p:bldP spid="24604" grpId="0" animBg="1"/>
      <p:bldP spid="24606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Phase diagram map reading (pp. 366-370)</a:t>
            </a: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1524000" y="16002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1524000" y="5867400"/>
            <a:ext cx="632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1676400" y="4038600"/>
            <a:ext cx="1143000" cy="1676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2819400" y="1524000"/>
            <a:ext cx="1066800" cy="25146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2819400" y="2667000"/>
            <a:ext cx="4343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28600" y="1676400"/>
            <a:ext cx="990600" cy="3667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/>
              <a:t>P(atm)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715000" y="6019800"/>
            <a:ext cx="12192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/>
              <a:t>T (</a:t>
            </a:r>
            <a:r>
              <a:rPr lang="en-US" b="1" i="0" baseline="30000"/>
              <a:t>o</a:t>
            </a:r>
            <a:r>
              <a:rPr lang="en-US" b="1" i="0"/>
              <a:t> C)</a:t>
            </a:r>
            <a:r>
              <a:rPr lang="en-US" i="0"/>
              <a:t> 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1524000" y="3429000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990600" y="3276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1676400" y="1828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/>
              <a:t>Solid (s) only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486400" y="41148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CC00FF"/>
                </a:solidFill>
              </a:rPr>
              <a:t>Gas (g) only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572000" y="16764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0066"/>
                </a:solidFill>
              </a:rPr>
              <a:t>Liquid (l)</a:t>
            </a:r>
            <a:r>
              <a:rPr lang="en-US" b="1" i="0"/>
              <a:t>  only</a:t>
            </a:r>
          </a:p>
        </p:txBody>
      </p:sp>
      <p:sp>
        <p:nvSpPr>
          <p:cNvPr id="25615" name="Oval 15"/>
          <p:cNvSpPr>
            <a:spLocks noChangeArrowheads="1"/>
          </p:cNvSpPr>
          <p:nvPr/>
        </p:nvSpPr>
        <p:spPr bwMode="auto">
          <a:xfrm>
            <a:off x="21336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flipH="1" flipV="1">
            <a:off x="2362200" y="50292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3200400" y="5105400"/>
            <a:ext cx="1981200" cy="64135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/>
              <a:t>s + g sublimation (sp)</a:t>
            </a:r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3276600" y="2819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1371600" y="2209800"/>
            <a:ext cx="1447800" cy="6111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0"/>
              <a:t>s + l</a:t>
            </a:r>
          </a:p>
          <a:p>
            <a:r>
              <a:rPr lang="en-US" sz="1600" b="1" i="0"/>
              <a:t>melting (mp)</a:t>
            </a:r>
            <a:r>
              <a:rPr lang="en-US" b="1" i="0"/>
              <a:t> </a:t>
            </a:r>
          </a:p>
        </p:txBody>
      </p:sp>
      <p:sp>
        <p:nvSpPr>
          <p:cNvPr id="25620" name="Oval 20"/>
          <p:cNvSpPr>
            <a:spLocks noChangeArrowheads="1"/>
          </p:cNvSpPr>
          <p:nvPr/>
        </p:nvSpPr>
        <p:spPr bwMode="auto">
          <a:xfrm>
            <a:off x="5791200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3886200" y="2514600"/>
            <a:ext cx="1524000" cy="6413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/>
              <a:t>l + g</a:t>
            </a:r>
          </a:p>
          <a:p>
            <a:r>
              <a:rPr lang="en-US" b="1" i="0"/>
              <a:t>boiling (bp)</a:t>
            </a: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5486400" y="2895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6705600" y="31242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normal line*</a:t>
            </a:r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>
            <a:off x="7162800" y="1524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>
            <a:off x="7162800" y="2667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6" name="Line 26"/>
          <p:cNvSpPr>
            <a:spLocks noChangeShapeType="1"/>
          </p:cNvSpPr>
          <p:nvPr/>
        </p:nvSpPr>
        <p:spPr bwMode="auto">
          <a:xfrm flipH="1">
            <a:off x="6629400" y="32766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048000" y="4114800"/>
            <a:ext cx="2133600" cy="64135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/>
              <a:t>s + l + g</a:t>
            </a:r>
          </a:p>
          <a:p>
            <a:r>
              <a:rPr lang="en-US" b="1" i="0"/>
              <a:t>triple point (tp)</a:t>
            </a:r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>
            <a:off x="7010400" y="6248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 flipV="1">
            <a:off x="609600" y="1295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0" name="Text Box 30"/>
          <p:cNvSpPr txBox="1">
            <a:spLocks noChangeArrowheads="1"/>
          </p:cNvSpPr>
          <p:nvPr/>
        </p:nvSpPr>
        <p:spPr bwMode="auto">
          <a:xfrm>
            <a:off x="7239000" y="1600200"/>
            <a:ext cx="1600200" cy="6413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/>
              <a:t>Supercritical region</a:t>
            </a:r>
          </a:p>
        </p:txBody>
      </p:sp>
      <p:sp>
        <p:nvSpPr>
          <p:cNvPr id="25631" name="Oval 31"/>
          <p:cNvSpPr>
            <a:spLocks noChangeArrowheads="1"/>
          </p:cNvSpPr>
          <p:nvPr/>
        </p:nvSpPr>
        <p:spPr bwMode="auto">
          <a:xfrm>
            <a:off x="7162800" y="2590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2" name="Text Box 32"/>
          <p:cNvSpPr txBox="1">
            <a:spLocks noChangeArrowheads="1"/>
          </p:cNvSpPr>
          <p:nvPr/>
        </p:nvSpPr>
        <p:spPr bwMode="auto">
          <a:xfrm>
            <a:off x="6858000" y="2743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0066"/>
                </a:solidFill>
              </a:rPr>
              <a:t>Critical  pt (cp)</a:t>
            </a:r>
          </a:p>
        </p:txBody>
      </p:sp>
      <p:sp>
        <p:nvSpPr>
          <p:cNvPr id="25633" name="Line 33"/>
          <p:cNvSpPr>
            <a:spLocks noChangeShapeType="1"/>
          </p:cNvSpPr>
          <p:nvPr/>
        </p:nvSpPr>
        <p:spPr bwMode="auto">
          <a:xfrm flipH="1" flipV="1">
            <a:off x="7162800" y="26670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4" name="Oval 34"/>
          <p:cNvSpPr>
            <a:spLocks noChangeArrowheads="1"/>
          </p:cNvSpPr>
          <p:nvPr/>
        </p:nvSpPr>
        <p:spPr bwMode="auto">
          <a:xfrm>
            <a:off x="2743200" y="4038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5" name="Line 35"/>
          <p:cNvSpPr>
            <a:spLocks noChangeShapeType="1"/>
          </p:cNvSpPr>
          <p:nvPr/>
        </p:nvSpPr>
        <p:spPr bwMode="auto">
          <a:xfrm>
            <a:off x="2971800" y="25908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6" name="Line 36"/>
          <p:cNvSpPr>
            <a:spLocks noChangeShapeType="1"/>
          </p:cNvSpPr>
          <p:nvPr/>
        </p:nvSpPr>
        <p:spPr bwMode="auto">
          <a:xfrm flipH="1" flipV="1">
            <a:off x="2819400" y="40386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37" name="Text Box 37"/>
          <p:cNvSpPr txBox="1">
            <a:spLocks noChangeArrowheads="1"/>
          </p:cNvSpPr>
          <p:nvPr/>
        </p:nvSpPr>
        <p:spPr bwMode="auto">
          <a:xfrm>
            <a:off x="6324600" y="4495800"/>
            <a:ext cx="25146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*Temperature of </a:t>
            </a:r>
            <a:r>
              <a:rPr lang="en-US" b="1">
                <a:solidFill>
                  <a:srgbClr val="FF0066"/>
                </a:solidFill>
              </a:rPr>
              <a:t>LIQ</a:t>
            </a:r>
            <a:r>
              <a:rPr lang="en-US" b="1"/>
              <a:t>/</a:t>
            </a:r>
            <a:r>
              <a:rPr lang="en-US" b="1">
                <a:solidFill>
                  <a:srgbClr val="CC00FF"/>
                </a:solidFill>
              </a:rPr>
              <a:t>GAS</a:t>
            </a:r>
            <a:r>
              <a:rPr lang="en-US" b="1"/>
              <a:t> transition at 1 atm is called the </a:t>
            </a:r>
            <a:r>
              <a:rPr lang="en-US" sz="2000" b="1">
                <a:solidFill>
                  <a:schemeClr val="hlink"/>
                </a:solidFill>
              </a:rPr>
              <a:t>normal </a:t>
            </a:r>
            <a:r>
              <a:rPr lang="en-US" b="1"/>
              <a:t>boiling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5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5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 animBg="1"/>
      <p:bldP spid="25611" grpId="0"/>
      <p:bldP spid="25612" grpId="0"/>
      <p:bldP spid="25613" grpId="0"/>
      <p:bldP spid="25614" grpId="0"/>
      <p:bldP spid="25615" grpId="0" animBg="1"/>
      <p:bldP spid="25616" grpId="0" animBg="1"/>
      <p:bldP spid="25617" grpId="0" animBg="1"/>
      <p:bldP spid="25618" grpId="0" animBg="1"/>
      <p:bldP spid="25619" grpId="0" animBg="1"/>
      <p:bldP spid="25620" grpId="0" animBg="1"/>
      <p:bldP spid="25621" grpId="0" animBg="1"/>
      <p:bldP spid="25622" grpId="0" animBg="1"/>
      <p:bldP spid="25623" grpId="0"/>
      <p:bldP spid="25626" grpId="0" animBg="1"/>
      <p:bldP spid="25627" grpId="0" animBg="1"/>
      <p:bldP spid="25630" grpId="0" animBg="1"/>
      <p:bldP spid="25631" grpId="0" animBg="1"/>
      <p:bldP spid="25632" grpId="0"/>
      <p:bldP spid="25633" grpId="0" animBg="1"/>
      <p:bldP spid="25634" grpId="0" animBg="1"/>
      <p:bldP spid="25634" grpId="1" animBg="1"/>
      <p:bldP spid="25635" grpId="0" animBg="1"/>
      <p:bldP spid="25636" grpId="0" animBg="1"/>
      <p:bldP spid="256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533400" y="1981200"/>
            <a:ext cx="8305800" cy="100488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9933"/>
                </a:solidFill>
              </a:rPr>
              <a:t>Cryophorous</a:t>
            </a:r>
            <a:r>
              <a:rPr lang="en-US" sz="2400" b="1" dirty="0">
                <a:solidFill>
                  <a:srgbClr val="FF9933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demo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dramatic  visual of phase changes as T, P change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04800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Pressure is often under appreciated as a factor in phase changes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02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5334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p</a:t>
            </a:r>
            <a:r>
              <a:rPr lang="en-US" sz="2400" b="1" dirty="0" smtClean="0">
                <a:solidFill>
                  <a:schemeClr val="tx2"/>
                </a:solidFill>
              </a:rPr>
              <a:t>hase </a:t>
            </a:r>
            <a:r>
              <a:rPr lang="en-US" sz="2400" b="1" dirty="0">
                <a:solidFill>
                  <a:schemeClr val="tx2"/>
                </a:solidFill>
              </a:rPr>
              <a:t>diagrams are built from ZILLIONS of heating curves</a:t>
            </a:r>
          </a:p>
        </p:txBody>
      </p:sp>
      <p:sp>
        <p:nvSpPr>
          <p:cNvPr id="11267" name="Line 6"/>
          <p:cNvSpPr>
            <a:spLocks noChangeShapeType="1"/>
          </p:cNvSpPr>
          <p:nvPr/>
        </p:nvSpPr>
        <p:spPr bwMode="auto">
          <a:xfrm>
            <a:off x="1447800" y="1828800"/>
            <a:ext cx="0" cy="335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1447800" y="51054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>
            <a:off x="5638800" y="1752600"/>
            <a:ext cx="0" cy="3352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9"/>
          <p:cNvSpPr>
            <a:spLocks noChangeShapeType="1"/>
          </p:cNvSpPr>
          <p:nvPr/>
        </p:nvSpPr>
        <p:spPr bwMode="auto">
          <a:xfrm>
            <a:off x="5638800" y="51054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1752600" y="15240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66"/>
                </a:solidFill>
              </a:rPr>
              <a:t>Heating curve</a:t>
            </a:r>
          </a:p>
        </p:txBody>
      </p: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6019800" y="15240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Phase diagram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1981200" y="1905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P=1 atm</a:t>
            </a:r>
          </a:p>
        </p:txBody>
      </p:sp>
      <p:sp>
        <p:nvSpPr>
          <p:cNvPr id="11274" name="Line 14"/>
          <p:cNvSpPr>
            <a:spLocks noChangeShapeType="1"/>
          </p:cNvSpPr>
          <p:nvPr/>
        </p:nvSpPr>
        <p:spPr bwMode="auto">
          <a:xfrm flipH="1">
            <a:off x="1295400" y="4953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762000" y="48006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-20</a:t>
            </a: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4419600" y="39624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P=1</a:t>
            </a:r>
          </a:p>
        </p:txBody>
      </p:sp>
      <p:sp>
        <p:nvSpPr>
          <p:cNvPr id="11277" name="Line 18"/>
          <p:cNvSpPr>
            <a:spLocks noChangeShapeType="1"/>
          </p:cNvSpPr>
          <p:nvPr/>
        </p:nvSpPr>
        <p:spPr bwMode="auto">
          <a:xfrm>
            <a:off x="6324600" y="5029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6096000" y="53340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+10 </a:t>
            </a:r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>
            <a:off x="2362200" y="4267200"/>
            <a:ext cx="609600" cy="0"/>
          </a:xfrm>
          <a:prstGeom prst="line">
            <a:avLst/>
          </a:prstGeom>
          <a:noFill/>
          <a:ln w="76200">
            <a:pattFill prst="pct60">
              <a:fgClr>
                <a:srgbClr val="33CCCC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1752600" y="4648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</a:t>
            </a:r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 flipH="1">
            <a:off x="5867400" y="2895600"/>
            <a:ext cx="381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8" name="Text Box 26"/>
          <p:cNvSpPr txBox="1">
            <a:spLocks noChangeArrowheads="1"/>
          </p:cNvSpPr>
          <p:nvPr/>
        </p:nvSpPr>
        <p:spPr bwMode="auto">
          <a:xfrm>
            <a:off x="5715000" y="25146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 all along the line</a:t>
            </a:r>
          </a:p>
        </p:txBody>
      </p:sp>
      <p:sp>
        <p:nvSpPr>
          <p:cNvPr id="38940" name="Text Box 28"/>
          <p:cNvSpPr txBox="1">
            <a:spLocks noChangeArrowheads="1"/>
          </p:cNvSpPr>
          <p:nvPr/>
        </p:nvSpPr>
        <p:spPr bwMode="auto">
          <a:xfrm>
            <a:off x="6324600" y="2895600"/>
            <a:ext cx="259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</a:rPr>
              <a:t>Put a big dot here to indicate </a:t>
            </a:r>
            <a:r>
              <a:rPr lang="en-US" b="1"/>
              <a:t>S</a:t>
            </a:r>
            <a:r>
              <a:rPr lang="en-US" b="1">
                <a:solidFill>
                  <a:schemeClr val="hlink"/>
                </a:solidFill>
              </a:rPr>
              <a:t>-</a:t>
            </a:r>
            <a:r>
              <a:rPr lang="en-US" b="1">
                <a:solidFill>
                  <a:srgbClr val="0000FF"/>
                </a:solidFill>
              </a:rPr>
              <a:t>L</a:t>
            </a:r>
            <a:r>
              <a:rPr lang="en-US" b="1">
                <a:solidFill>
                  <a:schemeClr val="hlink"/>
                </a:solidFill>
              </a:rPr>
              <a:t> phase change</a:t>
            </a:r>
          </a:p>
        </p:txBody>
      </p:sp>
      <p:sp>
        <p:nvSpPr>
          <p:cNvPr id="38941" name="Line 29"/>
          <p:cNvSpPr>
            <a:spLocks noChangeShapeType="1"/>
          </p:cNvSpPr>
          <p:nvPr/>
        </p:nvSpPr>
        <p:spPr bwMode="auto">
          <a:xfrm>
            <a:off x="1143000" y="4572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2" name="Line 30"/>
          <p:cNvSpPr>
            <a:spLocks noChangeShapeType="1"/>
          </p:cNvSpPr>
          <p:nvPr/>
        </p:nvSpPr>
        <p:spPr bwMode="auto">
          <a:xfrm>
            <a:off x="5181600" y="38100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43" name="Text Box 31"/>
          <p:cNvSpPr txBox="1">
            <a:spLocks noChangeArrowheads="1"/>
          </p:cNvSpPr>
          <p:nvPr/>
        </p:nvSpPr>
        <p:spPr bwMode="auto">
          <a:xfrm>
            <a:off x="5257800" y="53340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-20</a:t>
            </a:r>
          </a:p>
        </p:txBody>
      </p:sp>
      <p:sp>
        <p:nvSpPr>
          <p:cNvPr id="38944" name="Text Box 32"/>
          <p:cNvSpPr txBox="1">
            <a:spLocks noChangeArrowheads="1"/>
          </p:cNvSpPr>
          <p:nvPr/>
        </p:nvSpPr>
        <p:spPr bwMode="auto">
          <a:xfrm>
            <a:off x="228600" y="41910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</a:rPr>
              <a:t>start</a:t>
            </a:r>
          </a:p>
        </p:txBody>
      </p:sp>
      <p:sp>
        <p:nvSpPr>
          <p:cNvPr id="38945" name="Text Box 33"/>
          <p:cNvSpPr txBox="1">
            <a:spLocks noChangeArrowheads="1"/>
          </p:cNvSpPr>
          <p:nvPr/>
        </p:nvSpPr>
        <p:spPr bwMode="auto">
          <a:xfrm>
            <a:off x="4495800" y="34290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</a:rPr>
              <a:t>start</a:t>
            </a:r>
          </a:p>
        </p:txBody>
      </p:sp>
      <p:sp>
        <p:nvSpPr>
          <p:cNvPr id="11290" name="Text Box 34"/>
          <p:cNvSpPr txBox="1">
            <a:spLocks noChangeArrowheads="1"/>
          </p:cNvSpPr>
          <p:nvPr/>
        </p:nvSpPr>
        <p:spPr bwMode="auto">
          <a:xfrm>
            <a:off x="2667000" y="52578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6600"/>
                </a:solidFill>
              </a:rPr>
              <a:t>Heat in (J)</a:t>
            </a:r>
          </a:p>
        </p:txBody>
      </p:sp>
      <p:sp>
        <p:nvSpPr>
          <p:cNvPr id="11291" name="Text Box 35"/>
          <p:cNvSpPr txBox="1">
            <a:spLocks noChangeArrowheads="1"/>
          </p:cNvSpPr>
          <p:nvPr/>
        </p:nvSpPr>
        <p:spPr bwMode="auto">
          <a:xfrm>
            <a:off x="5029200" y="1752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P</a:t>
            </a:r>
          </a:p>
        </p:txBody>
      </p:sp>
      <p:sp>
        <p:nvSpPr>
          <p:cNvPr id="11292" name="Text Box 36"/>
          <p:cNvSpPr txBox="1">
            <a:spLocks noChangeArrowheads="1"/>
          </p:cNvSpPr>
          <p:nvPr/>
        </p:nvSpPr>
        <p:spPr bwMode="auto">
          <a:xfrm>
            <a:off x="8458200" y="5334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11293" name="Text Box 37"/>
          <p:cNvSpPr txBox="1">
            <a:spLocks noChangeArrowheads="1"/>
          </p:cNvSpPr>
          <p:nvPr/>
        </p:nvSpPr>
        <p:spPr bwMode="auto">
          <a:xfrm>
            <a:off x="609600" y="1828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11294" name="Line 38"/>
          <p:cNvSpPr>
            <a:spLocks noChangeShapeType="1"/>
          </p:cNvSpPr>
          <p:nvPr/>
        </p:nvSpPr>
        <p:spPr bwMode="auto">
          <a:xfrm>
            <a:off x="13716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1" name="Text Box 39"/>
          <p:cNvSpPr txBox="1">
            <a:spLocks noChangeArrowheads="1"/>
          </p:cNvSpPr>
          <p:nvPr/>
        </p:nvSpPr>
        <p:spPr bwMode="auto">
          <a:xfrm>
            <a:off x="762000" y="4038600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+10</a:t>
            </a:r>
          </a:p>
        </p:txBody>
      </p:sp>
      <p:sp>
        <p:nvSpPr>
          <p:cNvPr id="11296" name="Line 40"/>
          <p:cNvSpPr>
            <a:spLocks noChangeShapeType="1"/>
          </p:cNvSpPr>
          <p:nvPr/>
        </p:nvSpPr>
        <p:spPr bwMode="auto">
          <a:xfrm flipH="1">
            <a:off x="5486400" y="4114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4" name="Line 42"/>
          <p:cNvSpPr>
            <a:spLocks noChangeShapeType="1"/>
          </p:cNvSpPr>
          <p:nvPr/>
        </p:nvSpPr>
        <p:spPr bwMode="auto">
          <a:xfrm flipV="1">
            <a:off x="1447800" y="42672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55" name="Line 43"/>
          <p:cNvSpPr>
            <a:spLocks noChangeShapeType="1"/>
          </p:cNvSpPr>
          <p:nvPr/>
        </p:nvSpPr>
        <p:spPr bwMode="auto">
          <a:xfrm flipV="1">
            <a:off x="56388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56" name="Text Box 44"/>
          <p:cNvSpPr txBox="1">
            <a:spLocks noChangeArrowheads="1"/>
          </p:cNvSpPr>
          <p:nvPr/>
        </p:nvSpPr>
        <p:spPr bwMode="auto">
          <a:xfrm>
            <a:off x="1524000" y="3200400"/>
            <a:ext cx="259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Heat up and wait for  S-</a:t>
            </a:r>
            <a:r>
              <a:rPr lang="en-US" b="1">
                <a:solidFill>
                  <a:srgbClr val="0000FF"/>
                </a:solidFill>
              </a:rPr>
              <a:t>L</a:t>
            </a:r>
            <a:r>
              <a:rPr lang="en-US" b="1"/>
              <a:t> transition (at </a:t>
            </a:r>
            <a:r>
              <a:rPr lang="en-US" b="1">
                <a:solidFill>
                  <a:srgbClr val="0000FF"/>
                </a:solidFill>
              </a:rPr>
              <a:t>10 </a:t>
            </a:r>
            <a:r>
              <a:rPr lang="en-US" b="1" baseline="30000">
                <a:solidFill>
                  <a:srgbClr val="0000FF"/>
                </a:solidFill>
              </a:rPr>
              <a:t>o</a:t>
            </a:r>
            <a:r>
              <a:rPr lang="en-US" b="1">
                <a:solidFill>
                  <a:srgbClr val="0000FF"/>
                </a:solidFill>
              </a:rPr>
              <a:t>C</a:t>
            </a:r>
            <a:r>
              <a:rPr lang="en-US" b="1"/>
              <a:t>)</a:t>
            </a:r>
          </a:p>
        </p:txBody>
      </p:sp>
      <p:sp>
        <p:nvSpPr>
          <p:cNvPr id="38957" name="Text Box 45"/>
          <p:cNvSpPr txBox="1">
            <a:spLocks noChangeArrowheads="1"/>
          </p:cNvSpPr>
          <p:nvPr/>
        </p:nvSpPr>
        <p:spPr bwMode="auto">
          <a:xfrm>
            <a:off x="2286000" y="44958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hlink"/>
                </a:solidFill>
              </a:rPr>
              <a:t>Keep heating and melt…</a:t>
            </a:r>
          </a:p>
        </p:txBody>
      </p:sp>
      <p:sp>
        <p:nvSpPr>
          <p:cNvPr id="38958" name="Line 46"/>
          <p:cNvSpPr>
            <a:spLocks noChangeShapeType="1"/>
          </p:cNvSpPr>
          <p:nvPr/>
        </p:nvSpPr>
        <p:spPr bwMode="auto">
          <a:xfrm flipV="1">
            <a:off x="2971800" y="3200400"/>
            <a:ext cx="381000" cy="10668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59" name="Text Box 47"/>
          <p:cNvSpPr txBox="1">
            <a:spLocks noChangeArrowheads="1"/>
          </p:cNvSpPr>
          <p:nvPr/>
        </p:nvSpPr>
        <p:spPr bwMode="auto">
          <a:xfrm>
            <a:off x="1828800" y="2286000"/>
            <a:ext cx="2819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After melting…watch liquid warm until </a:t>
            </a:r>
            <a:r>
              <a:rPr lang="en-US" b="1">
                <a:solidFill>
                  <a:srgbClr val="0000FF"/>
                </a:solidFill>
              </a:rPr>
              <a:t>L</a:t>
            </a:r>
            <a:r>
              <a:rPr lang="en-US" b="1"/>
              <a:t>-</a:t>
            </a:r>
            <a:r>
              <a:rPr lang="en-US" b="1">
                <a:solidFill>
                  <a:srgbClr val="FF6600"/>
                </a:solidFill>
              </a:rPr>
              <a:t>G</a:t>
            </a:r>
            <a:r>
              <a:rPr lang="en-US" b="1"/>
              <a:t> transition (</a:t>
            </a:r>
            <a:r>
              <a:rPr lang="en-US" b="1">
                <a:solidFill>
                  <a:srgbClr val="0000FF"/>
                </a:solidFill>
              </a:rPr>
              <a:t>30 </a:t>
            </a:r>
            <a:r>
              <a:rPr lang="en-US" b="1" baseline="30000">
                <a:solidFill>
                  <a:srgbClr val="0000FF"/>
                </a:solidFill>
              </a:rPr>
              <a:t>o</a:t>
            </a:r>
            <a:r>
              <a:rPr lang="en-US" b="1">
                <a:solidFill>
                  <a:srgbClr val="0000FF"/>
                </a:solidFill>
              </a:rPr>
              <a:t>C</a:t>
            </a:r>
            <a:r>
              <a:rPr lang="en-US" b="1"/>
              <a:t>)</a:t>
            </a:r>
          </a:p>
        </p:txBody>
      </p:sp>
      <p:sp>
        <p:nvSpPr>
          <p:cNvPr id="11303" name="Line 49"/>
          <p:cNvSpPr>
            <a:spLocks noChangeShapeType="1"/>
          </p:cNvSpPr>
          <p:nvPr/>
        </p:nvSpPr>
        <p:spPr bwMode="auto">
          <a:xfrm>
            <a:off x="1371600" y="3276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2" name="Line 50"/>
          <p:cNvSpPr>
            <a:spLocks noChangeShapeType="1"/>
          </p:cNvSpPr>
          <p:nvPr/>
        </p:nvSpPr>
        <p:spPr bwMode="auto">
          <a:xfrm>
            <a:off x="6248400" y="4114800"/>
            <a:ext cx="1295400" cy="0"/>
          </a:xfrm>
          <a:prstGeom prst="line">
            <a:avLst/>
          </a:prstGeom>
          <a:noFill/>
          <a:ln w="19050">
            <a:solidFill>
              <a:srgbClr val="339966"/>
            </a:solidFill>
            <a:prstDash val="dashDot"/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05" name="Text Box 51"/>
          <p:cNvSpPr txBox="1">
            <a:spLocks noChangeArrowheads="1"/>
          </p:cNvSpPr>
          <p:nvPr/>
        </p:nvSpPr>
        <p:spPr bwMode="auto">
          <a:xfrm>
            <a:off x="6248400" y="44958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8964" name="Text Box 52"/>
          <p:cNvSpPr txBox="1">
            <a:spLocks noChangeArrowheads="1"/>
          </p:cNvSpPr>
          <p:nvPr/>
        </p:nvSpPr>
        <p:spPr bwMode="auto">
          <a:xfrm>
            <a:off x="6477000" y="563880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Liquid all along  line after dot</a:t>
            </a:r>
          </a:p>
        </p:txBody>
      </p:sp>
      <p:sp>
        <p:nvSpPr>
          <p:cNvPr id="38966" name="Text Box 54"/>
          <p:cNvSpPr txBox="1">
            <a:spLocks noChangeArrowheads="1"/>
          </p:cNvSpPr>
          <p:nvPr/>
        </p:nvSpPr>
        <p:spPr bwMode="auto">
          <a:xfrm>
            <a:off x="762000" y="32004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+30</a:t>
            </a:r>
          </a:p>
        </p:txBody>
      </p:sp>
      <p:sp>
        <p:nvSpPr>
          <p:cNvPr id="11308" name="Line 56"/>
          <p:cNvSpPr>
            <a:spLocks noChangeShapeType="1"/>
          </p:cNvSpPr>
          <p:nvPr/>
        </p:nvSpPr>
        <p:spPr bwMode="auto">
          <a:xfrm>
            <a:off x="7620000" y="4953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9" name="Text Box 57"/>
          <p:cNvSpPr txBox="1">
            <a:spLocks noChangeArrowheads="1"/>
          </p:cNvSpPr>
          <p:nvPr/>
        </p:nvSpPr>
        <p:spPr bwMode="auto">
          <a:xfrm>
            <a:off x="7467600" y="5257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+30</a:t>
            </a:r>
          </a:p>
        </p:txBody>
      </p:sp>
      <p:sp>
        <p:nvSpPr>
          <p:cNvPr id="38972" name="Line 60"/>
          <p:cNvSpPr>
            <a:spLocks noChangeShapeType="1"/>
          </p:cNvSpPr>
          <p:nvPr/>
        </p:nvSpPr>
        <p:spPr bwMode="auto">
          <a:xfrm flipV="1">
            <a:off x="7162800" y="41910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73" name="Line 61"/>
          <p:cNvSpPr>
            <a:spLocks noChangeShapeType="1"/>
          </p:cNvSpPr>
          <p:nvPr/>
        </p:nvSpPr>
        <p:spPr bwMode="auto">
          <a:xfrm>
            <a:off x="3352800" y="3200400"/>
            <a:ext cx="533400" cy="0"/>
          </a:xfrm>
          <a:prstGeom prst="line">
            <a:avLst/>
          </a:prstGeom>
          <a:noFill/>
          <a:ln w="57150">
            <a:pattFill prst="pct75">
              <a:fgClr>
                <a:srgbClr val="0000FF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74" name="Oval 62" descr="80%"/>
          <p:cNvSpPr>
            <a:spLocks noChangeArrowheads="1"/>
          </p:cNvSpPr>
          <p:nvPr/>
        </p:nvSpPr>
        <p:spPr bwMode="auto">
          <a:xfrm>
            <a:off x="7467600" y="4038600"/>
            <a:ext cx="152400" cy="152400"/>
          </a:xfrm>
          <a:prstGeom prst="ellipse">
            <a:avLst/>
          </a:prstGeom>
          <a:pattFill prst="pct80">
            <a:fgClr>
              <a:srgbClr val="0000FF"/>
            </a:fgClr>
            <a:bgClr>
              <a:schemeClr val="bg1"/>
            </a:bgClr>
          </a:pattFill>
          <a:ln w="9525">
            <a:pattFill prst="pct60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76" name="Text Box 64"/>
          <p:cNvSpPr txBox="1">
            <a:spLocks noChangeArrowheads="1"/>
          </p:cNvSpPr>
          <p:nvPr/>
        </p:nvSpPr>
        <p:spPr bwMode="auto">
          <a:xfrm>
            <a:off x="1752600" y="5791200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</a:rPr>
              <a:t>Keep heating and vaporize</a:t>
            </a:r>
          </a:p>
        </p:txBody>
      </p:sp>
      <p:sp>
        <p:nvSpPr>
          <p:cNvPr id="38977" name="Text Box 65"/>
          <p:cNvSpPr txBox="1">
            <a:spLocks noChangeArrowheads="1"/>
          </p:cNvSpPr>
          <p:nvPr/>
        </p:nvSpPr>
        <p:spPr bwMode="auto">
          <a:xfrm>
            <a:off x="7162800" y="2286000"/>
            <a:ext cx="1981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</a:rPr>
              <a:t>Put a big dot here to indicated L-</a:t>
            </a:r>
            <a:r>
              <a:rPr lang="en-US" b="1">
                <a:solidFill>
                  <a:srgbClr val="FF0066"/>
                </a:solidFill>
              </a:rPr>
              <a:t>G </a:t>
            </a:r>
            <a:r>
              <a:rPr lang="en-US" b="1">
                <a:solidFill>
                  <a:schemeClr val="hlink"/>
                </a:solidFill>
              </a:rPr>
              <a:t>phase change</a:t>
            </a:r>
          </a:p>
        </p:txBody>
      </p:sp>
      <p:sp>
        <p:nvSpPr>
          <p:cNvPr id="38978" name="Line 66"/>
          <p:cNvSpPr>
            <a:spLocks noChangeShapeType="1"/>
          </p:cNvSpPr>
          <p:nvPr/>
        </p:nvSpPr>
        <p:spPr bwMode="auto">
          <a:xfrm flipV="1">
            <a:off x="3886200" y="2895600"/>
            <a:ext cx="5334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79" name="Line 67"/>
          <p:cNvSpPr>
            <a:spLocks noChangeShapeType="1"/>
          </p:cNvSpPr>
          <p:nvPr/>
        </p:nvSpPr>
        <p:spPr bwMode="auto">
          <a:xfrm>
            <a:off x="7620000" y="4114800"/>
            <a:ext cx="838200" cy="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80" name="Text Box 68"/>
          <p:cNvSpPr txBox="1">
            <a:spLocks noChangeArrowheads="1"/>
          </p:cNvSpPr>
          <p:nvPr/>
        </p:nvSpPr>
        <p:spPr bwMode="auto">
          <a:xfrm>
            <a:off x="3200400" y="1981200"/>
            <a:ext cx="1981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Heat gas until anything else happens</a:t>
            </a:r>
          </a:p>
        </p:txBody>
      </p:sp>
      <p:sp>
        <p:nvSpPr>
          <p:cNvPr id="38981" name="Text Box 69"/>
          <p:cNvSpPr txBox="1">
            <a:spLocks noChangeArrowheads="1"/>
          </p:cNvSpPr>
          <p:nvPr/>
        </p:nvSpPr>
        <p:spPr bwMode="auto">
          <a:xfrm>
            <a:off x="7620000" y="5715000"/>
            <a:ext cx="152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Gas all along line after dot</a:t>
            </a:r>
          </a:p>
        </p:txBody>
      </p:sp>
      <p:sp>
        <p:nvSpPr>
          <p:cNvPr id="38982" name="Line 70"/>
          <p:cNvSpPr>
            <a:spLocks noChangeShapeType="1"/>
          </p:cNvSpPr>
          <p:nvPr/>
        </p:nvSpPr>
        <p:spPr bwMode="auto">
          <a:xfrm flipV="1">
            <a:off x="8229600" y="4114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83" name="Text Box 71"/>
          <p:cNvSpPr txBox="1">
            <a:spLocks noChangeArrowheads="1"/>
          </p:cNvSpPr>
          <p:nvPr/>
        </p:nvSpPr>
        <p:spPr bwMode="auto">
          <a:xfrm>
            <a:off x="5715000" y="36576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</a:t>
            </a:r>
          </a:p>
        </p:txBody>
      </p:sp>
      <p:sp>
        <p:nvSpPr>
          <p:cNvPr id="38984" name="Text Box 72"/>
          <p:cNvSpPr txBox="1">
            <a:spLocks noChangeArrowheads="1"/>
          </p:cNvSpPr>
          <p:nvPr/>
        </p:nvSpPr>
        <p:spPr bwMode="auto">
          <a:xfrm>
            <a:off x="6553200" y="36576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L</a:t>
            </a:r>
          </a:p>
        </p:txBody>
      </p:sp>
      <p:sp>
        <p:nvSpPr>
          <p:cNvPr id="38985" name="Text Box 73"/>
          <p:cNvSpPr txBox="1">
            <a:spLocks noChangeArrowheads="1"/>
          </p:cNvSpPr>
          <p:nvPr/>
        </p:nvSpPr>
        <p:spPr bwMode="auto">
          <a:xfrm>
            <a:off x="7696200" y="36576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38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8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38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8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8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8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8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3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3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3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38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38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3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3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3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3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3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3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3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7" dur="500"/>
                                        <p:tgtEl>
                                          <p:spTgt spid="3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5" grpId="0"/>
      <p:bldP spid="38927" grpId="0"/>
      <p:bldP spid="38929" grpId="0"/>
      <p:bldP spid="38931" grpId="0"/>
      <p:bldP spid="38932" grpId="0" animBg="1"/>
      <p:bldP spid="38933" grpId="0" animBg="1"/>
      <p:bldP spid="38934" grpId="0"/>
      <p:bldP spid="38937" grpId="0" animBg="1"/>
      <p:bldP spid="38937" grpId="1" animBg="1"/>
      <p:bldP spid="38938" grpId="0"/>
      <p:bldP spid="38938" grpId="1"/>
      <p:bldP spid="38940" grpId="0"/>
      <p:bldP spid="38940" grpId="1"/>
      <p:bldP spid="38941" grpId="0" animBg="1"/>
      <p:bldP spid="38942" grpId="0" animBg="1"/>
      <p:bldP spid="38943" grpId="0"/>
      <p:bldP spid="38944" grpId="0"/>
      <p:bldP spid="38945" grpId="0"/>
      <p:bldP spid="38951" grpId="0"/>
      <p:bldP spid="38954" grpId="0" animBg="1"/>
      <p:bldP spid="38955" grpId="0" animBg="1"/>
      <p:bldP spid="38956" grpId="0"/>
      <p:bldP spid="38956" grpId="1"/>
      <p:bldP spid="38957" grpId="0"/>
      <p:bldP spid="38958" grpId="0" animBg="1"/>
      <p:bldP spid="38959" grpId="0"/>
      <p:bldP spid="38959" grpId="1"/>
      <p:bldP spid="38962" grpId="0" animBg="1"/>
      <p:bldP spid="38964" grpId="0"/>
      <p:bldP spid="38964" grpId="1"/>
      <p:bldP spid="38966" grpId="0"/>
      <p:bldP spid="38969" grpId="0"/>
      <p:bldP spid="38972" grpId="0" animBg="1"/>
      <p:bldP spid="38972" grpId="1" animBg="1"/>
      <p:bldP spid="38973" grpId="0" animBg="1"/>
      <p:bldP spid="38974" grpId="0" animBg="1"/>
      <p:bldP spid="38976" grpId="0"/>
      <p:bldP spid="38976" grpId="1"/>
      <p:bldP spid="38977" grpId="0"/>
      <p:bldP spid="38977" grpId="1"/>
      <p:bldP spid="38978" grpId="0" animBg="1"/>
      <p:bldP spid="38979" grpId="0" animBg="1"/>
      <p:bldP spid="38980" grpId="0"/>
      <p:bldP spid="38980" grpId="1"/>
      <p:bldP spid="38981" grpId="0"/>
      <p:bldP spid="38981" grpId="1"/>
      <p:bldP spid="38982" grpId="0" animBg="1"/>
      <p:bldP spid="38982" grpId="1" animBg="1"/>
      <p:bldP spid="38983" grpId="0"/>
      <p:bldP spid="38984" grpId="0"/>
      <p:bldP spid="3898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4"/>
          <p:cNvSpPr>
            <a:spLocks noChangeShapeType="1"/>
          </p:cNvSpPr>
          <p:nvPr/>
        </p:nvSpPr>
        <p:spPr bwMode="auto">
          <a:xfrm>
            <a:off x="3657600" y="1371600"/>
            <a:ext cx="0" cy="381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1" name="Line 5"/>
          <p:cNvSpPr>
            <a:spLocks noChangeShapeType="1"/>
          </p:cNvSpPr>
          <p:nvPr/>
        </p:nvSpPr>
        <p:spPr bwMode="auto">
          <a:xfrm>
            <a:off x="3657600" y="51816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>
            <a:off x="304800" y="16002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304800" y="37338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8"/>
          <p:cNvSpPr>
            <a:spLocks noChangeShapeType="1"/>
          </p:cNvSpPr>
          <p:nvPr/>
        </p:nvSpPr>
        <p:spPr bwMode="auto">
          <a:xfrm>
            <a:off x="914400" y="2819400"/>
            <a:ext cx="533400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Line 9"/>
          <p:cNvSpPr>
            <a:spLocks noChangeShapeType="1"/>
          </p:cNvSpPr>
          <p:nvPr/>
        </p:nvSpPr>
        <p:spPr bwMode="auto">
          <a:xfrm flipV="1">
            <a:off x="1447800" y="2362200"/>
            <a:ext cx="609600" cy="45720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6" name="Line 10"/>
          <p:cNvSpPr>
            <a:spLocks noChangeShapeType="1"/>
          </p:cNvSpPr>
          <p:nvPr/>
        </p:nvSpPr>
        <p:spPr bwMode="auto">
          <a:xfrm>
            <a:off x="2057400" y="2362200"/>
            <a:ext cx="9144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7" name="Line 12"/>
          <p:cNvSpPr>
            <a:spLocks noChangeShapeType="1"/>
          </p:cNvSpPr>
          <p:nvPr/>
        </p:nvSpPr>
        <p:spPr bwMode="auto">
          <a:xfrm flipV="1">
            <a:off x="2971800" y="1981200"/>
            <a:ext cx="5334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 flipV="1">
            <a:off x="914400" y="3048000"/>
            <a:ext cx="685800" cy="15240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1524000" y="3048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 flipV="1">
            <a:off x="2057400" y="2819400"/>
            <a:ext cx="685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1" name="Line 16"/>
          <p:cNvSpPr>
            <a:spLocks noChangeShapeType="1"/>
          </p:cNvSpPr>
          <p:nvPr/>
        </p:nvSpPr>
        <p:spPr bwMode="auto">
          <a:xfrm flipH="1">
            <a:off x="304800" y="28194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 flipH="1">
            <a:off x="457200" y="3200400"/>
            <a:ext cx="457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H="1">
            <a:off x="304800" y="3200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 flipH="1">
            <a:off x="838200" y="3200400"/>
            <a:ext cx="762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 flipH="1">
            <a:off x="457200" y="3581400"/>
            <a:ext cx="381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 flipH="1">
            <a:off x="304800" y="3581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Text Box 24"/>
          <p:cNvSpPr txBox="1">
            <a:spLocks noChangeArrowheads="1"/>
          </p:cNvSpPr>
          <p:nvPr/>
        </p:nvSpPr>
        <p:spPr bwMode="auto">
          <a:xfrm>
            <a:off x="304800" y="2438400"/>
            <a:ext cx="45720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S</a:t>
            </a:r>
          </a:p>
        </p:txBody>
      </p:sp>
      <p:sp>
        <p:nvSpPr>
          <p:cNvPr id="12308" name="Text Box 25"/>
          <p:cNvSpPr txBox="1">
            <a:spLocks noChangeArrowheads="1"/>
          </p:cNvSpPr>
          <p:nvPr/>
        </p:nvSpPr>
        <p:spPr bwMode="auto">
          <a:xfrm>
            <a:off x="1371600" y="1905000"/>
            <a:ext cx="38100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</a:rPr>
              <a:t>L</a:t>
            </a:r>
          </a:p>
        </p:txBody>
      </p:sp>
      <p:sp>
        <p:nvSpPr>
          <p:cNvPr id="12309" name="Text Box 26"/>
          <p:cNvSpPr txBox="1">
            <a:spLocks noChangeArrowheads="1"/>
          </p:cNvSpPr>
          <p:nvPr/>
        </p:nvSpPr>
        <p:spPr bwMode="auto">
          <a:xfrm>
            <a:off x="2819400" y="1295400"/>
            <a:ext cx="38100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66"/>
                </a:solidFill>
              </a:rPr>
              <a:t>G</a:t>
            </a:r>
          </a:p>
        </p:txBody>
      </p:sp>
      <p:sp>
        <p:nvSpPr>
          <p:cNvPr id="12310" name="Text Box 27"/>
          <p:cNvSpPr txBox="1">
            <a:spLocks noChangeArrowheads="1"/>
          </p:cNvSpPr>
          <p:nvPr/>
        </p:nvSpPr>
        <p:spPr bwMode="auto">
          <a:xfrm>
            <a:off x="2133599" y="2014835"/>
            <a:ext cx="761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</a:rPr>
              <a:t>L</a:t>
            </a:r>
            <a:r>
              <a:rPr lang="en-US" sz="2400" b="1" dirty="0"/>
              <a:t>/ </a:t>
            </a:r>
            <a:r>
              <a:rPr lang="en-US" sz="2400" b="1" dirty="0">
                <a:solidFill>
                  <a:srgbClr val="FF0066"/>
                </a:solidFill>
              </a:rPr>
              <a:t>G</a:t>
            </a:r>
          </a:p>
        </p:txBody>
      </p:sp>
      <p:sp>
        <p:nvSpPr>
          <p:cNvPr id="12311" name="Text Box 28"/>
          <p:cNvSpPr txBox="1">
            <a:spLocks noChangeArrowheads="1"/>
          </p:cNvSpPr>
          <p:nvPr/>
        </p:nvSpPr>
        <p:spPr bwMode="auto">
          <a:xfrm>
            <a:off x="876299" y="2402978"/>
            <a:ext cx="83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S/</a:t>
            </a:r>
            <a:r>
              <a:rPr lang="en-US" sz="2400" b="1" dirty="0">
                <a:solidFill>
                  <a:schemeClr val="hlink"/>
                </a:solidFill>
              </a:rPr>
              <a:t>L</a:t>
            </a:r>
          </a:p>
        </p:txBody>
      </p:sp>
      <p:sp>
        <p:nvSpPr>
          <p:cNvPr id="40991" name="Text Box 31"/>
          <p:cNvSpPr txBox="1">
            <a:spLocks noChangeArrowheads="1"/>
          </p:cNvSpPr>
          <p:nvPr/>
        </p:nvSpPr>
        <p:spPr bwMode="auto">
          <a:xfrm>
            <a:off x="405452" y="3550503"/>
            <a:ext cx="966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S</a:t>
            </a:r>
            <a:r>
              <a:rPr lang="en-US" sz="2400" b="1" dirty="0">
                <a:solidFill>
                  <a:srgbClr val="CC66FF"/>
                </a:solidFill>
              </a:rPr>
              <a:t>/</a:t>
            </a:r>
            <a:r>
              <a:rPr lang="en-US" sz="2400" b="1" dirty="0">
                <a:solidFill>
                  <a:srgbClr val="FF0066"/>
                </a:solidFill>
              </a:rPr>
              <a:t>G</a:t>
            </a:r>
            <a:r>
              <a:rPr lang="en-US" sz="2400" b="1" dirty="0"/>
              <a:t>*</a:t>
            </a:r>
          </a:p>
        </p:txBody>
      </p:sp>
      <p:sp>
        <p:nvSpPr>
          <p:cNvPr id="12313" name="Text Box 32"/>
          <p:cNvSpPr txBox="1">
            <a:spLocks noChangeArrowheads="1"/>
          </p:cNvSpPr>
          <p:nvPr/>
        </p:nvSpPr>
        <p:spPr bwMode="auto">
          <a:xfrm>
            <a:off x="2971800" y="2362200"/>
            <a:ext cx="68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</a:rPr>
              <a:t>P</a:t>
            </a:r>
            <a:r>
              <a:rPr lang="en-US" sz="3200" b="1" baseline="-25000" dirty="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40993" name="Text Box 33"/>
          <p:cNvSpPr txBox="1">
            <a:spLocks noChangeArrowheads="1"/>
          </p:cNvSpPr>
          <p:nvPr/>
        </p:nvSpPr>
        <p:spPr bwMode="auto">
          <a:xfrm>
            <a:off x="2590800" y="2895600"/>
            <a:ext cx="60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</a:rPr>
              <a:t>P</a:t>
            </a:r>
            <a:r>
              <a:rPr lang="en-US" sz="3200" b="1" baseline="-25000" dirty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1447800" y="3276600"/>
            <a:ext cx="60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6600"/>
                </a:solidFill>
              </a:rPr>
              <a:t>P</a:t>
            </a:r>
            <a:r>
              <a:rPr lang="en-US" sz="3200" b="1" baseline="-25000" dirty="0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2316" name="Oval 35"/>
          <p:cNvSpPr>
            <a:spLocks noChangeArrowheads="1"/>
          </p:cNvSpPr>
          <p:nvPr/>
        </p:nvSpPr>
        <p:spPr bwMode="auto">
          <a:xfrm>
            <a:off x="4648200" y="3276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7" name="Oval 36"/>
          <p:cNvSpPr>
            <a:spLocks noChangeArrowheads="1"/>
          </p:cNvSpPr>
          <p:nvPr/>
        </p:nvSpPr>
        <p:spPr bwMode="auto">
          <a:xfrm>
            <a:off x="6324600" y="3276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4267200" y="3962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39"/>
          <p:cNvSpPr>
            <a:spLocks noChangeArrowheads="1"/>
          </p:cNvSpPr>
          <p:nvPr/>
        </p:nvSpPr>
        <p:spPr bwMode="auto">
          <a:xfrm>
            <a:off x="4876800" y="3962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1" name="Oval 41"/>
          <p:cNvSpPr>
            <a:spLocks noChangeArrowheads="1"/>
          </p:cNvSpPr>
          <p:nvPr/>
        </p:nvSpPr>
        <p:spPr bwMode="auto">
          <a:xfrm>
            <a:off x="3886200" y="4572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Line 45"/>
          <p:cNvSpPr>
            <a:spLocks noChangeShapeType="1"/>
          </p:cNvSpPr>
          <p:nvPr/>
        </p:nvSpPr>
        <p:spPr bwMode="auto">
          <a:xfrm>
            <a:off x="3733800" y="3352800"/>
            <a:ext cx="838200" cy="0"/>
          </a:xfrm>
          <a:prstGeom prst="line">
            <a:avLst/>
          </a:prstGeom>
          <a:noFill/>
          <a:ln w="5715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6" name="Line 46"/>
          <p:cNvSpPr>
            <a:spLocks noChangeShapeType="1"/>
          </p:cNvSpPr>
          <p:nvPr/>
        </p:nvSpPr>
        <p:spPr bwMode="auto">
          <a:xfrm>
            <a:off x="4800600" y="3352800"/>
            <a:ext cx="1524000" cy="0"/>
          </a:xfrm>
          <a:prstGeom prst="line">
            <a:avLst/>
          </a:prstGeom>
          <a:noFill/>
          <a:ln w="38100">
            <a:solidFill>
              <a:srgbClr val="33CC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7" name="Line 47"/>
          <p:cNvSpPr>
            <a:spLocks noChangeShapeType="1"/>
          </p:cNvSpPr>
          <p:nvPr/>
        </p:nvSpPr>
        <p:spPr bwMode="auto">
          <a:xfrm>
            <a:off x="6553200" y="3352800"/>
            <a:ext cx="1524000" cy="0"/>
          </a:xfrm>
          <a:prstGeom prst="line">
            <a:avLst/>
          </a:prstGeom>
          <a:noFill/>
          <a:ln w="666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8" name="Line 48"/>
          <p:cNvSpPr>
            <a:spLocks noChangeShapeType="1"/>
          </p:cNvSpPr>
          <p:nvPr/>
        </p:nvSpPr>
        <p:spPr bwMode="auto">
          <a:xfrm>
            <a:off x="3810000" y="40386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9" name="Line 49"/>
          <p:cNvSpPr>
            <a:spLocks noChangeShapeType="1"/>
          </p:cNvSpPr>
          <p:nvPr/>
        </p:nvSpPr>
        <p:spPr bwMode="auto">
          <a:xfrm>
            <a:off x="3581400" y="4648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0" name="Line 50"/>
          <p:cNvSpPr>
            <a:spLocks noChangeShapeType="1"/>
          </p:cNvSpPr>
          <p:nvPr/>
        </p:nvSpPr>
        <p:spPr bwMode="auto">
          <a:xfrm flipH="1">
            <a:off x="4419600" y="4038600"/>
            <a:ext cx="457200" cy="0"/>
          </a:xfrm>
          <a:prstGeom prst="line">
            <a:avLst/>
          </a:prstGeom>
          <a:noFill/>
          <a:ln w="57150">
            <a:solidFill>
              <a:srgbClr val="33CC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1" name="Line 51"/>
          <p:cNvSpPr>
            <a:spLocks noChangeShapeType="1"/>
          </p:cNvSpPr>
          <p:nvPr/>
        </p:nvSpPr>
        <p:spPr bwMode="auto">
          <a:xfrm>
            <a:off x="5029200" y="4038600"/>
            <a:ext cx="23622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2" name="Line 52"/>
          <p:cNvSpPr>
            <a:spLocks noChangeShapeType="1"/>
          </p:cNvSpPr>
          <p:nvPr/>
        </p:nvSpPr>
        <p:spPr bwMode="auto">
          <a:xfrm>
            <a:off x="4114800" y="4648200"/>
            <a:ext cx="29718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7848600" y="2895600"/>
            <a:ext cx="68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</a:rPr>
              <a:t>P</a:t>
            </a:r>
            <a:r>
              <a:rPr lang="en-US" sz="3200" b="1" baseline="-25000" dirty="0">
                <a:solidFill>
                  <a:srgbClr val="FF0066"/>
                </a:solidFill>
              </a:rPr>
              <a:t>1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12330" name="Text Box 54"/>
          <p:cNvSpPr txBox="1">
            <a:spLocks noChangeArrowheads="1"/>
          </p:cNvSpPr>
          <p:nvPr/>
        </p:nvSpPr>
        <p:spPr bwMode="auto">
          <a:xfrm>
            <a:off x="3429000" y="838200"/>
            <a:ext cx="60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66"/>
                </a:solidFill>
              </a:rPr>
              <a:t>P</a:t>
            </a:r>
          </a:p>
        </p:txBody>
      </p:sp>
      <p:sp>
        <p:nvSpPr>
          <p:cNvPr id="12331" name="Text Box 55"/>
          <p:cNvSpPr txBox="1">
            <a:spLocks noChangeArrowheads="1"/>
          </p:cNvSpPr>
          <p:nvPr/>
        </p:nvSpPr>
        <p:spPr bwMode="auto">
          <a:xfrm>
            <a:off x="6096000" y="5410200"/>
            <a:ext cx="60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12332" name="Text Box 56"/>
          <p:cNvSpPr txBox="1">
            <a:spLocks noChangeArrowheads="1"/>
          </p:cNvSpPr>
          <p:nvPr/>
        </p:nvSpPr>
        <p:spPr bwMode="auto">
          <a:xfrm>
            <a:off x="1447800" y="4038600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/>
              <a:t>Heat in</a:t>
            </a:r>
          </a:p>
        </p:txBody>
      </p:sp>
      <p:sp>
        <p:nvSpPr>
          <p:cNvPr id="12333" name="Text Box 57"/>
          <p:cNvSpPr txBox="1">
            <a:spLocks noChangeArrowheads="1"/>
          </p:cNvSpPr>
          <p:nvPr/>
        </p:nvSpPr>
        <p:spPr bwMode="auto">
          <a:xfrm>
            <a:off x="304800" y="1143000"/>
            <a:ext cx="60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41018" name="Text Box 58"/>
          <p:cNvSpPr txBox="1">
            <a:spLocks noChangeArrowheads="1"/>
          </p:cNvSpPr>
          <p:nvPr/>
        </p:nvSpPr>
        <p:spPr bwMode="auto">
          <a:xfrm>
            <a:off x="7620000" y="3810000"/>
            <a:ext cx="68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</a:rPr>
              <a:t>P</a:t>
            </a:r>
            <a:r>
              <a:rPr lang="en-US" sz="3200" b="1" baseline="-25000" dirty="0">
                <a:solidFill>
                  <a:srgbClr val="FF0066"/>
                </a:solidFill>
              </a:rPr>
              <a:t>2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41019" name="Text Box 59"/>
          <p:cNvSpPr txBox="1">
            <a:spLocks noChangeArrowheads="1"/>
          </p:cNvSpPr>
          <p:nvPr/>
        </p:nvSpPr>
        <p:spPr bwMode="auto">
          <a:xfrm>
            <a:off x="7010400" y="4419600"/>
            <a:ext cx="76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</a:rPr>
              <a:t>P</a:t>
            </a:r>
            <a:r>
              <a:rPr lang="en-US" sz="3200" b="1" baseline="-25000" dirty="0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41020" name="Line 60"/>
          <p:cNvSpPr>
            <a:spLocks noChangeShapeType="1"/>
          </p:cNvSpPr>
          <p:nvPr/>
        </p:nvSpPr>
        <p:spPr bwMode="auto">
          <a:xfrm flipV="1">
            <a:off x="4038600" y="40386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1" name="Line 61"/>
          <p:cNvSpPr>
            <a:spLocks noChangeShapeType="1"/>
          </p:cNvSpPr>
          <p:nvPr/>
        </p:nvSpPr>
        <p:spPr bwMode="auto">
          <a:xfrm flipV="1">
            <a:off x="4953000" y="2743200"/>
            <a:ext cx="2438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2" name="Line 62"/>
          <p:cNvSpPr>
            <a:spLocks noChangeShapeType="1"/>
          </p:cNvSpPr>
          <p:nvPr/>
        </p:nvSpPr>
        <p:spPr bwMode="auto">
          <a:xfrm flipV="1">
            <a:off x="3962400" y="41148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3" name="Line 63"/>
          <p:cNvSpPr>
            <a:spLocks noChangeShapeType="1"/>
          </p:cNvSpPr>
          <p:nvPr/>
        </p:nvSpPr>
        <p:spPr bwMode="auto">
          <a:xfrm flipV="1">
            <a:off x="4419600" y="1828800"/>
            <a:ext cx="990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4" name="Line 64"/>
          <p:cNvSpPr>
            <a:spLocks noChangeShapeType="1"/>
          </p:cNvSpPr>
          <p:nvPr/>
        </p:nvSpPr>
        <p:spPr bwMode="auto">
          <a:xfrm flipH="1">
            <a:off x="3657600" y="47244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5" name="Text Box 65"/>
          <p:cNvSpPr txBox="1">
            <a:spLocks noChangeArrowheads="1"/>
          </p:cNvSpPr>
          <p:nvPr/>
        </p:nvSpPr>
        <p:spPr bwMode="auto">
          <a:xfrm>
            <a:off x="3886200" y="2057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solid</a:t>
            </a:r>
          </a:p>
        </p:txBody>
      </p:sp>
      <p:sp>
        <p:nvSpPr>
          <p:cNvPr id="41026" name="Text Box 66"/>
          <p:cNvSpPr txBox="1">
            <a:spLocks noChangeArrowheads="1"/>
          </p:cNvSpPr>
          <p:nvPr/>
        </p:nvSpPr>
        <p:spPr bwMode="auto">
          <a:xfrm>
            <a:off x="5410200" y="21336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</a:rPr>
              <a:t>liquid</a:t>
            </a:r>
          </a:p>
        </p:txBody>
      </p:sp>
      <p:sp>
        <p:nvSpPr>
          <p:cNvPr id="41027" name="Text Box 67"/>
          <p:cNvSpPr txBox="1">
            <a:spLocks noChangeArrowheads="1"/>
          </p:cNvSpPr>
          <p:nvPr/>
        </p:nvSpPr>
        <p:spPr bwMode="auto">
          <a:xfrm>
            <a:off x="6553200" y="3581400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66"/>
                </a:solidFill>
              </a:rPr>
              <a:t>gas</a:t>
            </a:r>
          </a:p>
        </p:txBody>
      </p:sp>
      <p:sp>
        <p:nvSpPr>
          <p:cNvPr id="12344" name="Text Box 68"/>
          <p:cNvSpPr txBox="1">
            <a:spLocks noChangeArrowheads="1"/>
          </p:cNvSpPr>
          <p:nvPr/>
        </p:nvSpPr>
        <p:spPr bwMode="auto">
          <a:xfrm>
            <a:off x="4343400" y="3810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345" name="Text Box 69"/>
          <p:cNvSpPr txBox="1">
            <a:spLocks noChangeArrowheads="1"/>
          </p:cNvSpPr>
          <p:nvPr/>
        </p:nvSpPr>
        <p:spPr bwMode="auto">
          <a:xfrm>
            <a:off x="4343400" y="381000"/>
            <a:ext cx="3886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Adding more data at different </a:t>
            </a:r>
            <a:r>
              <a:rPr lang="en-US" sz="3200" b="1" dirty="0">
                <a:solidFill>
                  <a:srgbClr val="FF0066"/>
                </a:solidFill>
              </a:rPr>
              <a:t>Pressures, P</a:t>
            </a:r>
          </a:p>
        </p:txBody>
      </p:sp>
      <p:sp>
        <p:nvSpPr>
          <p:cNvPr id="12346" name="Text Box 70"/>
          <p:cNvSpPr txBox="1">
            <a:spLocks noChangeArrowheads="1"/>
          </p:cNvSpPr>
          <p:nvPr/>
        </p:nvSpPr>
        <p:spPr bwMode="auto">
          <a:xfrm>
            <a:off x="418531" y="5581046"/>
            <a:ext cx="2362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66"/>
                </a:solidFill>
              </a:rPr>
              <a:t>Heating Curve</a:t>
            </a:r>
          </a:p>
        </p:txBody>
      </p:sp>
      <p:sp>
        <p:nvSpPr>
          <p:cNvPr id="12347" name="Text Box 71"/>
          <p:cNvSpPr txBox="1">
            <a:spLocks noChangeArrowheads="1"/>
          </p:cNvSpPr>
          <p:nvPr/>
        </p:nvSpPr>
        <p:spPr bwMode="auto">
          <a:xfrm>
            <a:off x="4343400" y="6019800"/>
            <a:ext cx="327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Phase Diagram</a:t>
            </a:r>
          </a:p>
        </p:txBody>
      </p:sp>
      <p:sp>
        <p:nvSpPr>
          <p:cNvPr id="41032" name="Text Box 72"/>
          <p:cNvSpPr txBox="1">
            <a:spLocks noChangeArrowheads="1"/>
          </p:cNvSpPr>
          <p:nvPr/>
        </p:nvSpPr>
        <p:spPr bwMode="auto">
          <a:xfrm>
            <a:off x="391236" y="4933146"/>
            <a:ext cx="28091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 </a:t>
            </a:r>
            <a:r>
              <a:rPr lang="en-US" sz="2800" b="1" dirty="0"/>
              <a:t>* </a:t>
            </a:r>
            <a:r>
              <a:rPr lang="en-US" sz="2800" b="1" dirty="0">
                <a:solidFill>
                  <a:schemeClr val="accent2"/>
                </a:solidFill>
              </a:rPr>
              <a:t>=</a:t>
            </a:r>
            <a:r>
              <a:rPr lang="en-US" sz="2800" b="1" dirty="0"/>
              <a:t>sublim</a:t>
            </a:r>
            <a:r>
              <a:rPr lang="en-US" sz="2800" b="1" dirty="0">
                <a:solidFill>
                  <a:srgbClr val="FF0066"/>
                </a:solidFill>
              </a:rPr>
              <a:t>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4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4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4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4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4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3" grpId="0" animBg="1"/>
      <p:bldP spid="40974" grpId="0" animBg="1"/>
      <p:bldP spid="40975" grpId="0" animBg="1"/>
      <p:bldP spid="40978" grpId="0" animBg="1"/>
      <p:bldP spid="40979" grpId="0" animBg="1"/>
      <p:bldP spid="40980" grpId="0" animBg="1"/>
      <p:bldP spid="40981" grpId="0" animBg="1"/>
      <p:bldP spid="40982" grpId="0" animBg="1"/>
      <p:bldP spid="40991" grpId="0"/>
      <p:bldP spid="40993" grpId="0"/>
      <p:bldP spid="40994" grpId="0"/>
      <p:bldP spid="40998" grpId="0" animBg="1"/>
      <p:bldP spid="40999" grpId="0" animBg="1"/>
      <p:bldP spid="41001" grpId="0" animBg="1"/>
      <p:bldP spid="41005" grpId="0" animBg="1"/>
      <p:bldP spid="41006" grpId="0" animBg="1"/>
      <p:bldP spid="41007" grpId="0" animBg="1"/>
      <p:bldP spid="41008" grpId="0" animBg="1"/>
      <p:bldP spid="41008" grpId="1" animBg="1"/>
      <p:bldP spid="41009" grpId="0" animBg="1"/>
      <p:bldP spid="41009" grpId="1" animBg="1"/>
      <p:bldP spid="41010" grpId="0" animBg="1"/>
      <p:bldP spid="41010" grpId="1" animBg="1"/>
      <p:bldP spid="41011" grpId="0" animBg="1"/>
      <p:bldP spid="41011" grpId="1" animBg="1"/>
      <p:bldP spid="41012" grpId="0" animBg="1"/>
      <p:bldP spid="41012" grpId="1" animBg="1"/>
      <p:bldP spid="41013" grpId="0"/>
      <p:bldP spid="41018" grpId="0"/>
      <p:bldP spid="41018" grpId="1"/>
      <p:bldP spid="41019" grpId="0"/>
      <p:bldP spid="41019" grpId="1"/>
      <p:bldP spid="41020" grpId="0" animBg="1"/>
      <p:bldP spid="41021" grpId="0" animBg="1"/>
      <p:bldP spid="41022" grpId="0" animBg="1"/>
      <p:bldP spid="41023" grpId="0" animBg="1"/>
      <p:bldP spid="41024" grpId="0" animBg="1"/>
      <p:bldP spid="41025" grpId="0"/>
      <p:bldP spid="41026" grpId="0"/>
      <p:bldP spid="41027" grpId="0"/>
      <p:bldP spid="410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714500" y="914400"/>
            <a:ext cx="76200" cy="4724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752600" y="5638800"/>
            <a:ext cx="617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1000" y="9144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077200" y="54102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353636" y="2639226"/>
            <a:ext cx="2428164" cy="991078"/>
          </a:xfrm>
          <a:custGeom>
            <a:avLst/>
            <a:gdLst>
              <a:gd name="connsiteX0" fmla="*/ 2838734 w 2838734"/>
              <a:gd name="connsiteY0" fmla="*/ 0 h 2524835"/>
              <a:gd name="connsiteX1" fmla="*/ 2156346 w 2838734"/>
              <a:gd name="connsiteY1" fmla="*/ 1419367 h 2524835"/>
              <a:gd name="connsiteX2" fmla="*/ 0 w 2838734"/>
              <a:gd name="connsiteY2" fmla="*/ 2524835 h 25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8734" h="2524835">
                <a:moveTo>
                  <a:pt x="2838734" y="0"/>
                </a:moveTo>
                <a:cubicBezTo>
                  <a:pt x="2734101" y="499280"/>
                  <a:pt x="2629468" y="998561"/>
                  <a:pt x="2156346" y="1419367"/>
                </a:cubicBezTo>
                <a:cubicBezTo>
                  <a:pt x="1683224" y="1840173"/>
                  <a:pt x="841612" y="2182504"/>
                  <a:pt x="0" y="2524835"/>
                </a:cubicBezTo>
              </a:path>
            </a:pathLst>
          </a:cu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1" idx="2"/>
          </p:cNvCxnSpPr>
          <p:nvPr/>
        </p:nvCxnSpPr>
        <p:spPr>
          <a:xfrm flipH="1" flipV="1">
            <a:off x="3611538" y="784746"/>
            <a:ext cx="742098" cy="28455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1815152" y="3630304"/>
            <a:ext cx="2538484" cy="1501254"/>
          </a:xfrm>
          <a:custGeom>
            <a:avLst/>
            <a:gdLst>
              <a:gd name="connsiteX0" fmla="*/ 2511188 w 2511188"/>
              <a:gd name="connsiteY0" fmla="*/ 0 h 1473958"/>
              <a:gd name="connsiteX1" fmla="*/ 2006221 w 2511188"/>
              <a:gd name="connsiteY1" fmla="*/ 573206 h 1473958"/>
              <a:gd name="connsiteX2" fmla="*/ 1446663 w 2511188"/>
              <a:gd name="connsiteY2" fmla="*/ 1037230 h 1473958"/>
              <a:gd name="connsiteX3" fmla="*/ 1050878 w 2511188"/>
              <a:gd name="connsiteY3" fmla="*/ 1214651 h 1473958"/>
              <a:gd name="connsiteX4" fmla="*/ 382138 w 2511188"/>
              <a:gd name="connsiteY4" fmla="*/ 1419367 h 1473958"/>
              <a:gd name="connsiteX5" fmla="*/ 0 w 2511188"/>
              <a:gd name="connsiteY5" fmla="*/ 1473958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1188" h="1473958">
                <a:moveTo>
                  <a:pt x="2511188" y="0"/>
                </a:moveTo>
                <a:cubicBezTo>
                  <a:pt x="2347415" y="200167"/>
                  <a:pt x="2183642" y="400334"/>
                  <a:pt x="2006221" y="573206"/>
                </a:cubicBezTo>
                <a:cubicBezTo>
                  <a:pt x="1828800" y="746078"/>
                  <a:pt x="1605887" y="930323"/>
                  <a:pt x="1446663" y="1037230"/>
                </a:cubicBezTo>
                <a:cubicBezTo>
                  <a:pt x="1287439" y="1144137"/>
                  <a:pt x="1228299" y="1150961"/>
                  <a:pt x="1050878" y="1214651"/>
                </a:cubicBezTo>
                <a:cubicBezTo>
                  <a:pt x="873457" y="1278341"/>
                  <a:pt x="557284" y="1376149"/>
                  <a:pt x="382138" y="1419367"/>
                </a:cubicBezTo>
                <a:cubicBezTo>
                  <a:pt x="206992" y="1462585"/>
                  <a:pt x="103496" y="1468271"/>
                  <a:pt x="0" y="1473958"/>
                </a:cubicBezTo>
              </a:path>
            </a:pathLst>
          </a:custGeom>
          <a:noFill/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1000" y="165529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Practice Reading the phase map: what state(s) are we in ?</a:t>
            </a:r>
            <a:endParaRPr lang="en-US" sz="2800" dirty="0"/>
          </a:p>
        </p:txBody>
      </p:sp>
      <p:sp>
        <p:nvSpPr>
          <p:cNvPr id="17" name="Oval 16"/>
          <p:cNvSpPr/>
          <p:nvPr/>
        </p:nvSpPr>
        <p:spPr>
          <a:xfrm>
            <a:off x="2209800" y="2057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6"/>
            <a:endCxn id="22" idx="2"/>
          </p:cNvCxnSpPr>
          <p:nvPr/>
        </p:nvCxnSpPr>
        <p:spPr>
          <a:xfrm flipV="1">
            <a:off x="2362200" y="2100190"/>
            <a:ext cx="1483057" cy="334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45257" y="202399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57400" y="2433934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</a:t>
            </a:r>
            <a:endParaRPr lang="en-US" sz="3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921457" y="13716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S+L</a:t>
            </a:r>
            <a:endParaRPr lang="en-US" sz="3200" b="1" dirty="0"/>
          </a:p>
        </p:txBody>
      </p:sp>
      <p:cxnSp>
        <p:nvCxnSpPr>
          <p:cNvPr id="28" name="Straight Arrow Connector 27"/>
          <p:cNvCxnSpPr>
            <a:stCxn id="22" idx="4"/>
          </p:cNvCxnSpPr>
          <p:nvPr/>
        </p:nvCxnSpPr>
        <p:spPr>
          <a:xfrm>
            <a:off x="3921457" y="2176390"/>
            <a:ext cx="76200" cy="17860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921457" y="3955575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088642" y="4049776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S+G</a:t>
            </a:r>
            <a:endParaRPr lang="en-US" sz="32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138968" y="3951027"/>
            <a:ext cx="1437564" cy="643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781800" y="1143000"/>
            <a:ext cx="0" cy="149622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934200" y="2639226"/>
            <a:ext cx="1219200" cy="2777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5565443" y="3906987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823044" y="373938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</a:t>
            </a:r>
            <a:endParaRPr lang="en-US" sz="3200" b="1" dirty="0"/>
          </a:p>
        </p:txBody>
      </p:sp>
      <p:cxnSp>
        <p:nvCxnSpPr>
          <p:cNvPr id="47" name="Straight Arrow Connector 46"/>
          <p:cNvCxnSpPr>
            <a:stCxn id="44" idx="0"/>
          </p:cNvCxnSpPr>
          <p:nvPr/>
        </p:nvCxnSpPr>
        <p:spPr>
          <a:xfrm flipH="1" flipV="1">
            <a:off x="5285664" y="3476258"/>
            <a:ext cx="355979" cy="430729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5156009" y="338635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511704" y="324636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L+G</a:t>
            </a:r>
            <a:endParaRPr lang="en-US" sz="3200" b="1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4876230" y="2908300"/>
            <a:ext cx="355979" cy="430729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4802589" y="28321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946742" y="233390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</a:t>
            </a:r>
            <a:endParaRPr lang="en-US" sz="3200" b="1" dirty="0"/>
          </a:p>
        </p:txBody>
      </p:sp>
      <p:cxnSp>
        <p:nvCxnSpPr>
          <p:cNvPr id="54" name="Straight Arrow Connector 53"/>
          <p:cNvCxnSpPr>
            <a:endCxn id="11" idx="2"/>
          </p:cNvCxnSpPr>
          <p:nvPr/>
        </p:nvCxnSpPr>
        <p:spPr>
          <a:xfrm flipH="1">
            <a:off x="4353636" y="2918764"/>
            <a:ext cx="528136" cy="71154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4326982" y="3571319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4636901" y="3764038"/>
            <a:ext cx="1877062" cy="1229281"/>
          </a:xfrm>
          <a:prstGeom prst="line">
            <a:avLst/>
          </a:prstGeom>
          <a:ln w="25400">
            <a:solidFill>
              <a:srgbClr val="FF0000"/>
            </a:solidFill>
            <a:prstDash val="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737444" y="4634551"/>
            <a:ext cx="1568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S+L+G</a:t>
            </a:r>
            <a:endParaRPr lang="en-US" sz="3600" b="1" dirty="0"/>
          </a:p>
        </p:txBody>
      </p:sp>
      <p:sp>
        <p:nvSpPr>
          <p:cNvPr id="61" name="Freeform 60"/>
          <p:cNvSpPr/>
          <p:nvPr/>
        </p:nvSpPr>
        <p:spPr>
          <a:xfrm>
            <a:off x="4380931" y="1937982"/>
            <a:ext cx="2852382" cy="1746914"/>
          </a:xfrm>
          <a:custGeom>
            <a:avLst/>
            <a:gdLst>
              <a:gd name="connsiteX0" fmla="*/ 0 w 2852382"/>
              <a:gd name="connsiteY0" fmla="*/ 1746914 h 1746914"/>
              <a:gd name="connsiteX1" fmla="*/ 81887 w 2852382"/>
              <a:gd name="connsiteY1" fmla="*/ 928048 h 1746914"/>
              <a:gd name="connsiteX2" fmla="*/ 491320 w 2852382"/>
              <a:gd name="connsiteY2" fmla="*/ 232012 h 1746914"/>
              <a:gd name="connsiteX3" fmla="*/ 1091821 w 2852382"/>
              <a:gd name="connsiteY3" fmla="*/ 109182 h 1746914"/>
              <a:gd name="connsiteX4" fmla="*/ 2852382 w 2852382"/>
              <a:gd name="connsiteY4" fmla="*/ 0 h 174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382" h="1746914">
                <a:moveTo>
                  <a:pt x="0" y="1746914"/>
                </a:moveTo>
                <a:cubicBezTo>
                  <a:pt x="0" y="1463723"/>
                  <a:pt x="0" y="1180532"/>
                  <a:pt x="81887" y="928048"/>
                </a:cubicBezTo>
                <a:cubicBezTo>
                  <a:pt x="163774" y="675564"/>
                  <a:pt x="322998" y="368490"/>
                  <a:pt x="491320" y="232012"/>
                </a:cubicBezTo>
                <a:cubicBezTo>
                  <a:pt x="659642" y="95534"/>
                  <a:pt x="698311" y="147851"/>
                  <a:pt x="1091821" y="109182"/>
                </a:cubicBezTo>
                <a:cubicBezTo>
                  <a:pt x="1485331" y="70513"/>
                  <a:pt x="2852382" y="0"/>
                  <a:pt x="2852382" y="0"/>
                </a:cubicBezTo>
              </a:path>
            </a:pathLst>
          </a:custGeom>
          <a:noFill/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260608" y="1891113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909178" y="803610"/>
            <a:ext cx="22098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Supercritical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31071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5" grpId="0"/>
      <p:bldP spid="26" grpId="0"/>
      <p:bldP spid="32" grpId="0" animBg="1"/>
      <p:bldP spid="33" grpId="0"/>
      <p:bldP spid="44" grpId="0" animBg="1"/>
      <p:bldP spid="45" grpId="0"/>
      <p:bldP spid="48" grpId="0" animBg="1"/>
      <p:bldP spid="49" grpId="0"/>
      <p:bldP spid="51" grpId="0" animBg="1"/>
      <p:bldP spid="53" grpId="0"/>
      <p:bldP spid="57" grpId="0" animBg="1"/>
      <p:bldP spid="60" grpId="0"/>
      <p:bldP spid="61" grpId="0" animBg="1"/>
      <p:bldP spid="62" grpId="0" animBg="1"/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Cooling/heating curves: quantitative analysis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219200" y="15240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219200" y="5029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1219200" y="4191000"/>
            <a:ext cx="1143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2362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3886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 flipV="1">
            <a:off x="5410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79248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11430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11430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1143000" y="1143000"/>
            <a:ext cx="815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 dirty="0"/>
              <a:t>Example: Heating up 10 g of </a:t>
            </a:r>
            <a:r>
              <a:rPr lang="en-US" sz="3200" b="1" i="0" dirty="0" smtClean="0"/>
              <a:t>water at P=1 </a:t>
            </a:r>
            <a:r>
              <a:rPr lang="en-US" sz="3200" b="1" i="0" dirty="0" err="1" smtClean="0"/>
              <a:t>atm</a:t>
            </a:r>
            <a:r>
              <a:rPr lang="en-US" sz="3200" b="1" i="0" dirty="0" smtClean="0"/>
              <a:t> </a:t>
            </a:r>
            <a:endParaRPr lang="en-US" sz="3200" b="1" i="0" dirty="0"/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838200" y="3733800"/>
            <a:ext cx="30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 dirty="0">
                <a:solidFill>
                  <a:schemeClr val="hlink"/>
                </a:solidFill>
              </a:rPr>
              <a:t>0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381000" y="4495800"/>
            <a:ext cx="83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0" dirty="0">
                <a:solidFill>
                  <a:schemeClr val="hlink"/>
                </a:solidFill>
              </a:rPr>
              <a:t>-10</a:t>
            </a: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1905000" y="5105400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6600"/>
                </a:solidFill>
              </a:rPr>
              <a:t>400 J</a:t>
            </a:r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86106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>
            <a:off x="2362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5" name="Line 61"/>
          <p:cNvSpPr>
            <a:spLocks noChangeShapeType="1"/>
          </p:cNvSpPr>
          <p:nvPr/>
        </p:nvSpPr>
        <p:spPr bwMode="auto">
          <a:xfrm>
            <a:off x="1295400" y="4191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1371600" y="55626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8" name="Text Box 74"/>
          <p:cNvSpPr txBox="1">
            <a:spLocks noChangeArrowheads="1"/>
          </p:cNvSpPr>
          <p:nvPr/>
        </p:nvSpPr>
        <p:spPr bwMode="auto">
          <a:xfrm>
            <a:off x="1524000" y="1752600"/>
            <a:ext cx="2667000" cy="5847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Heating ice</a:t>
            </a:r>
            <a:r>
              <a:rPr lang="en-US" sz="3200" dirty="0"/>
              <a:t> </a:t>
            </a:r>
          </a:p>
        </p:txBody>
      </p:sp>
      <p:sp>
        <p:nvSpPr>
          <p:cNvPr id="31819" name="Text Box 75"/>
          <p:cNvSpPr txBox="1">
            <a:spLocks noChangeArrowheads="1"/>
          </p:cNvSpPr>
          <p:nvPr/>
        </p:nvSpPr>
        <p:spPr bwMode="auto">
          <a:xfrm>
            <a:off x="1524000" y="2667000"/>
            <a:ext cx="556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Specific heat of ice</a:t>
            </a:r>
          </a:p>
        </p:txBody>
      </p:sp>
      <p:sp>
        <p:nvSpPr>
          <p:cNvPr id="31833" name="Line 89"/>
          <p:cNvSpPr>
            <a:spLocks noChangeShapeType="1"/>
          </p:cNvSpPr>
          <p:nvPr/>
        </p:nvSpPr>
        <p:spPr bwMode="auto">
          <a:xfrm>
            <a:off x="1219200" y="4114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34" name="Line 90"/>
          <p:cNvSpPr>
            <a:spLocks noChangeShapeType="1"/>
          </p:cNvSpPr>
          <p:nvPr/>
        </p:nvSpPr>
        <p:spPr bwMode="auto">
          <a:xfrm>
            <a:off x="1219200" y="5105400"/>
            <a:ext cx="1143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36" name="Rectangle 92"/>
          <p:cNvSpPr>
            <a:spLocks noChangeArrowheads="1"/>
          </p:cNvSpPr>
          <p:nvPr/>
        </p:nvSpPr>
        <p:spPr bwMode="auto">
          <a:xfrm>
            <a:off x="4876800" y="2667000"/>
            <a:ext cx="396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=</a:t>
            </a:r>
            <a:r>
              <a:rPr lang="en-US" sz="3200" b="1" dirty="0">
                <a:solidFill>
                  <a:srgbClr val="FF6600"/>
                </a:solidFill>
              </a:rPr>
              <a:t>400</a:t>
            </a:r>
            <a:r>
              <a:rPr lang="en-US" sz="3200" b="1" dirty="0">
                <a:solidFill>
                  <a:srgbClr val="0000FF"/>
                </a:solidFill>
              </a:rPr>
              <a:t> J/ (</a:t>
            </a:r>
            <a:r>
              <a:rPr lang="en-US" sz="3200" b="1" dirty="0">
                <a:solidFill>
                  <a:schemeClr val="hlink"/>
                </a:solidFill>
              </a:rPr>
              <a:t>10 </a:t>
            </a:r>
            <a:r>
              <a:rPr lang="en-US" sz="3200" b="1" baseline="30000" dirty="0">
                <a:solidFill>
                  <a:schemeClr val="hlink"/>
                </a:solidFill>
              </a:rPr>
              <a:t>o</a:t>
            </a:r>
            <a:r>
              <a:rPr lang="en-US" sz="3200" b="1" dirty="0">
                <a:solidFill>
                  <a:srgbClr val="0000FF"/>
                </a:solidFill>
              </a:rPr>
              <a:t> C </a:t>
            </a:r>
            <a:r>
              <a:rPr lang="en-US" sz="3200" b="1" dirty="0"/>
              <a:t>* 10 g)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endParaRPr lang="en-US" sz="3200" b="1" dirty="0"/>
          </a:p>
        </p:txBody>
      </p:sp>
      <p:sp>
        <p:nvSpPr>
          <p:cNvPr id="31837" name="Rectangle 93"/>
          <p:cNvSpPr>
            <a:spLocks noChangeArrowheads="1"/>
          </p:cNvSpPr>
          <p:nvPr/>
        </p:nvSpPr>
        <p:spPr bwMode="auto">
          <a:xfrm>
            <a:off x="4953000" y="3200400"/>
            <a:ext cx="16471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=</a:t>
            </a:r>
            <a:r>
              <a:rPr lang="en-US" sz="3200" b="1" dirty="0">
                <a:solidFill>
                  <a:srgbClr val="FF0066"/>
                </a:solidFill>
              </a:rPr>
              <a:t>4 J/g </a:t>
            </a:r>
            <a:r>
              <a:rPr lang="en-US" sz="3200" b="1" i="0" baseline="30000" dirty="0" err="1">
                <a:solidFill>
                  <a:srgbClr val="FF0066"/>
                </a:solidFill>
              </a:rPr>
              <a:t>o</a:t>
            </a:r>
            <a:r>
              <a:rPr lang="en-US" sz="3200" b="1" i="0" dirty="0" err="1">
                <a:solidFill>
                  <a:srgbClr val="FF0066"/>
                </a:solidFill>
              </a:rPr>
              <a:t>C</a:t>
            </a:r>
            <a:endParaRPr lang="en-US" sz="3200" b="1" i="0" dirty="0">
              <a:solidFill>
                <a:srgbClr val="FF0066"/>
              </a:solidFill>
            </a:endParaRPr>
          </a:p>
        </p:txBody>
      </p:sp>
      <p:sp>
        <p:nvSpPr>
          <p:cNvPr id="31849" name="Line 105"/>
          <p:cNvSpPr>
            <a:spLocks noChangeShapeType="1"/>
          </p:cNvSpPr>
          <p:nvPr/>
        </p:nvSpPr>
        <p:spPr bwMode="auto">
          <a:xfrm>
            <a:off x="533400" y="3886200"/>
            <a:ext cx="533400" cy="68580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50" name="Text Box 106"/>
          <p:cNvSpPr txBox="1">
            <a:spLocks noChangeArrowheads="1"/>
          </p:cNvSpPr>
          <p:nvPr/>
        </p:nvSpPr>
        <p:spPr bwMode="auto">
          <a:xfrm>
            <a:off x="0" y="3429000"/>
            <a:ext cx="83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start</a:t>
            </a:r>
          </a:p>
        </p:txBody>
      </p:sp>
      <p:sp>
        <p:nvSpPr>
          <p:cNvPr id="31851" name="Text Box 107"/>
          <p:cNvSpPr txBox="1">
            <a:spLocks noChangeArrowheads="1"/>
          </p:cNvSpPr>
          <p:nvPr/>
        </p:nvSpPr>
        <p:spPr bwMode="auto">
          <a:xfrm>
            <a:off x="1143000" y="609600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All  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33400" y="15240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77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  <p:bldP spid="31765" grpId="0"/>
      <p:bldP spid="31770" grpId="0"/>
      <p:bldP spid="31797" grpId="0" animBg="1"/>
      <p:bldP spid="31805" grpId="0" animBg="1"/>
      <p:bldP spid="31807" grpId="0" animBg="1"/>
      <p:bldP spid="31818" grpId="0" animBg="1"/>
      <p:bldP spid="31819" grpId="0"/>
      <p:bldP spid="31833" grpId="0" animBg="1"/>
      <p:bldP spid="31834" grpId="0" animBg="1"/>
      <p:bldP spid="31836" grpId="0"/>
      <p:bldP spid="31837" grpId="0"/>
      <p:bldP spid="31849" grpId="0" animBg="1"/>
      <p:bldP spid="31850" grpId="0"/>
      <p:bldP spid="318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Supercritical behavior:CO</a:t>
            </a:r>
            <a:r>
              <a:rPr lang="en-US" sz="3200" baseline="-25000" smtClean="0"/>
              <a:t>2</a:t>
            </a:r>
            <a:r>
              <a:rPr lang="en-US" sz="3200" smtClean="0"/>
              <a:t> example </a:t>
            </a:r>
            <a:br>
              <a:rPr lang="en-US" sz="3200" smtClean="0"/>
            </a:br>
            <a:r>
              <a:rPr lang="en-US" sz="2400" smtClean="0"/>
              <a:t>(see also figure 11.13 pg 432)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62000" y="16764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i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600200"/>
            <a:ext cx="43195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962400" y="2057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4114800" y="1981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4572000" y="1981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pattFill prst="wdUpDiag">
              <a:fgClr>
                <a:schemeClr val="bg2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5105400" y="1981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5791200" y="1981200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6400800" y="1828800"/>
            <a:ext cx="152400" cy="1524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914400" y="41148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i="0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295400" y="4495800"/>
            <a:ext cx="800100" cy="14859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4038600" y="4495800"/>
            <a:ext cx="800100" cy="148590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495800"/>
            <a:ext cx="8667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8188" y="3390900"/>
            <a:ext cx="476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8188" y="3390900"/>
            <a:ext cx="4762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7010400" y="4495800"/>
            <a:ext cx="800100" cy="1485900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4495800"/>
            <a:ext cx="8858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1219200" y="38100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>
                <a:solidFill>
                  <a:srgbClr val="FF0000"/>
                </a:solidFill>
              </a:rPr>
              <a:t>    1</a:t>
            </a:r>
            <a:r>
              <a:rPr lang="en-US" i="0"/>
              <a:t> </a:t>
            </a:r>
          </a:p>
          <a:p>
            <a:r>
              <a:rPr lang="en-US" b="1" i="0">
                <a:solidFill>
                  <a:schemeClr val="accent2"/>
                </a:solidFill>
              </a:rPr>
              <a:t>all solid</a:t>
            </a:r>
            <a:r>
              <a:rPr lang="en-US" i="0"/>
              <a:t>    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2438400" y="381000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>
                <a:solidFill>
                  <a:srgbClr val="FF0000"/>
                </a:solidFill>
              </a:rPr>
              <a:t>    2</a:t>
            </a:r>
            <a:r>
              <a:rPr lang="en-US" i="0"/>
              <a:t> </a:t>
            </a:r>
          </a:p>
          <a:p>
            <a:r>
              <a:rPr lang="en-US" b="1" i="0">
                <a:solidFill>
                  <a:srgbClr val="0033CC"/>
                </a:solidFill>
              </a:rPr>
              <a:t>Solid</a:t>
            </a:r>
            <a:r>
              <a:rPr lang="en-US" b="1" i="0"/>
              <a:t>/</a:t>
            </a:r>
            <a:r>
              <a:rPr lang="en-US" b="1" i="0">
                <a:solidFill>
                  <a:schemeClr val="hlink"/>
                </a:solidFill>
              </a:rPr>
              <a:t>liquid</a:t>
            </a:r>
            <a:r>
              <a:rPr lang="en-US" b="1" i="0"/>
              <a:t> </a:t>
            </a:r>
            <a:r>
              <a:rPr lang="en-US" i="0"/>
              <a:t>   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3886200" y="38100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>
                <a:solidFill>
                  <a:srgbClr val="FF0000"/>
                </a:solidFill>
              </a:rPr>
              <a:t>   3</a:t>
            </a:r>
            <a:endParaRPr lang="en-US" i="0"/>
          </a:p>
          <a:p>
            <a:r>
              <a:rPr lang="en-US" b="1" i="0">
                <a:solidFill>
                  <a:schemeClr val="hlink"/>
                </a:solidFill>
              </a:rPr>
              <a:t>All liquid</a:t>
            </a:r>
            <a:r>
              <a:rPr lang="en-US" i="0"/>
              <a:t>    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5181600" y="381000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>
                <a:solidFill>
                  <a:srgbClr val="FF0000"/>
                </a:solidFill>
              </a:rPr>
              <a:t>    4</a:t>
            </a:r>
            <a:r>
              <a:rPr lang="en-US" i="0"/>
              <a:t> </a:t>
            </a:r>
          </a:p>
          <a:p>
            <a:r>
              <a:rPr lang="en-US" b="1" i="0">
                <a:solidFill>
                  <a:schemeClr val="hlink"/>
                </a:solidFill>
              </a:rPr>
              <a:t>Liquid/</a:t>
            </a:r>
            <a:r>
              <a:rPr lang="en-US" b="1" i="0">
                <a:solidFill>
                  <a:srgbClr val="FF3300"/>
                </a:solidFill>
              </a:rPr>
              <a:t>gas</a:t>
            </a:r>
            <a:r>
              <a:rPr lang="en-US" i="0"/>
              <a:t>    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6934200" y="3581400"/>
            <a:ext cx="1524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0">
                <a:solidFill>
                  <a:srgbClr val="0000FF"/>
                </a:solidFill>
              </a:rPr>
              <a:t>    5</a:t>
            </a:r>
            <a:r>
              <a:rPr lang="en-US" i="0"/>
              <a:t> </a:t>
            </a:r>
          </a:p>
          <a:p>
            <a:r>
              <a:rPr lang="en-US" sz="1600" b="1" i="0">
                <a:solidFill>
                  <a:srgbClr val="0033CC"/>
                </a:solidFill>
              </a:rPr>
              <a:t>Supercritical</a:t>
            </a:r>
            <a:r>
              <a:rPr lang="en-US" sz="1600" i="0"/>
              <a:t> </a:t>
            </a:r>
            <a:r>
              <a:rPr lang="en-US" i="0"/>
              <a:t>   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7924800" y="4724400"/>
            <a:ext cx="914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/>
              <a:t>Phase line gone</a:t>
            </a:r>
          </a:p>
        </p:txBody>
      </p:sp>
      <p:sp>
        <p:nvSpPr>
          <p:cNvPr id="13337" name="Line 27"/>
          <p:cNvSpPr>
            <a:spLocks noChangeShapeType="1"/>
          </p:cNvSpPr>
          <p:nvPr/>
        </p:nvSpPr>
        <p:spPr bwMode="auto">
          <a:xfrm>
            <a:off x="5867400" y="1295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8" name="Line 28"/>
          <p:cNvSpPr>
            <a:spLocks noChangeShapeType="1"/>
          </p:cNvSpPr>
          <p:nvPr/>
        </p:nvSpPr>
        <p:spPr bwMode="auto">
          <a:xfrm>
            <a:off x="5867400" y="2057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6858000" y="1371600"/>
            <a:ext cx="1752600" cy="641350"/>
          </a:xfrm>
          <a:prstGeom prst="rect">
            <a:avLst/>
          </a:prstGeom>
          <a:gradFill rotWithShape="1">
            <a:gsLst>
              <a:gs pos="0">
                <a:srgbClr val="FAFBBD"/>
              </a:gs>
              <a:gs pos="100000">
                <a:srgbClr val="747457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3300"/>
                </a:solidFill>
              </a:rPr>
              <a:t>Supercritical region</a:t>
            </a:r>
          </a:p>
        </p:txBody>
      </p:sp>
      <p:sp>
        <p:nvSpPr>
          <p:cNvPr id="13340" name="Text Box 30"/>
          <p:cNvSpPr txBox="1">
            <a:spLocks noChangeArrowheads="1"/>
          </p:cNvSpPr>
          <p:nvPr/>
        </p:nvSpPr>
        <p:spPr bwMode="auto">
          <a:xfrm>
            <a:off x="2514600" y="18288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/>
              <a:t>73 atm</a:t>
            </a:r>
          </a:p>
        </p:txBody>
      </p:sp>
      <p:sp>
        <p:nvSpPr>
          <p:cNvPr id="13341" name="Text Box 31"/>
          <p:cNvSpPr txBox="1">
            <a:spLocks noChangeArrowheads="1"/>
          </p:cNvSpPr>
          <p:nvPr/>
        </p:nvSpPr>
        <p:spPr bwMode="auto">
          <a:xfrm>
            <a:off x="6019800" y="32004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/>
              <a:t>29 </a:t>
            </a:r>
            <a:r>
              <a:rPr lang="en-US" i="0" baseline="30000"/>
              <a:t>o</a:t>
            </a:r>
            <a:r>
              <a:rPr lang="en-US" i="0"/>
              <a:t>C</a:t>
            </a:r>
          </a:p>
        </p:txBody>
      </p:sp>
      <p:sp>
        <p:nvSpPr>
          <p:cNvPr id="13342" name="Line 32"/>
          <p:cNvSpPr>
            <a:spLocks noChangeShapeType="1"/>
          </p:cNvSpPr>
          <p:nvPr/>
        </p:nvSpPr>
        <p:spPr bwMode="auto">
          <a:xfrm flipH="1">
            <a:off x="5943600" y="350520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3962400" y="1447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4495800" y="1447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5029200" y="1447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5715000" y="12954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63246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0">
                <a:solidFill>
                  <a:srgbClr val="0000FF"/>
                </a:solidFill>
              </a:rPr>
              <a:t>5</a:t>
            </a: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04800" y="2362200"/>
          <a:ext cx="2438400" cy="906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ackager Shell Object" showAsIcon="1" r:id="rId7" imgW="1789920" imgH="685800" progId="Package">
                  <p:embed/>
                </p:oleObj>
              </mc:Choice>
              <mc:Fallback>
                <p:oleObj name="Packager Shell Object" showAsIcon="1" r:id="rId7" imgW="1789920" imgH="68580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62200"/>
                        <a:ext cx="2438400" cy="9064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7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7" grpId="0" animBg="1"/>
      <p:bldP spid="5128" grpId="0" animBg="1"/>
      <p:bldP spid="5129" grpId="0" animBg="1"/>
      <p:bldP spid="5130" grpId="0" animBg="1"/>
      <p:bldP spid="5133" grpId="0" animBg="1"/>
      <p:bldP spid="5134" grpId="0" animBg="1"/>
      <p:bldP spid="5138" grpId="0" animBg="1"/>
      <p:bldP spid="5140" grpId="0"/>
      <p:bldP spid="5141" grpId="0"/>
      <p:bldP spid="5142" grpId="0"/>
      <p:bldP spid="5143" grpId="0"/>
      <p:bldP spid="5144" grpId="0"/>
      <p:bldP spid="5145" grpId="0"/>
      <p:bldP spid="5149" grpId="0" animBg="1"/>
      <p:bldP spid="5153" grpId="0"/>
      <p:bldP spid="5154" grpId="0"/>
      <p:bldP spid="5155" grpId="0"/>
      <p:bldP spid="5156" grpId="0"/>
      <p:bldP spid="51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Cooling/heating curves: quantitative analysis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219200" y="15240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219200" y="5029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1219200" y="4191000"/>
            <a:ext cx="1143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362200" y="4191000"/>
            <a:ext cx="1524000" cy="0"/>
          </a:xfrm>
          <a:prstGeom prst="line">
            <a:avLst/>
          </a:prstGeom>
          <a:noFill/>
          <a:ln w="76200">
            <a:pattFill prst="solidDmnd">
              <a:fgClr>
                <a:srgbClr val="00FFFF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2362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3886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 flipV="1">
            <a:off x="5410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79248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11430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11430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1066800" y="2362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1143000" y="11430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 dirty="0"/>
              <a:t>Example: Heating up 10 g of </a:t>
            </a:r>
            <a:r>
              <a:rPr lang="en-US" b="1" i="0" dirty="0" smtClean="0"/>
              <a:t>water at P= 1 </a:t>
            </a:r>
            <a:r>
              <a:rPr lang="en-US" b="1" i="0" dirty="0" err="1" smtClean="0"/>
              <a:t>atm</a:t>
            </a:r>
            <a:r>
              <a:rPr lang="en-US" b="1" i="0" dirty="0" smtClean="0"/>
              <a:t> </a:t>
            </a:r>
            <a:endParaRPr lang="en-US" b="1" i="0" dirty="0"/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304800" y="1981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100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609600" y="39624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0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457200" y="4495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-10</a:t>
            </a: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1371600" y="50292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6600"/>
                </a:solidFill>
              </a:rPr>
              <a:t>400 J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3429000" y="51054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6600"/>
                </a:solidFill>
              </a:rPr>
              <a:t>3740 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>
            <a:off x="1143000" y="1752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152400" y="14478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110 </a:t>
            </a:r>
            <a:r>
              <a:rPr lang="en-US" b="1" i="0" baseline="30000">
                <a:solidFill>
                  <a:schemeClr val="hlink"/>
                </a:solidFill>
              </a:rPr>
              <a:t>o</a:t>
            </a:r>
            <a:r>
              <a:rPr lang="en-US" b="1" i="0">
                <a:solidFill>
                  <a:schemeClr val="hlink"/>
                </a:solidFill>
              </a:rPr>
              <a:t>C</a:t>
            </a:r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86106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>
            <a:off x="2362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8" name="Line 54"/>
          <p:cNvSpPr>
            <a:spLocks noChangeShapeType="1"/>
          </p:cNvSpPr>
          <p:nvPr/>
        </p:nvSpPr>
        <p:spPr bwMode="auto">
          <a:xfrm>
            <a:off x="3886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5" name="Line 61"/>
          <p:cNvSpPr>
            <a:spLocks noChangeShapeType="1"/>
          </p:cNvSpPr>
          <p:nvPr/>
        </p:nvSpPr>
        <p:spPr bwMode="auto">
          <a:xfrm>
            <a:off x="1295400" y="4191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1371600" y="55626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2743200" y="56388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3" name="Rectangle 69"/>
          <p:cNvSpPr>
            <a:spLocks noChangeArrowheads="1"/>
          </p:cNvSpPr>
          <p:nvPr/>
        </p:nvSpPr>
        <p:spPr bwMode="auto">
          <a:xfrm>
            <a:off x="2743200" y="56388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8" name="Text Box 74"/>
          <p:cNvSpPr txBox="1">
            <a:spLocks noChangeArrowheads="1"/>
          </p:cNvSpPr>
          <p:nvPr/>
        </p:nvSpPr>
        <p:spPr bwMode="auto">
          <a:xfrm>
            <a:off x="762000" y="3429000"/>
            <a:ext cx="1447800" cy="3667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Heating ice</a:t>
            </a:r>
            <a:r>
              <a:rPr lang="en-US" dirty="0"/>
              <a:t> </a:t>
            </a:r>
          </a:p>
        </p:txBody>
      </p:sp>
      <p:sp>
        <p:nvSpPr>
          <p:cNvPr id="31820" name="Text Box 76"/>
          <p:cNvSpPr txBox="1">
            <a:spLocks noChangeArrowheads="1"/>
          </p:cNvSpPr>
          <p:nvPr/>
        </p:nvSpPr>
        <p:spPr bwMode="auto">
          <a:xfrm>
            <a:off x="1676400" y="1676400"/>
            <a:ext cx="4953000" cy="107721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/>
              <a:t>Melting ice</a:t>
            </a:r>
          </a:p>
          <a:p>
            <a:r>
              <a:rPr lang="en-US" sz="3200" b="1" dirty="0"/>
              <a:t>S</a:t>
            </a:r>
            <a:r>
              <a:rPr lang="en-US" sz="3200" b="1" dirty="0">
                <a:sym typeface="Wingdings" pitchFamily="2" charset="2"/>
              </a:rPr>
              <a:t>L transition</a:t>
            </a:r>
            <a:endParaRPr lang="en-US" sz="3200" b="1" dirty="0"/>
          </a:p>
        </p:txBody>
      </p:sp>
      <p:sp>
        <p:nvSpPr>
          <p:cNvPr id="31822" name="Text Box 78"/>
          <p:cNvSpPr txBox="1">
            <a:spLocks noChangeArrowheads="1"/>
          </p:cNvSpPr>
          <p:nvPr/>
        </p:nvSpPr>
        <p:spPr bwMode="auto">
          <a:xfrm>
            <a:off x="2667000" y="2819400"/>
            <a:ext cx="6477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/>
              <a:t>Specific Heat of `fusion’ (melting) </a:t>
            </a:r>
          </a:p>
          <a:p>
            <a:r>
              <a:rPr lang="en-US" sz="3200" b="1" dirty="0"/>
              <a:t>=</a:t>
            </a:r>
            <a:r>
              <a:rPr lang="en-US" sz="3200" b="1" dirty="0">
                <a:solidFill>
                  <a:srgbClr val="FF6600"/>
                </a:solidFill>
              </a:rPr>
              <a:t>3340</a:t>
            </a:r>
            <a:r>
              <a:rPr lang="en-US" sz="3200" b="1" dirty="0"/>
              <a:t>/10=</a:t>
            </a:r>
            <a:r>
              <a:rPr lang="en-US" sz="3200" b="1" dirty="0">
                <a:solidFill>
                  <a:srgbClr val="FF0066"/>
                </a:solidFill>
              </a:rPr>
              <a:t>334 J/g</a:t>
            </a:r>
          </a:p>
        </p:txBody>
      </p:sp>
      <p:sp>
        <p:nvSpPr>
          <p:cNvPr id="31823" name="Line 79"/>
          <p:cNvSpPr>
            <a:spLocks noChangeShapeType="1"/>
          </p:cNvSpPr>
          <p:nvPr/>
        </p:nvSpPr>
        <p:spPr bwMode="auto">
          <a:xfrm>
            <a:off x="2362200" y="4572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24" name="Text Box 80"/>
          <p:cNvSpPr txBox="1">
            <a:spLocks noChangeArrowheads="1"/>
          </p:cNvSpPr>
          <p:nvPr/>
        </p:nvSpPr>
        <p:spPr bwMode="auto">
          <a:xfrm>
            <a:off x="2590800" y="457200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6600"/>
                </a:solidFill>
              </a:rPr>
              <a:t>3340 J</a:t>
            </a:r>
          </a:p>
        </p:txBody>
      </p:sp>
      <p:sp>
        <p:nvSpPr>
          <p:cNvPr id="31833" name="Line 89"/>
          <p:cNvSpPr>
            <a:spLocks noChangeShapeType="1"/>
          </p:cNvSpPr>
          <p:nvPr/>
        </p:nvSpPr>
        <p:spPr bwMode="auto">
          <a:xfrm>
            <a:off x="1219200" y="4114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34" name="Line 90"/>
          <p:cNvSpPr>
            <a:spLocks noChangeShapeType="1"/>
          </p:cNvSpPr>
          <p:nvPr/>
        </p:nvSpPr>
        <p:spPr bwMode="auto">
          <a:xfrm>
            <a:off x="1219200" y="4953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51" name="Text Box 107"/>
          <p:cNvSpPr txBox="1">
            <a:spLocks noChangeArrowheads="1"/>
          </p:cNvSpPr>
          <p:nvPr/>
        </p:nvSpPr>
        <p:spPr bwMode="auto">
          <a:xfrm>
            <a:off x="1066800" y="609600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All  S</a:t>
            </a:r>
          </a:p>
        </p:txBody>
      </p:sp>
      <p:sp>
        <p:nvSpPr>
          <p:cNvPr id="31852" name="Text Box 108"/>
          <p:cNvSpPr txBox="1">
            <a:spLocks noChangeArrowheads="1"/>
          </p:cNvSpPr>
          <p:nvPr/>
        </p:nvSpPr>
        <p:spPr bwMode="auto">
          <a:xfrm>
            <a:off x="2590800" y="61722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S + L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77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1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1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71" grpId="0"/>
      <p:bldP spid="31798" grpId="0" animBg="1"/>
      <p:bldP spid="31812" grpId="0" animBg="1"/>
      <p:bldP spid="31813" grpId="0" animBg="1"/>
      <p:bldP spid="31820" grpId="0" animBg="1"/>
      <p:bldP spid="31822" grpId="0"/>
      <p:bldP spid="31822" grpId="1"/>
      <p:bldP spid="31823" grpId="0" animBg="1"/>
      <p:bldP spid="31823" grpId="1" animBg="1"/>
      <p:bldP spid="31824" grpId="1"/>
      <p:bldP spid="318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Cooling/heating curves: quantitative analysis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219200" y="15240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219200" y="5029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1219200" y="4191000"/>
            <a:ext cx="1143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362200" y="4191000"/>
            <a:ext cx="1524000" cy="0"/>
          </a:xfrm>
          <a:prstGeom prst="line">
            <a:avLst/>
          </a:prstGeom>
          <a:noFill/>
          <a:ln w="76200">
            <a:pattFill prst="solidDmnd">
              <a:fgClr>
                <a:srgbClr val="00FFFF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3886200" y="2362200"/>
            <a:ext cx="1524000" cy="18288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2362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3886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 flipV="1">
            <a:off x="5410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79248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11430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11430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1066800" y="2362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1143000" y="11430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 dirty="0"/>
              <a:t>Example: Heating up 10 g of </a:t>
            </a:r>
            <a:r>
              <a:rPr lang="en-US" b="1" i="0" dirty="0" smtClean="0"/>
              <a:t>water at P=1 </a:t>
            </a:r>
            <a:r>
              <a:rPr lang="en-US" b="1" i="0" dirty="0" err="1" smtClean="0"/>
              <a:t>atm</a:t>
            </a:r>
            <a:r>
              <a:rPr lang="en-US" b="1" i="0" dirty="0" smtClean="0"/>
              <a:t> </a:t>
            </a:r>
            <a:endParaRPr lang="en-US" b="1" i="0" dirty="0"/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304800" y="1981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100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609600" y="39624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0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457200" y="4495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-10</a:t>
            </a: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1676400" y="5105400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6600"/>
                </a:solidFill>
              </a:rPr>
              <a:t>400 J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3429000" y="5105400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6600"/>
                </a:solidFill>
              </a:rPr>
              <a:t>3740 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5029200" y="5105400"/>
            <a:ext cx="106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6600"/>
                </a:solidFill>
              </a:rPr>
              <a:t>7924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>
            <a:off x="1143000" y="1752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152400" y="14478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110 </a:t>
            </a:r>
            <a:r>
              <a:rPr lang="en-US" b="1" i="0" baseline="30000">
                <a:solidFill>
                  <a:schemeClr val="hlink"/>
                </a:solidFill>
              </a:rPr>
              <a:t>o</a:t>
            </a:r>
            <a:r>
              <a:rPr lang="en-US" b="1" i="0">
                <a:solidFill>
                  <a:schemeClr val="hlink"/>
                </a:solidFill>
              </a:rPr>
              <a:t>C</a:t>
            </a:r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86106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>
            <a:off x="2362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8" name="Line 54"/>
          <p:cNvSpPr>
            <a:spLocks noChangeShapeType="1"/>
          </p:cNvSpPr>
          <p:nvPr/>
        </p:nvSpPr>
        <p:spPr bwMode="auto">
          <a:xfrm>
            <a:off x="3886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9" name="Line 55"/>
          <p:cNvSpPr>
            <a:spLocks noChangeShapeType="1"/>
          </p:cNvSpPr>
          <p:nvPr/>
        </p:nvSpPr>
        <p:spPr bwMode="auto">
          <a:xfrm>
            <a:off x="5410200" y="2362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4" name="Line 60"/>
          <p:cNvSpPr>
            <a:spLocks noChangeShapeType="1"/>
          </p:cNvSpPr>
          <p:nvPr/>
        </p:nvSpPr>
        <p:spPr bwMode="auto">
          <a:xfrm>
            <a:off x="1143000" y="2362200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5" name="Line 61"/>
          <p:cNvSpPr>
            <a:spLocks noChangeShapeType="1"/>
          </p:cNvSpPr>
          <p:nvPr/>
        </p:nvSpPr>
        <p:spPr bwMode="auto">
          <a:xfrm>
            <a:off x="1295400" y="4191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1371600" y="57150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2743200" y="57150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3" name="Rectangle 69"/>
          <p:cNvSpPr>
            <a:spLocks noChangeArrowheads="1"/>
          </p:cNvSpPr>
          <p:nvPr/>
        </p:nvSpPr>
        <p:spPr bwMode="auto">
          <a:xfrm>
            <a:off x="2743200" y="57150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6" name="Rectangle 72"/>
          <p:cNvSpPr>
            <a:spLocks noChangeArrowheads="1"/>
          </p:cNvSpPr>
          <p:nvPr/>
        </p:nvSpPr>
        <p:spPr bwMode="auto">
          <a:xfrm>
            <a:off x="4343400" y="57150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8" name="Text Box 74"/>
          <p:cNvSpPr txBox="1">
            <a:spLocks noChangeArrowheads="1"/>
          </p:cNvSpPr>
          <p:nvPr/>
        </p:nvSpPr>
        <p:spPr bwMode="auto">
          <a:xfrm>
            <a:off x="0" y="2743200"/>
            <a:ext cx="1447800" cy="3667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Heating ice</a:t>
            </a:r>
            <a:r>
              <a:rPr lang="en-US"/>
              <a:t> </a:t>
            </a:r>
          </a:p>
        </p:txBody>
      </p:sp>
      <p:sp>
        <p:nvSpPr>
          <p:cNvPr id="31820" name="Text Box 76"/>
          <p:cNvSpPr txBox="1">
            <a:spLocks noChangeArrowheads="1"/>
          </p:cNvSpPr>
          <p:nvPr/>
        </p:nvSpPr>
        <p:spPr bwMode="auto">
          <a:xfrm>
            <a:off x="1905000" y="2895600"/>
            <a:ext cx="1905000" cy="64135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/>
              <a:t>Melting ice</a:t>
            </a:r>
          </a:p>
          <a:p>
            <a:r>
              <a:rPr lang="en-US" b="1" dirty="0"/>
              <a:t>S</a:t>
            </a:r>
            <a:r>
              <a:rPr lang="en-US" b="1" dirty="0">
                <a:sym typeface="Wingdings" pitchFamily="2" charset="2"/>
              </a:rPr>
              <a:t>L transition</a:t>
            </a:r>
            <a:endParaRPr lang="en-US" b="1" dirty="0"/>
          </a:p>
        </p:txBody>
      </p:sp>
      <p:sp>
        <p:nvSpPr>
          <p:cNvPr id="31825" name="Text Box 81"/>
          <p:cNvSpPr txBox="1">
            <a:spLocks noChangeArrowheads="1"/>
          </p:cNvSpPr>
          <p:nvPr/>
        </p:nvSpPr>
        <p:spPr bwMode="auto">
          <a:xfrm>
            <a:off x="2895600" y="1676400"/>
            <a:ext cx="4648200" cy="584775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Heating </a:t>
            </a:r>
            <a:r>
              <a:rPr lang="en-US" sz="3200" b="1" dirty="0" smtClean="0"/>
              <a:t>liquid water</a:t>
            </a:r>
            <a:endParaRPr lang="en-US" sz="3200" b="1" dirty="0"/>
          </a:p>
        </p:txBody>
      </p:sp>
      <p:sp>
        <p:nvSpPr>
          <p:cNvPr id="31828" name="Text Box 84"/>
          <p:cNvSpPr txBox="1">
            <a:spLocks noChangeArrowheads="1"/>
          </p:cNvSpPr>
          <p:nvPr/>
        </p:nvSpPr>
        <p:spPr bwMode="auto">
          <a:xfrm>
            <a:off x="5486400" y="2362200"/>
            <a:ext cx="3429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/>
              <a:t>Specific heat of water</a:t>
            </a:r>
          </a:p>
          <a:p>
            <a:r>
              <a:rPr lang="en-US" sz="2800" dirty="0"/>
              <a:t>= </a:t>
            </a:r>
            <a:r>
              <a:rPr lang="en-US" sz="2800" b="1" dirty="0">
                <a:solidFill>
                  <a:srgbClr val="FF6600"/>
                </a:solidFill>
              </a:rPr>
              <a:t>4184 J</a:t>
            </a:r>
            <a:r>
              <a:rPr lang="en-US" sz="2800" dirty="0"/>
              <a:t>/(</a:t>
            </a:r>
            <a:r>
              <a:rPr lang="en-US" sz="2800" b="1" dirty="0">
                <a:solidFill>
                  <a:srgbClr val="0000FF"/>
                </a:solidFill>
              </a:rPr>
              <a:t>100 C</a:t>
            </a:r>
            <a:r>
              <a:rPr lang="en-US" sz="2800" dirty="0"/>
              <a:t> *</a:t>
            </a:r>
            <a:r>
              <a:rPr lang="en-US" sz="2800" b="1" dirty="0"/>
              <a:t>10 g</a:t>
            </a:r>
            <a:r>
              <a:rPr lang="en-US" sz="2800" dirty="0"/>
              <a:t>)</a:t>
            </a:r>
          </a:p>
          <a:p>
            <a:r>
              <a:rPr lang="en-US" sz="2800" dirty="0"/>
              <a:t>=</a:t>
            </a:r>
            <a:r>
              <a:rPr lang="en-US" sz="2800" b="1" dirty="0">
                <a:solidFill>
                  <a:srgbClr val="FF0066"/>
                </a:solidFill>
              </a:rPr>
              <a:t>4.184 J/C g</a:t>
            </a:r>
          </a:p>
        </p:txBody>
      </p:sp>
      <p:sp>
        <p:nvSpPr>
          <p:cNvPr id="31829" name="Text Box 85"/>
          <p:cNvSpPr txBox="1">
            <a:spLocks noChangeArrowheads="1"/>
          </p:cNvSpPr>
          <p:nvPr/>
        </p:nvSpPr>
        <p:spPr bwMode="auto">
          <a:xfrm>
            <a:off x="4038600" y="4572000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6600"/>
                </a:solidFill>
              </a:rPr>
              <a:t>4184 J</a:t>
            </a:r>
          </a:p>
        </p:txBody>
      </p:sp>
      <p:sp>
        <p:nvSpPr>
          <p:cNvPr id="31830" name="Line 86"/>
          <p:cNvSpPr>
            <a:spLocks noChangeShapeType="1"/>
          </p:cNvSpPr>
          <p:nvPr/>
        </p:nvSpPr>
        <p:spPr bwMode="auto">
          <a:xfrm>
            <a:off x="3962400" y="4572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31" name="Line 87"/>
          <p:cNvSpPr>
            <a:spLocks noChangeShapeType="1"/>
          </p:cNvSpPr>
          <p:nvPr/>
        </p:nvSpPr>
        <p:spPr bwMode="auto">
          <a:xfrm>
            <a:off x="3886200" y="2362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32" name="Text Box 88"/>
          <p:cNvSpPr txBox="1">
            <a:spLocks noChangeArrowheads="1"/>
          </p:cNvSpPr>
          <p:nvPr/>
        </p:nvSpPr>
        <p:spPr bwMode="auto">
          <a:xfrm>
            <a:off x="3886200" y="25908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100 C</a:t>
            </a:r>
          </a:p>
        </p:txBody>
      </p:sp>
      <p:sp>
        <p:nvSpPr>
          <p:cNvPr id="31833" name="Line 89"/>
          <p:cNvSpPr>
            <a:spLocks noChangeShapeType="1"/>
          </p:cNvSpPr>
          <p:nvPr/>
        </p:nvSpPr>
        <p:spPr bwMode="auto">
          <a:xfrm>
            <a:off x="1219200" y="4114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51" name="Text Box 107"/>
          <p:cNvSpPr txBox="1">
            <a:spLocks noChangeArrowheads="1"/>
          </p:cNvSpPr>
          <p:nvPr/>
        </p:nvSpPr>
        <p:spPr bwMode="auto">
          <a:xfrm>
            <a:off x="990600" y="6324600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All  S</a:t>
            </a:r>
          </a:p>
        </p:txBody>
      </p:sp>
      <p:sp>
        <p:nvSpPr>
          <p:cNvPr id="31852" name="Text Box 108"/>
          <p:cNvSpPr txBox="1">
            <a:spLocks noChangeArrowheads="1"/>
          </p:cNvSpPr>
          <p:nvPr/>
        </p:nvSpPr>
        <p:spPr bwMode="auto">
          <a:xfrm>
            <a:off x="2590800" y="63246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S + L</a:t>
            </a:r>
            <a:r>
              <a:rPr lang="en-US" sz="2400" dirty="0"/>
              <a:t> </a:t>
            </a:r>
          </a:p>
        </p:txBody>
      </p:sp>
      <p:sp>
        <p:nvSpPr>
          <p:cNvPr id="31853" name="Text Box 109"/>
          <p:cNvSpPr txBox="1">
            <a:spLocks noChangeArrowheads="1"/>
          </p:cNvSpPr>
          <p:nvPr/>
        </p:nvSpPr>
        <p:spPr bwMode="auto">
          <a:xfrm>
            <a:off x="4343400" y="6248400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All L</a:t>
            </a:r>
          </a:p>
        </p:txBody>
      </p:sp>
    </p:spTree>
    <p:extLst>
      <p:ext uri="{BB962C8B-B14F-4D97-AF65-F5344CB8AC3E}">
        <p14:creationId xmlns:p14="http://schemas.microsoft.com/office/powerpoint/2010/main" val="34677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 animBg="1"/>
      <p:bldP spid="31772" grpId="0"/>
      <p:bldP spid="31799" grpId="0" animBg="1"/>
      <p:bldP spid="31804" grpId="0" animBg="1"/>
      <p:bldP spid="31816" grpId="0" animBg="1"/>
      <p:bldP spid="31825" grpId="0" animBg="1"/>
      <p:bldP spid="31828" grpId="0"/>
      <p:bldP spid="31829" grpId="0"/>
      <p:bldP spid="31830" grpId="0" animBg="1"/>
      <p:bldP spid="31831" grpId="0" animBg="1"/>
      <p:bldP spid="31832" grpId="0"/>
      <p:bldP spid="318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Cooling/heating curves: quantitative analysis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219200" y="15240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219200" y="5029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1219200" y="4191000"/>
            <a:ext cx="1143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362200" y="4191000"/>
            <a:ext cx="1524000" cy="0"/>
          </a:xfrm>
          <a:prstGeom prst="line">
            <a:avLst/>
          </a:prstGeom>
          <a:noFill/>
          <a:ln w="76200">
            <a:pattFill prst="solidDmnd">
              <a:fgClr>
                <a:srgbClr val="00FFFF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3886200" y="2362200"/>
            <a:ext cx="1524000" cy="18288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5410200" y="2362200"/>
            <a:ext cx="2514600" cy="0"/>
          </a:xfrm>
          <a:prstGeom prst="line">
            <a:avLst/>
          </a:prstGeom>
          <a:noFill/>
          <a:ln w="38100">
            <a:pattFill prst="lgConfetti">
              <a:fgClr>
                <a:srgbClr val="FF00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2362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3886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 flipV="1">
            <a:off x="5410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79248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11430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11430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1066800" y="2362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838200" y="10668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 dirty="0"/>
              <a:t>Example: Heating up 10 g of </a:t>
            </a:r>
            <a:r>
              <a:rPr lang="en-US" b="1" i="0" dirty="0" smtClean="0"/>
              <a:t>water at P=1 </a:t>
            </a:r>
            <a:r>
              <a:rPr lang="en-US" b="1" i="0" dirty="0" err="1" smtClean="0"/>
              <a:t>atm</a:t>
            </a:r>
            <a:r>
              <a:rPr lang="en-US" b="1" i="0" dirty="0" smtClean="0"/>
              <a:t> </a:t>
            </a:r>
            <a:endParaRPr lang="en-US" b="1" i="0" dirty="0"/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304800" y="1981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100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609600" y="39624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0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457200" y="4495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-10</a:t>
            </a: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1905000" y="51054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6600"/>
                </a:solidFill>
              </a:rPr>
              <a:t>400 J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3429000" y="51054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6600"/>
                </a:solidFill>
              </a:rPr>
              <a:t>3740 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5029200" y="510540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6600"/>
                </a:solidFill>
              </a:rPr>
              <a:t>7924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7315200" y="5105400"/>
            <a:ext cx="1676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6600"/>
                </a:solidFill>
              </a:rPr>
              <a:t>30141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>
            <a:off x="1143000" y="1752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86106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>
            <a:off x="2362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8" name="Line 54"/>
          <p:cNvSpPr>
            <a:spLocks noChangeShapeType="1"/>
          </p:cNvSpPr>
          <p:nvPr/>
        </p:nvSpPr>
        <p:spPr bwMode="auto">
          <a:xfrm>
            <a:off x="3886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9" name="Line 55"/>
          <p:cNvSpPr>
            <a:spLocks noChangeShapeType="1"/>
          </p:cNvSpPr>
          <p:nvPr/>
        </p:nvSpPr>
        <p:spPr bwMode="auto">
          <a:xfrm>
            <a:off x="5410200" y="2362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0" name="Line 56"/>
          <p:cNvSpPr>
            <a:spLocks noChangeShapeType="1"/>
          </p:cNvSpPr>
          <p:nvPr/>
        </p:nvSpPr>
        <p:spPr bwMode="auto">
          <a:xfrm>
            <a:off x="7924800" y="2362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4" name="Line 60"/>
          <p:cNvSpPr>
            <a:spLocks noChangeShapeType="1"/>
          </p:cNvSpPr>
          <p:nvPr/>
        </p:nvSpPr>
        <p:spPr bwMode="auto">
          <a:xfrm>
            <a:off x="1143000" y="2362200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5" name="Line 61"/>
          <p:cNvSpPr>
            <a:spLocks noChangeShapeType="1"/>
          </p:cNvSpPr>
          <p:nvPr/>
        </p:nvSpPr>
        <p:spPr bwMode="auto">
          <a:xfrm>
            <a:off x="1295400" y="4191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1371600" y="57150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2743200" y="57150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3" name="Rectangle 69"/>
          <p:cNvSpPr>
            <a:spLocks noChangeArrowheads="1"/>
          </p:cNvSpPr>
          <p:nvPr/>
        </p:nvSpPr>
        <p:spPr bwMode="auto">
          <a:xfrm>
            <a:off x="2743200" y="57150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4" name="Rectangle 70"/>
          <p:cNvSpPr>
            <a:spLocks noChangeArrowheads="1"/>
          </p:cNvSpPr>
          <p:nvPr/>
        </p:nvSpPr>
        <p:spPr bwMode="auto">
          <a:xfrm>
            <a:off x="6400800" y="5715000"/>
            <a:ext cx="533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6400800" y="59436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6" name="Rectangle 72"/>
          <p:cNvSpPr>
            <a:spLocks noChangeArrowheads="1"/>
          </p:cNvSpPr>
          <p:nvPr/>
        </p:nvSpPr>
        <p:spPr bwMode="auto">
          <a:xfrm>
            <a:off x="4343400" y="57150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8" name="Text Box 74"/>
          <p:cNvSpPr txBox="1">
            <a:spLocks noChangeArrowheads="1"/>
          </p:cNvSpPr>
          <p:nvPr/>
        </p:nvSpPr>
        <p:spPr bwMode="auto">
          <a:xfrm>
            <a:off x="0" y="2743200"/>
            <a:ext cx="1447800" cy="3667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Heating ice</a:t>
            </a:r>
            <a:r>
              <a:rPr lang="en-US"/>
              <a:t> </a:t>
            </a:r>
          </a:p>
        </p:txBody>
      </p:sp>
      <p:sp>
        <p:nvSpPr>
          <p:cNvPr id="31820" name="Text Box 76"/>
          <p:cNvSpPr txBox="1">
            <a:spLocks noChangeArrowheads="1"/>
          </p:cNvSpPr>
          <p:nvPr/>
        </p:nvSpPr>
        <p:spPr bwMode="auto">
          <a:xfrm>
            <a:off x="1600200" y="2133600"/>
            <a:ext cx="1905000" cy="64135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Melting ice</a:t>
            </a:r>
          </a:p>
          <a:p>
            <a:r>
              <a:rPr lang="en-US" b="1"/>
              <a:t>S</a:t>
            </a:r>
            <a:r>
              <a:rPr lang="en-US" b="1">
                <a:sym typeface="Wingdings" pitchFamily="2" charset="2"/>
              </a:rPr>
              <a:t>L transition</a:t>
            </a:r>
            <a:endParaRPr lang="en-US" b="1"/>
          </a:p>
        </p:txBody>
      </p:sp>
      <p:sp>
        <p:nvSpPr>
          <p:cNvPr id="31825" name="Text Box 81"/>
          <p:cNvSpPr txBox="1">
            <a:spLocks noChangeArrowheads="1"/>
          </p:cNvSpPr>
          <p:nvPr/>
        </p:nvSpPr>
        <p:spPr bwMode="auto">
          <a:xfrm>
            <a:off x="3581400" y="1905000"/>
            <a:ext cx="1905000" cy="366713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Heating water</a:t>
            </a:r>
          </a:p>
        </p:txBody>
      </p:sp>
      <p:sp>
        <p:nvSpPr>
          <p:cNvPr id="31827" name="Text Box 83"/>
          <p:cNvSpPr txBox="1">
            <a:spLocks noChangeArrowheads="1"/>
          </p:cNvSpPr>
          <p:nvPr/>
        </p:nvSpPr>
        <p:spPr bwMode="auto">
          <a:xfrm>
            <a:off x="5486400" y="1219200"/>
            <a:ext cx="2057400" cy="1077218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 dirty="0"/>
              <a:t>Boiling water</a:t>
            </a:r>
          </a:p>
        </p:txBody>
      </p:sp>
      <p:sp>
        <p:nvSpPr>
          <p:cNvPr id="31831" name="Line 87"/>
          <p:cNvSpPr>
            <a:spLocks noChangeShapeType="1"/>
          </p:cNvSpPr>
          <p:nvPr/>
        </p:nvSpPr>
        <p:spPr bwMode="auto">
          <a:xfrm>
            <a:off x="3886200" y="23622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32" name="Text Box 88"/>
          <p:cNvSpPr txBox="1">
            <a:spLocks noChangeArrowheads="1"/>
          </p:cNvSpPr>
          <p:nvPr/>
        </p:nvSpPr>
        <p:spPr bwMode="auto">
          <a:xfrm>
            <a:off x="3886200" y="29718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100 C</a:t>
            </a:r>
          </a:p>
        </p:txBody>
      </p:sp>
      <p:sp>
        <p:nvSpPr>
          <p:cNvPr id="31833" name="Line 89"/>
          <p:cNvSpPr>
            <a:spLocks noChangeShapeType="1"/>
          </p:cNvSpPr>
          <p:nvPr/>
        </p:nvSpPr>
        <p:spPr bwMode="auto">
          <a:xfrm>
            <a:off x="1219200" y="4114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34" name="Line 90"/>
          <p:cNvSpPr>
            <a:spLocks noChangeShapeType="1"/>
          </p:cNvSpPr>
          <p:nvPr/>
        </p:nvSpPr>
        <p:spPr bwMode="auto">
          <a:xfrm>
            <a:off x="1219200" y="5105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43" name="Text Box 99"/>
          <p:cNvSpPr txBox="1">
            <a:spLocks noChangeArrowheads="1"/>
          </p:cNvSpPr>
          <p:nvPr/>
        </p:nvSpPr>
        <p:spPr bwMode="auto">
          <a:xfrm>
            <a:off x="5562600" y="3124200"/>
            <a:ext cx="274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Specific heat of </a:t>
            </a:r>
            <a:r>
              <a:rPr lang="en-US" sz="2400" b="1" dirty="0" smtClean="0"/>
              <a:t>vaporization</a:t>
            </a:r>
            <a:endParaRPr lang="en-US" sz="2400" b="1" dirty="0"/>
          </a:p>
        </p:txBody>
      </p:sp>
      <p:sp>
        <p:nvSpPr>
          <p:cNvPr id="31844" name="Line 100"/>
          <p:cNvSpPr>
            <a:spLocks noChangeShapeType="1"/>
          </p:cNvSpPr>
          <p:nvPr/>
        </p:nvSpPr>
        <p:spPr bwMode="auto">
          <a:xfrm>
            <a:off x="5410200" y="2667000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45" name="Text Box 101"/>
          <p:cNvSpPr txBox="1">
            <a:spLocks noChangeArrowheads="1"/>
          </p:cNvSpPr>
          <p:nvPr/>
        </p:nvSpPr>
        <p:spPr bwMode="auto">
          <a:xfrm>
            <a:off x="5943600" y="26670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6600"/>
                </a:solidFill>
              </a:rPr>
              <a:t>22217 J</a:t>
            </a:r>
          </a:p>
        </p:txBody>
      </p:sp>
      <p:sp>
        <p:nvSpPr>
          <p:cNvPr id="31846" name="Text Box 102"/>
          <p:cNvSpPr txBox="1">
            <a:spLocks noChangeArrowheads="1"/>
          </p:cNvSpPr>
          <p:nvPr/>
        </p:nvSpPr>
        <p:spPr bwMode="auto">
          <a:xfrm>
            <a:off x="5562600" y="3962400"/>
            <a:ext cx="228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/>
              <a:t>=</a:t>
            </a:r>
            <a:r>
              <a:rPr lang="en-US" sz="2800" b="1" dirty="0">
                <a:solidFill>
                  <a:srgbClr val="FF6600"/>
                </a:solidFill>
              </a:rPr>
              <a:t>22217</a:t>
            </a:r>
            <a:r>
              <a:rPr lang="en-US" sz="2800" b="1" dirty="0"/>
              <a:t> /</a:t>
            </a:r>
            <a:r>
              <a:rPr lang="en-US" sz="2800" b="1" dirty="0" smtClean="0"/>
              <a:t>1</a:t>
            </a:r>
            <a:r>
              <a:rPr lang="en-US" sz="2800" b="1" dirty="0" smtClean="0">
                <a:solidFill>
                  <a:schemeClr val="hlink"/>
                </a:solidFill>
              </a:rPr>
              <a:t>0</a:t>
            </a:r>
          </a:p>
          <a:p>
            <a:r>
              <a:rPr lang="en-US" sz="2800" b="1" dirty="0" smtClean="0"/>
              <a:t>~</a:t>
            </a:r>
            <a:r>
              <a:rPr lang="en-US" sz="2800" b="1" dirty="0" smtClean="0">
                <a:solidFill>
                  <a:srgbClr val="FF0066"/>
                </a:solidFill>
              </a:rPr>
              <a:t>2222 </a:t>
            </a:r>
            <a:r>
              <a:rPr lang="en-US" sz="2800" b="1" dirty="0">
                <a:solidFill>
                  <a:srgbClr val="FF0066"/>
                </a:solidFill>
              </a:rPr>
              <a:t>J/g</a:t>
            </a:r>
          </a:p>
        </p:txBody>
      </p:sp>
      <p:sp>
        <p:nvSpPr>
          <p:cNvPr id="31851" name="Text Box 107"/>
          <p:cNvSpPr txBox="1">
            <a:spLocks noChangeArrowheads="1"/>
          </p:cNvSpPr>
          <p:nvPr/>
        </p:nvSpPr>
        <p:spPr bwMode="auto">
          <a:xfrm>
            <a:off x="990600" y="6324600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All  S</a:t>
            </a:r>
          </a:p>
        </p:txBody>
      </p:sp>
      <p:sp>
        <p:nvSpPr>
          <p:cNvPr id="31852" name="Text Box 108"/>
          <p:cNvSpPr txBox="1">
            <a:spLocks noChangeArrowheads="1"/>
          </p:cNvSpPr>
          <p:nvPr/>
        </p:nvSpPr>
        <p:spPr bwMode="auto">
          <a:xfrm>
            <a:off x="2590800" y="63246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S + L</a:t>
            </a:r>
            <a:r>
              <a:rPr lang="en-US" sz="2400" dirty="0"/>
              <a:t> </a:t>
            </a:r>
          </a:p>
        </p:txBody>
      </p:sp>
      <p:sp>
        <p:nvSpPr>
          <p:cNvPr id="31853" name="Text Box 109"/>
          <p:cNvSpPr txBox="1">
            <a:spLocks noChangeArrowheads="1"/>
          </p:cNvSpPr>
          <p:nvPr/>
        </p:nvSpPr>
        <p:spPr bwMode="auto">
          <a:xfrm>
            <a:off x="4191000" y="6324600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All L</a:t>
            </a:r>
          </a:p>
        </p:txBody>
      </p:sp>
      <p:sp>
        <p:nvSpPr>
          <p:cNvPr id="31854" name="Text Box 110"/>
          <p:cNvSpPr txBox="1">
            <a:spLocks noChangeArrowheads="1"/>
          </p:cNvSpPr>
          <p:nvPr/>
        </p:nvSpPr>
        <p:spPr bwMode="auto">
          <a:xfrm>
            <a:off x="6019800" y="632460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L + G</a:t>
            </a:r>
          </a:p>
        </p:txBody>
      </p:sp>
    </p:spTree>
    <p:extLst>
      <p:ext uri="{BB962C8B-B14F-4D97-AF65-F5344CB8AC3E}">
        <p14:creationId xmlns:p14="http://schemas.microsoft.com/office/powerpoint/2010/main" val="34677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 animBg="1"/>
      <p:bldP spid="31773" grpId="0"/>
      <p:bldP spid="31799" grpId="1" animBg="1"/>
      <p:bldP spid="31800" grpId="0" animBg="1"/>
      <p:bldP spid="31814" grpId="0" animBg="1"/>
      <p:bldP spid="31815" grpId="0" animBg="1"/>
      <p:bldP spid="31827" grpId="0" animBg="1"/>
      <p:bldP spid="31843" grpId="0"/>
      <p:bldP spid="31844" grpId="0" animBg="1"/>
      <p:bldP spid="31845" grpId="0"/>
      <p:bldP spid="31846" grpId="0"/>
      <p:bldP spid="318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sz="2800" dirty="0"/>
              <a:t>Cooling/heating curves: quantitative analysis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219200" y="15240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219200" y="5029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1219200" y="4191000"/>
            <a:ext cx="1143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362200" y="4191000"/>
            <a:ext cx="1524000" cy="0"/>
          </a:xfrm>
          <a:prstGeom prst="line">
            <a:avLst/>
          </a:prstGeom>
          <a:noFill/>
          <a:ln w="76200">
            <a:pattFill prst="solidDmnd">
              <a:fgClr>
                <a:srgbClr val="00FFFF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3886200" y="2362200"/>
            <a:ext cx="1524000" cy="18288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5410200" y="2362200"/>
            <a:ext cx="2514600" cy="0"/>
          </a:xfrm>
          <a:prstGeom prst="line">
            <a:avLst/>
          </a:prstGeom>
          <a:noFill/>
          <a:ln w="38100">
            <a:pattFill prst="lgConfetti">
              <a:fgClr>
                <a:srgbClr val="FF00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7924800" y="1752600"/>
            <a:ext cx="6858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2362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3886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 flipV="1">
            <a:off x="5410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79248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11430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11430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1066800" y="2362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1143000" y="11430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 dirty="0"/>
              <a:t>Example: Heating up 10 g of </a:t>
            </a:r>
            <a:r>
              <a:rPr lang="en-US" b="1" i="0" dirty="0" smtClean="0"/>
              <a:t>water at P=1 </a:t>
            </a:r>
            <a:r>
              <a:rPr lang="en-US" b="1" i="0" smtClean="0"/>
              <a:t>atm </a:t>
            </a:r>
            <a:endParaRPr lang="en-US" b="1" i="0" dirty="0"/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304800" y="1981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100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609600" y="39624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0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457200" y="4495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-10</a:t>
            </a: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1905000" y="5105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</a:rPr>
              <a:t>400 J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3429000" y="51054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</a:rPr>
              <a:t>3739 </a:t>
            </a: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5029200" y="5105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</a:rPr>
              <a:t>7923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7086600" y="5105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</a:rPr>
              <a:t>30140</a:t>
            </a:r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>
            <a:off x="1143000" y="1752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152400" y="14478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110 </a:t>
            </a:r>
            <a:r>
              <a:rPr lang="en-US" b="1" i="0" baseline="30000">
                <a:solidFill>
                  <a:schemeClr val="hlink"/>
                </a:solidFill>
              </a:rPr>
              <a:t>o</a:t>
            </a:r>
            <a:r>
              <a:rPr lang="en-US" b="1" i="0">
                <a:solidFill>
                  <a:schemeClr val="hlink"/>
                </a:solidFill>
              </a:rPr>
              <a:t>C</a:t>
            </a:r>
          </a:p>
        </p:txBody>
      </p:sp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7772400" y="50292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0" dirty="0">
                <a:solidFill>
                  <a:srgbClr val="FF6600"/>
                </a:solidFill>
              </a:rPr>
              <a:t>30340</a:t>
            </a:r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86106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79" name="Line 35"/>
          <p:cNvSpPr>
            <a:spLocks noChangeShapeType="1"/>
          </p:cNvSpPr>
          <p:nvPr/>
        </p:nvSpPr>
        <p:spPr bwMode="auto">
          <a:xfrm>
            <a:off x="1371600" y="17526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80" name="Line 36"/>
          <p:cNvSpPr>
            <a:spLocks noChangeShapeType="1"/>
          </p:cNvSpPr>
          <p:nvPr/>
        </p:nvSpPr>
        <p:spPr bwMode="auto">
          <a:xfrm>
            <a:off x="8610600" y="17526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>
            <a:off x="2362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8" name="Line 54"/>
          <p:cNvSpPr>
            <a:spLocks noChangeShapeType="1"/>
          </p:cNvSpPr>
          <p:nvPr/>
        </p:nvSpPr>
        <p:spPr bwMode="auto">
          <a:xfrm>
            <a:off x="3886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9" name="Line 55"/>
          <p:cNvSpPr>
            <a:spLocks noChangeShapeType="1"/>
          </p:cNvSpPr>
          <p:nvPr/>
        </p:nvSpPr>
        <p:spPr bwMode="auto">
          <a:xfrm>
            <a:off x="5410200" y="2362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0" name="Line 56"/>
          <p:cNvSpPr>
            <a:spLocks noChangeShapeType="1"/>
          </p:cNvSpPr>
          <p:nvPr/>
        </p:nvSpPr>
        <p:spPr bwMode="auto">
          <a:xfrm>
            <a:off x="7924800" y="2362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5" name="Line 61"/>
          <p:cNvSpPr>
            <a:spLocks noChangeShapeType="1"/>
          </p:cNvSpPr>
          <p:nvPr/>
        </p:nvSpPr>
        <p:spPr bwMode="auto">
          <a:xfrm>
            <a:off x="1295400" y="4191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1371600" y="57150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2743200" y="57150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3" name="Rectangle 69"/>
          <p:cNvSpPr>
            <a:spLocks noChangeArrowheads="1"/>
          </p:cNvSpPr>
          <p:nvPr/>
        </p:nvSpPr>
        <p:spPr bwMode="auto">
          <a:xfrm>
            <a:off x="2743200" y="57150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4" name="Rectangle 70"/>
          <p:cNvSpPr>
            <a:spLocks noChangeArrowheads="1"/>
          </p:cNvSpPr>
          <p:nvPr/>
        </p:nvSpPr>
        <p:spPr bwMode="auto">
          <a:xfrm>
            <a:off x="6400800" y="5715000"/>
            <a:ext cx="533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6400800" y="59436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6" name="Rectangle 72"/>
          <p:cNvSpPr>
            <a:spLocks noChangeArrowheads="1"/>
          </p:cNvSpPr>
          <p:nvPr/>
        </p:nvSpPr>
        <p:spPr bwMode="auto">
          <a:xfrm>
            <a:off x="4343400" y="57150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7" name="Rectangle 73"/>
          <p:cNvSpPr>
            <a:spLocks noChangeArrowheads="1"/>
          </p:cNvSpPr>
          <p:nvPr/>
        </p:nvSpPr>
        <p:spPr bwMode="auto">
          <a:xfrm>
            <a:off x="8001000" y="5638800"/>
            <a:ext cx="533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8" name="Text Box 74"/>
          <p:cNvSpPr txBox="1">
            <a:spLocks noChangeArrowheads="1"/>
          </p:cNvSpPr>
          <p:nvPr/>
        </p:nvSpPr>
        <p:spPr bwMode="auto">
          <a:xfrm>
            <a:off x="0" y="2743200"/>
            <a:ext cx="1447800" cy="3667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Heating ice</a:t>
            </a:r>
            <a:r>
              <a:rPr lang="en-US"/>
              <a:t> </a:t>
            </a:r>
          </a:p>
        </p:txBody>
      </p:sp>
      <p:sp>
        <p:nvSpPr>
          <p:cNvPr id="31820" name="Text Box 76"/>
          <p:cNvSpPr txBox="1">
            <a:spLocks noChangeArrowheads="1"/>
          </p:cNvSpPr>
          <p:nvPr/>
        </p:nvSpPr>
        <p:spPr bwMode="auto">
          <a:xfrm>
            <a:off x="1600200" y="2209800"/>
            <a:ext cx="1905000" cy="6413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Melting ice</a:t>
            </a:r>
          </a:p>
          <a:p>
            <a:r>
              <a:rPr lang="en-US" b="1"/>
              <a:t>S</a:t>
            </a:r>
            <a:r>
              <a:rPr lang="en-US" b="1">
                <a:sym typeface="Wingdings" pitchFamily="2" charset="2"/>
              </a:rPr>
              <a:t>L transition</a:t>
            </a:r>
            <a:endParaRPr lang="en-US" b="1"/>
          </a:p>
        </p:txBody>
      </p:sp>
      <p:sp>
        <p:nvSpPr>
          <p:cNvPr id="31825" name="Text Box 81"/>
          <p:cNvSpPr txBox="1">
            <a:spLocks noChangeArrowheads="1"/>
          </p:cNvSpPr>
          <p:nvPr/>
        </p:nvSpPr>
        <p:spPr bwMode="auto">
          <a:xfrm>
            <a:off x="3581400" y="1905000"/>
            <a:ext cx="190500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Heating water</a:t>
            </a:r>
          </a:p>
        </p:txBody>
      </p:sp>
      <p:sp>
        <p:nvSpPr>
          <p:cNvPr id="31827" name="Text Box 83"/>
          <p:cNvSpPr txBox="1">
            <a:spLocks noChangeArrowheads="1"/>
          </p:cNvSpPr>
          <p:nvPr/>
        </p:nvSpPr>
        <p:spPr bwMode="auto">
          <a:xfrm>
            <a:off x="5562600" y="1905000"/>
            <a:ext cx="2057400" cy="366713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00FFFF">
                  <a:gamma/>
                  <a:shade val="46275"/>
                  <a:invGamma/>
                </a:srgbClr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/>
              <a:t>Boiling water</a:t>
            </a:r>
          </a:p>
        </p:txBody>
      </p:sp>
      <p:sp>
        <p:nvSpPr>
          <p:cNvPr id="31833" name="Line 89"/>
          <p:cNvSpPr>
            <a:spLocks noChangeShapeType="1"/>
          </p:cNvSpPr>
          <p:nvPr/>
        </p:nvSpPr>
        <p:spPr bwMode="auto">
          <a:xfrm>
            <a:off x="1219200" y="4114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34" name="Line 90"/>
          <p:cNvSpPr>
            <a:spLocks noChangeShapeType="1"/>
          </p:cNvSpPr>
          <p:nvPr/>
        </p:nvSpPr>
        <p:spPr bwMode="auto">
          <a:xfrm>
            <a:off x="1219200" y="5105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48" name="Text Box 104"/>
          <p:cNvSpPr txBox="1">
            <a:spLocks noChangeArrowheads="1"/>
          </p:cNvSpPr>
          <p:nvPr/>
        </p:nvSpPr>
        <p:spPr bwMode="auto">
          <a:xfrm>
            <a:off x="6019800" y="762000"/>
            <a:ext cx="2514600" cy="10772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Heating steam</a:t>
            </a:r>
          </a:p>
        </p:txBody>
      </p:sp>
      <p:sp>
        <p:nvSpPr>
          <p:cNvPr id="31851" name="Text Box 107"/>
          <p:cNvSpPr txBox="1">
            <a:spLocks noChangeArrowheads="1"/>
          </p:cNvSpPr>
          <p:nvPr/>
        </p:nvSpPr>
        <p:spPr bwMode="auto">
          <a:xfrm>
            <a:off x="990600" y="632460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All  S</a:t>
            </a:r>
          </a:p>
        </p:txBody>
      </p:sp>
      <p:sp>
        <p:nvSpPr>
          <p:cNvPr id="31852" name="Text Box 108"/>
          <p:cNvSpPr txBox="1">
            <a:spLocks noChangeArrowheads="1"/>
          </p:cNvSpPr>
          <p:nvPr/>
        </p:nvSpPr>
        <p:spPr bwMode="auto">
          <a:xfrm>
            <a:off x="2590800" y="63246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S + L</a:t>
            </a:r>
            <a:r>
              <a:rPr lang="en-US" sz="2800" dirty="0"/>
              <a:t> </a:t>
            </a:r>
          </a:p>
        </p:txBody>
      </p:sp>
      <p:sp>
        <p:nvSpPr>
          <p:cNvPr id="31853" name="Text Box 109"/>
          <p:cNvSpPr txBox="1">
            <a:spLocks noChangeArrowheads="1"/>
          </p:cNvSpPr>
          <p:nvPr/>
        </p:nvSpPr>
        <p:spPr bwMode="auto">
          <a:xfrm>
            <a:off x="4191000" y="6324600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All L</a:t>
            </a:r>
          </a:p>
        </p:txBody>
      </p:sp>
      <p:sp>
        <p:nvSpPr>
          <p:cNvPr id="31854" name="Text Box 110"/>
          <p:cNvSpPr txBox="1">
            <a:spLocks noChangeArrowheads="1"/>
          </p:cNvSpPr>
          <p:nvPr/>
        </p:nvSpPr>
        <p:spPr bwMode="auto">
          <a:xfrm>
            <a:off x="6019800" y="63246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L + G</a:t>
            </a:r>
          </a:p>
        </p:txBody>
      </p:sp>
      <p:sp>
        <p:nvSpPr>
          <p:cNvPr id="31855" name="Text Box 111"/>
          <p:cNvSpPr txBox="1">
            <a:spLocks noChangeArrowheads="1"/>
          </p:cNvSpPr>
          <p:nvPr/>
        </p:nvSpPr>
        <p:spPr bwMode="auto">
          <a:xfrm>
            <a:off x="7696200" y="6172200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ALL G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7924800" y="4038600"/>
            <a:ext cx="685800" cy="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696200" y="3352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200 J</a:t>
            </a:r>
            <a:endParaRPr lang="en-US" sz="3600" dirty="0"/>
          </a:p>
        </p:txBody>
      </p:sp>
      <p:sp>
        <p:nvSpPr>
          <p:cNvPr id="76" name="TextBox 75"/>
          <p:cNvSpPr txBox="1"/>
          <p:nvPr/>
        </p:nvSpPr>
        <p:spPr>
          <a:xfrm>
            <a:off x="5562600" y="2667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Specific heat of steam</a:t>
            </a:r>
            <a:endParaRPr lang="en-US" sz="2400" dirty="0" smtClean="0"/>
          </a:p>
        </p:txBody>
      </p:sp>
      <p:sp>
        <p:nvSpPr>
          <p:cNvPr id="77" name="TextBox 76"/>
          <p:cNvSpPr txBox="1"/>
          <p:nvPr/>
        </p:nvSpPr>
        <p:spPr>
          <a:xfrm>
            <a:off x="5638800" y="3200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=</a:t>
            </a:r>
            <a:r>
              <a:rPr lang="en-US" sz="2400" b="1" u="sng" dirty="0" smtClean="0"/>
              <a:t>200 J</a:t>
            </a:r>
            <a:endParaRPr lang="en-US" sz="2400" b="1" dirty="0" smtClean="0"/>
          </a:p>
          <a:p>
            <a:r>
              <a:rPr lang="en-US" sz="2400" b="1" dirty="0" smtClean="0"/>
              <a:t>  10 g*10 C</a:t>
            </a:r>
            <a:endParaRPr lang="en-US" sz="2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5791200" y="3962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=</a:t>
            </a:r>
            <a:r>
              <a:rPr lang="en-US" sz="2400" b="1" u="sng" dirty="0" smtClean="0"/>
              <a:t>2 J</a:t>
            </a:r>
            <a:endParaRPr lang="en-US" sz="2400" b="1" dirty="0" smtClean="0"/>
          </a:p>
          <a:p>
            <a:r>
              <a:rPr lang="en-US" sz="2400" b="1" dirty="0" smtClean="0"/>
              <a:t>  g* 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677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nimBg="1"/>
      <p:bldP spid="31776" grpId="0"/>
      <p:bldP spid="31779" grpId="0" animBg="1"/>
      <p:bldP spid="31780" grpId="0" animBg="1"/>
      <p:bldP spid="31817" grpId="0" animBg="1"/>
      <p:bldP spid="31848" grpId="0" animBg="1"/>
      <p:bldP spid="31855" grpId="0"/>
      <p:bldP spid="75" grpId="0"/>
      <p:bldP spid="76" grpId="0"/>
      <p:bldP spid="77" grpId="0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sz="2800" dirty="0"/>
              <a:t>Cooling/heating curves: quantitative </a:t>
            </a:r>
            <a:r>
              <a:rPr lang="en-US" sz="2800" dirty="0" smtClean="0"/>
              <a:t>analysis summarized</a:t>
            </a:r>
            <a:endParaRPr lang="en-US" sz="2800" dirty="0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219200" y="15240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219200" y="5029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1219200" y="4191000"/>
            <a:ext cx="1143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362200" y="4191000"/>
            <a:ext cx="1524000" cy="0"/>
          </a:xfrm>
          <a:prstGeom prst="line">
            <a:avLst/>
          </a:prstGeom>
          <a:noFill/>
          <a:ln w="76200">
            <a:pattFill prst="solidDmnd">
              <a:fgClr>
                <a:srgbClr val="00FFFF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3886200" y="2362200"/>
            <a:ext cx="1524000" cy="18288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5410200" y="2362200"/>
            <a:ext cx="2514600" cy="0"/>
          </a:xfrm>
          <a:prstGeom prst="line">
            <a:avLst/>
          </a:prstGeom>
          <a:noFill/>
          <a:ln w="38100">
            <a:pattFill prst="lgConfetti">
              <a:fgClr>
                <a:srgbClr val="FF00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7924800" y="1752600"/>
            <a:ext cx="6858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2362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3886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 flipV="1">
            <a:off x="54102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79248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11430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11430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1066800" y="2362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1143000" y="11430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 dirty="0"/>
              <a:t>Example: Heating up 10 g of </a:t>
            </a:r>
            <a:r>
              <a:rPr lang="en-US" b="1" i="0" dirty="0" smtClean="0"/>
              <a:t>water at P=1 </a:t>
            </a:r>
            <a:r>
              <a:rPr lang="en-US" b="1" i="0" smtClean="0"/>
              <a:t>atm </a:t>
            </a:r>
            <a:endParaRPr lang="en-US" b="1" i="0" dirty="0"/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304800" y="1981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100</a:t>
            </a: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609600" y="39624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0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457200" y="4495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-10</a:t>
            </a: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1905000" y="5105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</a:rPr>
              <a:t>400 J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3429000" y="51054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</a:rPr>
              <a:t>3739 </a:t>
            </a: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5029200" y="5105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</a:rPr>
              <a:t>7923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7086600" y="5105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</a:rPr>
              <a:t>30140</a:t>
            </a:r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>
            <a:off x="1143000" y="1752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152400" y="14478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chemeClr val="hlink"/>
                </a:solidFill>
              </a:rPr>
              <a:t>110 </a:t>
            </a:r>
            <a:r>
              <a:rPr lang="en-US" b="1" i="0" baseline="30000">
                <a:solidFill>
                  <a:schemeClr val="hlink"/>
                </a:solidFill>
              </a:rPr>
              <a:t>o</a:t>
            </a:r>
            <a:r>
              <a:rPr lang="en-US" b="1" i="0">
                <a:solidFill>
                  <a:schemeClr val="hlink"/>
                </a:solidFill>
              </a:rPr>
              <a:t>C</a:t>
            </a:r>
          </a:p>
        </p:txBody>
      </p:sp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7772400" y="50292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0" dirty="0">
                <a:solidFill>
                  <a:srgbClr val="FF6600"/>
                </a:solidFill>
              </a:rPr>
              <a:t>30340</a:t>
            </a:r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8610600" y="4953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79" name="Line 35"/>
          <p:cNvSpPr>
            <a:spLocks noChangeShapeType="1"/>
          </p:cNvSpPr>
          <p:nvPr/>
        </p:nvSpPr>
        <p:spPr bwMode="auto">
          <a:xfrm>
            <a:off x="1371600" y="17526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80" name="Line 36"/>
          <p:cNvSpPr>
            <a:spLocks noChangeShapeType="1"/>
          </p:cNvSpPr>
          <p:nvPr/>
        </p:nvSpPr>
        <p:spPr bwMode="auto">
          <a:xfrm>
            <a:off x="8610600" y="17526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>
            <a:off x="2362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8" name="Line 54"/>
          <p:cNvSpPr>
            <a:spLocks noChangeShapeType="1"/>
          </p:cNvSpPr>
          <p:nvPr/>
        </p:nvSpPr>
        <p:spPr bwMode="auto">
          <a:xfrm>
            <a:off x="38862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99" name="Line 55"/>
          <p:cNvSpPr>
            <a:spLocks noChangeShapeType="1"/>
          </p:cNvSpPr>
          <p:nvPr/>
        </p:nvSpPr>
        <p:spPr bwMode="auto">
          <a:xfrm>
            <a:off x="5410200" y="2362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0" name="Line 56"/>
          <p:cNvSpPr>
            <a:spLocks noChangeShapeType="1"/>
          </p:cNvSpPr>
          <p:nvPr/>
        </p:nvSpPr>
        <p:spPr bwMode="auto">
          <a:xfrm>
            <a:off x="7924800" y="2362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5" name="Line 61"/>
          <p:cNvSpPr>
            <a:spLocks noChangeShapeType="1"/>
          </p:cNvSpPr>
          <p:nvPr/>
        </p:nvSpPr>
        <p:spPr bwMode="auto">
          <a:xfrm>
            <a:off x="1295400" y="4191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1371600" y="57150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2" name="Rectangle 68"/>
          <p:cNvSpPr>
            <a:spLocks noChangeArrowheads="1"/>
          </p:cNvSpPr>
          <p:nvPr/>
        </p:nvSpPr>
        <p:spPr bwMode="auto">
          <a:xfrm>
            <a:off x="2743200" y="5715000"/>
            <a:ext cx="533400" cy="4572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3" name="Rectangle 69"/>
          <p:cNvSpPr>
            <a:spLocks noChangeArrowheads="1"/>
          </p:cNvSpPr>
          <p:nvPr/>
        </p:nvSpPr>
        <p:spPr bwMode="auto">
          <a:xfrm>
            <a:off x="2743200" y="57150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4" name="Rectangle 70"/>
          <p:cNvSpPr>
            <a:spLocks noChangeArrowheads="1"/>
          </p:cNvSpPr>
          <p:nvPr/>
        </p:nvSpPr>
        <p:spPr bwMode="auto">
          <a:xfrm>
            <a:off x="6400800" y="5715000"/>
            <a:ext cx="533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5" name="Rectangle 71"/>
          <p:cNvSpPr>
            <a:spLocks noChangeArrowheads="1"/>
          </p:cNvSpPr>
          <p:nvPr/>
        </p:nvSpPr>
        <p:spPr bwMode="auto">
          <a:xfrm>
            <a:off x="6400800" y="5943600"/>
            <a:ext cx="533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6" name="Rectangle 72"/>
          <p:cNvSpPr>
            <a:spLocks noChangeArrowheads="1"/>
          </p:cNvSpPr>
          <p:nvPr/>
        </p:nvSpPr>
        <p:spPr bwMode="auto">
          <a:xfrm>
            <a:off x="4343400" y="5715000"/>
            <a:ext cx="533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7" name="Rectangle 73"/>
          <p:cNvSpPr>
            <a:spLocks noChangeArrowheads="1"/>
          </p:cNvSpPr>
          <p:nvPr/>
        </p:nvSpPr>
        <p:spPr bwMode="auto">
          <a:xfrm>
            <a:off x="8001000" y="5638800"/>
            <a:ext cx="533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818" name="Text Box 74"/>
          <p:cNvSpPr txBox="1">
            <a:spLocks noChangeArrowheads="1"/>
          </p:cNvSpPr>
          <p:nvPr/>
        </p:nvSpPr>
        <p:spPr bwMode="auto">
          <a:xfrm>
            <a:off x="0" y="2743200"/>
            <a:ext cx="1447800" cy="3667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Heating ice</a:t>
            </a:r>
            <a:r>
              <a:rPr lang="en-US"/>
              <a:t> </a:t>
            </a:r>
          </a:p>
        </p:txBody>
      </p:sp>
      <p:sp>
        <p:nvSpPr>
          <p:cNvPr id="31820" name="Text Box 76"/>
          <p:cNvSpPr txBox="1">
            <a:spLocks noChangeArrowheads="1"/>
          </p:cNvSpPr>
          <p:nvPr/>
        </p:nvSpPr>
        <p:spPr bwMode="auto">
          <a:xfrm>
            <a:off x="1600200" y="2209800"/>
            <a:ext cx="1905000" cy="6413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Melting ice</a:t>
            </a:r>
          </a:p>
          <a:p>
            <a:r>
              <a:rPr lang="en-US" b="1"/>
              <a:t>S</a:t>
            </a:r>
            <a:r>
              <a:rPr lang="en-US" b="1">
                <a:sym typeface="Wingdings" pitchFamily="2" charset="2"/>
              </a:rPr>
              <a:t>L transition</a:t>
            </a:r>
            <a:endParaRPr lang="en-US" b="1"/>
          </a:p>
        </p:txBody>
      </p:sp>
      <p:sp>
        <p:nvSpPr>
          <p:cNvPr id="31825" name="Text Box 81"/>
          <p:cNvSpPr txBox="1">
            <a:spLocks noChangeArrowheads="1"/>
          </p:cNvSpPr>
          <p:nvPr/>
        </p:nvSpPr>
        <p:spPr bwMode="auto">
          <a:xfrm>
            <a:off x="3581400" y="1905000"/>
            <a:ext cx="190500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Heating water</a:t>
            </a:r>
          </a:p>
        </p:txBody>
      </p:sp>
      <p:sp>
        <p:nvSpPr>
          <p:cNvPr id="31827" name="Text Box 83"/>
          <p:cNvSpPr txBox="1">
            <a:spLocks noChangeArrowheads="1"/>
          </p:cNvSpPr>
          <p:nvPr/>
        </p:nvSpPr>
        <p:spPr bwMode="auto">
          <a:xfrm>
            <a:off x="5562600" y="1905000"/>
            <a:ext cx="2057400" cy="366713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00FFFF">
                  <a:gamma/>
                  <a:shade val="46275"/>
                  <a:invGamma/>
                </a:srgbClr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 dirty="0"/>
              <a:t>Boiling water</a:t>
            </a:r>
          </a:p>
        </p:txBody>
      </p:sp>
      <p:sp>
        <p:nvSpPr>
          <p:cNvPr id="31833" name="Line 89"/>
          <p:cNvSpPr>
            <a:spLocks noChangeShapeType="1"/>
          </p:cNvSpPr>
          <p:nvPr/>
        </p:nvSpPr>
        <p:spPr bwMode="auto">
          <a:xfrm>
            <a:off x="1219200" y="4114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34" name="Line 90"/>
          <p:cNvSpPr>
            <a:spLocks noChangeShapeType="1"/>
          </p:cNvSpPr>
          <p:nvPr/>
        </p:nvSpPr>
        <p:spPr bwMode="auto">
          <a:xfrm>
            <a:off x="1219200" y="5105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848" name="Text Box 104"/>
          <p:cNvSpPr txBox="1">
            <a:spLocks noChangeArrowheads="1"/>
          </p:cNvSpPr>
          <p:nvPr/>
        </p:nvSpPr>
        <p:spPr bwMode="auto">
          <a:xfrm>
            <a:off x="6400800" y="990600"/>
            <a:ext cx="2514600" cy="4001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Heating steam</a:t>
            </a:r>
          </a:p>
        </p:txBody>
      </p:sp>
      <p:sp>
        <p:nvSpPr>
          <p:cNvPr id="31851" name="Text Box 107"/>
          <p:cNvSpPr txBox="1">
            <a:spLocks noChangeArrowheads="1"/>
          </p:cNvSpPr>
          <p:nvPr/>
        </p:nvSpPr>
        <p:spPr bwMode="auto">
          <a:xfrm>
            <a:off x="990600" y="632460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All  S</a:t>
            </a:r>
          </a:p>
        </p:txBody>
      </p:sp>
      <p:sp>
        <p:nvSpPr>
          <p:cNvPr id="31852" name="Text Box 108"/>
          <p:cNvSpPr txBox="1">
            <a:spLocks noChangeArrowheads="1"/>
          </p:cNvSpPr>
          <p:nvPr/>
        </p:nvSpPr>
        <p:spPr bwMode="auto">
          <a:xfrm>
            <a:off x="2590800" y="63246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S + L</a:t>
            </a:r>
            <a:r>
              <a:rPr lang="en-US" sz="2800" dirty="0"/>
              <a:t> </a:t>
            </a:r>
          </a:p>
        </p:txBody>
      </p:sp>
      <p:sp>
        <p:nvSpPr>
          <p:cNvPr id="31853" name="Text Box 109"/>
          <p:cNvSpPr txBox="1">
            <a:spLocks noChangeArrowheads="1"/>
          </p:cNvSpPr>
          <p:nvPr/>
        </p:nvSpPr>
        <p:spPr bwMode="auto">
          <a:xfrm>
            <a:off x="4191000" y="6324600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All L</a:t>
            </a:r>
          </a:p>
        </p:txBody>
      </p:sp>
      <p:sp>
        <p:nvSpPr>
          <p:cNvPr id="31854" name="Text Box 110"/>
          <p:cNvSpPr txBox="1">
            <a:spLocks noChangeArrowheads="1"/>
          </p:cNvSpPr>
          <p:nvPr/>
        </p:nvSpPr>
        <p:spPr bwMode="auto">
          <a:xfrm>
            <a:off x="6019800" y="63246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L + G</a:t>
            </a:r>
          </a:p>
        </p:txBody>
      </p:sp>
      <p:sp>
        <p:nvSpPr>
          <p:cNvPr id="31855" name="Text Box 111"/>
          <p:cNvSpPr txBox="1">
            <a:spLocks noChangeArrowheads="1"/>
          </p:cNvSpPr>
          <p:nvPr/>
        </p:nvSpPr>
        <p:spPr bwMode="auto">
          <a:xfrm>
            <a:off x="7696200" y="6172200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ALL 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0" y="3657600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Q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ice</a:t>
            </a:r>
            <a:r>
              <a:rPr lang="en-US" sz="2400" b="1" dirty="0" smtClean="0">
                <a:solidFill>
                  <a:srgbClr val="FF0000"/>
                </a:solidFill>
              </a:rPr>
              <a:t> =4.0 J/</a:t>
            </a:r>
            <a:r>
              <a:rPr lang="en-US" sz="2400" b="1" dirty="0" err="1" smtClean="0">
                <a:solidFill>
                  <a:srgbClr val="FF0000"/>
                </a:solidFill>
              </a:rPr>
              <a:t>g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400" b="1" dirty="0" err="1" smtClean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33600" y="3352800"/>
            <a:ext cx="1828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6600FF"/>
                </a:solidFill>
              </a:rPr>
              <a:t>Q</a:t>
            </a:r>
            <a:r>
              <a:rPr lang="en-US" sz="2400" b="1" baseline="-25000" dirty="0" err="1" smtClean="0">
                <a:solidFill>
                  <a:srgbClr val="6600FF"/>
                </a:solidFill>
              </a:rPr>
              <a:t>fus</a:t>
            </a:r>
            <a:r>
              <a:rPr lang="en-US" sz="2400" b="1" dirty="0" smtClean="0">
                <a:solidFill>
                  <a:srgbClr val="6600FF"/>
                </a:solidFill>
              </a:rPr>
              <a:t> =334 J/g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81400" y="2819400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Q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liq</a:t>
            </a:r>
            <a:r>
              <a:rPr lang="en-US" sz="2400" b="1" dirty="0" smtClean="0">
                <a:solidFill>
                  <a:srgbClr val="FF0000"/>
                </a:solidFill>
              </a:rPr>
              <a:t> =4.18 J/</a:t>
            </a:r>
            <a:r>
              <a:rPr lang="en-US" sz="2400" b="1" dirty="0" err="1" smtClean="0">
                <a:solidFill>
                  <a:srgbClr val="FF0000"/>
                </a:solidFill>
              </a:rPr>
              <a:t>g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400" b="1" dirty="0" err="1" smtClean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715000" y="2514600"/>
            <a:ext cx="2133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6600FF"/>
                </a:solidFill>
              </a:rPr>
              <a:t>Q</a:t>
            </a:r>
            <a:r>
              <a:rPr lang="en-US" sz="2400" b="1" baseline="-25000" dirty="0" err="1" smtClean="0">
                <a:solidFill>
                  <a:srgbClr val="6600FF"/>
                </a:solidFill>
              </a:rPr>
              <a:t>vap</a:t>
            </a:r>
            <a:r>
              <a:rPr lang="en-US" sz="2400" b="1" dirty="0" smtClean="0">
                <a:solidFill>
                  <a:srgbClr val="6600FF"/>
                </a:solidFill>
              </a:rPr>
              <a:t> =2221 J/g</a:t>
            </a:r>
            <a:endParaRPr lang="en-US" sz="2400" b="1" dirty="0">
              <a:solidFill>
                <a:srgbClr val="66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705600" y="1371600"/>
            <a:ext cx="2438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Q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steam</a:t>
            </a:r>
            <a:r>
              <a:rPr lang="en-US" sz="2400" b="1" dirty="0" smtClean="0">
                <a:solidFill>
                  <a:srgbClr val="FF0000"/>
                </a:solidFill>
              </a:rPr>
              <a:t> =2.0 J/</a:t>
            </a:r>
            <a:r>
              <a:rPr lang="en-US" sz="2400" b="1" dirty="0" err="1" smtClean="0">
                <a:solidFill>
                  <a:srgbClr val="FF0000"/>
                </a:solidFill>
              </a:rPr>
              <a:t>g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400" b="1" dirty="0" err="1" smtClean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914400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  <a:r>
              <a:rPr lang="en-US" sz="3600" dirty="0" smtClean="0"/>
              <a:t>00 Joules heats a 2 gram sample of  solid from 10 </a:t>
            </a:r>
            <a:r>
              <a:rPr lang="en-US" sz="3600" baseline="30000" dirty="0" err="1" smtClean="0"/>
              <a:t>o</a:t>
            </a:r>
            <a:r>
              <a:rPr lang="en-US" sz="3600" dirty="0" err="1" smtClean="0"/>
              <a:t>C</a:t>
            </a:r>
            <a:r>
              <a:rPr lang="en-US" sz="3600" dirty="0" smtClean="0"/>
              <a:t> to 30 </a:t>
            </a:r>
            <a:r>
              <a:rPr lang="en-US" sz="3600" baseline="30000" dirty="0" err="1" smtClean="0"/>
              <a:t>o</a:t>
            </a:r>
            <a:r>
              <a:rPr lang="en-US" sz="3600" dirty="0" err="1" smtClean="0"/>
              <a:t>C</a:t>
            </a:r>
            <a:r>
              <a:rPr lang="en-US" sz="3600" dirty="0" smtClean="0"/>
              <a:t> . What is the solid sample’ specific heat, </a:t>
            </a:r>
            <a:r>
              <a:rPr lang="en-US" sz="3600" dirty="0" err="1" smtClean="0"/>
              <a:t>q</a:t>
            </a:r>
            <a:r>
              <a:rPr lang="en-US" sz="3600" baseline="-25000" dirty="0" err="1" smtClean="0"/>
              <a:t>sp</a:t>
            </a:r>
            <a:r>
              <a:rPr lang="en-US" sz="3600" dirty="0" smtClean="0"/>
              <a:t> ?</a:t>
            </a:r>
          </a:p>
          <a:p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286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drill/practice with heating/cooling curve data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33528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q</a:t>
            </a:r>
            <a:r>
              <a:rPr lang="en-US" sz="4000" b="1" baseline="-25000" dirty="0" err="1" smtClean="0"/>
              <a:t>sp</a:t>
            </a:r>
            <a:r>
              <a:rPr lang="en-US" sz="4000" b="1" dirty="0" smtClean="0"/>
              <a:t> = </a:t>
            </a:r>
            <a:r>
              <a:rPr lang="en-US" sz="4000" b="1" u="sng" dirty="0" smtClean="0"/>
              <a:t>  Q      </a:t>
            </a:r>
            <a:r>
              <a:rPr lang="en-US" sz="4000" b="1" dirty="0" smtClean="0"/>
              <a:t>=     </a:t>
            </a:r>
            <a:r>
              <a:rPr lang="en-US" sz="4000" b="1" u="sng" dirty="0"/>
              <a:t>4</a:t>
            </a:r>
            <a:r>
              <a:rPr lang="en-US" sz="4000" b="1" u="sng" dirty="0" smtClean="0"/>
              <a:t>00		</a:t>
            </a:r>
            <a:r>
              <a:rPr lang="en-US" sz="4000" b="1" dirty="0" smtClean="0"/>
              <a:t>  =</a:t>
            </a:r>
            <a:r>
              <a:rPr lang="en-US" sz="4000" b="1" u="sng" dirty="0" smtClean="0"/>
              <a:t>10 J</a:t>
            </a:r>
          </a:p>
          <a:p>
            <a:r>
              <a:rPr lang="en-US" sz="4000" b="1" dirty="0"/>
              <a:t> </a:t>
            </a:r>
            <a:r>
              <a:rPr lang="en-US" sz="4000" b="1" dirty="0" smtClean="0"/>
              <a:t>          m*</a:t>
            </a:r>
            <a:r>
              <a:rPr lang="en-US" sz="4000" b="1" dirty="0" smtClean="0">
                <a:sym typeface="Symbol" panose="05050102010706020507" pitchFamily="18" charset="2"/>
              </a:rPr>
              <a:t>T</a:t>
            </a:r>
            <a:r>
              <a:rPr lang="en-US" sz="4000" b="1" dirty="0" smtClean="0"/>
              <a:t>       2*(30-10)	      g </a:t>
            </a:r>
            <a:r>
              <a:rPr lang="en-US" sz="4000" b="1" baseline="30000" dirty="0" err="1" smtClean="0"/>
              <a:t>o</a:t>
            </a:r>
            <a:r>
              <a:rPr lang="en-US" sz="4000" b="1" dirty="0" err="1" smtClean="0"/>
              <a:t>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317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286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More drill/practice with heating/cooling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47800" y="1143000"/>
            <a:ext cx="0" cy="266700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447800" y="3800901"/>
            <a:ext cx="457200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447800" y="2514600"/>
            <a:ext cx="990600" cy="106680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8400" y="2514600"/>
            <a:ext cx="22098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48200" y="1524000"/>
            <a:ext cx="1219200" cy="99060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38400" y="3581400"/>
            <a:ext cx="0" cy="3810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18630" y="3581400"/>
            <a:ext cx="0" cy="3810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7400" y="3640540"/>
            <a:ext cx="0" cy="3810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7400" y="1524000"/>
            <a:ext cx="0" cy="22769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18630" y="2514600"/>
            <a:ext cx="29570" cy="12954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38400" y="2514600"/>
            <a:ext cx="0" cy="15069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66800" y="2514600"/>
            <a:ext cx="13716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85800" y="3581400"/>
            <a:ext cx="9144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219200" y="1524000"/>
            <a:ext cx="46482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57401" y="398976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50 J</a:t>
            </a:r>
            <a:endParaRPr lang="en-US" sz="3600" dirty="0"/>
          </a:p>
        </p:txBody>
      </p:sp>
      <p:sp>
        <p:nvSpPr>
          <p:cNvPr id="33" name="TextBox 32"/>
          <p:cNvSpPr txBox="1"/>
          <p:nvPr/>
        </p:nvSpPr>
        <p:spPr>
          <a:xfrm>
            <a:off x="4155742" y="3970361"/>
            <a:ext cx="1172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150 J</a:t>
            </a:r>
            <a:endParaRPr lang="en-US" sz="3600" dirty="0"/>
          </a:p>
        </p:txBody>
      </p:sp>
      <p:sp>
        <p:nvSpPr>
          <p:cNvPr id="34" name="TextBox 33"/>
          <p:cNvSpPr txBox="1"/>
          <p:nvPr/>
        </p:nvSpPr>
        <p:spPr>
          <a:xfrm>
            <a:off x="5848348" y="3993135"/>
            <a:ext cx="122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180 J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152399" y="3200400"/>
            <a:ext cx="1143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-45 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C</a:t>
            </a:r>
            <a:endParaRPr lang="en-US" sz="2800" dirty="0" smtClean="0"/>
          </a:p>
          <a:p>
            <a:r>
              <a:rPr lang="en-US" sz="2800" dirty="0" smtClean="0"/>
              <a:t>(solid)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114298" y="2209800"/>
            <a:ext cx="114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-25 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C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152399" y="1219200"/>
            <a:ext cx="114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  0 </a:t>
            </a:r>
            <a:r>
              <a:rPr lang="en-US" sz="2800" baseline="30000" dirty="0" err="1" smtClean="0"/>
              <a:t>o</a:t>
            </a:r>
            <a:r>
              <a:rPr lang="en-US" sz="2800" dirty="0" err="1" smtClean="0"/>
              <a:t>C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92124" y="4576744"/>
            <a:ext cx="516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1) What is X’s melting point? </a:t>
            </a:r>
            <a:endParaRPr lang="en-US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4006184" y="846456"/>
            <a:ext cx="4909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0.5  gram sample of X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95537" y="5082050"/>
            <a:ext cx="5162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) What is solid X’s </a:t>
            </a:r>
            <a:r>
              <a:rPr lang="en-US" sz="3200" dirty="0" err="1" smtClean="0"/>
              <a:t>q</a:t>
            </a:r>
            <a:r>
              <a:rPr lang="en-US" sz="3200" baseline="-25000" dirty="0" err="1" smtClean="0"/>
              <a:t>sp</a:t>
            </a:r>
            <a:r>
              <a:rPr lang="en-US" sz="3200" dirty="0"/>
              <a:t> </a:t>
            </a:r>
            <a:r>
              <a:rPr lang="en-US" sz="3200" dirty="0" smtClean="0"/>
              <a:t>(J/g 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C</a:t>
            </a:r>
            <a:r>
              <a:rPr lang="en-US" sz="3200" dirty="0" smtClean="0"/>
              <a:t>) </a:t>
            </a:r>
            <a:endParaRPr lang="en-US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-53176" y="5568195"/>
            <a:ext cx="701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3)What X’s specific heat of melting ? (J/g)</a:t>
            </a:r>
            <a:endParaRPr lang="en-US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61411" y="6091506"/>
            <a:ext cx="6327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  <a:r>
              <a:rPr lang="en-US" sz="3200" dirty="0" smtClean="0"/>
              <a:t>)What liquid X’s </a:t>
            </a:r>
            <a:r>
              <a:rPr lang="en-US" sz="3200" dirty="0" err="1" smtClean="0"/>
              <a:t>q</a:t>
            </a:r>
            <a:r>
              <a:rPr lang="en-US" sz="3200" baseline="-25000" dirty="0" err="1" smtClean="0"/>
              <a:t>sp</a:t>
            </a:r>
            <a:r>
              <a:rPr lang="en-US" sz="3200" dirty="0" smtClean="0"/>
              <a:t> (J/g 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C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43" name="TextBox 42"/>
          <p:cNvSpPr txBox="1"/>
          <p:nvPr/>
        </p:nvSpPr>
        <p:spPr>
          <a:xfrm>
            <a:off x="5694886" y="4569359"/>
            <a:ext cx="1295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-25 </a:t>
            </a:r>
            <a:r>
              <a:rPr lang="en-US" sz="32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3200" b="1" dirty="0" err="1" smtClean="0">
                <a:solidFill>
                  <a:srgbClr val="FF0000"/>
                </a:solidFill>
              </a:rPr>
              <a:t>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54091" y="5062889"/>
            <a:ext cx="35160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50/(0.5*20)=5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58910" y="5603317"/>
            <a:ext cx="241118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100/0.5=200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96503" y="6132183"/>
            <a:ext cx="35160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</a:rPr>
              <a:t>0/(0.5*25)=2.4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42" grpId="0"/>
      <p:bldP spid="43" grpId="0" animBg="1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1039</Words>
  <Application>Microsoft Office PowerPoint</Application>
  <PresentationFormat>On-screen Show (4:3)</PresentationFormat>
  <Paragraphs>314</Paragraphs>
  <Slides>20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Symbol</vt:lpstr>
      <vt:lpstr>Wingdings</vt:lpstr>
      <vt:lpstr>Office Theme</vt:lpstr>
      <vt:lpstr>Packager Shell Object</vt:lpstr>
      <vt:lpstr>PowerPoint Presentation</vt:lpstr>
      <vt:lpstr>Cooling/heating curves: quantitative analysis</vt:lpstr>
      <vt:lpstr>Cooling/heating curves: quantitative analysis</vt:lpstr>
      <vt:lpstr>Cooling/heating curves: quantitative analysis</vt:lpstr>
      <vt:lpstr>Cooling/heating curves: quantitative analysis</vt:lpstr>
      <vt:lpstr>Cooling/heating curves: quantitative analysis</vt:lpstr>
      <vt:lpstr>Cooling/heating curves: quantitative analysis summarized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 reading &amp; Phase diagrams</vt:lpstr>
      <vt:lpstr>Phase diagram map reading (pp. 366-370)</vt:lpstr>
      <vt:lpstr>PowerPoint Presentation</vt:lpstr>
      <vt:lpstr>PowerPoint Presentation</vt:lpstr>
      <vt:lpstr>PowerPoint Presentation</vt:lpstr>
      <vt:lpstr>PowerPoint Presentation</vt:lpstr>
      <vt:lpstr>Supercritical behavior:CO2 example  (see also figure 11.13 pg 432)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fong</dc:creator>
  <cp:lastModifiedBy>Fong, Jerry</cp:lastModifiedBy>
  <cp:revision>72</cp:revision>
  <dcterms:created xsi:type="dcterms:W3CDTF">2013-11-26T17:16:30Z</dcterms:created>
  <dcterms:modified xsi:type="dcterms:W3CDTF">2013-12-05T15:10:29Z</dcterms:modified>
</cp:coreProperties>
</file>