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  <p:sldMasterId id="2147483713" r:id="rId3"/>
    <p:sldMasterId id="2147483726" r:id="rId4"/>
    <p:sldMasterId id="2147483739" r:id="rId5"/>
    <p:sldMasterId id="2147483752" r:id="rId6"/>
    <p:sldMasterId id="2147483765" r:id="rId7"/>
    <p:sldMasterId id="2147483777" r:id="rId8"/>
    <p:sldMasterId id="2147483789" r:id="rId9"/>
    <p:sldMasterId id="2147483801" r:id="rId10"/>
  </p:sldMasterIdLst>
  <p:notesMasterIdLst>
    <p:notesMasterId r:id="rId39"/>
  </p:notesMasterIdLst>
  <p:sldIdLst>
    <p:sldId id="271" r:id="rId11"/>
    <p:sldId id="273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8" r:id="rId24"/>
    <p:sldId id="286" r:id="rId25"/>
    <p:sldId id="287" r:id="rId26"/>
    <p:sldId id="289" r:id="rId27"/>
    <p:sldId id="290" r:id="rId28"/>
    <p:sldId id="292" r:id="rId29"/>
    <p:sldId id="291" r:id="rId30"/>
    <p:sldId id="296" r:id="rId31"/>
    <p:sldId id="293" r:id="rId32"/>
    <p:sldId id="294" r:id="rId33"/>
    <p:sldId id="299" r:id="rId34"/>
    <p:sldId id="300" r:id="rId35"/>
    <p:sldId id="298" r:id="rId36"/>
    <p:sldId id="301" r:id="rId37"/>
    <p:sldId id="30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905B57-4C97-420A-BC88-028AFD9F3685}">
          <p14:sldIdLst>
            <p14:sldId id="271"/>
            <p14:sldId id="273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8"/>
            <p14:sldId id="286"/>
            <p14:sldId id="287"/>
            <p14:sldId id="289"/>
            <p14:sldId id="290"/>
            <p14:sldId id="292"/>
            <p14:sldId id="291"/>
            <p14:sldId id="296"/>
            <p14:sldId id="293"/>
            <p14:sldId id="294"/>
            <p14:sldId id="299"/>
          </p14:sldIdLst>
        </p14:section>
        <p14:section name="Untitled Section" id="{23CBC2A3-CB94-4CAF-9DCA-EB239E2DA874}">
          <p14:sldIdLst>
            <p14:sldId id="300"/>
            <p14:sldId id="298"/>
            <p14:sldId id="301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7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00544-8555-4736-990B-6AD2333313D9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1E089-4CB7-4101-BC91-45FE78EB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Show how calculation was done on board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69E0DE-AFF8-41DD-8CA3-5C7ABF6E1E2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Stadium at 1.</a:t>
            </a:r>
            <a:r>
              <a:rPr lang="en-US" baseline="0" dirty="0" smtClean="0"/>
              <a:t> E. 161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st.</a:t>
            </a:r>
            <a:r>
              <a:rPr lang="en-US" baseline="0" dirty="0" smtClean="0"/>
              <a:t>, Bronx NY 14051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2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8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0758D-6FEB-4DB1-899C-D336FD87451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7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0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Capture student thoughts</a:t>
            </a:r>
            <a:r>
              <a:rPr lang="en-US" baseline="0" dirty="0" smtClean="0"/>
              <a:t> on board. Let them speculate…make sure their reasoning is sensible.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0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Capture student thoughts</a:t>
            </a:r>
            <a:r>
              <a:rPr lang="en-US" baseline="0" dirty="0" smtClean="0"/>
              <a:t> on board. Let them speculate…make sure their reasoning is sensible.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0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AAB6BB-2D3C-4BB8-9E32-236D132B197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5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221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00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909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10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312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681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532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35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567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029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550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375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700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18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168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5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6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7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6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0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2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12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4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5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20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3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8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63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54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8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41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10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1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85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0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43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04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86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36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57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07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7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88A51-208C-4761-A890-2CEB9207D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14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85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1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92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72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32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39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3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86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87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420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86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63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5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13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41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24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00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33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20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67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6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02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1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324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24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750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73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00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0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73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53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14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817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2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81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8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283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690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988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06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437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76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349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030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368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079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04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74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868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691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853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391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859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672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6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636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12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111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927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17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94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920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589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647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508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7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4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9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7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F062-A979-4486-B0BD-4304BFEA3B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BAA7-1730-4B1D-8FBB-03DE8725F12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8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4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1ACBCEF-501F-4BE0-8B6D-CC633B0912B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3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0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3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81EE-10DA-415E-A988-32596E1FC0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D090-8162-4401-82B3-086D6F73BA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utherford's+gold+leaf+experiment+apparatus&amp;source=images&amp;cd=&amp;cad=rja&amp;docid=15JkYSMiGkSLlM&amp;tbnid=IxRKSBp3ITNTGM:&amp;ved=0CAUQjRw&amp;url=http://www.antonine-education.co.uk/Pages/Physics_5/Nuclear_Physics/NUC_06/Nuclear_page_6.htm&amp;ei=6Y-rUYutGvS20AH314Fo&amp;bvm=bv.47244034,d.dmg&amp;psig=AFQjCNG0gPT3NJvG7ts5zDrqg3ldi0rfKQ&amp;ust=13702843357990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TBiwHMoVZwxQHM&amp;tbnid=3GVo89vIshDcTM:&amp;ved=0CAgQjRwwAA&amp;url=http://www.aaccessmaps.com/show/map/us/ny/nyc_area_hwy&amp;ei=LnuyUfatDreg4APp-IHYDw&amp;psig=AFQjCNHsNSButDaiudYHPFmMzkFfl9RmYA&amp;ust=137073783830784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url?sa=i&amp;rct=j&amp;q=&amp;esrc=s&amp;frm=1&amp;source=images&amp;cd=&amp;cad=rja&amp;docid=4p9hhCqVT5jnFM&amp;tbnid=5zjjlG3ynTH1bM:&amp;ved=&amp;url=http://nyfalls.com/lakes/finger-lakes/honeoye/&amp;ei=g7keUuuDM6nKsATaw4DIBw&amp;bvm=bv.51495398,d.cWc&amp;psig=AFQjCNEm3tOY_lZMf4PhYMNxOErWy30WoA&amp;ust=1377831684656765" TargetMode="Externa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VVGUZ7GrpCvVtM&amp;tbnid=jjXrYf5gmxABJM:&amp;ved=0CAUQjRw&amp;url=http://vikrantnaik.wordpress.com/2012/03/08/cool-physicists-and-poor-chemists/&amp;ei=UHcWUtDFBYHB4AOuq4G4BA&amp;bvm=bv.51156542,d.dmg&amp;psig=AFQjCNH3m0xMaYaV_-fpGyIvuYKCrlikdg&amp;ust=1377290390432218" TargetMode="Externa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Nz254qlqZ9BBZM&amp;tbnid=h0dsJ1lYr90c5M:&amp;ved=0CAUQjRw&amp;url=http://www.google.com/url?sa=i&amp;rct=j&amp;q=&amp;esrc=s&amp;frm=1&amp;source=images&amp;cd=&amp;cad=rja&amp;docid=Nz254qlqZ9BBZM&amp;tbnid=h0dsJ1lYr90c5M:&amp;ved=&amp;url=http://h2physics.org/?cat=48&amp;ei=Er0eUrC6EYiqsASl0oHgCA&amp;bvm=bv.51495398,d.cWc&amp;psig=AFQjCNFmH8C_GtRO7TqPUeixrd6Wc4FcBw&amp;ust=1377832594874795&amp;ei=S70eUp_EB67B4AO7mIDAAw&amp;bvm=bv.51495398,d.cWc&amp;psig=AFQjCNFmH8C_GtRO7TqPUeixrd6Wc4FcBw&amp;ust=137783259487479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url?sa=i&amp;rct=j&amp;q=&amp;esrc=s&amp;frm=1&amp;source=images&amp;cd=&amp;cad=rja&amp;docid=0GCuseDcKX62cM&amp;tbnid=20DGFPZZ40oJRM:&amp;ved=0CAUQjRw&amp;url=http://www.bbc.co.uk/news/science-environment-13626587&amp;ei=7L0eUveqJfXl4AOTo4GYCg&amp;bvm=bv.51495398,d.cWc&amp;psig=AFQjCNEdzIB_0ljUNbWLZNdzjTaw0VVeeQ&amp;ust=1377832762286761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r.+feynman&amp;source=images&amp;cd=&amp;cad=rja&amp;docid=5ZT4OY6RD82d8M&amp;tbnid=e9bzz_g1Bup3xM:&amp;ved=&amp;url=http://www.fptem.blogspot.com/&amp;ei=5qSJUaEYz6fgA_nAgcAL&amp;bvm=bv.46226182,d.dmg&amp;psig=AFQjCNHTCYBb8BajNSU6_cvyvj9XYHNL_w&amp;ust=136806154250292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stern-gerlach+experiment&amp;source=images&amp;cd=&amp;cad=rja&amp;docid=0zC9VRRAEchq7M&amp;tbnid=tsL4cegxah7NnM:&amp;ved=0CAUQjRw&amp;url=http://library.thinkquest.org/19662/high/eng/exp-stern-gerlach.html&amp;ei=G8GFUcnoD8St0AGuzoBo&amp;bvm=bv.45960087,d.dmQ&amp;psig=AFQjCNFyawusbxNpW9QJtA-08QNFI26Ihg&amp;ust=1367806608356701" TargetMode="Externa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stern-gerlach+experiment&amp;source=images&amp;cd=&amp;cad=rja&amp;docid=9SuzUfpHqg4XMM&amp;tbnid=JwQfcB24DCso5M:&amp;ved=0CAUQjRw&amp;url=http://tikalon.com/blog/blog.php?article=smoke_and_mirrors&amp;ei=w8CFUdykFsTK0AGG-4HADQ&amp;bvm=bv.45960087,d.dmQ&amp;psig=AFQjCNHT6zp1oniGABXh3FQLeZWryEuRcg&amp;ust=1367806503962679" TargetMode="Externa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stern-gerlach+experiment&amp;source=images&amp;cd=&amp;cad=rja&amp;docid=PaFWsUiPYIdCGM&amp;tbnid=l1m2FQfe96DQMM:&amp;ved=0CAUQjRw&amp;url=http://www.ru.nl/fnwi/physchem/solid_state_nmr/education/interdisciplinary/recreating_the/&amp;ei=TsGFUcuGOKO30gGD7oDgBA&amp;bvm=bv.45960087,d.dmQ&amp;psig=AFQjCNEFaItx0rJwAcqw-fEoU9qPqNsp7w&amp;ust=136780665979857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stern+and+gernlach+&amp;source=images&amp;cd=&amp;cad=rja&amp;docid=ZJgC2Ybh-YEYIM&amp;tbnid=2Js1X3jAe2rvbM:&amp;ved=0CAUQjRw&amp;url=http://hep.physics.indiana.edu/~hgevans/classes/graphics/physicists/stern_gerlach.html&amp;ei=CdqFUfa9KYLZ0wGX4YGwAQ&amp;psig=AFQjCNEHxnkzWp64F72s6l9Y5klvY9dZig&amp;ust=1367812969199347" TargetMode="External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www.google.com/url?sa=i&amp;rct=j&amp;q=&amp;esrc=s&amp;frm=1&amp;source=images&amp;cd=&amp;cad=rja&amp;docid=_a6cRxAKCqB6QM&amp;tbnid=YokWcMVGRU718M:&amp;ved=0CAUQjRw&amp;url=http://www.sodahead.com/living/are-you-left-handed-or-right/question-2588897/?page=3&amp;ei=lU8fUurVCY269gSwwoDYCQ&amp;bvm=bv.51495398,d.cWc&amp;psig=AFQjCNFJ1Eeq2n8YQdVuy7_JHOktPtMkqQ&amp;ust=1377870075103640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docid=29NMazD-LyOJZM&amp;tbnid=eqZUyv9vw8YTxM:&amp;ved=0CAUQjRw&amp;url=http://www.psdgraphics.com/psd-icons/male-and-female-signs/&amp;ei=EEsfUqD7Lviu4AOjtoHQDw&amp;bvm=bv.51495398,d.cWc&amp;psig=AFQjCNHRBjdm_AT3t7uBzW2MdYt_mJOJbg&amp;ust=137786894039812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6.xml"/><Relationship Id="rId7" Type="http://schemas.openxmlformats.org/officeDocument/2006/relationships/hyperlink" Target="http://www.google.com/url?sa=i&amp;rct=j&amp;q=&amp;esrc=s&amp;frm=1&amp;source=images&amp;cd=&amp;cad=rja&amp;docid=29NMazD-LyOJZM&amp;tbnid=xvTCc50PVfLNeM:&amp;ved=0CAUQjRw&amp;url=http://www.psdgraphics.com/psd-icons/male-and-female-signs/&amp;ei=YUofUqTmCKTl4AOrj4HIAQ&amp;bvm=bv.51495398,d.cWc&amp;psig=AFQjCNH5a8_6oRgkkQaf59isL09vlPT1rA&amp;ust=1377868757551576" TargetMode="External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jpeg"/><Relationship Id="rId4" Type="http://schemas.openxmlformats.org/officeDocument/2006/relationships/image" Target="../media/image25.jpeg"/><Relationship Id="rId9" Type="http://schemas.openxmlformats.org/officeDocument/2006/relationships/hyperlink" Target="http://www.google.com/url?sa=i&amp;rct=j&amp;q=&amp;esrc=s&amp;frm=1&amp;source=images&amp;cd=&amp;cad=rja&amp;docid=29NMazD-LyOJZM&amp;tbnid=eqZUyv9vw8YTxM:&amp;ved=0CAUQjRw&amp;url=http://www.psdgraphics.com/psd-icons/male-and-female-signs/&amp;ei=EEsfUqD7Lviu4AOjtoHQDw&amp;bvm=bv.51495398,d.cWc&amp;psig=AFQjCNHRBjdm_AT3t7uBzW2MdYt_mJOJbg&amp;ust=137786894039812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29NMazD-LyOJZM&amp;tbnid=xvTCc50PVfLNeM:&amp;ved=0CAUQjRw&amp;url=http://www.psdgraphics.com/psd-icons/male-and-female-signs/&amp;ei=YUofUqTmCKTl4AOrj4HIAQ&amp;bvm=bv.51495398,d.cWc&amp;psig=AFQjCNH5a8_6oRgkkQaf59isL09vlPT1rA&amp;ust=1377868757551576" TargetMode="Externa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esrc=s&amp;frm=1&amp;source=images&amp;cd=&amp;cad=rja&amp;docid=29NMazD-LyOJZM&amp;tbnid=eqZUyv9vw8YTxM:&amp;ved=0CAUQjRw&amp;url=http://www.psdgraphics.com/psd-icons/male-and-female-signs/&amp;ei=EEsfUqD7Lviu4AOjtoHQDw&amp;bvm=bv.51495398,d.cWc&amp;psig=AFQjCNHRBjdm_AT3t7uBzW2MdYt_mJOJbg&amp;ust=137786894039812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VVGUZ7GrpCvVtM&amp;tbnid=jjXrYf5gmxABJM:&amp;ved=0CAUQjRw&amp;url=http://vikrantnaik.wordpress.com/2012/03/08/cool-physicists-and-poor-chemists/&amp;ei=UHcWUtDFBYHB4AOuq4G4BA&amp;bvm=bv.51156542,d.dmg&amp;psig=AFQjCNH3m0xMaYaV_-fpGyIvuYKCrlikdg&amp;ust=1377290390432218" TargetMode="Externa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testing </a:t>
            </a:r>
            <a:r>
              <a:rPr lang="en-US" dirty="0">
                <a:solidFill>
                  <a:srgbClr val="FF0000"/>
                </a:solidFill>
              </a:rPr>
              <a:t>Thomson’s Plum Pudding atomic model </a:t>
            </a:r>
            <a:r>
              <a:rPr lang="en-US" dirty="0">
                <a:solidFill>
                  <a:srgbClr val="000000"/>
                </a:solidFill>
              </a:rPr>
              <a:t>(continued)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u="sng" dirty="0">
                <a:solidFill>
                  <a:srgbClr val="FF0000"/>
                </a:solidFill>
              </a:rPr>
              <a:t>Gold Foil </a:t>
            </a:r>
            <a:r>
              <a:rPr lang="en-US" sz="2800" b="1" i="1" u="sng" dirty="0">
                <a:solidFill>
                  <a:srgbClr val="000000"/>
                </a:solidFill>
              </a:rPr>
              <a:t>Experiment lore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Marie Curie supplied the radon =</a:t>
            </a:r>
            <a:r>
              <a:rPr lang="en-US" sz="2500" b="1" i="1" dirty="0">
                <a:solidFill>
                  <a:srgbClr val="FF0066"/>
                </a:solidFill>
                <a:sym typeface="Symbol"/>
              </a:rPr>
              <a:t> </a:t>
            </a:r>
            <a:r>
              <a:rPr lang="en-US" sz="2500" b="1" i="1" dirty="0">
                <a:solidFill>
                  <a:srgbClr val="FF0066"/>
                </a:solidFill>
              </a:rPr>
              <a:t>source. 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It required ~ 1 hour sitting in absolute dark to condition eyes.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You could only observe scintillations for 1-2 minutes before </a:t>
            </a:r>
          </a:p>
          <a:p>
            <a:pPr indent="-514350" fontAlgn="base">
              <a:spcAft>
                <a:spcPct val="0"/>
              </a:spcAft>
            </a:pPr>
            <a:r>
              <a:rPr lang="en-US" sz="2500" b="1" i="1" dirty="0">
                <a:solidFill>
                  <a:srgbClr val="000000"/>
                </a:solidFill>
              </a:rPr>
              <a:t>       desensitizing.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7848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Schematic of </a:t>
            </a:r>
            <a:r>
              <a:rPr lang="en-US" sz="2800" b="1" dirty="0">
                <a:solidFill>
                  <a:srgbClr val="FF0000"/>
                </a:solidFill>
              </a:rPr>
              <a:t>Rutherford’s</a:t>
            </a:r>
            <a:r>
              <a:rPr lang="en-US" sz="2800" b="1" dirty="0">
                <a:solidFill>
                  <a:srgbClr val="000000"/>
                </a:solidFill>
              </a:rPr>
              <a:t> `</a:t>
            </a:r>
            <a:r>
              <a:rPr lang="en-US" sz="2800" b="1" dirty="0">
                <a:solidFill>
                  <a:srgbClr val="FF0066"/>
                </a:solidFill>
              </a:rPr>
              <a:t>gold foil</a:t>
            </a:r>
            <a:r>
              <a:rPr lang="en-US" sz="2800" b="1" dirty="0">
                <a:solidFill>
                  <a:srgbClr val="000000"/>
                </a:solidFill>
              </a:rPr>
              <a:t>’ </a:t>
            </a:r>
            <a:r>
              <a:rPr lang="en-US" sz="2800" dirty="0">
                <a:solidFill>
                  <a:srgbClr val="000000"/>
                </a:solidFill>
              </a:rPr>
              <a:t>apparatus</a:t>
            </a:r>
          </a:p>
        </p:txBody>
      </p:sp>
      <p:pic>
        <p:nvPicPr>
          <p:cNvPr id="44036" name="Picture 4" descr="http://www.antonine-education.co.uk/Image_library/Physics_5/Nuclear_physics/alph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0992"/>
            <a:ext cx="6629400" cy="3671749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 bwMode="auto">
          <a:xfrm>
            <a:off x="5943600" y="1371600"/>
            <a:ext cx="457200" cy="523220"/>
          </a:xfrm>
          <a:custGeom>
            <a:avLst/>
            <a:gdLst>
              <a:gd name="connsiteX0" fmla="*/ 0 w 307648"/>
              <a:gd name="connsiteY0" fmla="*/ 0 h 495656"/>
              <a:gd name="connsiteX1" fmla="*/ 247828 w 307648"/>
              <a:gd name="connsiteY1" fmla="*/ 136733 h 495656"/>
              <a:gd name="connsiteX2" fmla="*/ 307648 w 307648"/>
              <a:gd name="connsiteY2" fmla="*/ 495656 h 4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495656">
                <a:moveTo>
                  <a:pt x="0" y="0"/>
                </a:moveTo>
                <a:cubicBezTo>
                  <a:pt x="98276" y="27062"/>
                  <a:pt x="196553" y="54124"/>
                  <a:pt x="247828" y="136733"/>
                </a:cubicBezTo>
                <a:cubicBezTo>
                  <a:pt x="299103" y="219342"/>
                  <a:pt x="307648" y="495656"/>
                  <a:pt x="307648" y="495656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676400"/>
            <a:ext cx="3733800" cy="461665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Alpha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)</a:t>
            </a:r>
            <a:r>
              <a:rPr lang="en-US" sz="2400" b="1" dirty="0">
                <a:solidFill>
                  <a:srgbClr val="FF0000"/>
                </a:solidFill>
              </a:rPr>
              <a:t> particles=He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8400" y="2133600"/>
            <a:ext cx="685800" cy="838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724400" y="4038600"/>
            <a:ext cx="76200" cy="5334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705600" y="914400"/>
            <a:ext cx="2438400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Microscope</a:t>
            </a:r>
          </a:p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Rotated to detect scintillations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4495800"/>
            <a:ext cx="5943600" cy="492443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</a:rPr>
              <a:t>ZnS</a:t>
            </a:r>
            <a:r>
              <a:rPr lang="en-US" sz="2600" b="1" dirty="0">
                <a:solidFill>
                  <a:srgbClr val="FF0000"/>
                </a:solidFill>
              </a:rPr>
              <a:t> screen is a scintillating surface</a:t>
            </a:r>
          </a:p>
        </p:txBody>
      </p:sp>
    </p:spTree>
    <p:extLst>
      <p:ext uri="{BB962C8B-B14F-4D97-AF65-F5344CB8AC3E}">
        <p14:creationId xmlns:p14="http://schemas.microsoft.com/office/powerpoint/2010/main" val="16269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sz="3200" dirty="0" smtClean="0"/>
              <a:t>Atom dimensions in familiar terms</a:t>
            </a:r>
            <a:r>
              <a:rPr lang="en-US" dirty="0" smtClean="0"/>
              <a:t>: </a:t>
            </a:r>
            <a:r>
              <a:rPr lang="en-US" b="1" dirty="0" smtClean="0"/>
              <a:t>Metaphor 1</a:t>
            </a:r>
          </a:p>
        </p:txBody>
      </p:sp>
      <p:pic>
        <p:nvPicPr>
          <p:cNvPr id="28677" name="Picture 5" descr="yankee-stadium-b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6400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seb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0500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3505200" y="2514600"/>
            <a:ext cx="3886200" cy="2209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010400" y="30480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Baseball as </a:t>
            </a:r>
            <a:r>
              <a:rPr lang="en-US" sz="2800">
                <a:solidFill>
                  <a:srgbClr val="0000CC"/>
                </a:solidFill>
              </a:rPr>
              <a:t>nucleus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09600" y="6096000"/>
            <a:ext cx="73152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Old Yankee Stadium, the Bronx </a:t>
            </a:r>
          </a:p>
        </p:txBody>
      </p:sp>
      <p:pic>
        <p:nvPicPr>
          <p:cNvPr id="28685" name="Picture 13" descr="yanke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962400"/>
            <a:ext cx="1590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0" y="1124243"/>
            <a:ext cx="3733800" cy="175432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0000"/>
                </a:solidFill>
              </a:rPr>
              <a:t>Electrons </a:t>
            </a:r>
            <a:r>
              <a:rPr lang="en-US" sz="3600" i="1" dirty="0">
                <a:solidFill>
                  <a:srgbClr val="FF0000"/>
                </a:solidFill>
              </a:rPr>
              <a:t>start here (~</a:t>
            </a:r>
            <a:r>
              <a:rPr lang="en-US" sz="3600" b="1" i="1" dirty="0">
                <a:solidFill>
                  <a:srgbClr val="FF0000"/>
                </a:solidFill>
              </a:rPr>
              <a:t>2.4</a:t>
            </a:r>
            <a:r>
              <a:rPr lang="en-US" sz="3600" i="1" dirty="0">
                <a:solidFill>
                  <a:srgbClr val="FF0000"/>
                </a:solidFill>
              </a:rPr>
              <a:t> miles past cheap seats)  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3352800" y="1600200"/>
            <a:ext cx="3352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7467600" y="1905000"/>
            <a:ext cx="10668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67600" y="1143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3”</a:t>
            </a:r>
          </a:p>
        </p:txBody>
      </p:sp>
    </p:spTree>
    <p:extLst>
      <p:ext uri="{BB962C8B-B14F-4D97-AF65-F5344CB8AC3E}">
        <p14:creationId xmlns:p14="http://schemas.microsoft.com/office/powerpoint/2010/main" val="16173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3" grpId="0"/>
      <p:bldP spid="28684" grpId="0" animBg="1"/>
      <p:bldP spid="28688" grpId="0" animBg="1"/>
      <p:bldP spid="2868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accessmaps.com/images/maps/us/ny/nyc_area_hwy/nyc_area_hw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" y="17585"/>
            <a:ext cx="9261230" cy="68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181600" y="381000"/>
            <a:ext cx="1819275" cy="1918395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5" name="Picture 6" descr="basebal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75182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019800" y="620057"/>
            <a:ext cx="1962150" cy="8277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124700" y="2286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Nucleus(+)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70" y="914400"/>
            <a:ext cx="4718538" cy="1384995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~ dimension of Rutherford’s      electronic cloud (-) (2.4 mile radius from baseball nucleus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381500" y="2215669"/>
            <a:ext cx="685800" cy="8372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647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132" y="609600"/>
            <a:ext cx="6186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Metaphor 2: </a:t>
            </a:r>
          </a:p>
          <a:p>
            <a:r>
              <a:rPr lang="en-US" sz="5400" dirty="0" smtClean="0"/>
              <a:t>pencil dot and string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27682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Pencil dot = nucleus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239043" y="2589627"/>
            <a:ext cx="3886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~ 0.02 cm radius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9751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Electron orbit is 100,000X nuclear radius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02181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/>
              <a:buChar char="Þ"/>
            </a:pPr>
            <a:r>
              <a:rPr lang="en-US" sz="4000" dirty="0" smtClean="0"/>
              <a:t>Electron orbit radius =??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0885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66 </a:t>
            </a:r>
            <a:r>
              <a:rPr lang="en-US" sz="4400" dirty="0" err="1" smtClean="0"/>
              <a:t>ft</a:t>
            </a:r>
            <a:r>
              <a:rPr lang="en-US" sz="4400" dirty="0" smtClean="0"/>
              <a:t> of string= electron radius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278663" y="5462157"/>
            <a:ext cx="7736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(for us `dumb’ Americans, that’s ~ </a:t>
            </a:r>
            <a:r>
              <a:rPr lang="en-US" sz="3600" b="1" dirty="0">
                <a:solidFill>
                  <a:srgbClr val="FF0000"/>
                </a:solidFill>
              </a:rPr>
              <a:t>66 </a:t>
            </a:r>
            <a:r>
              <a:rPr lang="en-US" sz="3600" b="1" dirty="0" err="1">
                <a:solidFill>
                  <a:srgbClr val="FF0000"/>
                </a:solidFill>
              </a:rPr>
              <a:t>ft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4683530"/>
            <a:ext cx="6858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0.02 cm * 100,000 = 2000 cm </a:t>
            </a:r>
          </a:p>
        </p:txBody>
      </p:sp>
    </p:spTree>
    <p:extLst>
      <p:ext uri="{BB962C8B-B14F-4D97-AF65-F5344CB8AC3E}">
        <p14:creationId xmlns:p14="http://schemas.microsoft.com/office/powerpoint/2010/main" val="145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Metaphor 3:</a:t>
            </a:r>
          </a:p>
          <a:p>
            <a:r>
              <a:rPr lang="en-US" sz="3600" b="1" dirty="0" smtClean="0"/>
              <a:t> scissor and paper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61066"/>
            <a:ext cx="67818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90600" y="2514600"/>
            <a:ext cx="670560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00200" y="2590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20 cm (~ 1 envelope length)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038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would you figure out how many times we must we cut an envelope in half to get to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298686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Your 6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 Critical thinking challenge: 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2951" y="52578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b="1" dirty="0"/>
              <a:t>Electronic diameter (2*10</a:t>
            </a:r>
            <a:r>
              <a:rPr lang="en-US" sz="3200" b="1" baseline="30000" dirty="0"/>
              <a:t>-10</a:t>
            </a:r>
            <a:r>
              <a:rPr lang="en-US" sz="3200" b="1" dirty="0"/>
              <a:t> m=2*10</a:t>
            </a:r>
            <a:r>
              <a:rPr lang="en-US" sz="3200" b="1" baseline="30000" dirty="0"/>
              <a:t>-8</a:t>
            </a:r>
            <a:r>
              <a:rPr lang="en-US" sz="3200" b="1" dirty="0"/>
              <a:t> cm)</a:t>
            </a:r>
          </a:p>
          <a:p>
            <a:pPr marL="342900" indent="-342900">
              <a:buAutoNum type="alphaLcParenR"/>
            </a:pPr>
            <a:r>
              <a:rPr lang="en-US" sz="3200" b="1" dirty="0"/>
              <a:t>Nuclear diameter ( 2*10</a:t>
            </a:r>
            <a:r>
              <a:rPr lang="en-US" sz="3200" b="1" baseline="30000" dirty="0"/>
              <a:t>-15</a:t>
            </a:r>
            <a:r>
              <a:rPr lang="en-US" sz="3200" b="1" dirty="0"/>
              <a:t> m= 2*10</a:t>
            </a:r>
            <a:r>
              <a:rPr lang="en-US" sz="3200" b="1" baseline="30000" dirty="0"/>
              <a:t>-13</a:t>
            </a:r>
            <a:r>
              <a:rPr lang="en-US" sz="3200" b="1" dirty="0"/>
              <a:t> cm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388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QUExQWFhUVGRgYGBgXGB8bGhoeHBwXGBccGhoaHCggGBwlHxgdITEiJSkrLi4uHB8zODMsNygtLisBCgoKDg0OGhAQGzQkICQsLCwsLCwsLCwsLCwsLCwsLCwsLCwsLCwsLCwsLCwsLCwsLCwsLCwsLCwsLCwsLCwsLP/AABEIAGsB2AMBIgACEQEDEQH/xAAcAAACAwEBAQEAAAAAAAAAAAACAwEEBQYABwj/xABGEAABAgQDBAcHAgMFBgcAAAABAhEAAyExBBJBBVFhcQYTIoGRobEUMkJSwdHw4fEHYnIjM4KS0hUWU6LC4iVDY4OTsuP/xAAZAQEBAQEBAQAAAAAAAAAAAAABAAIDBAX/xAAnEQACAgEEAgICAgMAAAAAAAAAAQIRUQMSEyExQQRhIvAUgXHR4f/aAAwDAQACEQMRAD8A4lBUN1t/jSCmzq07/wBtecElCctnY/j8IZ2alieA0/SDcjx0JE4GiqcKd1bwCEByCW48K8IcpKVA9k6XET1A0Yu/p+bodyChZQQzVHGkemFWtH8C3KPKQR8BI3vx3iGJmm1bUBsd9d8NlQlOIVY1A/O4QSpo3etGpbvh0sBlAivL8eAJQxB0515RbkFDJawoOM1LtEomKYsvk5IMLTOQH013fqIk5VVd4boqHHrA1e8Kv3QHtK2NT4U8oYhBTQKZ2+zueMSuWLl6jSjd0K1WG1CE4iZooFoL2qaKt/ywUrCh7k/lIZOkEe72d4zU86x0XyFgxxiRtJYuB5/eHI2sPiT3iAyL1D/n0gFybuG5hvSOi1oMw4M0ZPSAp91cwDcFEN4GNCR0xmpZp6x/UM3qD6xzBkWYivGFmSRoY6LY/DD8kd/hun08XMtfMf6SCO+NeR/EA0zSEn+lZB8Ckx8nywxE5SbExPSizS1Zr2fZpXTvDm6ZiDxAPofpG1gNp4ec2SegmlHANeBrHweXtJYvUcYsp2kg3BHnGHo4NrXl7P0MMIGqYgYdAej84+JbO6RzpTdViFAfLmdP+VTjyjpsH/EacA02Whe8glB+ojk9KaO8fkab8qj6XKw6QKAQRUmzA8I5DAdPsIoAKC5R/mDjxS/pGxg9s4eZWXNlq5KHpeObhL2dlqRfguYjCJuPCKS5ZEXTW3rECTvNYYya8mJRT8FVMow7qBzMGqUHDvCFs9CWjVthtSGSkAbjDjNYWHhCUJA+KPKlbj5weTS6XR5OIG+C68Mz+ELMoj94OVLfTzi6BWAMTwiUz9bQ9Mjuj3sw3wWhqRKsSGvEjFUaFKkHRoR1agbRJJk5SRbKy0B1sKVMUPhgpeIIuIqLcAZp4+EScQRofCGqxAiPaRD/AEH9ivaoJONjxnjQR5MwfKPCKvoreTwxQeD61+ET1nAQd9KQD2V5iX1ELUgjWHTMOqAVKMaTRhp4PCaYkEmFQYTxhaQJsYANTBBI3mFEkxIw53xk1f0MKRpWGoUeEJTmESqaeEDNJjQs8I8uUTCEqOsM66ChteyUoO+PJk/zeUAJo0iRNEPZdDsjax6FdYDrWIgobPzgiWlTsTfRm/SAmy6gAmtaFu+sNk4VIFHbXcOECiWR8Q4U/BHBS7ONCkiYm7qFt9684LrCj3gRuo3LyjV2Ds72jESZIoFq7ZHwoSHWp9GSD5ROIzYvErMpI/t5gTKTRgk5USg24JCQdzGLdktpnFRy1FKkF2BYt4aQImqsEvo7uz8WjY6TpljEqlS8pl4dIwya1JR/eE8TMVML8YykVDEEcHvFaJrsATmqrlVn4QRmPQNz/eBUkgOLEsHG7884CbLZ8wHPTcd/CNdAOUSdx7mgSyTcnzG400EQiRmBZI0cWPBmvCurKTap5/giVeCochVWqw3fSISopNC6eJrC0sXY1GhDfpC0G5YOBQXfxjVEaInavYHVoD2lxlJvoW+t4qLm9lykxIWKX9eUG0rLpVQs9NRR7X303QCZyhc6uPwXiMyXy6N4fjQObgGHk1DAgoYqeRUgNuaBGIDGj8bv6axq7S2d1OFwU1iFz+vJb5EqQmX3M5/xRlE3JFSdKfpGrJxCGJSfeoTdmBPjGjsPBInYiTJJpMWhJYMWJ7TFrs8ZSUgCzjl6Ex1H8M8CVbTkEpogTJjvuSUim91iG8Eo20YmPwhkzpsoLSRLmLRUO+VRSCRZ2EV5KGU4y+G/nyhm2JhXPnTUkNNmzVV3FateREUsp0bkDY72aNbnky4ouysMnNXKRuBIgZkhQPYUWZ2J8uMVUzTqGO7l6Qz2l6Fi29we7dGlqTT8mdiHJnzAA4BB3RZlzTR0kXuPERQViS5oe77AxCJ5NwDT9uEb5pYMvSRppxq0EEEtvBP0jTwm38QKonzQf6yfIvHNS5hFyPJvzlBy5rcORr3RrlT8oONrwzt8N07xaaLKJm4qSx8mjZwf8QkUEySRvKFP/wAqgPWPmSsUSK1PHd9P2hkubpdtDp3xbtNrvoU9Ve7PsmE6W4JdlZD/AOoG86jzjXw+JlzA8tSFf0EH0j4MmcQ31+4h8jGkFw6SNUm3eKxlqHpnRa0/aPuc1J0vAJmKGkfNdldM8Qi6hOT/AD34sq/i8dfsnpXh5tC8tR0WzHkq3i0Ti0smlqxbwdAJ6txgZk87jAdaBEGcIzX0dN32GnEQ1OL4RVcR6Lai3MuJnPeJcboqpQd8MrwPdGaNbmFMlDRoWgEfCIJAO4w9JG6K6KrFlafl8oKViBAqlg8OMKMqKkybaH4qYDa8KlLOkCJUM6phQ1h6SoO27H9YWqI8kE6CEhxBJVvjNG7K8wFzHk8osKG7WElbRtM51QcvlBqPOEJmw5KnjLRpMFQfUiPdWWofSPKYVJpFWdtGSk1myxzWPvCrfgHS8lpMoveCVK4+UVMLjpa3yTEq/pUDFlM9J1HjE0xTQRkAawSUDf5QkzUi6gO+PJxCD8afEQdj0H1JMej3XJHxp8R949BbKl7PzWhScxOYlhY05w+QpOYVOQs4YEs4zNxa3dChNSp3SLaW8ITMateRH13GOFHM+lbPwmElSMVPw87CBE0DDSZk6ZNCu32pyZoZOVeQBggPxhHQ/ZkmViJmLOKkLThJMyaUSkTSEHKUpLrDqFVUcl7RzG0ZwTs/Z6Kdo4uap9/WiWDTVk+cWujOOlpw21E5mmTZErqw9V5DMVMCd5YilzD7N2e2N0bl4qeiVLxalqU6lrOGygAMpalFUzza5EN2x0ywUk9ThcHh5mGlllLmy80ye1FKStwUvVjXQ0FItdFR/YTkSyBicXh1pkgkJzpTNAWEkkdpQzAVD9XFfA4GTh1pVtAZBLUlXs6Slc1RFUghKimWigJzEE2asVvBejpMD0bkylbVw81ShhZXs08F3IAzzSEk2XlBQ9yCIwdqyZU7ZoxfUS5C/azKQJIqZeSiVG8xWYe8ak82i3tnaxm7Onzippm0cUlWRxmTJlAJSGJqAqVlfVzHjtPD4XDbHkLmBYTP9rnlNcr5ygKCXqOtHZ/kh6bF0FisAjAS5Uo4ZGL2hPAV1a0laJAPujKPeWe7UuAK09o9HU4jaQw2GIR2UGcQcyJKgHnhKiXKU0AHzFuSsV0txk6dOTLmS5YmrWDNCEy1BGYhAVNCcwSlLB7sIv7Gmy0YbHYXBnrJypUsGb7pnDORPTJCi+RKTTVTqO6DwHTKu1dubPlrEmTgpUzDJZK561HrpoftLlrSXTqQ99wEThuh3/iczCqJMmQrPMWf+EAmYMx0JSoJ7yRaEbB2LJkzROxykyZUo9YJeYKmzSllBIlgkhL3zM9rFxtJVPxmGUcOQmbtOfNXiJh92RIklMpEtR0cBNLqdTXolV+TIwEgSdmzZqUPNx80YbDJKe0EAnOUvUE1S+/LFvG7Lw+CMrCnD+3Y6cU9YkrUESgahCch95q5jYdosGEaWL2lJlbZwmHUUjD4CV1aVKsJpllRJNgT2A+8Rl4TaO0MSmYUSZeH6xziMSmUJL/N1k9VCG+Su6FuipHM9JsLKk4ufLkLUuVLWySS+gJGb4gFZkvw1vFXDYOZOmy5cr3pikoAO9Ryg9zmLu1MNh6S5BKkoFZtU9YstmKQfdQGASk7ifijp/4U7KK8TNxRYowqVZczJBmKTR1GgAS7nTMIlKzG22U/4k41IxaMPKI6vCSkSAG1YKVXllH+ExyfWkGpd9Br5Rt4vo9jCZs5QlYhypS5mHmJm5SouXCe0KklyG4wfQtSBijNWhShh5U2elBFFqlp7AFLuc1NRwismm2b+zujsiR1CMdnXPxKkiVhJZIUkLLBc5QqgDUPRj71WvdF5UnDTtrzpClKlYaWZctSiD2i5UkHVloyg6+Zq7BwM5BxeOxKs20Dhp0+TKIZUsNk6xaboHaypTRkhWtj6HTsLhtlH24LMvFYjLlSCoqEvLVQFSh5Zfe/GLo6JIwcHsoSdmz8TiCxm5ZeFSWckKCpkwcGSe4HeIsYjZOHwWHRNxqJk3EzwFSsLLUUFI0VMUASDozXLMatrbcwCl7TwM2fMTNwk6YjqFoDSgm6ZQS7AuE/1dzChtDpFiJmLnqk4KX7WFqQJpClzJaUkhLJmHJJISHKvdqTrCZpIxOley5eHxCpUtSmCUKIV76CtIUZayKFSaV4iMkSyWIPJw/jF/aspEsACaJs0krnzHKk5lGiEqftkOSpViSALOc8JVcMeUVnN1ZLKpRP5xjxpdLcR67oFM+jFx+a/pHkTRue9oewIKHqCIhMoijltPHQxBmGgPi3rDpfmLfhhsBSgUipdr0iFTgb1G+HEvq3l5iA6ulQDyrzvCmVBSJlL00reJWsjQc4gSk6fbuiVIerxWgoMzBdr6+sEjEkMylbw1oFNc2UV1bhSF5acdz+kSYUdHs3pjiZKcoUlSQzZ+13CoIBjpZH8Q0MM0og0chQZ99rR8xWlNNDZ7eO6HInA0TU6uPxo3uZH1MdOgfclvueZ/2wMnput+1KS3BZB8xHy8YhkvYv4aRaGJLUrX99Y2px9xMPf6Z9iR0xwu9fIp/Vor4/pxLS3Uoz78ygnkzO/lHyxON3n9IeiY9iI7Q09KXsxLX1V1R9Al9P1tWQO6Z/2xbkdO5fxSljkpJ9Wj5q5f7Q4Bu6Or+PDBhfK1Mn0+V00w9yFjmB9DCpvTaS1Mx4MB6mPmYN62iW0vGf40Bfy5nf4np2huzKL7yr6ARTV05mCgQh+R+8cflApc7h9YhQfSNLQgYfydR+zrv9+Zz1TL8D/qhM3priDbIP8P3McuEbo8GOto1wwwZ59TJ0v++eJPyD/D94WrpdivnH+QeTiOfbjEpHfFxwwXLPJtHpTimpMJ/wpfu7MUsRtecsupay/wDMQNNBQRTSkCJYQqMV4QOcn5ZK8Q9CCTxPjHlTANG8IkNC1A6N5mNdGexnWwYm7nishRDg/pB13wOiTDpAlYECD+GAPPy+8QhGee6PQDCPRdEcrKCszhk+usPmKoFsHeu4nf3xWzV8rV74TjZmTMk6hxw3DxEfEq2fXfReM5JTlKE5dN4q5ZrV3QacMm6aV5tuvyjMwuIKgErql6Co8xGphCkJWGZ2IF28TwjLjReQJ09RUOuClEAAFRJoLZSdBoBaIlywoFnevKIM1KpRBYMHdt33gMHiACGpT9ovRMLEYeYlncPSop3b4jCIKkvQmzW82iztea8l6+8ON3B5A8YycLNZQUkNal7UPJ40k3EGaPXJzZVPx0DQKpgQwBSRzcvf9IRjCXBSLuDpyfjGapfaqA48IYwTRWbgmgpJNCKvq37+sXdh7Q6mfLWElQlqSvJUJJFZeZrgKAU3CMGXiBlqKPzOseRiMr3Kjv5v+c4NjKzXxM8zFrmTC61qKlKs5Jc359zwOJmZUDKCpINUvY2BZvpFLrewA+YAh9CDoR4tBzprAgm+vgfrBTsizilMixSWdnHd3cYrpxigmpUEroRoprZq1aAXjMgSVMSHAL2e4IitPxrhhb8aNRiwZp4ecoHNLLKYh0kpNbtanCHJ2hNBBBWlV3BII0PGrxiYfEgJv3botoxZA0b8tA4CaGF2lMQtS5a5iVlxmSSSQbhxUgjfChMUsJAzKCHygFTJBLlho7eUKw04AgsHvxvug5U0mYT7oBpRm7hfvg7Kh0rGTMmQzF5HJyhRYE65d53xambbxCpYkqnzDJNMhUcp+/I0jMxSiZ2ZI7NCXtpaHzurSy0pNSXFxvcAlu6K/AHloYODbcxpy1iUKBrpuJbnSDnLCSlQAZXw7mZ63hkrAy84WmyqFOYtXUa7ozupdltKawrRLpNHBdjuNoNUs1ow4kb94pFxLAmXlSHDhqgg2LWHKAlCWMyVE9l3SHpWLkeC2ooqJTevm4j0t1G1tY11BIS6WKSG4pI413+UUpKjmULVZ7J792kK1bXgHEqBCluxY8/IvBmXMGWjUcmoHLdvh2Pw6pZ7AI5B+8HdvgsNjAfebcd1S/kY1vdWg2ldE7u5iDllJLtrw+8aIlpWGSEhVdAADWjmgrCl7NmJPaSkvVTFsrcCdwvrByx/wTgysZNTlI7/AEeFSk1DKBrY6aGsRMQsOG96gNOI3xDqSCsh9HN62fUPxjoryZocpBBZQY+vdAqwj1SeOgPJjAnGAizkaOYshQUWUcr2dn8Gp3xXJFRXEkj3lNpalTRw8eramhp+1oLFBQGQVCqgiovpu5QtQmDKnRzrr+G0KkFFnKRpTfeAMze7Gx/PSFpnFPvej+YZoNOPKi2UlJqMt/vD2VBJnKDkEnT94tycaWDjh+8Upk4AsoF/Mit4NKkn+WvEvzGkbWpKPgw4J+S77XvHhbW8Ml7Qlmhfl5XikpSA3aqed4NCaOoAirFJ8fxo6r5Ul5McETUTMBAILjfeDTP48IzJU0ixfe7feJRjilNRXhfyjtD5EX0zlLSa8F8FBtx/BA5Q9u8mKqNoJUN3OGonhqNHZTWTk4PBZEwcIlu7xhBxDcvIxAxHCFd9oqosZQBf6fWBBG+njCPaN/jBZxpEQ0q3PEGYd3nrClTq2jxXq0RBLxAH4YjrX/aBEzlHhNLWiIJKjWp8I8/A+EJ60vVn/NYnrDRzz1hfQoPNvfv+kehS526PRjcO0w9o7PUguHUwckJUlid+YBwDFLFbPmLKHYJJCc47QrZwl2va9RHTTNpJUTmIJIYvrox3wvr5QrlQ9NBpUR4I6VHtethHHJkzZamUlSSDZvGsbGDmrDFSSAXBJBbXXxjoBtBITlBATWlhxgTjkEZey1Qzb3B9TFLSbFayXpnN4hE5KXCVBCwWOUkEHcbUNL74pTFKSycqwrWneI7b/aQyJluMiQyUiwqTTdUkwCseks6nazkn1MXFgHrrBx2LnK6sS8q3BcukjfFeWrsChdNy9K2ppUHnHdTMalVVFJO8wadpgJCQoZUuwcsHZ/SFackv3/Rc8cM4yYmYrKpLWuSUgncVKYA8HgMbhJqZhQtISuhYEG9qpJd90dqMeliBlqXNNz/c+MB7RL60TWR1gKSF1d0sEnuYRLSZc6wchs+WqY6UJUpQbspBJ46Fm1dotTZK0JKVgoUntALFSDYg6hx3x3C+k0xSiorQVG5yJrz7NbxnzsahRJIS/AN6MNYnosueP2capVQbuDYai9ucW1SgsAlYAG/X8aOiTiUsT2HCiEpdbswqopULl6AvSsHMxktZJnYfDrJNSJk1Bs3zGDiZpasTjMdg1MCntgmhF7C40vrFOXUXjvMWqQcvVyUJAICs00qpV8oyA5q6lqd8DLw2HFkDxPPfG1psJasUcpM2bMQlC1oWErDpKklIU1DlJopqVG+L2GwHW5EyykrLAAG5NAHbXnekdR7RK6sS27AJITVnNS1aX5RE2dKUoqUkFRLktc+MD0mHPHBh45GGlp6vq5ntKFETF9YMr2bIahQIYsSLncy8RIWylpYhLZmIJqw3mOiBkv7oe9h94MYmV8o/ypjPDL9f/B/kRwcchSlK7Pw6kgV1q7RqYzAzhKByKIZyQHSKarHZFH17o3Fz5R+FOnwpr51huHx6EEKSS4DDMc2iU6qOiQOFYuBlzx+/3+zjF4xKmAWns1Nd7PYNEyMUoqUp2CSzE1Z2GjUp4iO+nbcK0LSogpWCFdkVDvUxn4fqUF0pAJBBcAgvdwaGDgZc8fs52bPU/WJSSnKMxBFGfi9IrgpU5KwSp1Apf4g7MzlrHvNo6dEqTmUQCMwKSAohJBu6Xynv4bo8vDSicwKkqs6VVYhiKuGYtaL+OXPEwsJiSlCc6SgEsCQ1b+LaQMrFDOXbIpy7DfwtG5PkBZGdZmgKzHrVnMSARVYGagLAvQUg5eAw9SUgFgKKO8k1od3G7nSMv4vY8saMydi8yZWVTrYhJlp7VKlKkNUvru5UypqVJC1KBGZ8rpIzMwJDjiDH0DAY4SJhmJSgKKEp7QcMyWLENmIA7VzvinmlMoUYnMe0WBck5RZNyKaUtSFfGaLmicpgHWRkd6A0d99rm0aU7akygQ5DKCOy+dsqrbwVV7o1piJSiCSpwAl+sU7B2rcmseTh5OQy3VlclusVQ6tWltIv4tvsueJzW1JX9ilTgFSylKLLDDM5HwjSt/GK0rCTUKUhbJKCpKnUkh03DgkEB/xo7BaJRSlBUohIUkHrFZiFHMQSKqD2BoIBGGkBZWLqckOMtQQWQU5bKOlI6cLqjL1YnAyJpFC35SL03EOnKR2hRJArQ17iDHbSkSUmUQf7k5kWoSXqcrqrveImokKmCYT2wrM4YVobBIpQUtC9J2C1EcZjJ7ywx90i7HQPzqTDPau0kGygHHMAg8N/hHV+x4ckKcuAU6WKchcZWJbfrW8QnA4bNmcv3efZ/O6M8DouSJzs9ZIQpiQoHRqAsovuBgNmYxOUpDJrvY8j42js50yUsAFVAEgMQLEEVAcGlwxNi4iFpllQW9QlKQewaAgipSSbamDgdUPJE5LFTQtBCi5Q7E3Zt9+MZ8ycoSgS4OhOuhAOt/KPomzp6ZKyuWoBR3ZRcNTKkNzELmBCkgFSmBWfeJfMA7u4NtYY6LQvUiz5rhMUSCDq1dfykacrF5SEktlGmr6x2q5UtTOo0JtlFcwUbJ3pF4rTtkyVO6iHUF0ypqHayBvNI1LTb9A5JHLSMUhRUFEGlxQji8ewswFObrCSFMBoRv4x2WysLLw5KpayCX+PeGLFIBFIAbPk9aJuYZgX95IBYvXsueL1OsZ4mG9HOYualkKBCwXcEbrgF4qTlABkmxLHybjHZz8FKWSSq5NApNHILAEdkUFA0VpmxsOqhXxopA/6YVpNA5o44TlJKgXIo/DfDkTwq5IuxjpRsLCgqOZTqZ+2nQghuzSohidk4dJcLU7v7yP9Ma2MLRyOYsTom4fjpvicZjMoSRqLv3GOsGxsOyhmUygAe0mwIIbs8BWGzdmSFBitXvBdFIBcDKKhLimlo0o5Kzi5GNUo9kOYlW0S9cyT6/eOulbDwwCu2ohV3Une9DlcW0MFM2BhlJCStTJdu2nVtcr6Q7YgcYraZ0ducEray6Gj1Fo7BXRzCm81dLf2g+qYH/dPB/Or/wCQf6IqRHIHaK2YE8/1aCOOUwcx2S+i+GVXOqpf3xr/AIeMGeieH+ZdP5kgf/VouhONl45ZIDuI9HZJ6IYcfGulffT/AKY9GaQnOezK+UeUR7Mfk8h9oWhCuPP0ghKW9H5OG9Y7bUcSeoPyjvaJOHLe6PLlupHurWTubc1Yg5xd/wA3Q7SJ9nO5P53QPsym90fndBBCtAX3Zh94jql3r4g/WKgPezH5R5RKsMflH53RORWo5V/WC6pYIe3nXvYw0FgezEiw/OMe6g6oDeUMVIXVn8vOGDDzGrTwiorEmQT8I7onqD8lecH1Ex7kj+nleCTIms9+6KisX7Kr5W8Y8cOr5B5mHdRMAfl3WMClEz8tDRWCMMq+Qef3iPZT8g8TDUlVnry/G/WDRmoH8YqCxCMKo/APP7ww4M2y+sG6wf38YYVKpVNeBH3iotxVGEU3u+v3ghhCPgi2FU0PjE9b3eMVFuKwwSvlHiYk4M/L3v8ArD89aMN7P3QQ4Kox7+5oqKyt7EfljycCr5axaMwg1ZqtEpW497lb7RUNlUYJWg/PGDTgVfL+axZzkXBPhTyhiFmh15j6QUNiMPsxSlZQAP6iBbv46QW1dlqkS0TChnWEVSpg4JBIyvlpo/qwbQwQmpyrCVDkHBOoOh4wzYsn2cFKcigfnQC1N4AIjhqx1W1tdfv77O+lLTS/Iq9Hej+IUguhSjmVlykLBRZJSR8G525CN5PQyaySQAVabue7lFjBdIZ0pOVPVtuShn0315w9XSnEE3RoWy/rGoqaVMpy03JtFGZ0RmJDtflQavFfF9G5qCHALi6ajlvHhGsek046oblz0eBV0kmkf+Wdap87xr8jD2GFM2OsCqDz3brQs7PIukgRuK20sv2ZfNr9zwWH2ypNQiVXelz60h7wZ6yYHsHA3597QRwnDyjoV7aKqmVhnf8A4QO/jxhw27MqAmQHGU/2QtZr2guWBqOTmRhau3l+kEjBfy97frG+vaK1BIKJDJDB5ZoNPihYxKvkkb/7tR/66xW8FSyYqsMG93XcfQRIwoPwta4PoTGrLUp7Sj/7Z7/ijwd7yhwyefvPFbwVLJjqw6E1Ulgm5yqLC7slye4GEZULdUmchYdglMsg6tmXMU/gi5FRWOjSCzNLPNJB8j6RTTs5KVFaSlCyXzJSATzN4zLc/B0g4xfasjYvRbEqBzykJculiBQ72JGYF3qX03Dcl9BjdSkh/l7R9BGVL9oSSUz5mtKFq6OCYhS8S9MXOB4ZfqnujK3pUalLTk7ovL6LBBGbNq9NNNNYqztg0CkpNqg036mmkOl4meAyp6lfzKKgeRCFANDRtGaAHmAtqSruutvKNJyMPYZKdmu4CFcWAeGSdkrU4EpZIamWtXawjYl7VUDo7ANnWH4tmuYL/bEyrFNGbtLLc3XaG5YCo5MhOyJhDplTCN6Uli16gXiDslYB/s5n+QizO9I0Bj5wusG93Dd4VXviRiZpP963AKW3Gjxm5YFKOTLmYUj4VeH494koOifJvCNCctSvfXmrYrWK8goRUnSkqtlcaFSzrxUfKK3gqWRJw9WavIR5WHejV5esGnCpNWR4lqPuVDfZZVymWd1Va7i8NvBUisMMHBvviThBb1/QQfskpwAAyaa+BdLFt+kTh9mSUuoC9PebnYQW8FSFexp1o28CsSrDJsK8GB8ItdQgAsA/MG/NMCcJL0ZhoEo4ihyPFbGkI9mG8OdG77G8ehq8HLaoBbgk/wDRx7o9FbKkcomWlwFKIbx8GtEmSl6Z7bqfcwvr1Zkh/mPgaQAmqJUSo3OpalqWjtZxosolpNXNKVDfS8QrChnBIB/lH2jPTiVlS+0aEgfm/jDJeIVkBertYfah43isqLcmQNVF+4+loNMjc/OM9eIWA+Yu14rIxazQqLPpT0i3FsZrplitfIF+9oXlDntVGgEUJk0satTSgtqBeIVMLoD0Lfbuh3BsNPsvuAbQV8IMqAspJelad1bxh4ieqldToN8GuarNlctls8Zcx2G3LxKXNu4Foape4oe1QPR7RhI5DU2HOGFRADUv9Y0pBtNaZNZ6y33AD70gCtOpTTRh+0ZqA5IJPiYdIQCK6BXK50isNpdM8NdD7mAO/UVjysVWuX/Kw9PSMzE9gpCaBTk90V8FOUoqzF8pYeXjeByp0Khas204w/ysNCn0asF7cxsPAE+VvHWFmUAza3rCAgFClG6ag7o12CSL4x25IAFKsB9YKZjQLhDFjVvKKq5YCMwvSvfAzEsktozRWVIsHGpNg5NiMo9dIaMRqEjvIt6XijLLiu/dvZ4ZNGmmb6PFZUi2NoIvl4h2q3KGox0s0AH27/CKhSAH4c9CYbKlgqytRtKbt3OAuhszFJawodyTzZjSC9vQKM5tRI+te6FqwyXFLhuFntaFow6VKILsl2YkNTeC8Fj0W/akKAPu8wOFmekNTiEmgHk/5eElASaOHd6nefOkQpICwAAxBJBD68YhosKnAjQNoBp3JtCuve/cAkV8g9/1gcPLDlg3Luh6pKaFr8eEQApnJJ//ADHrSPLxCRR0h/5R/qtC1IBJcPb6Qhcw1/Py0AllOJAFg/FI72Y0iF4oGgbwH3ipiZhdYowfQaZW04mLU9Iy94DihamoiKguuCQ5ZjqUhu9heJTiAagAh6M1fOKOH7SSTuUd1uUHJ93vI/N8FjRbmTk3NO5mPPND5VXZ/Nj+c4TMV2inTKC3F2iVyw7MGP5Td3QkaPVBnymnOBTKST2kFtz0ipiphSkkE/DrS7WNICQslDkl3VYtrwgGjQ9lRWjAv8R5eMSjBivZPiS3jGdJnKdXaNGavdXf3w8rKkjNW3oPvEI4YcOKK7yW9bwK8KHFFdz/AEEBKmqK2JP4Yfi1ZUqal9OcQFY4EPdZc6kHlQjhDJWzD2i6zuGYa8cvlR61DRXmTTmSnQhWnHfeHYhIpQFgGerOz3gd+hVLtj07LUQ7zGJISoAEFiLABz2XuRoKkxK9lEVAX7pqRQK+VwnIRapIerAlhFTDHMMxCSSWJKRavCLOAQkpz5UZhqEpB8hGHuydE414HI2QpYS0xJd83ZJymhbs1DhQYWvWoeF7HWEjKpD3OehyqDAAJFgQocW3QzKDerPeuvG54xK5KWT2U3+UfaCpZG4YK42XMJSldSQaBLksCWDirtd9eBY5WzJhDJCUj5SHN2PaCQCQdNHD3i4jDIYjKGNw1DzGsNlYVDe4nT4RF2VRKc/ZClE5VJINQzns3T8J0p+kLxGzlIyuwSwIZJ0uWZxUtTcYuzcHLJPYT4RWwymUpIYAZWAAF6mL8sk9uBUvBnICofExGUW7DMLucyiN+QgQMvZNUpAdRKnUxyhix+CozBVQS4ynWmhMYArYZgkkFg9n3cIKXhkKScyUmguN1ou8ituDPVgmAISokgE0JJBCVbqB1EVpQbwIJGEUSxLNSoNHoa5WLPfXQljFqRLT8o8B+axaRh0G6U+Ag7L8WY0/BkKZ0qZ7BnszOA3OPRrBADtSulB4R6NWDR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60425"/>
            <a:ext cx="7924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87" y="3505200"/>
            <a:ext cx="52731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7166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Volume comparison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79961" y="2421523"/>
            <a:ext cx="3432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Nuclear volume= </a:t>
            </a:r>
          </a:p>
          <a:p>
            <a:r>
              <a:rPr lang="en-US" sz="3200" dirty="0" smtClean="0"/>
              <a:t>1 pea (~0.065 cm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805969"/>
            <a:ext cx="5867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Electron cloud volume ~ volume of water in Honeoye Lake, NY </a:t>
            </a:r>
            <a:r>
              <a:rPr lang="en-US" sz="4000" b="1" dirty="0" smtClean="0">
                <a:solidFill>
                  <a:srgbClr val="FF0000"/>
                </a:solidFill>
              </a:rPr>
              <a:t>(10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15</a:t>
            </a:r>
            <a:r>
              <a:rPr lang="en-US" sz="4000" b="1" dirty="0" smtClean="0">
                <a:solidFill>
                  <a:srgbClr val="FF0000"/>
                </a:solidFill>
              </a:rPr>
              <a:t> times pea volume)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96607"/>
            <a:ext cx="8915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electron cloud volume is 10</a:t>
            </a:r>
            <a:r>
              <a:rPr lang="en-US" sz="3200" b="1" baseline="30000" dirty="0" smtClean="0"/>
              <a:t>15</a:t>
            </a:r>
            <a:r>
              <a:rPr lang="en-US" sz="3200" b="1" dirty="0" smtClean="0"/>
              <a:t> times  bigger than the nuclear volume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7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543300" y="1895388"/>
            <a:ext cx="3924300" cy="420061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6614" y="4041180"/>
            <a:ext cx="94772" cy="7111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8257"/>
            <a:ext cx="8763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Rutherford’s </a:t>
            </a:r>
            <a:r>
              <a:rPr lang="en-US" sz="2800" b="1" dirty="0" smtClean="0">
                <a:solidFill>
                  <a:srgbClr val="000000"/>
                </a:solidFill>
              </a:rPr>
              <a:t>Atom fleshed out by experiments: 1915 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The </a:t>
            </a:r>
            <a:r>
              <a:rPr lang="en-US" sz="2800" b="1" dirty="0" smtClean="0">
                <a:solidFill>
                  <a:srgbClr val="000000"/>
                </a:solidFill>
              </a:rPr>
              <a:t>2nd </a:t>
            </a:r>
            <a:r>
              <a:rPr lang="en-US" sz="2800" b="1" dirty="0">
                <a:solidFill>
                  <a:srgbClr val="000000"/>
                </a:solidFill>
              </a:rPr>
              <a:t>Experimentally-Based Model of the </a:t>
            </a:r>
            <a:r>
              <a:rPr lang="en-US" sz="2800" b="1" dirty="0" smtClean="0">
                <a:solidFill>
                  <a:srgbClr val="000000"/>
                </a:solidFill>
              </a:rPr>
              <a:t>Atom v. 2.2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 </a:t>
            </a:r>
            <a:r>
              <a:rPr lang="en-US" dirty="0">
                <a:solidFill>
                  <a:srgbClr val="FF0000"/>
                </a:solidFill>
              </a:rPr>
              <a:t>Rutherford’s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Atomic Model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09" y="1429315"/>
            <a:ext cx="320869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Negative Electrons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(e-) </a:t>
            </a:r>
            <a:r>
              <a:rPr lang="en-US" sz="2800" dirty="0" smtClean="0">
                <a:solidFill>
                  <a:srgbClr val="000000"/>
                </a:solidFill>
              </a:rPr>
              <a:t>in a </a:t>
            </a:r>
            <a:r>
              <a:rPr lang="en-US" sz="2800" dirty="0">
                <a:solidFill>
                  <a:srgbClr val="000000"/>
                </a:solidFill>
              </a:rPr>
              <a:t>diffuse </a:t>
            </a:r>
            <a:r>
              <a:rPr lang="en-US" sz="2800" dirty="0" smtClean="0">
                <a:solidFill>
                  <a:srgbClr val="000000"/>
                </a:solidFill>
              </a:rPr>
              <a:t>cloud milling </a:t>
            </a:r>
            <a:r>
              <a:rPr lang="en-US" sz="2800" dirty="0">
                <a:solidFill>
                  <a:srgbClr val="000000"/>
                </a:solidFill>
              </a:rPr>
              <a:t>around tiny (but massive) positive charged </a:t>
            </a:r>
            <a:r>
              <a:rPr lang="en-US" sz="2800" b="1" dirty="0" smtClean="0">
                <a:solidFill>
                  <a:srgbClr val="FF0000"/>
                </a:solidFill>
              </a:rPr>
              <a:t>nucleus </a:t>
            </a:r>
            <a:r>
              <a:rPr lang="en-US" sz="2800" dirty="0" smtClean="0"/>
              <a:t>composed of </a:t>
            </a:r>
            <a:r>
              <a:rPr lang="en-US" sz="2800" dirty="0" smtClean="0">
                <a:solidFill>
                  <a:srgbClr val="FF0000"/>
                </a:solidFill>
              </a:rPr>
              <a:t>positive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protons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118722" y="2104938"/>
            <a:ext cx="764254" cy="25726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933700" y="4076739"/>
            <a:ext cx="2258131" cy="3555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096000" y="1895388"/>
            <a:ext cx="2286000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096000" y="6172200"/>
            <a:ext cx="2286000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62600" y="4030160"/>
            <a:ext cx="6096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62600" y="4179823"/>
            <a:ext cx="6096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7931834" y="1945680"/>
            <a:ext cx="0" cy="4191000"/>
          </a:xfrm>
          <a:prstGeom prst="straightConnector1">
            <a:avLst/>
          </a:prstGeom>
          <a:noFill/>
          <a:ln w="60325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848600" y="319766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</a:t>
            </a:r>
            <a:r>
              <a:rPr lang="en-US" sz="3200" baseline="30000" dirty="0" smtClean="0"/>
              <a:t>-10</a:t>
            </a:r>
            <a:r>
              <a:rPr lang="en-US" sz="3200" dirty="0" smtClean="0"/>
              <a:t> m</a:t>
            </a:r>
            <a:endParaRPr lang="en-US" sz="3200" b="1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6172200" y="378435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</a:t>
            </a:r>
            <a:r>
              <a:rPr lang="en-US" sz="3200" baseline="30000" dirty="0" smtClean="0"/>
              <a:t>-15</a:t>
            </a:r>
            <a:r>
              <a:rPr lang="en-US" sz="3200" dirty="0" smtClean="0"/>
              <a:t> m</a:t>
            </a:r>
            <a:endParaRPr lang="en-US" sz="3200" b="1" baseline="30000" dirty="0"/>
          </a:p>
        </p:txBody>
      </p:sp>
      <p:sp>
        <p:nvSpPr>
          <p:cNvPr id="9220" name="TextBox 9219"/>
          <p:cNvSpPr txBox="1"/>
          <p:nvPr/>
        </p:nvSpPr>
        <p:spPr>
          <a:xfrm>
            <a:off x="152400" y="4549676"/>
            <a:ext cx="488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#e = #p</a:t>
            </a:r>
          </a:p>
          <a:p>
            <a:r>
              <a:rPr lang="en-US" sz="3600" b="1" dirty="0" smtClean="0"/>
              <a:t>#p defines element</a:t>
            </a:r>
          </a:p>
          <a:p>
            <a:r>
              <a:rPr lang="en-US" sz="3600" b="1" dirty="0" smtClean="0"/>
              <a:t>p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 weighs ~1.7 *10</a:t>
            </a:r>
            <a:r>
              <a:rPr lang="en-US" sz="3600" b="1" baseline="30000" dirty="0" smtClean="0"/>
              <a:t>-30</a:t>
            </a:r>
            <a:r>
              <a:rPr lang="en-US" sz="3600" b="1" dirty="0" smtClean="0"/>
              <a:t> g</a:t>
            </a:r>
          </a:p>
          <a:p>
            <a:r>
              <a:rPr lang="en-US" sz="3600" b="1" dirty="0" smtClean="0"/>
              <a:t>e</a:t>
            </a:r>
            <a:r>
              <a:rPr lang="en-US" sz="3600" b="1" baseline="30000" dirty="0" smtClean="0"/>
              <a:t>-</a:t>
            </a:r>
            <a:r>
              <a:rPr lang="en-US" sz="3600" b="1" dirty="0" smtClean="0"/>
              <a:t> weighs ~9.1*10</a:t>
            </a:r>
            <a:r>
              <a:rPr lang="en-US" sz="3600" b="1" baseline="30000" dirty="0" smtClean="0"/>
              <a:t>-34</a:t>
            </a:r>
            <a:r>
              <a:rPr lang="en-US" sz="3600" b="1" dirty="0" smtClean="0"/>
              <a:t> 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989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 `spooky trouble’ with electrons…</a:t>
            </a:r>
            <a:endParaRPr lang="en-US" sz="3600" dirty="0"/>
          </a:p>
        </p:txBody>
      </p:sp>
      <p:pic>
        <p:nvPicPr>
          <p:cNvPr id="5" name="Picture 6" descr="http://vikrantnaik.files.wordpress.com/2012/03/physicist_salary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790510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1212556"/>
            <a:ext cx="505426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  <a:r>
              <a:rPr lang="en-US" sz="7200" b="1" dirty="0">
                <a:solidFill>
                  <a:srgbClr val="FF0000"/>
                </a:solidFill>
                <a:latin typeface="Chiller" pitchFamily="82" charset="0"/>
              </a:rPr>
              <a:t>Spooky</a:t>
            </a:r>
            <a:r>
              <a:rPr lang="en-US" sz="7200" dirty="0">
                <a:solidFill>
                  <a:prstClr val="black"/>
                </a:solidFill>
              </a:rPr>
              <a:t> </a:t>
            </a:r>
            <a:r>
              <a:rPr lang="en-US" sz="7200" b="1" dirty="0">
                <a:solidFill>
                  <a:prstClr val="black"/>
                </a:solidFill>
                <a:latin typeface="Chiller" pitchFamily="82" charset="0"/>
              </a:rPr>
              <a:t>science</a:t>
            </a:r>
            <a:r>
              <a:rPr lang="en-US" sz="7200" dirty="0">
                <a:solidFill>
                  <a:prstClr val="black"/>
                </a:solidFill>
              </a:rPr>
              <a:t>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485394"/>
            <a:ext cx="480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Davison-</a:t>
            </a:r>
            <a:r>
              <a:rPr lang="en-US" sz="3200" b="1" dirty="0" err="1" smtClean="0"/>
              <a:t>Germer</a:t>
            </a:r>
            <a:r>
              <a:rPr lang="en-US" sz="3200" b="1" dirty="0" smtClean="0"/>
              <a:t> electron diffraction effect 1927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b="1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The Stern-</a:t>
            </a:r>
            <a:r>
              <a:rPr lang="en-US" sz="3200" b="1" dirty="0" err="1">
                <a:solidFill>
                  <a:srgbClr val="000000"/>
                </a:solidFill>
              </a:rPr>
              <a:t>Gernlach</a:t>
            </a:r>
            <a:r>
              <a:rPr lang="en-US" sz="3200" b="1" dirty="0">
                <a:solidFill>
                  <a:srgbClr val="000000"/>
                </a:solidFill>
              </a:rPr>
              <a:t> experiment  </a:t>
            </a:r>
            <a:r>
              <a:rPr lang="en-US" sz="3200" b="1" dirty="0" smtClean="0">
                <a:solidFill>
                  <a:srgbClr val="000000"/>
                </a:solidFill>
              </a:rPr>
              <a:t>1922</a:t>
            </a:r>
          </a:p>
          <a:p>
            <a:pPr lvl="0"/>
            <a:endParaRPr lang="en-US" sz="3200" b="1" dirty="0" smtClean="0">
              <a:solidFill>
                <a:srgbClr val="000000"/>
              </a:solidFill>
            </a:endParaRPr>
          </a:p>
          <a:p>
            <a:pPr lvl="0"/>
            <a:r>
              <a:rPr lang="en-US" sz="3200" b="1" dirty="0" smtClean="0">
                <a:solidFill>
                  <a:srgbClr val="000000"/>
                </a:solidFill>
              </a:rPr>
              <a:t> (neither discussed in text)</a:t>
            </a:r>
            <a:endParaRPr lang="en-US" sz="3200" b="1" dirty="0">
              <a:solidFill>
                <a:srgbClr val="000000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88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8650" y="1306923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4495" y="2743200"/>
            <a:ext cx="45719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2743200" y="4572000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14400" y="2362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71600" y="2514600"/>
            <a:ext cx="16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48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`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gotta</a:t>
            </a:r>
            <a:r>
              <a:rPr lang="en-US" sz="2800" b="1" u="sng" dirty="0" smtClean="0">
                <a:solidFill>
                  <a:srgbClr val="FF0000"/>
                </a:solidFill>
              </a:rPr>
              <a:t> be’ physics: </a:t>
            </a:r>
            <a:r>
              <a:rPr lang="en-US" sz="2800" b="1" dirty="0" smtClean="0">
                <a:solidFill>
                  <a:prstClr val="black"/>
                </a:solidFill>
              </a:rPr>
              <a:t>If Individual electrons appear randomly, one at a time moving towards one slit or another, each electron must pass through only one slit.</a:t>
            </a:r>
            <a:endParaRPr lang="en-US" sz="2800" b="1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4000" y="2590800"/>
            <a:ext cx="1600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24000" y="2286000"/>
            <a:ext cx="1295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24000" y="43434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00200" y="41148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00200" y="43434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295400" y="2362200"/>
            <a:ext cx="7315200" cy="76200"/>
          </a:xfrm>
          <a:prstGeom prst="line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47800" y="4191000"/>
            <a:ext cx="7162800" cy="76200"/>
          </a:xfrm>
          <a:prstGeom prst="line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686800" y="1219200"/>
            <a:ext cx="0" cy="5257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7924800" y="1371600"/>
            <a:ext cx="749060" cy="1759789"/>
          </a:xfrm>
          <a:custGeom>
            <a:avLst/>
            <a:gdLst>
              <a:gd name="connsiteX0" fmla="*/ 705928 w 749060"/>
              <a:gd name="connsiteY0" fmla="*/ 0 h 1759789"/>
              <a:gd name="connsiteX1" fmla="*/ 697302 w 749060"/>
              <a:gd name="connsiteY1" fmla="*/ 319178 h 1759789"/>
              <a:gd name="connsiteX2" fmla="*/ 567905 w 749060"/>
              <a:gd name="connsiteY2" fmla="*/ 715993 h 1759789"/>
              <a:gd name="connsiteX3" fmla="*/ 395377 w 749060"/>
              <a:gd name="connsiteY3" fmla="*/ 836763 h 1759789"/>
              <a:gd name="connsiteX4" fmla="*/ 136585 w 749060"/>
              <a:gd name="connsiteY4" fmla="*/ 905774 h 1759789"/>
              <a:gd name="connsiteX5" fmla="*/ 24441 w 749060"/>
              <a:gd name="connsiteY5" fmla="*/ 974785 h 1759789"/>
              <a:gd name="connsiteX6" fmla="*/ 24441 w 749060"/>
              <a:gd name="connsiteY6" fmla="*/ 1035170 h 1759789"/>
              <a:gd name="connsiteX7" fmla="*/ 171090 w 749060"/>
              <a:gd name="connsiteY7" fmla="*/ 1155940 h 1759789"/>
              <a:gd name="connsiteX8" fmla="*/ 378124 w 749060"/>
              <a:gd name="connsiteY8" fmla="*/ 1250831 h 1759789"/>
              <a:gd name="connsiteX9" fmla="*/ 628290 w 749060"/>
              <a:gd name="connsiteY9" fmla="*/ 1414732 h 1759789"/>
              <a:gd name="connsiteX10" fmla="*/ 749060 w 749060"/>
              <a:gd name="connsiteY10" fmla="*/ 1759789 h 175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9060" h="1759789">
                <a:moveTo>
                  <a:pt x="705928" y="0"/>
                </a:moveTo>
                <a:cubicBezTo>
                  <a:pt x="713117" y="99923"/>
                  <a:pt x="720306" y="199846"/>
                  <a:pt x="697302" y="319178"/>
                </a:cubicBezTo>
                <a:cubicBezTo>
                  <a:pt x="674298" y="438510"/>
                  <a:pt x="618226" y="629729"/>
                  <a:pt x="567905" y="715993"/>
                </a:cubicBezTo>
                <a:cubicBezTo>
                  <a:pt x="517584" y="802257"/>
                  <a:pt x="467264" y="805133"/>
                  <a:pt x="395377" y="836763"/>
                </a:cubicBezTo>
                <a:cubicBezTo>
                  <a:pt x="323490" y="868393"/>
                  <a:pt x="198408" y="882770"/>
                  <a:pt x="136585" y="905774"/>
                </a:cubicBezTo>
                <a:cubicBezTo>
                  <a:pt x="74762" y="928778"/>
                  <a:pt x="43132" y="953219"/>
                  <a:pt x="24441" y="974785"/>
                </a:cubicBezTo>
                <a:cubicBezTo>
                  <a:pt x="5750" y="996351"/>
                  <a:pt x="0" y="1004978"/>
                  <a:pt x="24441" y="1035170"/>
                </a:cubicBezTo>
                <a:cubicBezTo>
                  <a:pt x="48882" y="1065362"/>
                  <a:pt x="112143" y="1119997"/>
                  <a:pt x="171090" y="1155940"/>
                </a:cubicBezTo>
                <a:cubicBezTo>
                  <a:pt x="230037" y="1191883"/>
                  <a:pt x="301924" y="1207699"/>
                  <a:pt x="378124" y="1250831"/>
                </a:cubicBezTo>
                <a:cubicBezTo>
                  <a:pt x="454324" y="1293963"/>
                  <a:pt x="566467" y="1329906"/>
                  <a:pt x="628290" y="1414732"/>
                </a:cubicBezTo>
                <a:cubicBezTo>
                  <a:pt x="690113" y="1499558"/>
                  <a:pt x="749060" y="1759789"/>
                  <a:pt x="749060" y="175978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924800" y="3276600"/>
            <a:ext cx="749060" cy="1759789"/>
          </a:xfrm>
          <a:custGeom>
            <a:avLst/>
            <a:gdLst>
              <a:gd name="connsiteX0" fmla="*/ 705928 w 749060"/>
              <a:gd name="connsiteY0" fmla="*/ 0 h 1759789"/>
              <a:gd name="connsiteX1" fmla="*/ 697302 w 749060"/>
              <a:gd name="connsiteY1" fmla="*/ 319178 h 1759789"/>
              <a:gd name="connsiteX2" fmla="*/ 567905 w 749060"/>
              <a:gd name="connsiteY2" fmla="*/ 715993 h 1759789"/>
              <a:gd name="connsiteX3" fmla="*/ 395377 w 749060"/>
              <a:gd name="connsiteY3" fmla="*/ 836763 h 1759789"/>
              <a:gd name="connsiteX4" fmla="*/ 136585 w 749060"/>
              <a:gd name="connsiteY4" fmla="*/ 905774 h 1759789"/>
              <a:gd name="connsiteX5" fmla="*/ 24441 w 749060"/>
              <a:gd name="connsiteY5" fmla="*/ 974785 h 1759789"/>
              <a:gd name="connsiteX6" fmla="*/ 24441 w 749060"/>
              <a:gd name="connsiteY6" fmla="*/ 1035170 h 1759789"/>
              <a:gd name="connsiteX7" fmla="*/ 171090 w 749060"/>
              <a:gd name="connsiteY7" fmla="*/ 1155940 h 1759789"/>
              <a:gd name="connsiteX8" fmla="*/ 378124 w 749060"/>
              <a:gd name="connsiteY8" fmla="*/ 1250831 h 1759789"/>
              <a:gd name="connsiteX9" fmla="*/ 628290 w 749060"/>
              <a:gd name="connsiteY9" fmla="*/ 1414732 h 1759789"/>
              <a:gd name="connsiteX10" fmla="*/ 749060 w 749060"/>
              <a:gd name="connsiteY10" fmla="*/ 1759789 h 175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9060" h="1759789">
                <a:moveTo>
                  <a:pt x="705928" y="0"/>
                </a:moveTo>
                <a:cubicBezTo>
                  <a:pt x="713117" y="99923"/>
                  <a:pt x="720306" y="199846"/>
                  <a:pt x="697302" y="319178"/>
                </a:cubicBezTo>
                <a:cubicBezTo>
                  <a:pt x="674298" y="438510"/>
                  <a:pt x="618226" y="629729"/>
                  <a:pt x="567905" y="715993"/>
                </a:cubicBezTo>
                <a:cubicBezTo>
                  <a:pt x="517584" y="802257"/>
                  <a:pt x="467264" y="805133"/>
                  <a:pt x="395377" y="836763"/>
                </a:cubicBezTo>
                <a:cubicBezTo>
                  <a:pt x="323490" y="868393"/>
                  <a:pt x="198408" y="882770"/>
                  <a:pt x="136585" y="905774"/>
                </a:cubicBezTo>
                <a:cubicBezTo>
                  <a:pt x="74762" y="928778"/>
                  <a:pt x="43132" y="953219"/>
                  <a:pt x="24441" y="974785"/>
                </a:cubicBezTo>
                <a:cubicBezTo>
                  <a:pt x="5750" y="996351"/>
                  <a:pt x="0" y="1004978"/>
                  <a:pt x="24441" y="1035170"/>
                </a:cubicBezTo>
                <a:cubicBezTo>
                  <a:pt x="48882" y="1065362"/>
                  <a:pt x="112143" y="1119997"/>
                  <a:pt x="171090" y="1155940"/>
                </a:cubicBezTo>
                <a:cubicBezTo>
                  <a:pt x="230037" y="1191883"/>
                  <a:pt x="301924" y="1207699"/>
                  <a:pt x="378124" y="1250831"/>
                </a:cubicBezTo>
                <a:cubicBezTo>
                  <a:pt x="454324" y="1293963"/>
                  <a:pt x="566467" y="1329906"/>
                  <a:pt x="628290" y="1414732"/>
                </a:cubicBezTo>
                <a:cubicBezTo>
                  <a:pt x="690113" y="1499558"/>
                  <a:pt x="749060" y="1759789"/>
                  <a:pt x="749060" y="1759789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1447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" y="4724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</a:t>
            </a:r>
            <a:r>
              <a:rPr lang="en-US" sz="2400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 &gt;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30" y="5396132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the Davison-</a:t>
            </a:r>
            <a:r>
              <a:rPr lang="en-US" sz="4800" b="1" dirty="0" err="1" smtClean="0"/>
              <a:t>Germer</a:t>
            </a:r>
            <a:r>
              <a:rPr lang="en-US" sz="4800" b="1" dirty="0" smtClean="0"/>
              <a:t> Experiment checks…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298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32" grpId="0" animBg="1"/>
      <p:bldP spid="33" grpId="0" animBg="1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11521"/>
              </p:ext>
            </p:extLst>
          </p:nvPr>
        </p:nvGraphicFramePr>
        <p:xfrm>
          <a:off x="2133600" y="2743200"/>
          <a:ext cx="4987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ackager Shell Object" showAsIcon="1" r:id="rId3" imgW="4988520" imgH="685800" progId="Package">
                  <p:embed/>
                </p:oleObj>
              </mc:Choice>
              <mc:Fallback>
                <p:oleObj name="Packager Shell Object" showAsIcon="1" r:id="rId3" imgW="498852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743200"/>
                        <a:ext cx="4987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286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What really happens….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2physics.org/wp-content/uploads/2009/08/young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34" y="3657600"/>
            <a:ext cx="6357864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ews.bbcimg.co.uk/media/images/53204000/jpg/_53204846_c0028457-double-slit_diffraction-sp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4640"/>
            <a:ext cx="6705600" cy="37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-22408"/>
            <a:ext cx="8915400" cy="569387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</a:rPr>
              <a:t>Only light,  a massless wave  is supposed to diffract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434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Young’s Double Slit Light Experiment 1801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0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testing </a:t>
            </a:r>
            <a:r>
              <a:rPr lang="en-US" dirty="0">
                <a:solidFill>
                  <a:srgbClr val="FF0000"/>
                </a:solidFill>
              </a:rPr>
              <a:t>Thomson’s Plum Pudding Model</a:t>
            </a:r>
            <a:r>
              <a:rPr lang="en-US" dirty="0">
                <a:solidFill>
                  <a:srgbClr val="000000"/>
                </a:solidFill>
              </a:rPr>
              <a:t>  (continued):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892552"/>
            <a:ext cx="6516140" cy="55950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369332"/>
            <a:ext cx="83058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Reminder of the </a:t>
            </a:r>
            <a:r>
              <a:rPr lang="en-US" sz="2800" b="1" dirty="0">
                <a:solidFill>
                  <a:srgbClr val="FF0000"/>
                </a:solidFill>
              </a:rPr>
              <a:t>Plum Pudding Model </a:t>
            </a:r>
            <a:r>
              <a:rPr lang="en-US" sz="2800" b="1" dirty="0">
                <a:solidFill>
                  <a:srgbClr val="000000"/>
                </a:solidFill>
              </a:rPr>
              <a:t>being tested</a:t>
            </a:r>
          </a:p>
        </p:txBody>
      </p:sp>
    </p:spTree>
    <p:extLst>
      <p:ext uri="{BB962C8B-B14F-4D97-AF65-F5344CB8AC3E}">
        <p14:creationId xmlns:p14="http://schemas.microsoft.com/office/powerpoint/2010/main" val="35644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ong\Desktop\200px-Double-slit_experiment_results_Tanamura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5551" y="7620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8200" y="533400"/>
            <a:ext cx="83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</a:rPr>
              <a:t>4</a:t>
            </a: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How a particle must go through just one slit but seem to go through both and interfere with itself is called the </a:t>
            </a:r>
            <a:r>
              <a:rPr lang="en-US" sz="2800" b="1" dirty="0" smtClean="0">
                <a:solidFill>
                  <a:prstClr val="black"/>
                </a:solidFill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Fundamental Quantum Paradox</a:t>
            </a:r>
            <a:r>
              <a:rPr lang="en-US" sz="2800" dirty="0" smtClean="0">
                <a:solidFill>
                  <a:srgbClr val="FF0000"/>
                </a:solidFill>
              </a:rPr>
              <a:t>” </a:t>
            </a:r>
            <a:r>
              <a:rPr lang="en-US" sz="2800" dirty="0" smtClean="0">
                <a:solidFill>
                  <a:prstClr val="black"/>
                </a:solidFill>
              </a:rPr>
              <a:t>(coined by R.  </a:t>
            </a:r>
            <a:r>
              <a:rPr lang="en-US" sz="2800" dirty="0" err="1" smtClean="0">
                <a:solidFill>
                  <a:prstClr val="black"/>
                </a:solidFill>
              </a:rPr>
              <a:t>Feynmann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5540" name="Picture 4" descr="http://t3.gstatic.com/images?q=tbn:ANd9GcTFpKdP9Jb_RejGngzMqxk7-Qq8xG92O_HE8nVsrocYNQXi9eXx1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108543"/>
            <a:ext cx="3124200" cy="379902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733800" y="4572000"/>
            <a:ext cx="510540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“It doesn't matter how beautiful your theory is, it doesn't matter how smart you are. If it doesn't agree with experiment, it's wrong.” R. </a:t>
            </a:r>
            <a:r>
              <a:rPr lang="en-US" sz="2800" dirty="0" err="1" smtClean="0">
                <a:solidFill>
                  <a:prstClr val="black"/>
                </a:solidFill>
              </a:rPr>
              <a:t>Feynmann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0"/>
            <a:ext cx="3657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Davison-</a:t>
            </a:r>
            <a:r>
              <a:rPr lang="en-US" sz="2400" dirty="0" err="1" smtClean="0"/>
              <a:t>Germer</a:t>
            </a:r>
            <a:r>
              <a:rPr lang="en-US" sz="2400" dirty="0" smtClean="0"/>
              <a:t> Experimental Result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0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ibrary.thinkquest.org/19662/images/eng/pages/exp-stern-gerlach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55" y="1676400"/>
            <a:ext cx="8217136" cy="39659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usual rendition of the Stern-</a:t>
            </a:r>
            <a:r>
              <a:rPr lang="en-US" sz="2800" b="1" dirty="0" err="1" smtClean="0">
                <a:solidFill>
                  <a:srgbClr val="FF0000"/>
                </a:solidFill>
              </a:rPr>
              <a:t>Gernlach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Experiment 1922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688032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Proves electrons have two “spin” states (an up and a down 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99261"/>
            <a:ext cx="728546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8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ikalon.com/blog/Rutherford_cig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3343274"/>
            <a:ext cx="3952875" cy="3514726"/>
          </a:xfrm>
          <a:prstGeom prst="rect">
            <a:avLst/>
          </a:prstGeom>
          <a:noFill/>
        </p:spPr>
      </p:pic>
      <p:pic>
        <p:nvPicPr>
          <p:cNvPr id="1030" name="Picture 6" descr="http://www.ru.nl/publish/pages/555655/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352800"/>
            <a:ext cx="4762075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Stern-</a:t>
            </a:r>
            <a:r>
              <a:rPr lang="en-US" sz="3000" b="1" dirty="0" err="1" smtClean="0">
                <a:solidFill>
                  <a:srgbClr val="FF0000"/>
                </a:solidFill>
              </a:rPr>
              <a:t>Gernlach</a:t>
            </a:r>
            <a:r>
              <a:rPr lang="en-US" sz="3000" b="1" dirty="0" smtClean="0">
                <a:solidFill>
                  <a:srgbClr val="FF0000"/>
                </a:solidFill>
              </a:rPr>
              <a:t> Experiment (continued)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19275" y="3048000"/>
            <a:ext cx="2934125" cy="106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" y="773489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~ one `cute’ chemistry detail: atomic monolayer of Ag ‘developed’ (accidentally) by sulfur in </a:t>
            </a:r>
            <a:r>
              <a:rPr lang="en-US" sz="4000" b="1" dirty="0" err="1" smtClean="0">
                <a:solidFill>
                  <a:prstClr val="black"/>
                </a:solidFill>
              </a:rPr>
              <a:t>Gerlach’s</a:t>
            </a:r>
            <a:r>
              <a:rPr lang="en-US" sz="4000" b="1" dirty="0" smtClean="0">
                <a:solidFill>
                  <a:prstClr val="black"/>
                </a:solidFill>
              </a:rPr>
              <a:t> cheap cigar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229600" y="3962400"/>
            <a:ext cx="304800" cy="304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ep.physics.indiana.edu/~hgevans/classes/graphics/physicists/gerla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33400"/>
            <a:ext cx="4419600" cy="608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</a:rPr>
              <a:t>Gerlach</a:t>
            </a:r>
            <a:r>
              <a:rPr lang="en-US" sz="2800" b="1" dirty="0" smtClean="0">
                <a:solidFill>
                  <a:prstClr val="black"/>
                </a:solidFill>
              </a:rPr>
              <a:t> again…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with  a fresh cigar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prstClr val="black"/>
                </a:solidFill>
              </a:rPr>
              <a:t>The rest of the Stern-</a:t>
            </a:r>
            <a:r>
              <a:rPr lang="en-US" sz="2300" b="1" dirty="0" err="1" smtClean="0">
                <a:solidFill>
                  <a:prstClr val="black"/>
                </a:solidFill>
              </a:rPr>
              <a:t>Gernlach</a:t>
            </a:r>
            <a:r>
              <a:rPr lang="en-US" sz="2300" b="1" dirty="0" smtClean="0">
                <a:solidFill>
                  <a:prstClr val="black"/>
                </a:solidFill>
              </a:rPr>
              <a:t> experiment:</a:t>
            </a:r>
            <a:endParaRPr lang="en-US" sz="23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4" y="514260"/>
            <a:ext cx="898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Electrons respond with  </a:t>
            </a:r>
            <a:r>
              <a:rPr lang="en-US" sz="3600" b="1" dirty="0" smtClean="0"/>
              <a:t>independent</a:t>
            </a:r>
            <a:r>
              <a:rPr lang="en-US" sz="3600" dirty="0" smtClean="0"/>
              <a:t> +/- spin states for two magnetic field directions: </a:t>
            </a:r>
            <a:r>
              <a:rPr lang="en-US" sz="3600" b="1" dirty="0" smtClean="0">
                <a:solidFill>
                  <a:srgbClr val="FF0000"/>
                </a:solidFill>
              </a:rPr>
              <a:t>z</a:t>
            </a:r>
            <a:r>
              <a:rPr lang="en-US" sz="3600" dirty="0" smtClean="0"/>
              <a:t> and </a:t>
            </a:r>
            <a:r>
              <a:rPr lang="en-US" sz="3600" b="1" dirty="0" smtClean="0">
                <a:solidFill>
                  <a:srgbClr val="002060"/>
                </a:solidFill>
              </a:rPr>
              <a:t>x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81401" y="4254858"/>
            <a:ext cx="1371600" cy="685800"/>
          </a:xfrm>
          <a:prstGeom prst="straightConnector1">
            <a:avLst/>
          </a:prstGeom>
          <a:ln w="698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5" y="1714589"/>
            <a:ext cx="2006453" cy="150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4953000" y="2883258"/>
            <a:ext cx="1" cy="137160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www.psdgraphics.com/file/male-gender-sig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79" y="1763332"/>
            <a:ext cx="2062677" cy="16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9" descr="data:image/jpeg;base64,/9j/4AAQSkZJRgABAQAAAQABAAD/2wCEAAkGBhIGERUUEBQVFRUWFxUUFRgXGBYVGBUbFBUVGxUXGBUYICYgFxovGhcXHzAhIycpLSwtFh8xNTAqNSYrLSkBCQoKDgwOGQ8PGi0kHyUzLC8rKiw0KikvLC8sNTUtLCwsLCwxLCwsLCwtLyksKTEsLCwpLCksLCwsLCkpLCwpKf/AABEIAOEA4QMBIgACEQEDEQH/xAAbAAEBAAMBAQEAAAAAAAAAAAAABgMEBQcBAv/EAEoQAAEDAgIDCA8ECgIDAQEAAAEAAgMEEQUGEiExFRYzQVFUdJIHEyIyNFNhcXJzgbPD0dNCgpGxFCMkUmKToaKywUODwuHw0iX/xAAZAQEBAQEBAQAAAAAAAAAAAAAAAwIBBAX/xAAxEQACAQEGAwcEAgMBAAAAAAAAAQIRAxIhMVHwQWHxEzIzQnGRsSKBwdEEoSNSckP/2gAMAwEAAhEDEQA/AN1ERcKBERAEREAREQBERAEREAREQBERAEREAREQBERAEREAREQBERAEREAREQBERAEREAREQBERAEREAREQBERAEREAREQBERAEREAREQBERAEREBs0OE1OJtL4YHvZpObpB0LblhIdqc8HaORbG9mu5q/r0/1F0sCpWVtLSMkaHMdXVAc06wbR1ZFxx6wD7FU70KLm0XVC9DUI57/sjekyE3s13NX9en+om9mu5q/r0/1Fd70KLm0XVCb0KLm0XVCzWz31O1lvoQm9mu5q/r0/1E3s13NX9en+orvehRc2i6oTehRc2i6oStnvqKy30ITezXc1f16f6ib2a7mr+vT/AFFd70KLm0XVCb0KLm0XVCVs99RWW+hCb2a7mr+vT/UTezXc1f16f6iu96FFzaLqhN6FFzaLqhK2e+orLfQhN7NdzV/Xp/qJvZruav69P9RXe9Ci5tF1Qm9Ci5tF1QlbPfUVlvoQm9mu5q/r0/1FpVdJLhzwyeN0bi3TFzG64Bse8c7j5V6HVZSomMcRTxXDXHvRyFRWOnSFETzKP4a7SLi2t/2wpOtGaNNTSV8gjhjdI/Rc+wLG2DS0E3e5o2vat3ezXc1f16f6i2Mm+Fu6LP7ynVHl7K1JUUlO59PG5zoYnOJaCSTG0kk8t0SiopvefNBydaIlN7NdzV/Xp/qJvZruav69P9RXe9Ci5tF1Qm9Ci5tF1QuVs99RWW+hCb2a7mr+vT/UTezXc1f16f6iu96FFzaLqhN6FFzaLqhK2e+orLfQhN7NdzV/Xp/qJvZruav69P8AUV3vQoubRdUJvQoubRdUJWz31FZb6EJvZruav69P9RN7NdzV/Xp/qK73oUXNouqE3oUXNouqErZ76ist9CE3s13NX9en+om9mu5q/r0/1Fd70KLm0XVCb0KLm0XVCVs99RWW+hCb2a7mr+vT/UWCuweqw1hkmp3sYC0F2nCbaTg0amyE7SNgXoW9Ci5tF1QpnG6NmHwYgyJoYwSUhDW6gLmAmwW4qEst/wBnHKSJqy+L6i8pYp8scBR9OqfdVivFB5Y4Cj6dU+6rFeK9rmt8SMQiL45wYLnUBrKkaPqLz49l+NznOZSzup2u0XTjYL7Do2sNoNi4HWNXErujrGYhG2SJwcx4DmuGwg7FWdlOz7yMxmpZGljuY6fLTA+pkDATZosXOceOzRrP+lgy/nCkzPpCmk0nN1lpDmutsvZwFx5QpuppW47j+hMA5lPTB7WnW3Sc5uux9MH7reRY8zUrMGxjD5YWhhmMkcmiAA8dy0XA2nu9v8I5FZWMGlHG81XlrQw5vPgehItDHcZZgFPJPJ3rG3sNridTWjykkD2qCnx3G46c1x7Q2Gwk7QQdLtZ4ybX2a++B47cSlZ2Lmq4L1NSmonpiLTwjEm4xBFM0WEjGvA5NIA29mz2LcUmqOjNmGs4N/ou/IrzLHO9oehR/DXptZwb/AEXfkV5ljne0PQo/hqsO4zPmRsZN8Ld0Wf3lOrjLHgVN6iH3TVD5N8Ld0Wf3lOrjLHgVN6iH3TVx+Gt6jzM6aIubmTGRl+llnI0u1tuBsuSQGi/ENIhTScnRHW6YnSReaDHcaw+BtdKIJICBI+Fo0Xtjdr0r2uNRB751uMaivQcMxFmLQsliN2SNDm8tiNh5DxHzKlpZOGNU/QzGSZy8fzvR5acGVEtnkX0Wtc8gHYSGjuR59q38Fx2DMMfbKZ4e29jtBaeRzTrB8/KovIlKzFq7EZ5Wh72zmJhcA7RaC8WF9mprR5mrLlynbguN1cEQ0Y5IGT6A1NDgWbBxa3vPtVpWMEnFVqlXkZU3g+BfItXE8TjweJ8sztFjBdx/IAcZJsAOMlRVL2WmSSR9tpZooZXaMczth12va1rcui51lGFlOarFG3NLMv0RFI0FD5n4PEfWUfwFcKHzPweI+so/gK1jn7fKMSJRERecuU+WOAo+nVPuqxXig8scBR9OqfdVivFe1zW+JGIWGsh/SY3t/ea5vWBH+1mRSNEL2Ko2VuFmGRoOi+aKVp49I3IP3XAexYuxpUOwmWqw6QkmB5fFfaWOOv2a2O/7CvuUDuNi1fS7GyEVLB6Vi638wD7ix5qG9zGKSrGpk4/R5TxX2An2Oaf+pfQl9U5x/wBlVeuf7R51gk9MDapBoZhm8tG0/wB8Y/0sOfdWJ4V61/8AnCst9DMXnov/AD/9LFn42xLCvWv/AM4FyPiR/wCfwzr7r9fyZeyKd1JaGiGsTTh8gHi4u+v5LFx+6tzsoYgMOwyYccmjE0eme6HUDlp4d/8A28dnk2spIWwt9OTWfbrkHsWHPp3ZxDD6LaNPt8g/hbe39rJR7VyKpKEXwVX8/FA3hJ64fgrcuUBwukgiO1kUbT5w0aX9broNkD72INtRtxKIz9jk1RJFh9E608/COB4KPXfWO9uASTts3+ILiVuWmdj+roDRySdsmlEUrSRaVpLA8loGod15bXB4lNWN/GTo3VpbyNOdMEsEenVnBv8ARd+RXmWOd7Q9Cj+GvTazg3+i78ivMsc72h6FH8NTh3Gb8yNjJvhbuiz+8p1cZY8CpvUQ+6aofJvhbuiz+8p1cZY8CpvUQ+7auPw1vUeZnRdIGkAkAnZ5fNyriZ6oDiWH1LBt7WXjymOzwPxaoLA8qN7IAq5qmWQVLZnxssdUOiAWDR/duSLAjveW5VPkDMMlcJaOt8JpyWuvrMjNgdf7XECeMOaeNWdj2bvRdXGlUYU72DWZ0MjVbcbwyDSAI7V2l45e13jdfzhv9VzOxdMaaGopHnuqWeSMei4ktPWDytfsXv3NfW0R/wCCcuZ6DrtH+AP31lgO4mPPbsZWQBw5NOL/ANMcfvLU442kF6r5+GcTwi/sYexebzYl0p3+Uiz4eNLMNQeSkYPxdEsHYtN5cR6U7/KRZcIN8wVnkp4h/SArc/EtPT9HI92Pqa+fHnMdfSYeD3F+3z2/dGlYHk7lr/a9qy9liMS01NTsADpKmJjABsAa5uocQ7po9qx9j4bv11bXnW1z+0Qn+Ftr/wBrYvxK/eLndvHqaLaylidM7yOds/r2kovpnGP+qq/XP9I5mm9S+REXzz0BQ+Z+DxH1lH8BXCh8z8HiPrKP4CtY5+3yjEiUREXnLlPljgKPp1T7qsV4oPLHAUfTqn3VYrxXtc1viRiEXKxXNVJgjtGonjY7bok3d5y0XIC2sNxeHGG6dPIyRvGWODreQ22HyFYuSSrTA7VZEXnR24eKUFXsa8mnkPkJsL+yRx+4uv2ScG3Zw+UAd3GO3M5bx30reXQLx7VrdlbDN0MOe4d9C5sw9ncu/tc4+xd7LuJDHaSGU2PbI2lw8trPHWBC9N5qELRcMPyidMZR1IDLuNbt4rRTXu6ShLZPTY+YP/uZf2hb/ZJqW0ddhj3mzWSSPceQNdCT/QL95Z7GT8uVrZxM10be2hrNF1w14cGi97ari+rXZbnZFyPLnDtJhexpiEgs/Ss7T0La2g273k41Zzsu2jR/TRr5MXZXHhifnsU0zn0slTJ39VNJKfMCQB1tP8Vw6fGGMxPEK+XXHSM7RGL988nQDW+UuY/rq4iY3KGHgG1qeC55CY2XJ9rr/ivIsiYRJm+QQv4Bkhqak+McQGsaT5bO9jpDyLtnSbtLR5Zfbpgclhdisy97HWEuayXEKu3bqm77nUGRbRt2AgA+i1i1crXztiMle4HtEF4aYHjNjd9vM4nzvaPsrb7I2KvkEWHUvDVNmutsZFx3tsBsfutf5FV4LhLMCgjhi71jbeUna5x8pJJPnUpzai5vOWC5LeBtRxpp8mxWcG/0XfkV5ljne0PQo/hr02s4N/ou/IrzLHO9oehR/DUIdxlPMjYyb4W7os/vKdXGWPAqb1EPumqHyb4W7os/vKdXGWPAqb1EPumrj8Nb1HmZG4m85BxUVGylrToy8kcm3SPtJd5nSciz9kPDn4TJFidKO7hIEwH24zqufxLSeRwP2VU5mwFmZaaSB+rSF2u/ccNbXfj+IuONT/Y9xg4tTyUdWP11PeGRrtemzW0E8uq7Ty2B+0vRGdUrTisHzW8PYm443dcvU5FPiLIMbp6iI/qa+C1/4gLWP8QdHGD5XFdLsntOHGjrW7aedul6EltL/ED7y8+zVSy5KqGQi5ZDL+lUrjtDXEFzesxt/K0n7S9hzBhozZQvjYR+ujDoydl9T4ybX1XDdiraJQlZz4ZfbozEfqUlxJjsUvEr8QLTcGpcQeUEvIP4Lh5gxrcmsxeQGzjFBAzlvIxjdXlDQ533VYdj3J0mT45WyvY8yOa7uNKw0W2tc2v+C5mJ9jB2KYg6pfM3tTpY5HR6LrkRho0Sb24jxbHFcVpZ9tJt4UX3pT9HXGVxJZlHknBtwKGGIiztHTf6T+6cD5r2+6p3sbHdmorq0/8AJL2qM/wM1gdUx9VUWeMU3GoKiQGztAsb6UncNP4uv7FrdjjC9ycOgbaxe3trv+06Q/tLR7FC8+znN5ydPy/wbp9SWhTItHFMbp8FaHVErIwdmk4AnzDafYsWE5lpccJFPMyQjWQD3QHLonXby2XnuSpWmBSqyOmofM/B4j6yj+ArhQ+Z+DxH1lH8BUsc/b5RmRKIiLzlynyxwFH06p91WKsx6nnqqeRtLII5S3uHEXAP+tWq9ja97FSeWOAo+nVPuqxXi9Fo6NPeZCPE8syDhtE+SSnr4B+nBzi/9I/WdtvruzS1Xtr4ydtyNnQzNk45Y/bsKvG+PXLELlkjBrdZvm1lvILixAvQ5vybHmlgIJjnj1xSt1FpBuAbay2+vlB1jy8/J2bpZ5XUWIAMqo9h1WmaBfSHFpW16to12FiB6e1lL/JF+sd8PgndS+l/ZmOrz5SY9h1Q5kjdM08mlE42cC6MiwBtpi5tcXC3uxlSmkwynDie6D5B5A97nN/oQfavuYux3RZhBJjEUnFJGA035XN2P9ov5Qpyhx+q7HL2U+IfraXUyGdg7wAagQNoA+ydYGwuAXKRtLNxss61o/xqdq4yrI9KRfiKUTtDmkFrgCCDcEEXBB4xZfteEsfHsEgIIBB1EHWD7Fo0eFwYG2QwRNjDiZHBgDbm3JsGoeZb6+PtY32ca6m8gef9jSmOPST4lPYySuMcY29rY21wP7W+ZpP2ivQVCdhvwB/7vb5NHzaMf+7q7V/5PitaYE7Puow1nBv9F35FeZY53tD0KP4a9NrODf6LvyK8yxzvaHoUfw1mHcZrzI2Mm+Fu6LP7ynVxljwKm9RD7pqh8m+Fu6LP7ynVxljwKm9RD7pq4/DW9R5mdNeeZ7iOVa2nxGH7bhBOzZ2wEaj59FpHnYzyr0NQXZX1ih0u8/S49P8A+82kt/xvES1rUzad0sK/BoMVLHTxMkMZJZpgO0Sduo6uIfgFuAW2L6ihV5FAiLFV1bKFjpJHBrGguc46gANpK4CP7L1IarDXkHvHxvI5RfQ/N4PsWTE+yHS4HSMc17HSmJjmQtNzdzBoh2j3g18dtQ1Lh1GJVnZRc+KmHaKEHRfK5t3SWINgOXYdEWt9o67Kry9kKjy4AY4w6Qf8klnPvyi+pn3QF7moQgo2madaLnqQxk24nDyxkMYn+14qDNPL3Wg/vImnW1uhsvb7J1DZa9yeNnPD6WSpjgwqHRrWuBLoD2tsQG3T0dQP4W4zrDTQZszTPWTigw2xncP1svFA3VfXxOsRc8VwBdx1drKeUYcpxFsd3Pdrlkd3zz/pu2w8vGSSu9rKH+Sb9I8Kc+XyLqf0r7s6eGRSwQsbO8SSBoD3huiHHjIbxf8A2obFI5n4PEfWUfwFcKHzPweI+so/gLz2TrJveaKSyJREReYuU+WOAo+nVPuqxXig8scBR9OqfdVivFe1zW+JGIUjn/KjsZY2emu2qg7uIjUXAG+h576xfjuNjiq5FmE3CV5HZJSVGcDJmaW5qpw/U2VvcTM/dcPIdeido9o2grq4phcWMxOimaHMeLEH+hB4iDrB4lFZpy/UZdqTiGGjSJ8JhGyQbS4AbeU21g6xe5BpMrZtgzXFpwmzhbTjPfMPl5RyOGo+e4VbSH/pZ5fG+BiL8ss/k6GE4XHgsLIYgQxg0W3JceU3J8pK20RQbbdWUC4ucsR3KoaiTYRG5rfSf3LP7nBdpef9kyY41LS4dGe6mkEklvssbfWf73f9arYRvTSeXH0RibpE7PY1w/c7DacEWLmmU/8AY4ub/aWqnX4hiEDQ1os1oDQOQAWA/BftYnK/Jy1NRVFQw1nBv9F35FeZY53tD0KP4a9NrODf6LvyK8yxzvaHoUfw1uHcZzzI2Mm+Fu6LP7ynVxljwKm9RD7pqh8m+Fu6LP7ynVxljwKm9RD7pq4/DW9R5mdNRvZZoDWYa9w2xPZKPYdEn8Hk+xWS18Qom4jE+J/eyNcx3mcCD+a5ZTuTUtBJVTRhwLERi1NDMP8AkjY8+ctFx+Nx7FvKE7Fdc6njmoZj+tpZHC3KxzjrHKNLS9jm8qu122hcm0IOqqFoY5gkWYYXQzgljrX0SWkEG4II8ovr1LfRTTadUaeJgoqJmHRtjiaGMYNFrRqAAXAz1mve1CBENKolOhAwC5ubDS0eMC41cZIHGs2bc6QZTZ3fdyuH6uJvfO4gT+62/H+FzqXGyhlieunOIYlw7haGLYIW67avsmxIA2i5J7o6vRZwou0tMvl7zJyflj0OlkTKW9mEulOlUS93M8m5ubnRvxgEm54ySeS1OiKE5ucnJm0klRBQ+Z+DxH1lH8BXCh8z8HiPrKP4CpY5+3yjMiUREXnLlPljgKPp1T7qsV4oPLHAUfTqn3VYrxXtc1viRiERFI0FA56ym3Dg/EKN5p54gZHaA7mT967dgJ49oPGDtV8uZmXDHYzSTwsIDpI3MaXXsCRqvYE2VbGbhNP39DM1VH3LeIuxakgmfYOkjY91tQu5oJsORdJeb4bjWK5SiZDNQdujjaGNdC4k2aLAnR0r9Vq2D2VJNgw6r0uTRI/8b/0VZfx5ttxo1yaMK0SWJUZtzAMsUkk5bpFtg0crnEBtzxC51rj5Gyy6nvW1bu2VVQA4nijY4AhjeQ2te2wAAbCTwMafivZAiMAo200Li0l0riHdybjaAdvIz2r0ihgNLGxhNy1rW35dFoH+kkuys7tVV58cAvqlXgZ0RF5SphrODf6LvyK8yxzvaHoUfw16bWcG/wBF35FeZY53tD0KP4atDuMz5kbGTfC3dFn95Tq4yx4FTeoh901Q+TfC3dFn95Tq4yx4FTeoh901cfhreo8zOmiIpGiIzzgD6F+6VEQyeFpdKD3s0bR3QcOMho9oHKGqmy9jLcwU0c7QWiRt9E8RBIcL8esHXxrJjdCcUppomkAyRSRgnYC9pAJtxa1AYTiGK5HibA+hFREzSDXwuJNi4nXYOO0na0L1RXa2dMKrLhgSf0yrwPTFxc54tJgdDNNFbTY0aNxcAuc1t7ce2/sUyOypI7VudV6XJon/APN/6LUxeuxbO0ToGUIp4n2DnTOIcLOB49EjWB9grsP48oyTnRLm0HaJrA6uR8mMjDK2pcaipla2XTfrEem0EBo/esbaX4ABWy08Hozh9PFE4gmOONhI2EsYASL8Wpbihazc5Ns3FUQREUzQUPmfg8R9ZR/AVwofM/B4j6yj+ArWOft8oxIlERF5y5T5Y4Cj6dU+6rFeKDyxwFH06p91WK8V7XNb4kYhERSNBERAEREAREQBERAYazg3+i78ivMsc72h6FH8Nem1nBv9F35FeZY53tD0KP4atDuMz5kbGTfC3dFn95Tq4yx4FTeoh901Q+TfC3dFn95Tq4yx4FTeoh901cfhreo8zOmiIpGgiIgCIiAIiIAiIgCh8z8HiPrKP4CuFD5n4PEfWUfwFaxz9vlGJEoiIvOXKfLHAUfTqn3VYrxQWXWvNJA+Joe6KrqJC0vawkEVLNRdq2yBUO7dTzUfz4l6ZxcsvwQTodxFw926nmo/nxJu3U81H8+JY7N8vdHbyMtdju500gksIo6Z1Q4gEu7hx0vONEbLLlMzo+udGyGE6TpWtdpOa4Bjop5O5c12jp/qXNIv3Nwe6BF/1Vl9dIJJKO7g0s8JaAWna1zQdF7fI4EL8UkRorFlFra4OaXVTXkEMewWc8k6IY94Ddg0jYJ2b5e6F5Gy3NL4oKGWSM/tOj2xrGPlc3Sp5JO4ay575o5bAnzrBR52dLCJDA94a1rpizRYI+2OOiNGRwcSG2c7kB4zqGVk8kYiAom2ht2r9oj7izCwW5e4JGvlWlLhrZ7XoBYACwqmgENcXNDgDZ9nEkaV7E6rJ2b5e6O3kb+/RoveCUaRe2HXGe2ujqGQEDuu4vJIyxdYWN9Vl0MDxSTEjOJY+1mKURhtw42MEL7lzSQdchsRbVa4BuuPLEZm6LqFpFpAB+kR6u2yNkfbXqOm1rr7QWi1llw6WTCQ4RUdtN2m8mpY8udotbpOc8kk2a0XJ4k7N8vdC8inRcPdup5qP58Sbt1PNR/PiTs3y90cvI61Zwb/AEXfkV5ljne0PQo/hq0nxepla4foo1gjh4uMKPzLAaR1JG4jSZSNY6xuLtLAdfnC2lSLqcrWSMmTfC3dFn95Tq4yx4FTeoh901Q+TPDHC4F6aYC+rbJTqkwmuqcOgiiNMCY444yRPFYljACR+CUrBJbzOt0kU6Lh7t1PNR/PiTdup5qP58Sx2b5e6F5GrjWY5aCrbDH2s3bAWxlkjnymWWYSBr2u0Y9GOIvu5pGo3sBcKLOJqWRuEL3tP6KySRug0NfVCEtHa3PLtECZhNibaVhpWNvzUyPq36b6Jpd+qN/0iMEdpc50diNlnPfs26RBuDZcmbBHySxubT6DIzARG2aKxNMWmLXextotF3Nc6wsHNTs3y90dvI36HOstVHBeDRklNOTct0XRyv0HvaA4kWNrB2uzm+UDZxrNbsLmljDC4tZTOYRHK9t5pZGO7Y9vcsFmi1yOPasTGGPQtQtHa2taz9oZ3IY4OaNvE4ArJPK+qLy+iaS8Ma/9oj7oROLmD2FxPtTs3y90LyPtTnYUwDzTymN+l2p4MX6zQIHelwLb3u2+0bdHYsu+tzyY2U0jpm6fbI9KLuAwRm+kXWdcSM0QDrub6NlzXYc17y80AJu4+FN0Wl7g5+iy+iy7gHHRAuRcrLWU36eSX0IJcS5xFS1pdpNY1wJaRdpbGwFuw6AuE7N8vdC8iiwasOI08MrgA6SKOQgXsC9gJtfXa5W4p+mxKekY1jKQBrGhrR+kRag0AAfgFk3bqeaj+fEnZvl7o5eR3FD5n4PEfWUfwF3N26nmo/nxLgY+2Q0tZJK1sZlkpS1oe15sx8LSSW+UKlnFxePLTVHJOpLoiLylzA+ijkNzGwk7SWtJPtIXzc+LxcfUb8lnRbvy1OURg3Pi8XH1G/JNz4vFx9RvyWdEvy1F1aGDc+LxcfUb8k3Pi8XH1G/JZ0S/LUXVoYNz4vFx9RvyTc+LxcfUb8lnRL8tRdWhg3Pi8XH1G/JNz4vFx9RvyWdEvy1F1aGDc+LxcfUb8k3Pi8XH1G/JZ0S/LUXVoYNz4vFx9RvyX7ipmQd41rfRaB+SyIjk3xFEfiWnbP37Wuts0gDb8Vj3Pi8XH1G/JZ0RSayYojBufF4uPqN+SbnxeLj6jfks6JflqLq0MG58Xi4+o35JufF4uPqN+Szol+WourQwbnxeLj6jfkm58Xi4+o35LOiX5ai6tDBufF4uPqN+SbnxeLj6jfks6JflqLq0MG58Xi4+o35JufF4uPqN+Szol+WourQwbnxeLj6jfkvraGJpuI2A8oY0f6WZEvy1F1BERZOhERAEREAREQBERAEREAREQBERAEREAREQBERAEREAREQBERAEREAREQBERAEREAREQBERAEREAREQBERAEREAREQBERAEREAREQBERAEREAREQBERAEREAREQBERAEREAREQBERAEREAREQBERAEREAREQBERAEREAREQH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" y="3569058"/>
            <a:ext cx="2989261" cy="298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8200" y="220537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z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2122" y="470974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x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93168"/>
              </p:ext>
            </p:extLst>
          </p:nvPr>
        </p:nvGraphicFramePr>
        <p:xfrm>
          <a:off x="914400" y="1905001"/>
          <a:ext cx="7391400" cy="3729519"/>
        </p:xfrm>
        <a:graphic>
          <a:graphicData uri="http://schemas.openxmlformats.org/drawingml/2006/table">
            <a:tbl>
              <a:tblPr firstRow="1" firstCol="1" bandRow="1"/>
              <a:tblGrid>
                <a:gridCol w="1960984"/>
                <a:gridCol w="2315267"/>
                <a:gridCol w="3115149"/>
              </a:tblGrid>
              <a:tr h="1243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Left Hand (L)</a:t>
                      </a:r>
                      <a:endParaRPr lang="en-US" sz="3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Right Hand (R) </a:t>
                      </a:r>
                      <a:endParaRPr lang="en-US" sz="3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Male (M)</a:t>
                      </a:r>
                      <a:endParaRPr lang="en-US" sz="3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(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M</a:t>
                      </a:r>
                      <a:r>
                        <a:rPr lang="en-US" sz="3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,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L</a:t>
                      </a:r>
                      <a:r>
                        <a:rPr lang="en-US" sz="3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  <a:endParaRPr lang="en-US" sz="3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(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M</a:t>
                      </a:r>
                      <a:r>
                        <a:rPr lang="en-US" sz="3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,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r>
                        <a:rPr lang="en-US" sz="3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  <a:endParaRPr lang="en-US" sz="3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Female (F)</a:t>
                      </a:r>
                      <a:endParaRPr lang="en-US" sz="3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 (</a:t>
                      </a: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F</a:t>
                      </a:r>
                      <a:r>
                        <a:rPr lang="en-US" sz="32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,</a:t>
                      </a:r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L</a:t>
                      </a:r>
                      <a:r>
                        <a:rPr lang="en-US" sz="3200" b="1">
                          <a:effectLst/>
                          <a:latin typeface="Calibri"/>
                          <a:ea typeface="SimSun"/>
                          <a:cs typeface="Times New Roman"/>
                        </a:rPr>
                        <a:t>) </a:t>
                      </a:r>
                      <a:endParaRPr lang="en-US" sz="3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(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F</a:t>
                      </a:r>
                      <a:r>
                        <a:rPr lang="en-US" sz="3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,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R</a:t>
                      </a:r>
                      <a:r>
                        <a:rPr lang="en-US" sz="3200" b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)</a:t>
                      </a:r>
                      <a:endParaRPr lang="en-US" sz="3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4572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=&gt; Electrons have 4 independent flavors in response to </a:t>
            </a:r>
            <a:r>
              <a:rPr lang="en-US" sz="4000" b="1" dirty="0" smtClean="0">
                <a:solidFill>
                  <a:srgbClr val="002060"/>
                </a:solidFill>
              </a:rPr>
              <a:t>x</a:t>
            </a:r>
            <a:r>
              <a:rPr lang="en-US" sz="4000" b="1" dirty="0" smtClean="0"/>
              <a:t> and </a:t>
            </a:r>
            <a:r>
              <a:rPr lang="en-US" sz="4000" b="1" dirty="0" smtClean="0">
                <a:solidFill>
                  <a:srgbClr val="FF0000"/>
                </a:solidFill>
              </a:rPr>
              <a:t>z</a:t>
            </a:r>
            <a:r>
              <a:rPr lang="en-US" sz="4000" b="1" dirty="0" smtClean="0"/>
              <a:t> field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550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52400" y="2514600"/>
            <a:ext cx="1219200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914400"/>
            <a:ext cx="6477000" cy="293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81000" y="1905000"/>
          <a:ext cx="4572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hemSketch" r:id="rId5" imgW="198120" imgH="170688" progId="ACD.ChemSketch.20">
                  <p:embed/>
                </p:oleObj>
              </mc:Choice>
              <mc:Fallback>
                <p:oleObj name="ChemSketch" r:id="rId5" imgW="198120" imgH="17068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4572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0"/>
            <a:ext cx="899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prstClr val="black"/>
                </a:solidFill>
              </a:rPr>
              <a:t>The rest of the Stern-</a:t>
            </a:r>
            <a:r>
              <a:rPr lang="en-US" sz="2300" b="1" dirty="0" err="1" smtClean="0">
                <a:solidFill>
                  <a:prstClr val="black"/>
                </a:solidFill>
              </a:rPr>
              <a:t>Gernlach</a:t>
            </a:r>
            <a:r>
              <a:rPr lang="en-US" sz="2300" b="1" dirty="0" smtClean="0">
                <a:solidFill>
                  <a:prstClr val="black"/>
                </a:solidFill>
              </a:rPr>
              <a:t> experiment:</a:t>
            </a:r>
            <a:endParaRPr lang="en-US" sz="23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08" y="54102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Separates boys from girls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9415" y="3396734"/>
            <a:ext cx="990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+1/2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1828800"/>
            <a:ext cx="1143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sz="3200" b="1" dirty="0" smtClean="0">
                <a:solidFill>
                  <a:srgbClr val="CC0099"/>
                </a:solidFill>
              </a:rPr>
              <a:t>1/2</a:t>
            </a:r>
            <a:endParaRPr lang="en-US" sz="3200" b="1" dirty="0">
              <a:solidFill>
                <a:srgbClr val="CC0099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33600" y="2177579"/>
            <a:ext cx="0" cy="9144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4088380"/>
            <a:ext cx="312947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1)Magnet Field applied along z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834704" y="2514600"/>
            <a:ext cx="609600" cy="4572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90850" y="327672"/>
            <a:ext cx="325755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2) Magnetic </a:t>
            </a:r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</a:rPr>
              <a:t>ield applied along x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248400" y="2514600"/>
            <a:ext cx="0" cy="9144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67200" y="12954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http://www.psdgraphics.com/wp-content/uploads/2009/06/female-sig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8" y="952008"/>
            <a:ext cx="1195031" cy="897987"/>
          </a:xfrm>
          <a:prstGeom prst="rect">
            <a:avLst/>
          </a:prstGeom>
          <a:noFill/>
        </p:spPr>
      </p:pic>
      <p:pic>
        <p:nvPicPr>
          <p:cNvPr id="7172" name="Picture 4" descr="http://www.psdgraphics.com/file/male-gender-sign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46957"/>
            <a:ext cx="1277815" cy="10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4715" y="5288340"/>
            <a:ext cx="2737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Separates boy lefties from boy righties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54798" y="3981858"/>
            <a:ext cx="325755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) Magnetic </a:t>
            </a:r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</a:rPr>
              <a:t>ield re-applied along z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382" y="5165598"/>
            <a:ext cx="3424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Check on whether right hand `boys’ still ‘boys’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10100" y="1767244"/>
            <a:ext cx="575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89579" y="2888902"/>
            <a:ext cx="627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78615" y="2930721"/>
            <a:ext cx="143373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???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189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 animBg="1"/>
      <p:bldP spid="30" grpId="0" animBg="1"/>
      <p:bldP spid="3" grpId="0"/>
      <p:bldP spid="27" grpId="0" animBg="1"/>
      <p:bldP spid="5" grpId="0"/>
      <p:bldP spid="7" grpId="0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sdgraphics.com/wp-content/uploads/2009/06/female-sig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74" y="2105105"/>
            <a:ext cx="1958611" cy="1471767"/>
          </a:xfrm>
          <a:prstGeom prst="rect">
            <a:avLst/>
          </a:prstGeom>
          <a:noFill/>
        </p:spPr>
      </p:pic>
      <p:pic>
        <p:nvPicPr>
          <p:cNvPr id="4" name="Picture 4" descr="http://www.psdgraphics.com/file/male-gender-sig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17" y="2003212"/>
            <a:ext cx="1838772" cy="14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3400" y="2514600"/>
            <a:ext cx="1676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39624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Half the right handed </a:t>
            </a:r>
            <a:r>
              <a:rPr lang="en-US" sz="4400" b="1" dirty="0" smtClean="0">
                <a:solidFill>
                  <a:srgbClr val="0070C0"/>
                </a:solidFill>
              </a:rPr>
              <a:t>boys</a:t>
            </a:r>
            <a:r>
              <a:rPr lang="en-US" sz="4400" dirty="0" smtClean="0"/>
              <a:t> have converted to right handed </a:t>
            </a:r>
            <a:r>
              <a:rPr lang="en-US" sz="4400" b="1" dirty="0" smtClean="0">
                <a:solidFill>
                  <a:srgbClr val="C00000"/>
                </a:solidFill>
              </a:rPr>
              <a:t>girls</a:t>
            </a:r>
            <a:r>
              <a:rPr lang="en-US" sz="4400" dirty="0" smtClean="0"/>
              <a:t> just because we checked….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952685" y="1423719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R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762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observed result of the Stern-</a:t>
            </a:r>
            <a:r>
              <a:rPr lang="en-US" sz="4000" dirty="0" err="1" smtClean="0"/>
              <a:t>Gernlach</a:t>
            </a:r>
            <a:r>
              <a:rPr lang="en-US" sz="4000" dirty="0" smtClean="0"/>
              <a:t> `sex’ check…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26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Electrons are …</a:t>
            </a:r>
            <a:endParaRPr lang="en-US" sz="3600" dirty="0"/>
          </a:p>
        </p:txBody>
      </p:sp>
      <p:pic>
        <p:nvPicPr>
          <p:cNvPr id="5" name="Picture 6" descr="http://vikrantnaik.files.wordpress.com/2012/03/physicist_salary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08" y="1716258"/>
            <a:ext cx="400117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84931" y="256400"/>
            <a:ext cx="505426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  <a:r>
              <a:rPr lang="en-US" sz="7200" b="1" dirty="0">
                <a:solidFill>
                  <a:srgbClr val="FF0000"/>
                </a:solidFill>
                <a:latin typeface="Chiller" pitchFamily="82" charset="0"/>
              </a:rPr>
              <a:t>Spooky</a:t>
            </a:r>
            <a:r>
              <a:rPr lang="en-US" sz="7200" dirty="0">
                <a:solidFill>
                  <a:prstClr val="black"/>
                </a:solidFill>
              </a:rPr>
              <a:t> </a:t>
            </a:r>
            <a:r>
              <a:rPr lang="en-US" sz="7200" b="1" dirty="0">
                <a:solidFill>
                  <a:prstClr val="black"/>
                </a:solidFill>
                <a:latin typeface="Chiller" pitchFamily="82" charset="0"/>
              </a:rPr>
              <a:t>science</a:t>
            </a:r>
            <a:r>
              <a:rPr lang="en-US" sz="7200" dirty="0">
                <a:solidFill>
                  <a:prstClr val="black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374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619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Your 4</a:t>
            </a:r>
            <a:r>
              <a:rPr lang="en-US" sz="4000" b="1" baseline="30000" dirty="0" smtClean="0">
                <a:solidFill>
                  <a:prstClr val="black"/>
                </a:solidFill>
              </a:rPr>
              <a:t>th</a:t>
            </a:r>
            <a:r>
              <a:rPr lang="en-US" sz="4000" b="1" dirty="0" smtClean="0">
                <a:solidFill>
                  <a:prstClr val="black"/>
                </a:solidFill>
              </a:rPr>
              <a:t>  </a:t>
            </a:r>
            <a:r>
              <a:rPr lang="en-US" sz="4000" b="1" dirty="0">
                <a:solidFill>
                  <a:prstClr val="black"/>
                </a:solidFill>
              </a:rPr>
              <a:t>critical thinking challenge:</a:t>
            </a:r>
          </a:p>
          <a:p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Given the three facts about gold leaf experiment</a:t>
            </a:r>
            <a:r>
              <a:rPr lang="en-US" sz="3200" dirty="0" smtClean="0"/>
              <a:t>:</a:t>
            </a:r>
          </a:p>
          <a:p>
            <a:pPr marL="342900" indent="-342900">
              <a:buAutoNum type="arabicParenR"/>
            </a:pPr>
            <a:r>
              <a:rPr lang="en-US" sz="3100" b="1" dirty="0" smtClean="0">
                <a:solidFill>
                  <a:srgbClr val="FF0000"/>
                </a:solidFill>
                <a:sym typeface="Symbol"/>
              </a:rPr>
              <a:t> particles are moving crazy fast</a:t>
            </a:r>
          </a:p>
          <a:p>
            <a:pPr marL="342900" indent="-342900">
              <a:buAutoNum type="arabicParenR"/>
            </a:pPr>
            <a:r>
              <a:rPr lang="en-US" sz="3100" b="1" dirty="0" smtClean="0">
                <a:solidFill>
                  <a:srgbClr val="FF0000"/>
                </a:solidFill>
                <a:sym typeface="Symbol"/>
              </a:rPr>
              <a:t> particles are enormously heavier compared to all electron mass in gold atom.</a:t>
            </a:r>
          </a:p>
          <a:p>
            <a:pPr marL="342900" indent="-342900">
              <a:buAutoNum type="arabicParenR"/>
            </a:pPr>
            <a:r>
              <a:rPr lang="en-US" sz="3100" b="1" dirty="0" smtClean="0">
                <a:solidFill>
                  <a:srgbClr val="FF0000"/>
                </a:solidFill>
                <a:sym typeface="Symbol"/>
              </a:rPr>
              <a:t>Gold film is impossibly thin (1/3000 of toilet paper)</a:t>
            </a: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118851"/>
            <a:ext cx="3733800" cy="34049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20782" y="3118851"/>
            <a:ext cx="5430982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should happen to the </a:t>
            </a:r>
            <a:r>
              <a:rPr lang="en-US" sz="4000" b="1" dirty="0" smtClean="0">
                <a:sym typeface="Symbol"/>
              </a:rPr>
              <a:t> particles as they are shot at the gold leaf if the gold  atoms are as  Thomson proposes ??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244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6944" y="2112364"/>
            <a:ext cx="4195750" cy="3602636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228600" y="1828800"/>
            <a:ext cx="152400" cy="152400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23901" y="3377046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Plum Pudding model predicts </a:t>
            </a:r>
            <a:r>
              <a:rPr lang="en-US" sz="3200" b="1" dirty="0" smtClean="0">
                <a:solidFill>
                  <a:srgbClr val="000000"/>
                </a:solidFill>
              </a:rPr>
              <a:t>that all the </a:t>
            </a:r>
            <a:r>
              <a:rPr lang="en-US" sz="3200" b="1" dirty="0">
                <a:solidFill>
                  <a:srgbClr val="000000"/>
                </a:solidFill>
              </a:rPr>
              <a:t>massive 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 particles </a:t>
            </a:r>
            <a:r>
              <a:rPr lang="en-US" sz="3200" b="1" dirty="0">
                <a:solidFill>
                  <a:srgbClr val="000000"/>
                </a:solidFill>
                <a:sym typeface="Symbol"/>
              </a:rPr>
              <a:t>will pass  ~un-deflected through gold foil made of diffuse matter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2286000"/>
            <a:ext cx="1905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sym typeface="Symbol"/>
              </a:rPr>
              <a:t>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particles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3510" y="389358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23900" y="3647663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77091" y="3377046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66700" y="366498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7091" y="389358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0208 L 0.87986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88819 -0.0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1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9583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87379 -0.00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875 -0.017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0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86545 -0.006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6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228600" y="1828800"/>
            <a:ext cx="152400" cy="152400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67200" y="4267200"/>
            <a:ext cx="45719" cy="2590800"/>
          </a:xfrm>
          <a:prstGeom prst="rect">
            <a:avLst/>
          </a:prstGeom>
          <a:solidFill>
            <a:srgbClr val="FF9900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04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04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85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66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85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066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612612"/>
            <a:ext cx="9144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Rutherford’s </a:t>
            </a:r>
            <a:r>
              <a:rPr lang="en-US" sz="3200" b="1" dirty="0">
                <a:solidFill>
                  <a:srgbClr val="FF0000"/>
                </a:solidFill>
              </a:rPr>
              <a:t>observations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mostly</a:t>
            </a:r>
            <a:r>
              <a:rPr lang="en-US" sz="3200" dirty="0">
                <a:solidFill>
                  <a:srgbClr val="000000"/>
                </a:solidFill>
              </a:rPr>
              <a:t> agree with above.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6248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Gold foil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2438400"/>
            <a:ext cx="8686800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But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sometimes</a:t>
            </a:r>
            <a:r>
              <a:rPr lang="en-US" sz="3200" dirty="0">
                <a:solidFill>
                  <a:srgbClr val="000000"/>
                </a:solidFill>
              </a:rPr>
              <a:t> a few curve off significantly…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57" y="3429000"/>
            <a:ext cx="9144000" cy="5847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And once and in a great while</a:t>
            </a:r>
            <a:r>
              <a:rPr lang="en-US" sz="3200" dirty="0">
                <a:solidFill>
                  <a:srgbClr val="000000"/>
                </a:solidFill>
              </a:rPr>
              <a:t>, one bounces back.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52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actually happens…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584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25815E-7 L 0.76667 -8.25815E-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46E-6 L 0.8 2.5746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5746E-6 L 0.83333 2.5746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C 0.09532 -0.00578 0.19063 -0.01064 0.31598 -0.00161 C 0.44132 0.00764 0.59688 0.03146 0.75243 0.05552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973 -0.01087 0.21962 -0.02151 0.35139 0.00116 C 0.48316 0.02383 0.63681 0.07981 0.79063 0.13579 " pathEditMode="relative" ptsTypes="aaA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0382 0.00278 0.40764 0.00579 0.4224 0.00509 C 0.43698 0.0044 0.26268 -0.00023 0.08872 -0.00485 " pathEditMode="relative" ptsTypes="aaA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9223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24290"/>
            <a:ext cx="4053998" cy="46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52400" y="2145894"/>
            <a:ext cx="4038600" cy="317009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4000" b="1" dirty="0">
                <a:solidFill>
                  <a:srgbClr val="FF0000"/>
                </a:solidFill>
              </a:rPr>
              <a:t>Like firing a howitzer at tissue paper and having the shell bounce back !!”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4707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Rutherford’s famous `take’ on Marsden and Geiger’s results: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testing </a:t>
            </a:r>
            <a:r>
              <a:rPr lang="en-US" dirty="0">
                <a:solidFill>
                  <a:srgbClr val="FF0000"/>
                </a:solidFill>
              </a:rPr>
              <a:t>Thomson’s Plum Pudding Atomic Model</a:t>
            </a:r>
            <a:r>
              <a:rPr lang="en-US" dirty="0">
                <a:solidFill>
                  <a:srgbClr val="000000"/>
                </a:solidFill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1882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077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Your 5</a:t>
            </a:r>
            <a:r>
              <a:rPr lang="en-US" sz="4000" b="1" baseline="30000" dirty="0" smtClean="0">
                <a:solidFill>
                  <a:prstClr val="black"/>
                </a:solidFill>
              </a:rPr>
              <a:t>th</a:t>
            </a:r>
            <a:r>
              <a:rPr lang="en-US" sz="4000" b="1" dirty="0" smtClean="0">
                <a:solidFill>
                  <a:prstClr val="black"/>
                </a:solidFill>
              </a:rPr>
              <a:t>  </a:t>
            </a:r>
            <a:r>
              <a:rPr lang="en-US" sz="4000" b="1" dirty="0">
                <a:solidFill>
                  <a:prstClr val="black"/>
                </a:solidFill>
              </a:rPr>
              <a:t>critical thinking challenge:</a:t>
            </a:r>
          </a:p>
          <a:p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Given the results of Rutherford’s (Geiger &amp; Marsden’s) experiment, which model of the atom makes most sense and why ?: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 bwMode="auto">
          <a:xfrm>
            <a:off x="3581400" y="3682046"/>
            <a:ext cx="1676400" cy="175992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62450" y="4536073"/>
            <a:ext cx="114300" cy="114300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94640" y="3760178"/>
            <a:ext cx="1524000" cy="1603664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270890" y="4295310"/>
            <a:ext cx="571500" cy="5334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69759" y="4004164"/>
            <a:ext cx="914400" cy="8382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85800" y="3668946"/>
            <a:ext cx="1682318" cy="1600200"/>
          </a:xfrm>
          <a:prstGeom prst="ellipse">
            <a:avLst/>
          </a:prstGeom>
          <a:noFill/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249" y="2788565"/>
            <a:ext cx="399395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A)Electrons in ring outside;</a:t>
            </a:r>
          </a:p>
          <a:p>
            <a:r>
              <a:rPr lang="en-US" sz="2400" b="1" dirty="0" smtClean="0"/>
              <a:t>Positives in thin  ring inside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84159" y="5638800"/>
            <a:ext cx="51516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B)Electrons in  diffuse cloud outside;</a:t>
            </a:r>
          </a:p>
          <a:p>
            <a:r>
              <a:rPr lang="en-US" sz="2400" b="1" dirty="0" smtClean="0"/>
              <a:t>Positives in tiny ball inside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57750" y="2829792"/>
            <a:ext cx="39814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C)Electrons in  ring outside;</a:t>
            </a:r>
          </a:p>
          <a:p>
            <a:r>
              <a:rPr lang="en-US" sz="2400" b="1" dirty="0" smtClean="0"/>
              <a:t>Positives in large ball inside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5441974"/>
            <a:ext cx="5518290" cy="1200329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204" y="4978183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E. Rutherford, F.R.S. </a:t>
            </a:r>
            <a:r>
              <a:rPr lang="en-US" sz="2400" b="1" dirty="0">
                <a:solidFill>
                  <a:srgbClr val="000000"/>
                </a:solidFill>
              </a:rPr>
              <a:t>The Scattering of α and β Particles by Matter and the Structure of the Atom</a:t>
            </a:r>
          </a:p>
          <a:p>
            <a:pPr fontAlgn="base"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Philosophical Magazine  </a:t>
            </a:r>
            <a:r>
              <a:rPr lang="en-US" sz="2400" dirty="0">
                <a:solidFill>
                  <a:srgbClr val="000000"/>
                </a:solidFill>
              </a:rPr>
              <a:t>Series 6, vol. 21, p. 669-688 (1911)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18722" y="1895388"/>
            <a:ext cx="2819400" cy="266699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81036" y="3193329"/>
            <a:ext cx="94772" cy="71118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8257"/>
            <a:ext cx="8763000" cy="1384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Rutherford’s </a:t>
            </a:r>
            <a:r>
              <a:rPr lang="en-US" sz="2800" b="1" dirty="0">
                <a:solidFill>
                  <a:srgbClr val="000000"/>
                </a:solidFill>
              </a:rPr>
              <a:t>Atom:1911</a:t>
            </a:r>
          </a:p>
          <a:p>
            <a:pPr algn="ctr" fontAlgn="base"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The Second Experimentally-Based Model of the </a:t>
            </a:r>
            <a:r>
              <a:rPr lang="en-US" sz="2800" b="1" dirty="0" smtClean="0">
                <a:solidFill>
                  <a:srgbClr val="000000"/>
                </a:solidFill>
              </a:rPr>
              <a:t>Atom v.2.1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structure:  </a:t>
            </a:r>
            <a:r>
              <a:rPr lang="en-US" dirty="0">
                <a:solidFill>
                  <a:srgbClr val="FF0000"/>
                </a:solidFill>
              </a:rPr>
              <a:t>Rutherford’s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Atomic Model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986" y="1696236"/>
            <a:ext cx="3050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</a:rPr>
              <a:t>Electrons</a:t>
            </a:r>
            <a:r>
              <a:rPr lang="en-US" sz="2800" dirty="0">
                <a:solidFill>
                  <a:srgbClr val="000000"/>
                </a:solidFill>
              </a:rPr>
              <a:t> in diffuse cloud around tiny (but massive) positive charged </a:t>
            </a:r>
            <a:r>
              <a:rPr lang="en-US" sz="2800" b="1" dirty="0">
                <a:solidFill>
                  <a:srgbClr val="000000"/>
                </a:solidFill>
              </a:rPr>
              <a:t>nucleus.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2438400"/>
            <a:ext cx="990599" cy="1143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819400" y="3264447"/>
            <a:ext cx="1562100" cy="45824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891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57200" y="762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u="sng" dirty="0">
                <a:solidFill>
                  <a:srgbClr val="000000"/>
                </a:solidFill>
              </a:rPr>
              <a:t>Dimensions of Rutherford atomic model</a:t>
            </a:r>
            <a:r>
              <a:rPr lang="en-US" sz="3200" b="1" dirty="0">
                <a:solidFill>
                  <a:srgbClr val="000000"/>
                </a:solidFill>
              </a:rPr>
              <a:t>*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 *derived from statistics of gold leaf scattering experiment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0" y="984794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Nuclear radius </a:t>
            </a:r>
            <a:r>
              <a:rPr lang="en-US" sz="4000" dirty="0">
                <a:solidFill>
                  <a:srgbClr val="000000"/>
                </a:solidFill>
              </a:rPr>
              <a:t>	        	  </a:t>
            </a:r>
            <a:r>
              <a:rPr lang="en-US" sz="4000" b="1" dirty="0">
                <a:solidFill>
                  <a:srgbClr val="000000"/>
                </a:solidFill>
              </a:rPr>
              <a:t>~10</a:t>
            </a:r>
            <a:r>
              <a:rPr lang="en-US" sz="4000" b="1" baseline="30000" dirty="0">
                <a:solidFill>
                  <a:srgbClr val="000000"/>
                </a:solidFill>
              </a:rPr>
              <a:t>-15</a:t>
            </a:r>
            <a:r>
              <a:rPr lang="en-US" sz="4000" b="1" dirty="0">
                <a:solidFill>
                  <a:srgbClr val="000000"/>
                </a:solidFill>
              </a:rPr>
              <a:t> meters  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0" y="15240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Electronic cloud radius      </a:t>
            </a:r>
            <a:r>
              <a:rPr lang="en-US" sz="4000" b="1" dirty="0">
                <a:solidFill>
                  <a:srgbClr val="000000"/>
                </a:solidFill>
              </a:rPr>
              <a:t>~ 10</a:t>
            </a:r>
            <a:r>
              <a:rPr lang="en-US" sz="4000" b="1" baseline="30000" dirty="0">
                <a:solidFill>
                  <a:srgbClr val="000000"/>
                </a:solidFill>
              </a:rPr>
              <a:t>-10 </a:t>
            </a:r>
            <a:r>
              <a:rPr lang="en-US" sz="4000" b="1" dirty="0">
                <a:solidFill>
                  <a:srgbClr val="000000"/>
                </a:solidFill>
              </a:rPr>
              <a:t>meters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3429000"/>
          <a:ext cx="8686800" cy="2438400"/>
        </p:xfrm>
        <a:graphic>
          <a:graphicData uri="http://schemas.openxmlformats.org/drawingml/2006/table">
            <a:tbl>
              <a:tblPr/>
              <a:tblGrid>
                <a:gridCol w="3576638"/>
                <a:gridCol w="2555875"/>
                <a:gridCol w="255428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Subatomic piece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 (g)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Relative 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40386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0" y="4038600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1.67*10</a:t>
            </a:r>
            <a:r>
              <a:rPr lang="en-US" sz="4000" b="1" baseline="30000">
                <a:solidFill>
                  <a:srgbClr val="FF0000"/>
                </a:solidFill>
              </a:rPr>
              <a:t>-30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4648200"/>
            <a:ext cx="2362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neutron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4648200"/>
            <a:ext cx="243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1.67*10</a:t>
            </a:r>
            <a:r>
              <a:rPr lang="en-US" sz="4000" b="1" baseline="30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-30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" y="51816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0000FF"/>
                </a:solidFill>
              </a:rPr>
              <a:t>electron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5181600"/>
            <a:ext cx="2514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 </a:t>
            </a:r>
            <a:r>
              <a:rPr lang="en-US" sz="4000" b="1" dirty="0">
                <a:solidFill>
                  <a:srgbClr val="0000FF"/>
                </a:solidFill>
              </a:rPr>
              <a:t>9.11*10</a:t>
            </a:r>
            <a:r>
              <a:rPr lang="en-US" sz="4000" b="1" baseline="30000" dirty="0">
                <a:solidFill>
                  <a:srgbClr val="0000FF"/>
                </a:solidFill>
              </a:rPr>
              <a:t>-34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" y="2819400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000000"/>
                </a:solidFill>
              </a:rPr>
              <a:t>Masses of subatomic pieces</a:t>
            </a:r>
            <a:r>
              <a:rPr lang="en-US" sz="4000" b="1" dirty="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05600" y="39624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US" sz="4000" b="1" baseline="300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05600" y="45720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404040"/>
                </a:solidFill>
              </a:rPr>
              <a:t>1</a:t>
            </a:r>
            <a:endParaRPr lang="en-US" sz="4000" b="1" baseline="30000">
              <a:solidFill>
                <a:srgbClr val="40404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29400" y="51816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0000FF"/>
                </a:solidFill>
              </a:rPr>
              <a:t>0.0005</a:t>
            </a:r>
            <a:endParaRPr lang="en-US" sz="4000" b="1" baseline="30000">
              <a:solidFill>
                <a:srgbClr val="0000FF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34815" y="2127738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4000" b="1" dirty="0">
                <a:solidFill>
                  <a:srgbClr val="0000FF"/>
                </a:solidFill>
              </a:rPr>
              <a:t>Electronic radius/</a:t>
            </a:r>
            <a:r>
              <a:rPr lang="en-US" sz="4000" b="1" dirty="0">
                <a:solidFill>
                  <a:srgbClr val="FF0000"/>
                </a:solidFill>
              </a:rPr>
              <a:t>Nuclear radius </a:t>
            </a:r>
            <a:r>
              <a:rPr lang="en-US" sz="4000" b="1" dirty="0">
                <a:solidFill>
                  <a:srgbClr val="000000"/>
                </a:solidFill>
              </a:rPr>
              <a:t>~ 10</a:t>
            </a:r>
            <a:r>
              <a:rPr lang="en-US" sz="4000" b="1" baseline="30000" dirty="0">
                <a:solidFill>
                  <a:srgbClr val="000000"/>
                </a:solidFill>
              </a:rPr>
              <a:t>+5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815" y="5889625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** from J. Aston development of mass spectroscopy at Cavendish Labs (w/Rutherford as its’ new Director)</a:t>
            </a:r>
          </a:p>
        </p:txBody>
      </p:sp>
    </p:spTree>
    <p:extLst>
      <p:ext uri="{BB962C8B-B14F-4D97-AF65-F5344CB8AC3E}">
        <p14:creationId xmlns:p14="http://schemas.microsoft.com/office/powerpoint/2010/main" val="23973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" grpId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1171</Words>
  <Application>Microsoft Office PowerPoint</Application>
  <PresentationFormat>On-screen Show (4:3)</PresentationFormat>
  <Paragraphs>191</Paragraphs>
  <Slides>28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2_Default Design</vt:lpstr>
      <vt:lpstr>3_Default Design</vt:lpstr>
      <vt:lpstr>1_Office Theme</vt:lpstr>
      <vt:lpstr>4_Default Design</vt:lpstr>
      <vt:lpstr>5_Default Design</vt:lpstr>
      <vt:lpstr>6_Default Design</vt:lpstr>
      <vt:lpstr>Office Theme</vt:lpstr>
      <vt:lpstr>2_Office Theme</vt:lpstr>
      <vt:lpstr>3_Office Theme</vt:lpstr>
      <vt:lpstr>4_Office Theme</vt:lpstr>
      <vt:lpstr>Package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 dimensions in familiar terms: Metaphor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49</cp:revision>
  <dcterms:created xsi:type="dcterms:W3CDTF">2013-08-26T23:18:54Z</dcterms:created>
  <dcterms:modified xsi:type="dcterms:W3CDTF">2013-08-30T14:02:03Z</dcterms:modified>
</cp:coreProperties>
</file>