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6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84" r:id="rId13"/>
    <p:sldId id="285" r:id="rId14"/>
    <p:sldId id="270" r:id="rId15"/>
    <p:sldId id="271" r:id="rId16"/>
    <p:sldId id="272" r:id="rId17"/>
    <p:sldId id="279" r:id="rId18"/>
    <p:sldId id="280" r:id="rId19"/>
    <p:sldId id="281" r:id="rId20"/>
    <p:sldId id="283" r:id="rId21"/>
    <p:sldId id="286" r:id="rId22"/>
    <p:sldId id="287" r:id="rId23"/>
    <p:sldId id="288" r:id="rId24"/>
    <p:sldId id="289" r:id="rId25"/>
    <p:sldId id="278" r:id="rId26"/>
    <p:sldId id="290" r:id="rId27"/>
    <p:sldId id="29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3750" autoAdjust="0"/>
  </p:normalViewPr>
  <p:slideViewPr>
    <p:cSldViewPr>
      <p:cViewPr varScale="1">
        <p:scale>
          <a:sx n="70" d="100"/>
          <a:sy n="70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C7E62-58DC-4FCD-9F30-5024F6369D7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0373E-8793-4A12-84C1-FEB22132C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7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373E-8793-4A12-84C1-FEB22132C3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C2934-D2DF-4923-8865-26520A277CED}" type="slidenum">
              <a:rPr lang="en-US"/>
              <a:pPr/>
              <a:t>19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8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C2934-D2DF-4923-8865-26520A277CED}" type="slidenum">
              <a:rPr lang="en-US"/>
              <a:pPr/>
              <a:t>20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8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C2934-D2DF-4923-8865-26520A277CED}" type="slidenum">
              <a:rPr lang="en-US"/>
              <a:pPr/>
              <a:t>21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8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373E-8793-4A12-84C1-FEB22132C34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20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373E-8793-4A12-84C1-FEB22132C3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9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373E-8793-4A12-84C1-FEB22132C3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1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373E-8793-4A12-84C1-FEB22132C34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47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373E-8793-4A12-84C1-FEB22132C3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25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FC6E3-7A11-463F-876C-B313C42103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89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C2934-D2DF-4923-8865-26520A277CED}" type="slidenum">
              <a:rPr lang="en-US"/>
              <a:pPr/>
              <a:t>16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28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C2934-D2DF-4923-8865-26520A277CED}" type="slidenum">
              <a:rPr lang="en-US"/>
              <a:pPr/>
              <a:t>17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28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C2934-D2DF-4923-8865-26520A277CED}" type="slidenum">
              <a:rPr lang="en-US"/>
              <a:pPr/>
              <a:t>18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55330-6CFA-4B68-B9C6-4622AFFB6EBB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B4573-DED5-4B7E-B741-2B3EABC10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p-OIRpwhowIRhM&amp;tbnid=cVLecZqbLdAZaM:&amp;ved=0CAUQjRw&amp;url=http://motls.blogspot.com/2012/10/evangelista-torricelli-anniversary.html&amp;ei=0NmUUsDoAcegyAG30ICYAw&amp;bvm=bv.57155469,d.aWc&amp;psig=AFQjCNGp-F4iL5eMVr_U4zbWw-ecgUFXRg&amp;ust=1385573162120422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_keoBydOmvLq_M&amp;tbnid=_ogBPAyzttlE3M:&amp;ved=0CAUQjRw&amp;url=http://www.techi.com/2012/05/watching-popcorn-popping-at-10000-frames-per-second/&amp;ei=WU-dUo7FJ5KtqAHupoD4BQ&amp;bvm=bv.57155469,d.aWM&amp;psig=AFQjCNG482eyrvsVIujjwTDhNEPzCLCxRw&amp;ust=1386127406499967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T27X9RjcgsI2-JBQdnCzHpFLdCalMZ-XAif3NbObnGkyNGXn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8600"/>
            <a:ext cx="3733800" cy="63799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236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he simple Torricelli Mercury Barometer</a:t>
            </a:r>
          </a:p>
          <a:p>
            <a:r>
              <a:rPr lang="en-US" sz="3200" dirty="0" smtClean="0"/>
              <a:t>reviewed</a:t>
            </a: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276600"/>
            <a:ext cx="2514600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Chem</a:t>
            </a:r>
            <a:r>
              <a:rPr lang="en-US" sz="2800" b="1" dirty="0" smtClean="0">
                <a:solidFill>
                  <a:srgbClr val="0070C0"/>
                </a:solidFill>
              </a:rPr>
              <a:t> Factoid: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At room temperature, mercury has virtually no vapor pressure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6612" y="813731"/>
            <a:ext cx="19812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Ln </a:t>
            </a:r>
            <a:r>
              <a:rPr lang="en-US" sz="4400" b="1" u="sng" dirty="0" smtClean="0"/>
              <a:t>P</a:t>
            </a:r>
            <a:endParaRPr lang="en-US" sz="4400" b="1" u="sng" baseline="-25000" dirty="0" smtClean="0"/>
          </a:p>
          <a:p>
            <a:r>
              <a:rPr lang="en-US" sz="4400" b="1" dirty="0"/>
              <a:t> </a:t>
            </a:r>
            <a:r>
              <a:rPr lang="en-US" sz="4400" b="1" dirty="0" smtClean="0"/>
              <a:t>    P</a:t>
            </a:r>
            <a:r>
              <a:rPr lang="en-US" sz="4400" b="1" baseline="-25000" dirty="0" smtClean="0"/>
              <a:t>1</a:t>
            </a:r>
            <a:endParaRPr lang="en-US" sz="44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86200" y="914400"/>
                <a:ext cx="3886200" cy="134588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𝐇𝐯𝐚𝐩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𝐓</m:t>
                                  </m:r>
                                  <m:r>
                                    <a:rPr lang="en-US" sz="3200" b="1" i="0" baseline="-25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𝐓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914400"/>
                <a:ext cx="3886200" cy="134588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03896" y="11430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=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486606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Using units of atmosphere, we set P</a:t>
            </a:r>
            <a:r>
              <a:rPr lang="en-US" sz="3200" b="1" baseline="-25000" dirty="0" smtClean="0"/>
              <a:t>1</a:t>
            </a:r>
            <a:r>
              <a:rPr lang="en-US" sz="3200" b="1" dirty="0" smtClean="0"/>
              <a:t>=1 and T</a:t>
            </a:r>
            <a:r>
              <a:rPr lang="en-US" sz="3200" b="1" baseline="-25000" dirty="0" smtClean="0"/>
              <a:t>1</a:t>
            </a:r>
            <a:r>
              <a:rPr lang="en-US" sz="3200" b="1" dirty="0" smtClean="0"/>
              <a:t>= </a:t>
            </a:r>
            <a:r>
              <a:rPr lang="en-US" sz="3200" b="1" dirty="0" err="1" smtClean="0"/>
              <a:t>T</a:t>
            </a:r>
            <a:r>
              <a:rPr lang="en-US" sz="3200" b="1" baseline="-25000" dirty="0" err="1" smtClean="0"/>
              <a:t>bp</a:t>
            </a:r>
            <a:r>
              <a:rPr lang="en-US" sz="3200" b="1" dirty="0" smtClean="0"/>
              <a:t> (at 1 </a:t>
            </a:r>
            <a:r>
              <a:rPr lang="en-US" sz="3200" b="1" dirty="0" err="1" smtClean="0"/>
              <a:t>atm</a:t>
            </a:r>
            <a:r>
              <a:rPr lang="en-US" sz="3200" b="1" dirty="0" smtClean="0"/>
              <a:t>) and the </a:t>
            </a:r>
            <a:r>
              <a:rPr lang="en-US" sz="3200" b="1" dirty="0" err="1" smtClean="0"/>
              <a:t>Clausius-Clapeyron</a:t>
            </a:r>
            <a:r>
              <a:rPr lang="en-US" sz="3200" b="1" dirty="0" smtClean="0"/>
              <a:t> equation becomes: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3886200"/>
            <a:ext cx="3848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Ln</a:t>
            </a:r>
            <a:r>
              <a:rPr lang="en-US" sz="3600" b="1" dirty="0" smtClean="0"/>
              <a:t> P =  C - </a:t>
            </a:r>
            <a:r>
              <a:rPr lang="en-US" sz="36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600" b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3600" b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endParaRPr lang="en-US" sz="3600" b="1" baseline="-250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3600" b="1" dirty="0">
                <a:sym typeface="Symbol" panose="05050102010706020507" pitchFamily="18" charset="2"/>
              </a:rPr>
              <a:t> </a:t>
            </a:r>
            <a:r>
              <a:rPr lang="en-US" sz="3600" b="1" dirty="0" smtClean="0">
                <a:sym typeface="Symbol" panose="05050102010706020507" pitchFamily="18" charset="2"/>
              </a:rPr>
              <a:t>                   RT</a:t>
            </a:r>
            <a:r>
              <a:rPr lang="en-US" sz="3600" b="1" dirty="0" smtClean="0"/>
              <a:t> </a:t>
            </a:r>
          </a:p>
          <a:p>
            <a:r>
              <a:rPr lang="en-US" sz="3600" b="1" dirty="0" smtClean="0"/>
              <a:t>C      = -</a:t>
            </a:r>
            <a:r>
              <a:rPr lang="en-US" sz="3600" b="1" u="sng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600" b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3600" b="1" u="sng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endParaRPr lang="en-US" sz="3600" b="1" u="sng" baseline="-250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  	     </a:t>
            </a:r>
            <a:r>
              <a:rPr lang="en-US" sz="3600" b="1" dirty="0" err="1" smtClean="0">
                <a:sym typeface="Symbol" panose="05050102010706020507" pitchFamily="18" charset="2"/>
              </a:rPr>
              <a:t>RT</a:t>
            </a:r>
            <a:r>
              <a:rPr lang="en-US" sz="3600" b="1" baseline="-25000" dirty="0" err="1" smtClean="0">
                <a:sym typeface="Symbol" panose="05050102010706020507" pitchFamily="18" charset="2"/>
              </a:rPr>
              <a:t>bp</a:t>
            </a:r>
            <a:r>
              <a:rPr lang="en-US" sz="3600" b="1" dirty="0" smtClean="0">
                <a:sym typeface="Symbol" panose="05050102010706020507" pitchFamily="18" charset="2"/>
              </a:rPr>
              <a:t>(K)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79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7850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Clausius</a:t>
            </a:r>
            <a:r>
              <a:rPr lang="en-US" sz="3600" b="1" dirty="0" smtClean="0"/>
              <a:t> –</a:t>
            </a:r>
            <a:r>
              <a:rPr lang="en-US" sz="3600" b="1" dirty="0" err="1" smtClean="0"/>
              <a:t>Clapeyron</a:t>
            </a:r>
            <a:r>
              <a:rPr lang="en-US" sz="3600" b="1" dirty="0" smtClean="0"/>
              <a:t> equation</a:t>
            </a:r>
          </a:p>
          <a:p>
            <a:r>
              <a:rPr lang="en-US" sz="3600" b="1" dirty="0" err="1" smtClean="0"/>
              <a:t>Ln</a:t>
            </a:r>
            <a:r>
              <a:rPr lang="en-US" sz="3600" b="1" dirty="0" smtClean="0"/>
              <a:t> P(</a:t>
            </a:r>
            <a:r>
              <a:rPr lang="en-US" sz="3600" b="1" dirty="0" err="1" smtClean="0"/>
              <a:t>atm</a:t>
            </a:r>
            <a:r>
              <a:rPr lang="en-US" sz="3600" b="1" dirty="0" smtClean="0"/>
              <a:t>) =  C - </a:t>
            </a:r>
            <a:r>
              <a:rPr lang="en-US" sz="36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600" b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3600" b="1" u="sng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r>
              <a:rPr lang="en-US" sz="36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       </a:t>
            </a:r>
            <a:r>
              <a:rPr lang="en-US" sz="3600" b="1" dirty="0" smtClean="0">
                <a:sym typeface="Symbol" panose="05050102010706020507" pitchFamily="18" charset="2"/>
              </a:rPr>
              <a:t>C=  </a:t>
            </a:r>
            <a:r>
              <a:rPr lang="en-US" sz="3600" b="1" u="sng" dirty="0" smtClean="0">
                <a:sym typeface="Symbol" panose="05050102010706020507" pitchFamily="18" charset="2"/>
              </a:rPr>
              <a:t> </a:t>
            </a:r>
            <a:r>
              <a:rPr lang="en-US" sz="3600" b="1" u="sng" dirty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600" b="1" u="sng" dirty="0" err="1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3600" b="1" u="sng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r>
              <a:rPr lang="en-US" sz="36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endParaRPr lang="en-US" sz="3600" b="1" baseline="-250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3600" b="1" dirty="0" smtClean="0">
                <a:sym typeface="Symbol" panose="05050102010706020507" pitchFamily="18" charset="2"/>
              </a:rPr>
              <a:t>                               RT</a:t>
            </a:r>
            <a:r>
              <a:rPr lang="en-US" sz="3600" b="1" dirty="0" smtClean="0"/>
              <a:t> 		    </a:t>
            </a:r>
            <a:r>
              <a:rPr lang="en-US" sz="3600" b="1" dirty="0" err="1" smtClean="0"/>
              <a:t>RT</a:t>
            </a:r>
            <a:r>
              <a:rPr lang="en-US" sz="3600" b="1" baseline="-25000" dirty="0" err="1" smtClean="0"/>
              <a:t>bp</a:t>
            </a:r>
            <a:endParaRPr lang="en-US" sz="3600" b="1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14600" y="2600922"/>
            <a:ext cx="434340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Y= </a:t>
            </a:r>
            <a:r>
              <a:rPr lang="en-US" sz="3600" b="1" dirty="0" err="1" smtClean="0"/>
              <a:t>Ln</a:t>
            </a:r>
            <a:r>
              <a:rPr lang="en-US" sz="3600" b="1" dirty="0" smtClean="0"/>
              <a:t> P       X=1/T(K)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5638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=&gt; Y </a:t>
            </a:r>
            <a:r>
              <a:rPr lang="en-US" sz="4000" b="1" dirty="0"/>
              <a:t>= b + </a:t>
            </a:r>
            <a:r>
              <a:rPr lang="en-US" sz="4000" b="1" dirty="0" err="1"/>
              <a:t>mX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52700" y="3538954"/>
            <a:ext cx="4343400" cy="10772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m=-</a:t>
            </a:r>
            <a:r>
              <a:rPr lang="en-US" sz="32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200" b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3200" b="1" u="sng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r>
              <a:rPr lang="en-US" sz="3200" b="1" dirty="0">
                <a:sym typeface="Symbol" panose="05050102010706020507" pitchFamily="18" charset="2"/>
              </a:rPr>
              <a:t>	</a:t>
            </a:r>
            <a:r>
              <a:rPr lang="en-US" sz="3200" b="1" dirty="0" smtClean="0">
                <a:sym typeface="Symbol" panose="05050102010706020507" pitchFamily="18" charset="2"/>
              </a:rPr>
              <a:t>b=C=</a:t>
            </a:r>
            <a:r>
              <a:rPr lang="en-US" sz="3200" b="1" dirty="0">
                <a:sym typeface="Symbol" panose="05050102010706020507" pitchFamily="18" charset="2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200" b="1" u="sng" dirty="0" err="1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3200" b="1" u="sng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r>
              <a:rPr lang="en-US" sz="32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endParaRPr lang="en-US" sz="3200" b="1" u="sng" dirty="0" smtClean="0">
              <a:sym typeface="Symbol" panose="05050102010706020507" pitchFamily="18" charset="2"/>
            </a:endParaRPr>
          </a:p>
          <a:p>
            <a:r>
              <a:rPr lang="en-US" sz="3200" b="1" dirty="0">
                <a:sym typeface="Symbol" panose="05050102010706020507" pitchFamily="18" charset="2"/>
              </a:rPr>
              <a:t> </a:t>
            </a:r>
            <a:r>
              <a:rPr lang="en-US" sz="3200" b="1" dirty="0" smtClean="0">
                <a:sym typeface="Symbol" panose="05050102010706020507" pitchFamily="18" charset="2"/>
              </a:rPr>
              <a:t>       R		  </a:t>
            </a:r>
            <a:r>
              <a:rPr lang="en-US" sz="3200" b="1" dirty="0" err="1" smtClean="0">
                <a:sym typeface="Symbol" panose="05050102010706020507" pitchFamily="18" charset="2"/>
              </a:rPr>
              <a:t>RT</a:t>
            </a:r>
            <a:r>
              <a:rPr lang="en-US" sz="3200" b="1" baseline="-25000" dirty="0" err="1" smtClean="0">
                <a:sym typeface="Symbol" panose="05050102010706020507" pitchFamily="18" charset="2"/>
              </a:rPr>
              <a:t>bp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4907873"/>
            <a:ext cx="365760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R=8.314 J/K mol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</a:t>
            </a:r>
            <a:r>
              <a:rPr lang="en-US" sz="2400" b="1" dirty="0" err="1" smtClean="0"/>
              <a:t>Clausius-Clapeyron</a:t>
            </a:r>
            <a:r>
              <a:rPr lang="en-US" sz="2400" b="1" dirty="0" smtClean="0"/>
              <a:t> equation morphs into a  straight line plot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415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179"/>
            <a:ext cx="7641640" cy="4784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152400"/>
            <a:ext cx="4343400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Y= </a:t>
            </a:r>
            <a:r>
              <a:rPr lang="en-US" sz="4000" b="1" dirty="0" err="1" smtClean="0"/>
              <a:t>ln</a:t>
            </a:r>
            <a:r>
              <a:rPr lang="en-US" sz="4000" b="1" dirty="0" smtClean="0"/>
              <a:t> P       </a:t>
            </a:r>
            <a:r>
              <a:rPr lang="en-US" sz="4000" b="1" dirty="0"/>
              <a:t>X=1/T </a:t>
            </a:r>
            <a:endParaRPr lang="en-US" sz="4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8600" y="152400"/>
            <a:ext cx="2971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Y = b + </a:t>
            </a:r>
            <a:r>
              <a:rPr lang="en-US" sz="4000" b="1" dirty="0" err="1"/>
              <a:t>mX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990600"/>
            <a:ext cx="4343400" cy="10772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m= -</a:t>
            </a:r>
            <a:r>
              <a:rPr lang="en-US" sz="32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200" b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3200" b="1" u="sng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r>
              <a:rPr lang="en-US" sz="3200" b="1" dirty="0">
                <a:sym typeface="Symbol" panose="05050102010706020507" pitchFamily="18" charset="2"/>
              </a:rPr>
              <a:t>	</a:t>
            </a:r>
            <a:r>
              <a:rPr lang="en-US" sz="3200" b="1" dirty="0" smtClean="0">
                <a:sym typeface="Symbol" panose="05050102010706020507" pitchFamily="18" charset="2"/>
              </a:rPr>
              <a:t>b=C=</a:t>
            </a:r>
            <a:r>
              <a:rPr lang="en-US" sz="3200" b="1" dirty="0">
                <a:sym typeface="Symbol" panose="05050102010706020507" pitchFamily="18" charset="2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200" b="1" u="sng" dirty="0" err="1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3200" b="1" u="sng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r>
              <a:rPr lang="en-US" sz="32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endParaRPr lang="en-US" sz="3200" b="1" u="sng" dirty="0" smtClean="0">
              <a:sym typeface="Symbol" panose="05050102010706020507" pitchFamily="18" charset="2"/>
            </a:endParaRPr>
          </a:p>
          <a:p>
            <a:r>
              <a:rPr lang="en-US" sz="3200" b="1" dirty="0">
                <a:sym typeface="Symbol" panose="05050102010706020507" pitchFamily="18" charset="2"/>
              </a:rPr>
              <a:t> </a:t>
            </a:r>
            <a:r>
              <a:rPr lang="en-US" sz="3200" b="1" dirty="0" smtClean="0">
                <a:sym typeface="Symbol" panose="05050102010706020507" pitchFamily="18" charset="2"/>
              </a:rPr>
              <a:t>       R		  </a:t>
            </a:r>
            <a:r>
              <a:rPr lang="en-US" sz="3200" b="1" dirty="0" err="1" smtClean="0">
                <a:sym typeface="Symbol" panose="05050102010706020507" pitchFamily="18" charset="2"/>
              </a:rPr>
              <a:t>RT</a:t>
            </a:r>
            <a:r>
              <a:rPr lang="en-US" sz="3200" b="1" baseline="-25000" dirty="0" err="1" smtClean="0">
                <a:sym typeface="Symbol" panose="05050102010706020507" pitchFamily="18" charset="2"/>
              </a:rPr>
              <a:t>bp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39624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3200" b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r>
              <a:rPr lang="en-US" sz="3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=38.045 kJ</a:t>
            </a:r>
          </a:p>
          <a:p>
            <a:r>
              <a:rPr lang="en-US" sz="3200" b="1" dirty="0" err="1" smtClean="0">
                <a:sym typeface="Symbol" panose="05050102010706020507" pitchFamily="18" charset="2"/>
              </a:rPr>
              <a:t>T</a:t>
            </a:r>
            <a:r>
              <a:rPr lang="en-US" sz="3200" b="1" baseline="-25000" dirty="0" err="1" smtClean="0">
                <a:sym typeface="Symbol" panose="05050102010706020507" pitchFamily="18" charset="2"/>
              </a:rPr>
              <a:t>bp</a:t>
            </a:r>
            <a:r>
              <a:rPr lang="en-US" sz="3200" b="1" baseline="-25000" dirty="0" smtClean="0">
                <a:sym typeface="Symbol" panose="05050102010706020507" pitchFamily="18" charset="2"/>
              </a:rPr>
              <a:t>      </a:t>
            </a:r>
            <a:r>
              <a:rPr lang="en-US" sz="3200" b="1" dirty="0" smtClean="0">
                <a:sym typeface="Symbol" panose="05050102010706020507" pitchFamily="18" charset="2"/>
              </a:rPr>
              <a:t>=374 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2209800"/>
            <a:ext cx="5486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Vaporization of water data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1371600"/>
            <a:ext cx="3810000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R=8.314 J/K mol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4800600"/>
            <a:ext cx="3962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Y= 12.211 -4576.5X 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2819400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We-Do-It</a:t>
            </a:r>
            <a:r>
              <a:rPr lang="en-US" sz="2800" dirty="0" smtClean="0"/>
              <a:t>: What are the values of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</a:t>
            </a:r>
            <a:r>
              <a:rPr lang="en-US" sz="2800" b="1" dirty="0" err="1" smtClean="0">
                <a:solidFill>
                  <a:srgbClr val="FF0000"/>
                </a:solidFill>
                <a:sym typeface="Symbol"/>
              </a:rPr>
              <a:t>H</a:t>
            </a:r>
            <a:r>
              <a:rPr lang="en-US" sz="2800" b="1" baseline="-25000" dirty="0" err="1" smtClean="0">
                <a:solidFill>
                  <a:srgbClr val="FF0000"/>
                </a:solidFill>
                <a:sym typeface="Symbol"/>
              </a:rPr>
              <a:t>vap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and </a:t>
            </a:r>
            <a:r>
              <a:rPr lang="en-US" sz="2800" b="1" dirty="0" err="1" smtClean="0">
                <a:sym typeface="Symbol"/>
              </a:rPr>
              <a:t>T</a:t>
            </a:r>
            <a:r>
              <a:rPr lang="en-US" sz="2800" b="1" baseline="-25000" dirty="0" err="1" smtClean="0">
                <a:sym typeface="Symbol"/>
              </a:rPr>
              <a:t>bp</a:t>
            </a:r>
            <a:r>
              <a:rPr lang="en-US" sz="2800" b="1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for water based on least squares fit of data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15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839200" cy="326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3600" dirty="0" smtClean="0"/>
              <a:t>P-T vaporization curves </a:t>
            </a:r>
            <a:r>
              <a:rPr lang="en-US" sz="2800" dirty="0" smtClean="0"/>
              <a:t>(</a:t>
            </a:r>
            <a:r>
              <a:rPr lang="en-US" sz="2800" dirty="0" err="1" smtClean="0"/>
              <a:t>Clausius-Clapeyron</a:t>
            </a:r>
            <a:r>
              <a:rPr lang="en-US" sz="2800" dirty="0" smtClean="0"/>
              <a:t> eq.)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3600" dirty="0" smtClean="0"/>
              <a:t>Heating/cooling curves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3600" dirty="0" smtClean="0"/>
              <a:t>Phase Diagrams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Three Common Methods of Exploring Phases recounted: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534400" y="16764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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3600" b="1" i="1" dirty="0">
                <a:solidFill>
                  <a:schemeClr val="accent2"/>
                </a:solidFill>
                <a:latin typeface="Vivaldi" pitchFamily="66" charset="0"/>
              </a:rPr>
              <a:t> </a:t>
            </a:r>
            <a:r>
              <a:rPr lang="en-US" b="1" i="1" dirty="0">
                <a:solidFill>
                  <a:schemeClr val="accent2"/>
                </a:solidFill>
                <a:latin typeface="Vivaldi" pitchFamily="66" charset="0"/>
              </a:rPr>
              <a:t>ice</a:t>
            </a:r>
            <a:r>
              <a:rPr lang="en-US" b="1" i="1" dirty="0">
                <a:solidFill>
                  <a:srgbClr val="FF0000"/>
                </a:solidFill>
                <a:latin typeface="Vivaldi" pitchFamily="66" charset="0"/>
              </a:rPr>
              <a:t> </a:t>
            </a:r>
            <a:r>
              <a:rPr lang="en-US" b="1" i="1" dirty="0">
                <a:solidFill>
                  <a:schemeClr val="accent2"/>
                </a:solidFill>
                <a:latin typeface="Vivaldi" pitchFamily="66" charset="0"/>
              </a:rPr>
              <a:t>melting</a:t>
            </a:r>
            <a:r>
              <a:rPr lang="en-US" b="1" i="1" dirty="0">
                <a:solidFill>
                  <a:srgbClr val="FF0000"/>
                </a:solidFill>
                <a:latin typeface="Vivaldi" pitchFamily="66" charset="0"/>
              </a:rPr>
              <a:t>-</a:t>
            </a:r>
            <a:r>
              <a:rPr lang="en-US" sz="3200" i="1" dirty="0">
                <a:solidFill>
                  <a:srgbClr val="FF0000"/>
                </a:solidFill>
              </a:rPr>
              <a:t> the Movie-frame by frame </a:t>
            </a:r>
            <a:r>
              <a:rPr lang="en-US" sz="3200" dirty="0"/>
              <a:t>: heating/cooling curves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1447800" y="17526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447800" y="48006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1447800" y="4191000"/>
            <a:ext cx="8382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286000" y="4191000"/>
            <a:ext cx="1295400" cy="0"/>
          </a:xfrm>
          <a:prstGeom prst="line">
            <a:avLst/>
          </a:prstGeom>
          <a:noFill/>
          <a:ln w="76200">
            <a:pattFill prst="solidDmnd">
              <a:fgClr>
                <a:srgbClr val="00FFFF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3581400" y="2438400"/>
            <a:ext cx="914400" cy="175260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4495800" y="2438400"/>
            <a:ext cx="2286000" cy="0"/>
          </a:xfrm>
          <a:prstGeom prst="line">
            <a:avLst/>
          </a:prstGeom>
          <a:noFill/>
          <a:ln w="57150">
            <a:pattFill prst="pct40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V="1">
            <a:off x="6781800" y="1981200"/>
            <a:ext cx="10668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152400" y="1524000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hlink"/>
                </a:solidFill>
              </a:rPr>
              <a:t>T ( </a:t>
            </a:r>
            <a:r>
              <a:rPr lang="en-US" sz="3200" b="1" baseline="30000" dirty="0" err="1">
                <a:solidFill>
                  <a:schemeClr val="hlink"/>
                </a:solidFill>
              </a:rPr>
              <a:t>o</a:t>
            </a:r>
            <a:r>
              <a:rPr lang="en-US" sz="3200" b="1" dirty="0" err="1">
                <a:solidFill>
                  <a:schemeClr val="hlink"/>
                </a:solidFill>
              </a:rPr>
              <a:t>C</a:t>
            </a:r>
            <a:r>
              <a:rPr lang="en-US" sz="3200" b="1" dirty="0">
                <a:solidFill>
                  <a:schemeClr val="hlink"/>
                </a:solidFill>
              </a:rPr>
              <a:t>)</a:t>
            </a:r>
            <a:r>
              <a:rPr lang="en-US" sz="3200" dirty="0"/>
              <a:t> </a:t>
            </a:r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1524000" y="50292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600200" y="57150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1676400" y="5105400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6600"/>
                </a:solidFill>
              </a:rPr>
              <a:t>Heat Energy in</a:t>
            </a:r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flipH="1">
            <a:off x="1371600" y="4572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685800" y="4495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6699FF"/>
                </a:solidFill>
              </a:rPr>
              <a:t>-</a:t>
            </a:r>
            <a:r>
              <a:rPr lang="en-US" b="1" dirty="0"/>
              <a:t>10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838200" y="3886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0</a:t>
            </a: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1447800" y="419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1447800" y="2362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533400" y="1066800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Heating up a block of ice </a:t>
            </a:r>
            <a:r>
              <a:rPr lang="en-US" sz="2800" b="1" i="0" dirty="0"/>
              <a:t>( see also-fig </a:t>
            </a:r>
            <a:r>
              <a:rPr lang="en-US" sz="2800" b="1" dirty="0" smtClean="0"/>
              <a:t>8.44 p 363</a:t>
            </a:r>
            <a:r>
              <a:rPr lang="en-US" sz="2800" b="1" i="0" dirty="0" smtClean="0"/>
              <a:t>)</a:t>
            </a:r>
            <a:endParaRPr lang="en-US" sz="2800" b="1" i="0" dirty="0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533400" y="40386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0" y="33528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START</a:t>
            </a:r>
          </a:p>
          <a:p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2286000" y="1981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>
            <a:off x="3581400" y="2057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4495800" y="2057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6781800" y="2057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1447800" y="2743200"/>
            <a:ext cx="91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Ice</a:t>
            </a:r>
          </a:p>
          <a:p>
            <a:r>
              <a:rPr lang="en-US" sz="2400" b="1" dirty="0">
                <a:solidFill>
                  <a:srgbClr val="FF6600"/>
                </a:solidFill>
              </a:rPr>
              <a:t>Heats</a:t>
            </a:r>
          </a:p>
          <a:p>
            <a:endParaRPr lang="en-US" b="1" dirty="0"/>
          </a:p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2514600" y="2819400"/>
            <a:ext cx="99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Ice </a:t>
            </a:r>
            <a:r>
              <a:rPr lang="en-US" sz="2400" b="1" dirty="0">
                <a:solidFill>
                  <a:schemeClr val="hlink"/>
                </a:solidFill>
              </a:rPr>
              <a:t>melts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3657600" y="1752600"/>
            <a:ext cx="106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</a:rPr>
              <a:t>Water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6600"/>
                </a:solidFill>
              </a:rPr>
              <a:t>heats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4724400" y="1676400"/>
            <a:ext cx="160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</a:rPr>
              <a:t>Water </a:t>
            </a:r>
            <a:r>
              <a:rPr lang="en-US" sz="2400" b="1" dirty="0">
                <a:solidFill>
                  <a:srgbClr val="FF0066"/>
                </a:solidFill>
              </a:rPr>
              <a:t>boils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7391400" y="2133600"/>
            <a:ext cx="121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</a:rPr>
              <a:t>Steam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6600"/>
                </a:solidFill>
              </a:rPr>
              <a:t>heats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1600200" y="3657600"/>
            <a:ext cx="45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S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2438400" y="3657600"/>
            <a:ext cx="106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S + L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3962400" y="36576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L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4724400" y="3657600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L + G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7010400" y="3657600"/>
            <a:ext cx="91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" y="2209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704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nimBg="1"/>
      <p:bldP spid="47112" grpId="0" animBg="1"/>
      <p:bldP spid="47113" grpId="0" animBg="1"/>
      <p:bldP spid="47114" grpId="0" animBg="1"/>
      <p:bldP spid="47115" grpId="0" animBg="1"/>
      <p:bldP spid="47125" grpId="0"/>
      <p:bldP spid="47126" grpId="0" animBg="1"/>
      <p:bldP spid="47127" grpId="0"/>
      <p:bldP spid="47129" grpId="0" animBg="1"/>
      <p:bldP spid="47130" grpId="0" animBg="1"/>
      <p:bldP spid="47131" grpId="0" animBg="1"/>
      <p:bldP spid="47132" grpId="0" animBg="1"/>
      <p:bldP spid="47133" grpId="0"/>
      <p:bldP spid="47135" grpId="0"/>
      <p:bldP spid="47136" grpId="0"/>
      <p:bldP spid="47137" grpId="0"/>
      <p:bldP spid="47138" grpId="0"/>
      <p:bldP spid="47139" grpId="0"/>
      <p:bldP spid="47140" grpId="0"/>
      <p:bldP spid="47140" grpId="1"/>
      <p:bldP spid="47141" grpId="0"/>
      <p:bldP spid="47142" grpId="0"/>
      <p:bldP spid="47142" grpId="1"/>
      <p:bldP spid="471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6200000" flipH="1">
            <a:off x="-419100" y="2857500"/>
            <a:ext cx="36576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1447800" y="4724400"/>
            <a:ext cx="7315200" cy="0"/>
          </a:xfrm>
          <a:prstGeom prst="line">
            <a:avLst/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981200"/>
            <a:ext cx="3048000" cy="243840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0600" y="4191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57500" y="3467100"/>
            <a:ext cx="2057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2286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1447800" y="2438400"/>
            <a:ext cx="2438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0"/>
            <a:ext cx="90678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Two different `heats’ measured in heating/cooling curves: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 </a:t>
            </a:r>
            <a:r>
              <a:rPr lang="en-US" sz="2800" b="1" dirty="0" smtClean="0"/>
              <a:t>for single phase,  </a:t>
            </a:r>
            <a:r>
              <a:rPr lang="en-US" sz="2800" b="1" dirty="0" smtClean="0">
                <a:solidFill>
                  <a:srgbClr val="FF0000"/>
                </a:solidFill>
              </a:rPr>
              <a:t>q= (J/ </a:t>
            </a:r>
            <a:r>
              <a:rPr lang="en-US" sz="2800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2800" b="1" dirty="0" err="1" smtClean="0">
                <a:solidFill>
                  <a:srgbClr val="FF0000"/>
                </a:solidFill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</a:rPr>
              <a:t> gram)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</a:t>
            </a:r>
            <a:r>
              <a:rPr lang="en-US" sz="2800" b="1" dirty="0" smtClean="0"/>
              <a:t>for two phases in equilibrium : </a:t>
            </a:r>
            <a:r>
              <a:rPr lang="en-US" sz="2800" b="1" dirty="0" smtClean="0">
                <a:solidFill>
                  <a:srgbClr val="6600FF"/>
                </a:solidFill>
              </a:rPr>
              <a:t>q= (J/g)  </a:t>
            </a:r>
            <a:endParaRPr lang="en-US" sz="2800" b="1" dirty="0">
              <a:solidFill>
                <a:srgbClr val="66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1600" y="12954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Heat m grams of solid ice (only solid present)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9800" y="3810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Q 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ice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5200" y="41910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Energy in cal</a:t>
            </a:r>
            <a:endParaRPr lang="en-US" sz="2800" dirty="0"/>
          </a:p>
        </p:txBody>
      </p:sp>
      <p:cxnSp>
        <p:nvCxnSpPr>
          <p:cNvPr id="32" name="Straight Connector 31"/>
          <p:cNvCxnSpPr/>
          <p:nvPr/>
        </p:nvCxnSpPr>
        <p:spPr>
          <a:xfrm rot="10800000">
            <a:off x="1524000" y="4419600"/>
            <a:ext cx="2438400" cy="0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4800600"/>
            <a:ext cx="57150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solidFill>
                  <a:srgbClr val="FF0000"/>
                </a:solidFill>
              </a:rPr>
              <a:t>q</a:t>
            </a:r>
            <a:r>
              <a:rPr lang="en-US" sz="2300" b="1" baseline="-25000" dirty="0" err="1" smtClean="0">
                <a:solidFill>
                  <a:srgbClr val="FF0000"/>
                </a:solidFill>
              </a:rPr>
              <a:t>ice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dirty="0" smtClean="0"/>
              <a:t>=specific heat of solid (single phase)=</a:t>
            </a:r>
            <a:endParaRPr lang="en-US" sz="2300" dirty="0"/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2895600" y="3429000"/>
            <a:ext cx="1981200" cy="0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048000" y="3200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/>
              </a:rPr>
              <a:t>T</a:t>
            </a:r>
            <a:r>
              <a:rPr lang="en-US" sz="2800" baseline="-25000" dirty="0" smtClean="0">
                <a:sym typeface="Symbol"/>
              </a:rPr>
              <a:t>ice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676400" y="5410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Q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ice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524000" y="5867400"/>
            <a:ext cx="12954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524000" y="5943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1905000" y="5943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 </a:t>
            </a:r>
            <a:r>
              <a:rPr lang="en-US" sz="2400" b="1" dirty="0" smtClean="0">
                <a:sym typeface="Symbol"/>
              </a:rPr>
              <a:t>T</a:t>
            </a:r>
            <a:r>
              <a:rPr lang="en-US" sz="2400" b="1" baseline="-25000" dirty="0" smtClean="0">
                <a:sym typeface="Symbol"/>
              </a:rPr>
              <a:t>ice</a:t>
            </a:r>
            <a:endParaRPr lang="en-US" sz="2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3124200" y="54864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Joules</a:t>
            </a:r>
          </a:p>
          <a:p>
            <a:r>
              <a:rPr lang="en-US" sz="2400" b="1" dirty="0" smtClean="0"/>
              <a:t>g * </a:t>
            </a:r>
            <a:r>
              <a:rPr lang="en-US" sz="2400" b="1" baseline="30000" dirty="0" err="1" smtClean="0"/>
              <a:t>o</a:t>
            </a:r>
            <a:r>
              <a:rPr lang="en-US" sz="2400" b="1" dirty="0" err="1" smtClean="0"/>
              <a:t>C</a:t>
            </a:r>
            <a:endParaRPr lang="en-US" sz="2400" b="1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4495800" y="1981200"/>
            <a:ext cx="2819400" cy="0"/>
          </a:xfrm>
          <a:prstGeom prst="line">
            <a:avLst/>
          </a:prstGeom>
          <a:ln w="349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343400" y="2133600"/>
            <a:ext cx="4468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Melt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sz="2400" b="1" dirty="0" smtClean="0"/>
              <a:t> grams of solid ice </a:t>
            </a:r>
          </a:p>
          <a:p>
            <a:r>
              <a:rPr lang="en-US" sz="2400" b="1" dirty="0" smtClean="0"/>
              <a:t>to liquid (liquid and solid present </a:t>
            </a:r>
          </a:p>
          <a:p>
            <a:r>
              <a:rPr lang="en-US" sz="2400" b="1" dirty="0" smtClean="0"/>
              <a:t>at same time)</a:t>
            </a:r>
            <a:endParaRPr lang="en-US" sz="2400" b="1" dirty="0"/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4572000" y="1752600"/>
            <a:ext cx="2667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7315200" y="1524000"/>
            <a:ext cx="6096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486400" y="1295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660066"/>
                </a:solidFill>
              </a:rPr>
              <a:t>Q</a:t>
            </a:r>
            <a:r>
              <a:rPr lang="en-US" sz="2400" b="1" baseline="-25000" dirty="0" err="1" smtClean="0">
                <a:solidFill>
                  <a:srgbClr val="660066"/>
                </a:solidFill>
              </a:rPr>
              <a:t>melt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1600" y="4800600"/>
            <a:ext cx="3886200" cy="46166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6600FF"/>
                </a:solidFill>
              </a:rPr>
              <a:t>q</a:t>
            </a:r>
            <a:r>
              <a:rPr lang="en-US" sz="2400" b="1" baseline="-25000" dirty="0" err="1" smtClean="0">
                <a:solidFill>
                  <a:srgbClr val="6600FF"/>
                </a:solidFill>
              </a:rPr>
              <a:t>melt</a:t>
            </a:r>
            <a:r>
              <a:rPr lang="en-US" sz="2400" dirty="0" smtClean="0"/>
              <a:t>= specific heat of fusion=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5867400" y="5486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660066"/>
                </a:solidFill>
              </a:rPr>
              <a:t>Q</a:t>
            </a:r>
            <a:r>
              <a:rPr lang="en-US" sz="2400" b="1" baseline="-25000" dirty="0" err="1" smtClean="0">
                <a:solidFill>
                  <a:srgbClr val="660066"/>
                </a:solidFill>
              </a:rPr>
              <a:t>melt</a:t>
            </a:r>
            <a:endParaRPr lang="en-US" sz="2400" b="1" dirty="0">
              <a:solidFill>
                <a:srgbClr val="660066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5638800" y="594360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096000" y="5943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</a:t>
            </a:r>
            <a:endParaRPr lang="en-US" sz="28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6781800" y="5257800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/>
          </a:p>
          <a:p>
            <a:r>
              <a:rPr lang="en-US" sz="2400" b="1" dirty="0" smtClean="0"/>
              <a:t>Joules</a:t>
            </a:r>
            <a:endParaRPr lang="en-US" sz="2400" dirty="0" smtClean="0"/>
          </a:p>
          <a:p>
            <a:r>
              <a:rPr lang="en-US" sz="2400" b="1" dirty="0" smtClean="0"/>
              <a:t>   g</a:t>
            </a:r>
            <a:endParaRPr lang="en-US" sz="2400" b="1" dirty="0"/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7086600" y="5867400"/>
            <a:ext cx="5334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124200" y="586740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80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3" grpId="0"/>
      <p:bldP spid="37" grpId="0" animBg="1"/>
      <p:bldP spid="62" grpId="0"/>
      <p:bldP spid="63" grpId="0"/>
      <p:bldP spid="66" grpId="0"/>
      <p:bldP spid="67" grpId="0"/>
      <p:bldP spid="68" grpId="0"/>
      <p:bldP spid="73" grpId="0"/>
      <p:bldP spid="80" grpId="0"/>
      <p:bldP spid="81" grpId="0" animBg="1"/>
      <p:bldP spid="83" grpId="0"/>
      <p:bldP spid="87" grpId="0"/>
      <p:bldP spid="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Cooling/heating curves: quantitative analysis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219200" y="1524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219200" y="5029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1219200" y="4191000"/>
            <a:ext cx="1143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23622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V="1">
            <a:off x="38862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V="1">
            <a:off x="54102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79248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1143000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1143000" y="4648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1143000" y="114300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0" dirty="0"/>
              <a:t>Example: Heating up 10 g of </a:t>
            </a:r>
            <a:r>
              <a:rPr lang="en-US" sz="3200" b="1" i="0" dirty="0" smtClean="0"/>
              <a:t>water at P=1 </a:t>
            </a:r>
            <a:r>
              <a:rPr lang="en-US" sz="3200" b="1" i="0" dirty="0" err="1" smtClean="0"/>
              <a:t>atm</a:t>
            </a:r>
            <a:r>
              <a:rPr lang="en-US" sz="3200" b="1" i="0" dirty="0" smtClean="0"/>
              <a:t> </a:t>
            </a:r>
            <a:endParaRPr lang="en-US" sz="3200" b="1" i="0" dirty="0"/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838200" y="3733800"/>
            <a:ext cx="30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0" dirty="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381000" y="4495800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 dirty="0">
                <a:solidFill>
                  <a:schemeClr val="hlink"/>
                </a:solidFill>
              </a:rPr>
              <a:t>-10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1905000" y="5105400"/>
            <a:ext cx="182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6600"/>
                </a:solidFill>
              </a:rPr>
              <a:t>400 J</a:t>
            </a:r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86106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97" name="Line 53"/>
          <p:cNvSpPr>
            <a:spLocks noChangeShapeType="1"/>
          </p:cNvSpPr>
          <p:nvPr/>
        </p:nvSpPr>
        <p:spPr bwMode="auto">
          <a:xfrm>
            <a:off x="2362200" y="4191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05" name="Line 61"/>
          <p:cNvSpPr>
            <a:spLocks noChangeShapeType="1"/>
          </p:cNvSpPr>
          <p:nvPr/>
        </p:nvSpPr>
        <p:spPr bwMode="auto">
          <a:xfrm>
            <a:off x="1295400" y="4191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07" name="Rectangle 63"/>
          <p:cNvSpPr>
            <a:spLocks noChangeArrowheads="1"/>
          </p:cNvSpPr>
          <p:nvPr/>
        </p:nvSpPr>
        <p:spPr bwMode="auto">
          <a:xfrm>
            <a:off x="1371600" y="5562600"/>
            <a:ext cx="533400" cy="4572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8" name="Text Box 74"/>
          <p:cNvSpPr txBox="1">
            <a:spLocks noChangeArrowheads="1"/>
          </p:cNvSpPr>
          <p:nvPr/>
        </p:nvSpPr>
        <p:spPr bwMode="auto">
          <a:xfrm>
            <a:off x="1524000" y="1752600"/>
            <a:ext cx="2667000" cy="5847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Heating ice</a:t>
            </a:r>
            <a:r>
              <a:rPr lang="en-US" sz="3200" dirty="0"/>
              <a:t> </a:t>
            </a:r>
          </a:p>
        </p:txBody>
      </p:sp>
      <p:sp>
        <p:nvSpPr>
          <p:cNvPr id="31819" name="Text Box 75"/>
          <p:cNvSpPr txBox="1">
            <a:spLocks noChangeArrowheads="1"/>
          </p:cNvSpPr>
          <p:nvPr/>
        </p:nvSpPr>
        <p:spPr bwMode="auto">
          <a:xfrm>
            <a:off x="1524000" y="2667000"/>
            <a:ext cx="556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Specific heat of ice</a:t>
            </a:r>
          </a:p>
        </p:txBody>
      </p:sp>
      <p:sp>
        <p:nvSpPr>
          <p:cNvPr id="31833" name="Line 89"/>
          <p:cNvSpPr>
            <a:spLocks noChangeShapeType="1"/>
          </p:cNvSpPr>
          <p:nvPr/>
        </p:nvSpPr>
        <p:spPr bwMode="auto">
          <a:xfrm>
            <a:off x="1219200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34" name="Line 90"/>
          <p:cNvSpPr>
            <a:spLocks noChangeShapeType="1"/>
          </p:cNvSpPr>
          <p:nvPr/>
        </p:nvSpPr>
        <p:spPr bwMode="auto">
          <a:xfrm>
            <a:off x="1219200" y="5105400"/>
            <a:ext cx="1143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36" name="Rectangle 92"/>
          <p:cNvSpPr>
            <a:spLocks noChangeArrowheads="1"/>
          </p:cNvSpPr>
          <p:nvPr/>
        </p:nvSpPr>
        <p:spPr bwMode="auto">
          <a:xfrm>
            <a:off x="4876800" y="2667000"/>
            <a:ext cx="396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=</a:t>
            </a:r>
            <a:r>
              <a:rPr lang="en-US" sz="3200" b="1" dirty="0">
                <a:solidFill>
                  <a:srgbClr val="FF6600"/>
                </a:solidFill>
              </a:rPr>
              <a:t>400</a:t>
            </a:r>
            <a:r>
              <a:rPr lang="en-US" sz="3200" b="1" dirty="0">
                <a:solidFill>
                  <a:srgbClr val="0000FF"/>
                </a:solidFill>
              </a:rPr>
              <a:t> J/ (</a:t>
            </a:r>
            <a:r>
              <a:rPr lang="en-US" sz="3200" b="1" dirty="0">
                <a:solidFill>
                  <a:schemeClr val="hlink"/>
                </a:solidFill>
              </a:rPr>
              <a:t>10 </a:t>
            </a:r>
            <a:r>
              <a:rPr lang="en-US" sz="3200" b="1" baseline="30000" dirty="0">
                <a:solidFill>
                  <a:schemeClr val="hlink"/>
                </a:solidFill>
              </a:rPr>
              <a:t>o</a:t>
            </a:r>
            <a:r>
              <a:rPr lang="en-US" sz="3200" b="1" dirty="0">
                <a:solidFill>
                  <a:srgbClr val="0000FF"/>
                </a:solidFill>
              </a:rPr>
              <a:t> C </a:t>
            </a:r>
            <a:r>
              <a:rPr lang="en-US" sz="3200" b="1" dirty="0"/>
              <a:t>* 10 g)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endParaRPr lang="en-US" sz="3200" b="1" dirty="0"/>
          </a:p>
        </p:txBody>
      </p:sp>
      <p:sp>
        <p:nvSpPr>
          <p:cNvPr id="31837" name="Rectangle 93"/>
          <p:cNvSpPr>
            <a:spLocks noChangeArrowheads="1"/>
          </p:cNvSpPr>
          <p:nvPr/>
        </p:nvSpPr>
        <p:spPr bwMode="auto">
          <a:xfrm>
            <a:off x="4953000" y="3200400"/>
            <a:ext cx="16471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=</a:t>
            </a:r>
            <a:r>
              <a:rPr lang="en-US" sz="3200" b="1" dirty="0">
                <a:solidFill>
                  <a:srgbClr val="FF0066"/>
                </a:solidFill>
              </a:rPr>
              <a:t>4 J/g </a:t>
            </a:r>
            <a:r>
              <a:rPr lang="en-US" sz="3200" b="1" i="0" baseline="30000" dirty="0" err="1">
                <a:solidFill>
                  <a:srgbClr val="FF0066"/>
                </a:solidFill>
              </a:rPr>
              <a:t>o</a:t>
            </a:r>
            <a:r>
              <a:rPr lang="en-US" sz="3200" b="1" i="0" dirty="0" err="1">
                <a:solidFill>
                  <a:srgbClr val="FF0066"/>
                </a:solidFill>
              </a:rPr>
              <a:t>C</a:t>
            </a:r>
            <a:endParaRPr lang="en-US" sz="3200" b="1" i="0" dirty="0">
              <a:solidFill>
                <a:srgbClr val="FF0066"/>
              </a:solidFill>
            </a:endParaRPr>
          </a:p>
        </p:txBody>
      </p:sp>
      <p:sp>
        <p:nvSpPr>
          <p:cNvPr id="31849" name="Line 105"/>
          <p:cNvSpPr>
            <a:spLocks noChangeShapeType="1"/>
          </p:cNvSpPr>
          <p:nvPr/>
        </p:nvSpPr>
        <p:spPr bwMode="auto">
          <a:xfrm>
            <a:off x="533400" y="3886200"/>
            <a:ext cx="533400" cy="685800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50" name="Text Box 106"/>
          <p:cNvSpPr txBox="1">
            <a:spLocks noChangeArrowheads="1"/>
          </p:cNvSpPr>
          <p:nvPr/>
        </p:nvSpPr>
        <p:spPr bwMode="auto">
          <a:xfrm>
            <a:off x="0" y="3429000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start</a:t>
            </a:r>
          </a:p>
        </p:txBody>
      </p:sp>
      <p:sp>
        <p:nvSpPr>
          <p:cNvPr id="31851" name="Text Box 107"/>
          <p:cNvSpPr txBox="1">
            <a:spLocks noChangeArrowheads="1"/>
          </p:cNvSpPr>
          <p:nvPr/>
        </p:nvSpPr>
        <p:spPr bwMode="auto">
          <a:xfrm>
            <a:off x="1143000" y="60960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All  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33400" y="1524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77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65" grpId="0"/>
      <p:bldP spid="31770" grpId="0"/>
      <p:bldP spid="31797" grpId="0" animBg="1"/>
      <p:bldP spid="31805" grpId="0" animBg="1"/>
      <p:bldP spid="31807" grpId="0" animBg="1"/>
      <p:bldP spid="31818" grpId="0" animBg="1"/>
      <p:bldP spid="31819" grpId="0"/>
      <p:bldP spid="31833" grpId="0" animBg="1"/>
      <p:bldP spid="31834" grpId="0" animBg="1"/>
      <p:bldP spid="31836" grpId="0"/>
      <p:bldP spid="31837" grpId="0"/>
      <p:bldP spid="31849" grpId="0" animBg="1"/>
      <p:bldP spid="31850" grpId="0"/>
      <p:bldP spid="318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Cooling/heating curves: quantitative analysis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219200" y="1524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219200" y="5029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1219200" y="4191000"/>
            <a:ext cx="1143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362200" y="4191000"/>
            <a:ext cx="1524000" cy="0"/>
          </a:xfrm>
          <a:prstGeom prst="line">
            <a:avLst/>
          </a:prstGeom>
          <a:noFill/>
          <a:ln w="76200">
            <a:pattFill prst="solidDmnd">
              <a:fgClr>
                <a:srgbClr val="00FFFF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23622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V="1">
            <a:off x="38862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V="1">
            <a:off x="54102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79248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1143000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1143000" y="4648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1066800" y="236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1143000" y="11430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/>
              <a:t>Example: Heating up 10 g of </a:t>
            </a:r>
            <a:r>
              <a:rPr lang="en-US" b="1" i="0" dirty="0" smtClean="0"/>
              <a:t>water at P= 1 </a:t>
            </a:r>
            <a:r>
              <a:rPr lang="en-US" b="1" i="0" dirty="0" err="1" smtClean="0"/>
              <a:t>atm</a:t>
            </a:r>
            <a:r>
              <a:rPr lang="en-US" b="1" i="0" dirty="0" smtClean="0"/>
              <a:t> </a:t>
            </a:r>
            <a:endParaRPr lang="en-US" b="1" i="0" dirty="0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04800" y="1981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</a:rPr>
              <a:t>100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609600" y="3962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57200" y="4495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</a:rPr>
              <a:t>-10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1371600" y="50292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6600"/>
                </a:solidFill>
              </a:rPr>
              <a:t>400 J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429000" y="51054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6600"/>
                </a:solidFill>
              </a:rPr>
              <a:t>3740 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11430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152400" y="1447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</a:rPr>
              <a:t>110 </a:t>
            </a:r>
            <a:r>
              <a:rPr lang="en-US" b="1" i="0" baseline="30000">
                <a:solidFill>
                  <a:schemeClr val="hlink"/>
                </a:solidFill>
              </a:rPr>
              <a:t>o</a:t>
            </a:r>
            <a:r>
              <a:rPr lang="en-US" b="1" i="0">
                <a:solidFill>
                  <a:schemeClr val="hlink"/>
                </a:solidFill>
              </a:rPr>
              <a:t>C</a:t>
            </a:r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86106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97" name="Line 53"/>
          <p:cNvSpPr>
            <a:spLocks noChangeShapeType="1"/>
          </p:cNvSpPr>
          <p:nvPr/>
        </p:nvSpPr>
        <p:spPr bwMode="auto">
          <a:xfrm>
            <a:off x="2362200" y="4191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98" name="Line 54"/>
          <p:cNvSpPr>
            <a:spLocks noChangeShapeType="1"/>
          </p:cNvSpPr>
          <p:nvPr/>
        </p:nvSpPr>
        <p:spPr bwMode="auto">
          <a:xfrm>
            <a:off x="3886200" y="4191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05" name="Line 61"/>
          <p:cNvSpPr>
            <a:spLocks noChangeShapeType="1"/>
          </p:cNvSpPr>
          <p:nvPr/>
        </p:nvSpPr>
        <p:spPr bwMode="auto">
          <a:xfrm>
            <a:off x="1295400" y="4191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07" name="Rectangle 63"/>
          <p:cNvSpPr>
            <a:spLocks noChangeArrowheads="1"/>
          </p:cNvSpPr>
          <p:nvPr/>
        </p:nvSpPr>
        <p:spPr bwMode="auto">
          <a:xfrm>
            <a:off x="1371600" y="5562600"/>
            <a:ext cx="533400" cy="4572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2743200" y="5638800"/>
            <a:ext cx="533400" cy="4572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3" name="Rectangle 69"/>
          <p:cNvSpPr>
            <a:spLocks noChangeArrowheads="1"/>
          </p:cNvSpPr>
          <p:nvPr/>
        </p:nvSpPr>
        <p:spPr bwMode="auto">
          <a:xfrm>
            <a:off x="2743200" y="5638800"/>
            <a:ext cx="533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8" name="Text Box 74"/>
          <p:cNvSpPr txBox="1">
            <a:spLocks noChangeArrowheads="1"/>
          </p:cNvSpPr>
          <p:nvPr/>
        </p:nvSpPr>
        <p:spPr bwMode="auto">
          <a:xfrm>
            <a:off x="762000" y="3429000"/>
            <a:ext cx="1447800" cy="3667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Heating ice</a:t>
            </a:r>
            <a:r>
              <a:rPr lang="en-US" dirty="0"/>
              <a:t> </a:t>
            </a:r>
          </a:p>
        </p:txBody>
      </p:sp>
      <p:sp>
        <p:nvSpPr>
          <p:cNvPr id="31820" name="Text Box 76"/>
          <p:cNvSpPr txBox="1">
            <a:spLocks noChangeArrowheads="1"/>
          </p:cNvSpPr>
          <p:nvPr/>
        </p:nvSpPr>
        <p:spPr bwMode="auto">
          <a:xfrm>
            <a:off x="1676400" y="1676400"/>
            <a:ext cx="4953000" cy="1077218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/>
              <a:t>Melting ice</a:t>
            </a:r>
          </a:p>
          <a:p>
            <a:r>
              <a:rPr lang="en-US" sz="3200" b="1" dirty="0"/>
              <a:t>S</a:t>
            </a:r>
            <a:r>
              <a:rPr lang="en-US" sz="3200" b="1" dirty="0">
                <a:sym typeface="Wingdings" pitchFamily="2" charset="2"/>
              </a:rPr>
              <a:t>L transition</a:t>
            </a:r>
            <a:endParaRPr lang="en-US" sz="3200" b="1" dirty="0"/>
          </a:p>
        </p:txBody>
      </p:sp>
      <p:sp>
        <p:nvSpPr>
          <p:cNvPr id="31822" name="Text Box 78"/>
          <p:cNvSpPr txBox="1">
            <a:spLocks noChangeArrowheads="1"/>
          </p:cNvSpPr>
          <p:nvPr/>
        </p:nvSpPr>
        <p:spPr bwMode="auto">
          <a:xfrm>
            <a:off x="2667000" y="2819400"/>
            <a:ext cx="647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/>
              <a:t>Specific Heat of `fusion’ (melting) </a:t>
            </a:r>
          </a:p>
          <a:p>
            <a:r>
              <a:rPr lang="en-US" sz="3200" b="1" dirty="0"/>
              <a:t>=</a:t>
            </a:r>
            <a:r>
              <a:rPr lang="en-US" sz="3200" b="1" dirty="0">
                <a:solidFill>
                  <a:srgbClr val="FF6600"/>
                </a:solidFill>
              </a:rPr>
              <a:t>3340</a:t>
            </a:r>
            <a:r>
              <a:rPr lang="en-US" sz="3200" b="1" dirty="0"/>
              <a:t>/10=</a:t>
            </a:r>
            <a:r>
              <a:rPr lang="en-US" sz="3200" b="1" dirty="0">
                <a:solidFill>
                  <a:srgbClr val="FF0066"/>
                </a:solidFill>
              </a:rPr>
              <a:t>334 J/g</a:t>
            </a:r>
          </a:p>
        </p:txBody>
      </p:sp>
      <p:sp>
        <p:nvSpPr>
          <p:cNvPr id="31823" name="Line 79"/>
          <p:cNvSpPr>
            <a:spLocks noChangeShapeType="1"/>
          </p:cNvSpPr>
          <p:nvPr/>
        </p:nvSpPr>
        <p:spPr bwMode="auto">
          <a:xfrm>
            <a:off x="2362200" y="4572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24" name="Text Box 80"/>
          <p:cNvSpPr txBox="1">
            <a:spLocks noChangeArrowheads="1"/>
          </p:cNvSpPr>
          <p:nvPr/>
        </p:nvSpPr>
        <p:spPr bwMode="auto">
          <a:xfrm>
            <a:off x="2590800" y="45720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6600"/>
                </a:solidFill>
              </a:rPr>
              <a:t>3340 J</a:t>
            </a:r>
          </a:p>
        </p:txBody>
      </p:sp>
      <p:sp>
        <p:nvSpPr>
          <p:cNvPr id="31833" name="Line 89"/>
          <p:cNvSpPr>
            <a:spLocks noChangeShapeType="1"/>
          </p:cNvSpPr>
          <p:nvPr/>
        </p:nvSpPr>
        <p:spPr bwMode="auto">
          <a:xfrm>
            <a:off x="1219200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34" name="Line 90"/>
          <p:cNvSpPr>
            <a:spLocks noChangeShapeType="1"/>
          </p:cNvSpPr>
          <p:nvPr/>
        </p:nvSpPr>
        <p:spPr bwMode="auto">
          <a:xfrm>
            <a:off x="1219200" y="4953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51" name="Text Box 107"/>
          <p:cNvSpPr txBox="1">
            <a:spLocks noChangeArrowheads="1"/>
          </p:cNvSpPr>
          <p:nvPr/>
        </p:nvSpPr>
        <p:spPr bwMode="auto">
          <a:xfrm>
            <a:off x="1066800" y="60960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All  S</a:t>
            </a:r>
          </a:p>
        </p:txBody>
      </p:sp>
      <p:sp>
        <p:nvSpPr>
          <p:cNvPr id="31852" name="Text Box 108"/>
          <p:cNvSpPr txBox="1">
            <a:spLocks noChangeArrowheads="1"/>
          </p:cNvSpPr>
          <p:nvPr/>
        </p:nvSpPr>
        <p:spPr bwMode="auto">
          <a:xfrm>
            <a:off x="2590800" y="61722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S + L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77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1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1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1771" grpId="0"/>
      <p:bldP spid="31798" grpId="0" animBg="1"/>
      <p:bldP spid="31812" grpId="0" animBg="1"/>
      <p:bldP spid="31813" grpId="0" animBg="1"/>
      <p:bldP spid="31820" grpId="0" animBg="1"/>
      <p:bldP spid="31822" grpId="0"/>
      <p:bldP spid="31822" grpId="1"/>
      <p:bldP spid="31823" grpId="0" animBg="1"/>
      <p:bldP spid="31823" grpId="1" animBg="1"/>
      <p:bldP spid="31824" grpId="1"/>
      <p:bldP spid="318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Cooling/heating curves: quantitative analysis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219200" y="1524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219200" y="5029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1219200" y="4191000"/>
            <a:ext cx="1143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362200" y="4191000"/>
            <a:ext cx="1524000" cy="0"/>
          </a:xfrm>
          <a:prstGeom prst="line">
            <a:avLst/>
          </a:prstGeom>
          <a:noFill/>
          <a:ln w="76200">
            <a:pattFill prst="solidDmnd">
              <a:fgClr>
                <a:srgbClr val="00FFFF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V="1">
            <a:off x="3886200" y="2362200"/>
            <a:ext cx="1524000" cy="1828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23622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V="1">
            <a:off x="38862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V="1">
            <a:off x="54102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79248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1143000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1143000" y="4648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1066800" y="236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1143000" y="11430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/>
              <a:t>Example: Heating up 10 g of </a:t>
            </a:r>
            <a:r>
              <a:rPr lang="en-US" b="1" i="0" dirty="0" smtClean="0"/>
              <a:t>water at P=1 </a:t>
            </a:r>
            <a:r>
              <a:rPr lang="en-US" b="1" i="0" dirty="0" err="1" smtClean="0"/>
              <a:t>atm</a:t>
            </a:r>
            <a:r>
              <a:rPr lang="en-US" b="1" i="0" dirty="0" smtClean="0"/>
              <a:t> </a:t>
            </a:r>
            <a:endParaRPr lang="en-US" b="1" i="0" dirty="0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04800" y="1981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</a:rPr>
              <a:t>100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609600" y="3962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57200" y="4495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</a:rPr>
              <a:t>-10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1676400" y="5105400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6600"/>
                </a:solidFill>
              </a:rPr>
              <a:t>400 J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429000" y="5105400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6600"/>
                </a:solidFill>
              </a:rPr>
              <a:t>3740 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5029200" y="5105400"/>
            <a:ext cx="106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6600"/>
                </a:solidFill>
              </a:rPr>
              <a:t>7924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11430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152400" y="1447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</a:rPr>
              <a:t>110 </a:t>
            </a:r>
            <a:r>
              <a:rPr lang="en-US" b="1" i="0" baseline="30000">
                <a:solidFill>
                  <a:schemeClr val="hlink"/>
                </a:solidFill>
              </a:rPr>
              <a:t>o</a:t>
            </a:r>
            <a:r>
              <a:rPr lang="en-US" b="1" i="0">
                <a:solidFill>
                  <a:schemeClr val="hlink"/>
                </a:solidFill>
              </a:rPr>
              <a:t>C</a:t>
            </a:r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86106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97" name="Line 53"/>
          <p:cNvSpPr>
            <a:spLocks noChangeShapeType="1"/>
          </p:cNvSpPr>
          <p:nvPr/>
        </p:nvSpPr>
        <p:spPr bwMode="auto">
          <a:xfrm>
            <a:off x="2362200" y="4191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98" name="Line 54"/>
          <p:cNvSpPr>
            <a:spLocks noChangeShapeType="1"/>
          </p:cNvSpPr>
          <p:nvPr/>
        </p:nvSpPr>
        <p:spPr bwMode="auto">
          <a:xfrm>
            <a:off x="3886200" y="4191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99" name="Line 55"/>
          <p:cNvSpPr>
            <a:spLocks noChangeShapeType="1"/>
          </p:cNvSpPr>
          <p:nvPr/>
        </p:nvSpPr>
        <p:spPr bwMode="auto">
          <a:xfrm>
            <a:off x="5410200" y="2362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04" name="Line 60"/>
          <p:cNvSpPr>
            <a:spLocks noChangeShapeType="1"/>
          </p:cNvSpPr>
          <p:nvPr/>
        </p:nvSpPr>
        <p:spPr bwMode="auto">
          <a:xfrm>
            <a:off x="1143000" y="23622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05" name="Line 61"/>
          <p:cNvSpPr>
            <a:spLocks noChangeShapeType="1"/>
          </p:cNvSpPr>
          <p:nvPr/>
        </p:nvSpPr>
        <p:spPr bwMode="auto">
          <a:xfrm>
            <a:off x="1295400" y="4191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07" name="Rectangle 63"/>
          <p:cNvSpPr>
            <a:spLocks noChangeArrowheads="1"/>
          </p:cNvSpPr>
          <p:nvPr/>
        </p:nvSpPr>
        <p:spPr bwMode="auto">
          <a:xfrm>
            <a:off x="1371600" y="5715000"/>
            <a:ext cx="533400" cy="4572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2743200" y="5715000"/>
            <a:ext cx="533400" cy="4572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3" name="Rectangle 69"/>
          <p:cNvSpPr>
            <a:spLocks noChangeArrowheads="1"/>
          </p:cNvSpPr>
          <p:nvPr/>
        </p:nvSpPr>
        <p:spPr bwMode="auto">
          <a:xfrm>
            <a:off x="2743200" y="5715000"/>
            <a:ext cx="533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6" name="Rectangle 72"/>
          <p:cNvSpPr>
            <a:spLocks noChangeArrowheads="1"/>
          </p:cNvSpPr>
          <p:nvPr/>
        </p:nvSpPr>
        <p:spPr bwMode="auto">
          <a:xfrm>
            <a:off x="4343400" y="57150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8" name="Text Box 74"/>
          <p:cNvSpPr txBox="1">
            <a:spLocks noChangeArrowheads="1"/>
          </p:cNvSpPr>
          <p:nvPr/>
        </p:nvSpPr>
        <p:spPr bwMode="auto">
          <a:xfrm>
            <a:off x="0" y="2743200"/>
            <a:ext cx="1447800" cy="3667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Heating ice</a:t>
            </a:r>
            <a:r>
              <a:rPr lang="en-US"/>
              <a:t> </a:t>
            </a:r>
          </a:p>
        </p:txBody>
      </p:sp>
      <p:sp>
        <p:nvSpPr>
          <p:cNvPr id="31820" name="Text Box 76"/>
          <p:cNvSpPr txBox="1">
            <a:spLocks noChangeArrowheads="1"/>
          </p:cNvSpPr>
          <p:nvPr/>
        </p:nvSpPr>
        <p:spPr bwMode="auto">
          <a:xfrm>
            <a:off x="1905000" y="2895600"/>
            <a:ext cx="1905000" cy="64135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/>
              <a:t>Melting ice</a:t>
            </a:r>
          </a:p>
          <a:p>
            <a:r>
              <a:rPr lang="en-US" b="1" dirty="0"/>
              <a:t>S</a:t>
            </a:r>
            <a:r>
              <a:rPr lang="en-US" b="1" dirty="0">
                <a:sym typeface="Wingdings" pitchFamily="2" charset="2"/>
              </a:rPr>
              <a:t>L transition</a:t>
            </a:r>
            <a:endParaRPr lang="en-US" b="1" dirty="0"/>
          </a:p>
        </p:txBody>
      </p:sp>
      <p:sp>
        <p:nvSpPr>
          <p:cNvPr id="31825" name="Text Box 81"/>
          <p:cNvSpPr txBox="1">
            <a:spLocks noChangeArrowheads="1"/>
          </p:cNvSpPr>
          <p:nvPr/>
        </p:nvSpPr>
        <p:spPr bwMode="auto">
          <a:xfrm>
            <a:off x="2895600" y="1676400"/>
            <a:ext cx="4648200" cy="58477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Heating </a:t>
            </a:r>
            <a:r>
              <a:rPr lang="en-US" sz="3200" b="1" dirty="0" smtClean="0"/>
              <a:t>liquid water</a:t>
            </a:r>
            <a:endParaRPr lang="en-US" sz="3200" b="1" dirty="0"/>
          </a:p>
        </p:txBody>
      </p:sp>
      <p:sp>
        <p:nvSpPr>
          <p:cNvPr id="31828" name="Text Box 84"/>
          <p:cNvSpPr txBox="1">
            <a:spLocks noChangeArrowheads="1"/>
          </p:cNvSpPr>
          <p:nvPr/>
        </p:nvSpPr>
        <p:spPr bwMode="auto">
          <a:xfrm>
            <a:off x="5486400" y="2362200"/>
            <a:ext cx="3429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/>
              <a:t>Specific heat of water</a:t>
            </a:r>
          </a:p>
          <a:p>
            <a:r>
              <a:rPr lang="en-US" sz="2800" dirty="0"/>
              <a:t>= </a:t>
            </a:r>
            <a:r>
              <a:rPr lang="en-US" sz="2800" b="1" dirty="0">
                <a:solidFill>
                  <a:srgbClr val="FF6600"/>
                </a:solidFill>
              </a:rPr>
              <a:t>4184 J</a:t>
            </a:r>
            <a:r>
              <a:rPr lang="en-US" sz="2800" dirty="0"/>
              <a:t>/(</a:t>
            </a:r>
            <a:r>
              <a:rPr lang="en-US" sz="2800" b="1" dirty="0">
                <a:solidFill>
                  <a:srgbClr val="0000FF"/>
                </a:solidFill>
              </a:rPr>
              <a:t>100 C</a:t>
            </a:r>
            <a:r>
              <a:rPr lang="en-US" sz="2800" dirty="0"/>
              <a:t> *</a:t>
            </a:r>
            <a:r>
              <a:rPr lang="en-US" sz="2800" b="1" dirty="0"/>
              <a:t>10 g</a:t>
            </a:r>
            <a:r>
              <a:rPr lang="en-US" sz="2800" dirty="0"/>
              <a:t>)</a:t>
            </a:r>
          </a:p>
          <a:p>
            <a:r>
              <a:rPr lang="en-US" sz="2800" dirty="0"/>
              <a:t>=</a:t>
            </a:r>
            <a:r>
              <a:rPr lang="en-US" sz="2800" b="1" dirty="0">
                <a:solidFill>
                  <a:srgbClr val="FF0066"/>
                </a:solidFill>
              </a:rPr>
              <a:t>4.184 J/C g</a:t>
            </a:r>
          </a:p>
        </p:txBody>
      </p:sp>
      <p:sp>
        <p:nvSpPr>
          <p:cNvPr id="31829" name="Text Box 85"/>
          <p:cNvSpPr txBox="1">
            <a:spLocks noChangeArrowheads="1"/>
          </p:cNvSpPr>
          <p:nvPr/>
        </p:nvSpPr>
        <p:spPr bwMode="auto">
          <a:xfrm>
            <a:off x="4038600" y="4572000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6600"/>
                </a:solidFill>
              </a:rPr>
              <a:t>4184 J</a:t>
            </a:r>
          </a:p>
        </p:txBody>
      </p:sp>
      <p:sp>
        <p:nvSpPr>
          <p:cNvPr id="31830" name="Line 86"/>
          <p:cNvSpPr>
            <a:spLocks noChangeShapeType="1"/>
          </p:cNvSpPr>
          <p:nvPr/>
        </p:nvSpPr>
        <p:spPr bwMode="auto">
          <a:xfrm>
            <a:off x="3962400" y="4572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31" name="Line 87"/>
          <p:cNvSpPr>
            <a:spLocks noChangeShapeType="1"/>
          </p:cNvSpPr>
          <p:nvPr/>
        </p:nvSpPr>
        <p:spPr bwMode="auto">
          <a:xfrm>
            <a:off x="3886200" y="2362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32" name="Text Box 88"/>
          <p:cNvSpPr txBox="1">
            <a:spLocks noChangeArrowheads="1"/>
          </p:cNvSpPr>
          <p:nvPr/>
        </p:nvSpPr>
        <p:spPr bwMode="auto">
          <a:xfrm>
            <a:off x="3886200" y="2590800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100 C</a:t>
            </a:r>
          </a:p>
        </p:txBody>
      </p:sp>
      <p:sp>
        <p:nvSpPr>
          <p:cNvPr id="31833" name="Line 89"/>
          <p:cNvSpPr>
            <a:spLocks noChangeShapeType="1"/>
          </p:cNvSpPr>
          <p:nvPr/>
        </p:nvSpPr>
        <p:spPr bwMode="auto">
          <a:xfrm>
            <a:off x="1219200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51" name="Text Box 107"/>
          <p:cNvSpPr txBox="1">
            <a:spLocks noChangeArrowheads="1"/>
          </p:cNvSpPr>
          <p:nvPr/>
        </p:nvSpPr>
        <p:spPr bwMode="auto">
          <a:xfrm>
            <a:off x="990600" y="63246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All  S</a:t>
            </a:r>
          </a:p>
        </p:txBody>
      </p:sp>
      <p:sp>
        <p:nvSpPr>
          <p:cNvPr id="31852" name="Text Box 108"/>
          <p:cNvSpPr txBox="1">
            <a:spLocks noChangeArrowheads="1"/>
          </p:cNvSpPr>
          <p:nvPr/>
        </p:nvSpPr>
        <p:spPr bwMode="auto">
          <a:xfrm>
            <a:off x="2590800" y="6324600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S + L</a:t>
            </a:r>
            <a:r>
              <a:rPr lang="en-US" sz="2400" dirty="0"/>
              <a:t> </a:t>
            </a:r>
          </a:p>
        </p:txBody>
      </p:sp>
      <p:sp>
        <p:nvSpPr>
          <p:cNvPr id="31853" name="Text Box 109"/>
          <p:cNvSpPr txBox="1">
            <a:spLocks noChangeArrowheads="1"/>
          </p:cNvSpPr>
          <p:nvPr/>
        </p:nvSpPr>
        <p:spPr bwMode="auto">
          <a:xfrm>
            <a:off x="4343400" y="624840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All L</a:t>
            </a:r>
          </a:p>
        </p:txBody>
      </p:sp>
    </p:spTree>
    <p:extLst>
      <p:ext uri="{BB962C8B-B14F-4D97-AF65-F5344CB8AC3E}">
        <p14:creationId xmlns:p14="http://schemas.microsoft.com/office/powerpoint/2010/main" val="34677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 animBg="1"/>
      <p:bldP spid="31772" grpId="0"/>
      <p:bldP spid="31799" grpId="0" animBg="1"/>
      <p:bldP spid="31804" grpId="0" animBg="1"/>
      <p:bldP spid="31816" grpId="0" animBg="1"/>
      <p:bldP spid="31825" grpId="0" animBg="1"/>
      <p:bldP spid="31828" grpId="0"/>
      <p:bldP spid="31829" grpId="0"/>
      <p:bldP spid="31830" grpId="0" animBg="1"/>
      <p:bldP spid="31831" grpId="0" animBg="1"/>
      <p:bldP spid="31832" grpId="0"/>
      <p:bldP spid="318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Cooling/heating curves: quantitative analysis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219200" y="1524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219200" y="5029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1219200" y="4191000"/>
            <a:ext cx="1143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362200" y="4191000"/>
            <a:ext cx="1524000" cy="0"/>
          </a:xfrm>
          <a:prstGeom prst="line">
            <a:avLst/>
          </a:prstGeom>
          <a:noFill/>
          <a:ln w="76200">
            <a:pattFill prst="solidDmnd">
              <a:fgClr>
                <a:srgbClr val="00FFFF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V="1">
            <a:off x="3886200" y="2362200"/>
            <a:ext cx="1524000" cy="1828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5410200" y="2362200"/>
            <a:ext cx="2514600" cy="0"/>
          </a:xfrm>
          <a:prstGeom prst="line">
            <a:avLst/>
          </a:prstGeom>
          <a:noFill/>
          <a:ln w="38100">
            <a:pattFill prst="lgConfetti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23622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V="1">
            <a:off x="38862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V="1">
            <a:off x="54102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79248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1143000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1143000" y="4648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1066800" y="236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838200" y="10668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/>
              <a:t>Example: Heating up 10 g of </a:t>
            </a:r>
            <a:r>
              <a:rPr lang="en-US" b="1" i="0" dirty="0" smtClean="0"/>
              <a:t>water at P=1 </a:t>
            </a:r>
            <a:r>
              <a:rPr lang="en-US" b="1" i="0" dirty="0" err="1" smtClean="0"/>
              <a:t>atm</a:t>
            </a:r>
            <a:r>
              <a:rPr lang="en-US" b="1" i="0" dirty="0" smtClean="0"/>
              <a:t> </a:t>
            </a:r>
            <a:endParaRPr lang="en-US" b="1" i="0" dirty="0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04800" y="1981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</a:rPr>
              <a:t>100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609600" y="3962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57200" y="4495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</a:rPr>
              <a:t>-10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1905000" y="510540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6600"/>
                </a:solidFill>
              </a:rPr>
              <a:t>400 J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429000" y="51054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6600"/>
                </a:solidFill>
              </a:rPr>
              <a:t>3740 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5029200" y="51054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6600"/>
                </a:solidFill>
              </a:rPr>
              <a:t>7924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7315200" y="5105400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6600"/>
                </a:solidFill>
              </a:rPr>
              <a:t>30141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11430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86106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97" name="Line 53"/>
          <p:cNvSpPr>
            <a:spLocks noChangeShapeType="1"/>
          </p:cNvSpPr>
          <p:nvPr/>
        </p:nvSpPr>
        <p:spPr bwMode="auto">
          <a:xfrm>
            <a:off x="2362200" y="4191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98" name="Line 54"/>
          <p:cNvSpPr>
            <a:spLocks noChangeShapeType="1"/>
          </p:cNvSpPr>
          <p:nvPr/>
        </p:nvSpPr>
        <p:spPr bwMode="auto">
          <a:xfrm>
            <a:off x="3886200" y="4191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99" name="Line 55"/>
          <p:cNvSpPr>
            <a:spLocks noChangeShapeType="1"/>
          </p:cNvSpPr>
          <p:nvPr/>
        </p:nvSpPr>
        <p:spPr bwMode="auto">
          <a:xfrm>
            <a:off x="5410200" y="2362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00" name="Line 56"/>
          <p:cNvSpPr>
            <a:spLocks noChangeShapeType="1"/>
          </p:cNvSpPr>
          <p:nvPr/>
        </p:nvSpPr>
        <p:spPr bwMode="auto">
          <a:xfrm>
            <a:off x="7924800" y="2362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04" name="Line 60"/>
          <p:cNvSpPr>
            <a:spLocks noChangeShapeType="1"/>
          </p:cNvSpPr>
          <p:nvPr/>
        </p:nvSpPr>
        <p:spPr bwMode="auto">
          <a:xfrm>
            <a:off x="1143000" y="23622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05" name="Line 61"/>
          <p:cNvSpPr>
            <a:spLocks noChangeShapeType="1"/>
          </p:cNvSpPr>
          <p:nvPr/>
        </p:nvSpPr>
        <p:spPr bwMode="auto">
          <a:xfrm>
            <a:off x="1295400" y="4191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07" name="Rectangle 63"/>
          <p:cNvSpPr>
            <a:spLocks noChangeArrowheads="1"/>
          </p:cNvSpPr>
          <p:nvPr/>
        </p:nvSpPr>
        <p:spPr bwMode="auto">
          <a:xfrm>
            <a:off x="1371600" y="5715000"/>
            <a:ext cx="533400" cy="4572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2743200" y="5715000"/>
            <a:ext cx="533400" cy="4572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3" name="Rectangle 69"/>
          <p:cNvSpPr>
            <a:spLocks noChangeArrowheads="1"/>
          </p:cNvSpPr>
          <p:nvPr/>
        </p:nvSpPr>
        <p:spPr bwMode="auto">
          <a:xfrm>
            <a:off x="2743200" y="5715000"/>
            <a:ext cx="533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4" name="Rectangle 70"/>
          <p:cNvSpPr>
            <a:spLocks noChangeArrowheads="1"/>
          </p:cNvSpPr>
          <p:nvPr/>
        </p:nvSpPr>
        <p:spPr bwMode="auto">
          <a:xfrm>
            <a:off x="6400800" y="5715000"/>
            <a:ext cx="533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6400800" y="5943600"/>
            <a:ext cx="533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6" name="Rectangle 72"/>
          <p:cNvSpPr>
            <a:spLocks noChangeArrowheads="1"/>
          </p:cNvSpPr>
          <p:nvPr/>
        </p:nvSpPr>
        <p:spPr bwMode="auto">
          <a:xfrm>
            <a:off x="4343400" y="57150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8" name="Text Box 74"/>
          <p:cNvSpPr txBox="1">
            <a:spLocks noChangeArrowheads="1"/>
          </p:cNvSpPr>
          <p:nvPr/>
        </p:nvSpPr>
        <p:spPr bwMode="auto">
          <a:xfrm>
            <a:off x="0" y="2743200"/>
            <a:ext cx="1447800" cy="3667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Heating ice</a:t>
            </a:r>
            <a:r>
              <a:rPr lang="en-US"/>
              <a:t> </a:t>
            </a:r>
          </a:p>
        </p:txBody>
      </p:sp>
      <p:sp>
        <p:nvSpPr>
          <p:cNvPr id="31820" name="Text Box 76"/>
          <p:cNvSpPr txBox="1">
            <a:spLocks noChangeArrowheads="1"/>
          </p:cNvSpPr>
          <p:nvPr/>
        </p:nvSpPr>
        <p:spPr bwMode="auto">
          <a:xfrm>
            <a:off x="1600200" y="2133600"/>
            <a:ext cx="1905000" cy="64135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Melting ice</a:t>
            </a:r>
          </a:p>
          <a:p>
            <a:r>
              <a:rPr lang="en-US" b="1"/>
              <a:t>S</a:t>
            </a:r>
            <a:r>
              <a:rPr lang="en-US" b="1">
                <a:sym typeface="Wingdings" pitchFamily="2" charset="2"/>
              </a:rPr>
              <a:t>L transition</a:t>
            </a:r>
            <a:endParaRPr lang="en-US" b="1"/>
          </a:p>
        </p:txBody>
      </p:sp>
      <p:sp>
        <p:nvSpPr>
          <p:cNvPr id="31825" name="Text Box 81"/>
          <p:cNvSpPr txBox="1">
            <a:spLocks noChangeArrowheads="1"/>
          </p:cNvSpPr>
          <p:nvPr/>
        </p:nvSpPr>
        <p:spPr bwMode="auto">
          <a:xfrm>
            <a:off x="3581400" y="1905000"/>
            <a:ext cx="1905000" cy="36671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Heating water</a:t>
            </a:r>
          </a:p>
        </p:txBody>
      </p:sp>
      <p:sp>
        <p:nvSpPr>
          <p:cNvPr id="31827" name="Text Box 83"/>
          <p:cNvSpPr txBox="1">
            <a:spLocks noChangeArrowheads="1"/>
          </p:cNvSpPr>
          <p:nvPr/>
        </p:nvSpPr>
        <p:spPr bwMode="auto">
          <a:xfrm>
            <a:off x="5486400" y="1219200"/>
            <a:ext cx="2057400" cy="107721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0" dirty="0"/>
              <a:t>Boiling water</a:t>
            </a:r>
          </a:p>
        </p:txBody>
      </p:sp>
      <p:sp>
        <p:nvSpPr>
          <p:cNvPr id="31831" name="Line 87"/>
          <p:cNvSpPr>
            <a:spLocks noChangeShapeType="1"/>
          </p:cNvSpPr>
          <p:nvPr/>
        </p:nvSpPr>
        <p:spPr bwMode="auto">
          <a:xfrm>
            <a:off x="3886200" y="2362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32" name="Text Box 88"/>
          <p:cNvSpPr txBox="1">
            <a:spLocks noChangeArrowheads="1"/>
          </p:cNvSpPr>
          <p:nvPr/>
        </p:nvSpPr>
        <p:spPr bwMode="auto">
          <a:xfrm>
            <a:off x="3886200" y="29718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</a:rPr>
              <a:t>100 C</a:t>
            </a:r>
          </a:p>
        </p:txBody>
      </p:sp>
      <p:sp>
        <p:nvSpPr>
          <p:cNvPr id="31833" name="Line 89"/>
          <p:cNvSpPr>
            <a:spLocks noChangeShapeType="1"/>
          </p:cNvSpPr>
          <p:nvPr/>
        </p:nvSpPr>
        <p:spPr bwMode="auto">
          <a:xfrm>
            <a:off x="1219200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34" name="Line 90"/>
          <p:cNvSpPr>
            <a:spLocks noChangeShapeType="1"/>
          </p:cNvSpPr>
          <p:nvPr/>
        </p:nvSpPr>
        <p:spPr bwMode="auto">
          <a:xfrm>
            <a:off x="1219200" y="5105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3" name="Text Box 99"/>
          <p:cNvSpPr txBox="1">
            <a:spLocks noChangeArrowheads="1"/>
          </p:cNvSpPr>
          <p:nvPr/>
        </p:nvSpPr>
        <p:spPr bwMode="auto">
          <a:xfrm>
            <a:off x="5562600" y="3124200"/>
            <a:ext cx="274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Specific heat of </a:t>
            </a:r>
            <a:r>
              <a:rPr lang="en-US" sz="2400" b="1" dirty="0" smtClean="0"/>
              <a:t>vaporization</a:t>
            </a:r>
            <a:endParaRPr lang="en-US" sz="2400" b="1" dirty="0"/>
          </a:p>
        </p:txBody>
      </p:sp>
      <p:sp>
        <p:nvSpPr>
          <p:cNvPr id="31844" name="Line 100"/>
          <p:cNvSpPr>
            <a:spLocks noChangeShapeType="1"/>
          </p:cNvSpPr>
          <p:nvPr/>
        </p:nvSpPr>
        <p:spPr bwMode="auto">
          <a:xfrm>
            <a:off x="5410200" y="26670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5" name="Text Box 101"/>
          <p:cNvSpPr txBox="1">
            <a:spLocks noChangeArrowheads="1"/>
          </p:cNvSpPr>
          <p:nvPr/>
        </p:nvSpPr>
        <p:spPr bwMode="auto">
          <a:xfrm>
            <a:off x="5943600" y="26670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6600"/>
                </a:solidFill>
              </a:rPr>
              <a:t>22217 J</a:t>
            </a:r>
          </a:p>
        </p:txBody>
      </p:sp>
      <p:sp>
        <p:nvSpPr>
          <p:cNvPr id="31846" name="Text Box 102"/>
          <p:cNvSpPr txBox="1">
            <a:spLocks noChangeArrowheads="1"/>
          </p:cNvSpPr>
          <p:nvPr/>
        </p:nvSpPr>
        <p:spPr bwMode="auto">
          <a:xfrm>
            <a:off x="5562600" y="3962400"/>
            <a:ext cx="228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/>
              <a:t>=</a:t>
            </a:r>
            <a:r>
              <a:rPr lang="en-US" sz="2800" b="1" dirty="0">
                <a:solidFill>
                  <a:srgbClr val="FF6600"/>
                </a:solidFill>
              </a:rPr>
              <a:t>22217</a:t>
            </a:r>
            <a:r>
              <a:rPr lang="en-US" sz="2800" b="1" dirty="0"/>
              <a:t> /</a:t>
            </a:r>
            <a:r>
              <a:rPr lang="en-US" sz="2800" b="1" dirty="0" smtClean="0"/>
              <a:t>1</a:t>
            </a:r>
            <a:r>
              <a:rPr lang="en-US" sz="2800" b="1" dirty="0" smtClean="0">
                <a:solidFill>
                  <a:schemeClr val="hlink"/>
                </a:solidFill>
              </a:rPr>
              <a:t>0</a:t>
            </a:r>
          </a:p>
          <a:p>
            <a:r>
              <a:rPr lang="en-US" sz="2800" b="1" dirty="0" smtClean="0"/>
              <a:t>~</a:t>
            </a:r>
            <a:r>
              <a:rPr lang="en-US" sz="2800" b="1" dirty="0" smtClean="0">
                <a:solidFill>
                  <a:srgbClr val="FF0066"/>
                </a:solidFill>
              </a:rPr>
              <a:t>2222 </a:t>
            </a:r>
            <a:r>
              <a:rPr lang="en-US" sz="2800" b="1" dirty="0">
                <a:solidFill>
                  <a:srgbClr val="FF0066"/>
                </a:solidFill>
              </a:rPr>
              <a:t>J/g</a:t>
            </a:r>
          </a:p>
        </p:txBody>
      </p:sp>
      <p:sp>
        <p:nvSpPr>
          <p:cNvPr id="31851" name="Text Box 107"/>
          <p:cNvSpPr txBox="1">
            <a:spLocks noChangeArrowheads="1"/>
          </p:cNvSpPr>
          <p:nvPr/>
        </p:nvSpPr>
        <p:spPr bwMode="auto">
          <a:xfrm>
            <a:off x="990600" y="63246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All  S</a:t>
            </a:r>
          </a:p>
        </p:txBody>
      </p:sp>
      <p:sp>
        <p:nvSpPr>
          <p:cNvPr id="31852" name="Text Box 108"/>
          <p:cNvSpPr txBox="1">
            <a:spLocks noChangeArrowheads="1"/>
          </p:cNvSpPr>
          <p:nvPr/>
        </p:nvSpPr>
        <p:spPr bwMode="auto">
          <a:xfrm>
            <a:off x="2590800" y="6324600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S + L</a:t>
            </a:r>
            <a:r>
              <a:rPr lang="en-US" sz="2400" dirty="0"/>
              <a:t> </a:t>
            </a:r>
          </a:p>
        </p:txBody>
      </p:sp>
      <p:sp>
        <p:nvSpPr>
          <p:cNvPr id="31853" name="Text Box 109"/>
          <p:cNvSpPr txBox="1">
            <a:spLocks noChangeArrowheads="1"/>
          </p:cNvSpPr>
          <p:nvPr/>
        </p:nvSpPr>
        <p:spPr bwMode="auto">
          <a:xfrm>
            <a:off x="4191000" y="63246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All L</a:t>
            </a:r>
          </a:p>
        </p:txBody>
      </p:sp>
      <p:sp>
        <p:nvSpPr>
          <p:cNvPr id="31854" name="Text Box 110"/>
          <p:cNvSpPr txBox="1">
            <a:spLocks noChangeArrowheads="1"/>
          </p:cNvSpPr>
          <p:nvPr/>
        </p:nvSpPr>
        <p:spPr bwMode="auto">
          <a:xfrm>
            <a:off x="6019800" y="6324600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L + G</a:t>
            </a:r>
          </a:p>
        </p:txBody>
      </p:sp>
    </p:spTree>
    <p:extLst>
      <p:ext uri="{BB962C8B-B14F-4D97-AF65-F5344CB8AC3E}">
        <p14:creationId xmlns:p14="http://schemas.microsoft.com/office/powerpoint/2010/main" val="34677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 animBg="1"/>
      <p:bldP spid="31773" grpId="0"/>
      <p:bldP spid="31799" grpId="1" animBg="1"/>
      <p:bldP spid="31800" grpId="0" animBg="1"/>
      <p:bldP spid="31814" grpId="0" animBg="1"/>
      <p:bldP spid="31815" grpId="0" animBg="1"/>
      <p:bldP spid="31827" grpId="0" animBg="1"/>
      <p:bldP spid="31843" grpId="0"/>
      <p:bldP spid="31844" grpId="0" animBg="1"/>
      <p:bldP spid="31845" grpId="0"/>
      <p:bldP spid="31846" grpId="0"/>
      <p:bldP spid="318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727213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Variation of vapor pressure of selected materials at room temperature  (see figure 8.40, p. 360)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867400"/>
            <a:ext cx="3581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Mercury (reference 0)</a:t>
            </a:r>
            <a:endParaRPr lang="en-US" sz="28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2590800"/>
            <a:ext cx="6172200" cy="76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-1752600" y="2590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3505200"/>
            <a:ext cx="1981200" cy="461665"/>
          </a:xfrm>
          <a:prstGeom prst="rect">
            <a:avLst/>
          </a:prstGeom>
          <a:solidFill>
            <a:schemeClr val="bg1">
              <a:alpha val="9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</a:t>
            </a:r>
            <a:r>
              <a:rPr lang="en-US" sz="2400" b="1" dirty="0" smtClean="0"/>
              <a:t>760 mm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19400" y="3733800"/>
            <a:ext cx="152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sz="2400" b="1" dirty="0" smtClean="0"/>
              <a:t>736 mm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3886200"/>
            <a:ext cx="1295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/>
              <a:t>695 mm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24600" y="4724400"/>
            <a:ext cx="1143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215 mm</a:t>
            </a:r>
            <a:endParaRPr lang="en-US" sz="2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81400" y="5791200"/>
            <a:ext cx="1295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water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5791200"/>
            <a:ext cx="1676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ethanol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4200" y="5867400"/>
            <a:ext cx="1371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ether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1350" y="1179659"/>
            <a:ext cx="1600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760-736=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24 mm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8700" y="1179659"/>
            <a:ext cx="1600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760-695=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65 mm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6050" y="1184785"/>
            <a:ext cx="152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760-215=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545 mm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2800" dirty="0"/>
              <a:t>Cooling/heating curves: quantitative analysis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219200" y="1524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219200" y="5029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1219200" y="4191000"/>
            <a:ext cx="1143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362200" y="4191000"/>
            <a:ext cx="1524000" cy="0"/>
          </a:xfrm>
          <a:prstGeom prst="line">
            <a:avLst/>
          </a:prstGeom>
          <a:noFill/>
          <a:ln w="76200">
            <a:pattFill prst="solidDmnd">
              <a:fgClr>
                <a:srgbClr val="00FFFF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V="1">
            <a:off x="3886200" y="2362200"/>
            <a:ext cx="1524000" cy="1828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5410200" y="2362200"/>
            <a:ext cx="2514600" cy="0"/>
          </a:xfrm>
          <a:prstGeom prst="line">
            <a:avLst/>
          </a:prstGeom>
          <a:noFill/>
          <a:ln w="38100">
            <a:pattFill prst="lgConfetti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V="1">
            <a:off x="7924800" y="1752600"/>
            <a:ext cx="6858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23622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V="1">
            <a:off x="38862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V="1">
            <a:off x="54102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79248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1143000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1143000" y="4648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1066800" y="236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1143000" y="11430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/>
              <a:t>Example: Heating up 10 g of </a:t>
            </a:r>
            <a:r>
              <a:rPr lang="en-US" b="1" i="0" dirty="0" smtClean="0"/>
              <a:t>water at P=1 </a:t>
            </a:r>
            <a:r>
              <a:rPr lang="en-US" b="1" i="0" smtClean="0"/>
              <a:t>atm </a:t>
            </a:r>
            <a:endParaRPr lang="en-US" b="1" i="0" dirty="0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04800" y="1981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</a:rPr>
              <a:t>100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609600" y="3962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57200" y="4495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</a:rPr>
              <a:t>-10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1905000" y="5105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400 J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429000" y="5105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3739 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5029200" y="5105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7923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7086600" y="5105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6600"/>
                </a:solidFill>
              </a:rPr>
              <a:t>30140</a:t>
            </a:r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11430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152400" y="1447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</a:rPr>
              <a:t>110 </a:t>
            </a:r>
            <a:r>
              <a:rPr lang="en-US" b="1" i="0" baseline="30000">
                <a:solidFill>
                  <a:schemeClr val="hlink"/>
                </a:solidFill>
              </a:rPr>
              <a:t>o</a:t>
            </a:r>
            <a:r>
              <a:rPr lang="en-US" b="1" i="0">
                <a:solidFill>
                  <a:schemeClr val="hlink"/>
                </a:solidFill>
              </a:rPr>
              <a:t>C</a:t>
            </a: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7772400" y="502920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 dirty="0">
                <a:solidFill>
                  <a:srgbClr val="FF6600"/>
                </a:solidFill>
              </a:rPr>
              <a:t>30340</a:t>
            </a:r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86106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>
            <a:off x="1371600" y="17526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8610600" y="17526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97" name="Line 53"/>
          <p:cNvSpPr>
            <a:spLocks noChangeShapeType="1"/>
          </p:cNvSpPr>
          <p:nvPr/>
        </p:nvSpPr>
        <p:spPr bwMode="auto">
          <a:xfrm>
            <a:off x="2362200" y="4191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98" name="Line 54"/>
          <p:cNvSpPr>
            <a:spLocks noChangeShapeType="1"/>
          </p:cNvSpPr>
          <p:nvPr/>
        </p:nvSpPr>
        <p:spPr bwMode="auto">
          <a:xfrm>
            <a:off x="3886200" y="4191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99" name="Line 55"/>
          <p:cNvSpPr>
            <a:spLocks noChangeShapeType="1"/>
          </p:cNvSpPr>
          <p:nvPr/>
        </p:nvSpPr>
        <p:spPr bwMode="auto">
          <a:xfrm>
            <a:off x="5410200" y="2362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00" name="Line 56"/>
          <p:cNvSpPr>
            <a:spLocks noChangeShapeType="1"/>
          </p:cNvSpPr>
          <p:nvPr/>
        </p:nvSpPr>
        <p:spPr bwMode="auto">
          <a:xfrm>
            <a:off x="7924800" y="2362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05" name="Line 61"/>
          <p:cNvSpPr>
            <a:spLocks noChangeShapeType="1"/>
          </p:cNvSpPr>
          <p:nvPr/>
        </p:nvSpPr>
        <p:spPr bwMode="auto">
          <a:xfrm>
            <a:off x="1295400" y="4191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07" name="Rectangle 63"/>
          <p:cNvSpPr>
            <a:spLocks noChangeArrowheads="1"/>
          </p:cNvSpPr>
          <p:nvPr/>
        </p:nvSpPr>
        <p:spPr bwMode="auto">
          <a:xfrm>
            <a:off x="1371600" y="5715000"/>
            <a:ext cx="533400" cy="4572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2743200" y="5715000"/>
            <a:ext cx="533400" cy="4572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3" name="Rectangle 69"/>
          <p:cNvSpPr>
            <a:spLocks noChangeArrowheads="1"/>
          </p:cNvSpPr>
          <p:nvPr/>
        </p:nvSpPr>
        <p:spPr bwMode="auto">
          <a:xfrm>
            <a:off x="2743200" y="5715000"/>
            <a:ext cx="533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4" name="Rectangle 70"/>
          <p:cNvSpPr>
            <a:spLocks noChangeArrowheads="1"/>
          </p:cNvSpPr>
          <p:nvPr/>
        </p:nvSpPr>
        <p:spPr bwMode="auto">
          <a:xfrm>
            <a:off x="6400800" y="5715000"/>
            <a:ext cx="533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6400800" y="5943600"/>
            <a:ext cx="533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6" name="Rectangle 72"/>
          <p:cNvSpPr>
            <a:spLocks noChangeArrowheads="1"/>
          </p:cNvSpPr>
          <p:nvPr/>
        </p:nvSpPr>
        <p:spPr bwMode="auto">
          <a:xfrm>
            <a:off x="4343400" y="57150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7" name="Rectangle 73"/>
          <p:cNvSpPr>
            <a:spLocks noChangeArrowheads="1"/>
          </p:cNvSpPr>
          <p:nvPr/>
        </p:nvSpPr>
        <p:spPr bwMode="auto">
          <a:xfrm>
            <a:off x="8001000" y="5638800"/>
            <a:ext cx="533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8" name="Text Box 74"/>
          <p:cNvSpPr txBox="1">
            <a:spLocks noChangeArrowheads="1"/>
          </p:cNvSpPr>
          <p:nvPr/>
        </p:nvSpPr>
        <p:spPr bwMode="auto">
          <a:xfrm>
            <a:off x="0" y="2743200"/>
            <a:ext cx="1447800" cy="3667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Heating ice</a:t>
            </a:r>
            <a:r>
              <a:rPr lang="en-US"/>
              <a:t> </a:t>
            </a:r>
          </a:p>
        </p:txBody>
      </p:sp>
      <p:sp>
        <p:nvSpPr>
          <p:cNvPr id="31820" name="Text Box 76"/>
          <p:cNvSpPr txBox="1">
            <a:spLocks noChangeArrowheads="1"/>
          </p:cNvSpPr>
          <p:nvPr/>
        </p:nvSpPr>
        <p:spPr bwMode="auto">
          <a:xfrm>
            <a:off x="1600200" y="2209800"/>
            <a:ext cx="1905000" cy="6413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Melting ice</a:t>
            </a:r>
          </a:p>
          <a:p>
            <a:r>
              <a:rPr lang="en-US" b="1"/>
              <a:t>S</a:t>
            </a:r>
            <a:r>
              <a:rPr lang="en-US" b="1">
                <a:sym typeface="Wingdings" pitchFamily="2" charset="2"/>
              </a:rPr>
              <a:t>L transition</a:t>
            </a:r>
            <a:endParaRPr lang="en-US" b="1"/>
          </a:p>
        </p:txBody>
      </p:sp>
      <p:sp>
        <p:nvSpPr>
          <p:cNvPr id="31825" name="Text Box 81"/>
          <p:cNvSpPr txBox="1">
            <a:spLocks noChangeArrowheads="1"/>
          </p:cNvSpPr>
          <p:nvPr/>
        </p:nvSpPr>
        <p:spPr bwMode="auto">
          <a:xfrm>
            <a:off x="3581400" y="1905000"/>
            <a:ext cx="190500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Heating water</a:t>
            </a:r>
          </a:p>
        </p:txBody>
      </p:sp>
      <p:sp>
        <p:nvSpPr>
          <p:cNvPr id="31827" name="Text Box 83"/>
          <p:cNvSpPr txBox="1">
            <a:spLocks noChangeArrowheads="1"/>
          </p:cNvSpPr>
          <p:nvPr/>
        </p:nvSpPr>
        <p:spPr bwMode="auto">
          <a:xfrm>
            <a:off x="5562600" y="1905000"/>
            <a:ext cx="2057400" cy="36671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00FFFF">
                  <a:gamma/>
                  <a:shade val="46275"/>
                  <a:invGamma/>
                </a:srgbClr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/>
              <a:t>Boiling water</a:t>
            </a:r>
          </a:p>
        </p:txBody>
      </p:sp>
      <p:sp>
        <p:nvSpPr>
          <p:cNvPr id="31833" name="Line 89"/>
          <p:cNvSpPr>
            <a:spLocks noChangeShapeType="1"/>
          </p:cNvSpPr>
          <p:nvPr/>
        </p:nvSpPr>
        <p:spPr bwMode="auto">
          <a:xfrm>
            <a:off x="1219200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34" name="Line 90"/>
          <p:cNvSpPr>
            <a:spLocks noChangeShapeType="1"/>
          </p:cNvSpPr>
          <p:nvPr/>
        </p:nvSpPr>
        <p:spPr bwMode="auto">
          <a:xfrm>
            <a:off x="1219200" y="5105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8" name="Text Box 104"/>
          <p:cNvSpPr txBox="1">
            <a:spLocks noChangeArrowheads="1"/>
          </p:cNvSpPr>
          <p:nvPr/>
        </p:nvSpPr>
        <p:spPr bwMode="auto">
          <a:xfrm>
            <a:off x="6019800" y="762000"/>
            <a:ext cx="2514600" cy="107721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Heating steam</a:t>
            </a:r>
          </a:p>
        </p:txBody>
      </p:sp>
      <p:sp>
        <p:nvSpPr>
          <p:cNvPr id="31851" name="Text Box 107"/>
          <p:cNvSpPr txBox="1">
            <a:spLocks noChangeArrowheads="1"/>
          </p:cNvSpPr>
          <p:nvPr/>
        </p:nvSpPr>
        <p:spPr bwMode="auto">
          <a:xfrm>
            <a:off x="990600" y="63246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All  S</a:t>
            </a:r>
          </a:p>
        </p:txBody>
      </p:sp>
      <p:sp>
        <p:nvSpPr>
          <p:cNvPr id="31852" name="Text Box 108"/>
          <p:cNvSpPr txBox="1">
            <a:spLocks noChangeArrowheads="1"/>
          </p:cNvSpPr>
          <p:nvPr/>
        </p:nvSpPr>
        <p:spPr bwMode="auto">
          <a:xfrm>
            <a:off x="2590800" y="632460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S + L</a:t>
            </a:r>
            <a:r>
              <a:rPr lang="en-US" sz="2800" dirty="0"/>
              <a:t> </a:t>
            </a:r>
          </a:p>
        </p:txBody>
      </p:sp>
      <p:sp>
        <p:nvSpPr>
          <p:cNvPr id="31853" name="Text Box 109"/>
          <p:cNvSpPr txBox="1">
            <a:spLocks noChangeArrowheads="1"/>
          </p:cNvSpPr>
          <p:nvPr/>
        </p:nvSpPr>
        <p:spPr bwMode="auto">
          <a:xfrm>
            <a:off x="4191000" y="632460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All L</a:t>
            </a:r>
          </a:p>
        </p:txBody>
      </p:sp>
      <p:sp>
        <p:nvSpPr>
          <p:cNvPr id="31854" name="Text Box 110"/>
          <p:cNvSpPr txBox="1">
            <a:spLocks noChangeArrowheads="1"/>
          </p:cNvSpPr>
          <p:nvPr/>
        </p:nvSpPr>
        <p:spPr bwMode="auto">
          <a:xfrm>
            <a:off x="6019800" y="6324600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L + G</a:t>
            </a:r>
          </a:p>
        </p:txBody>
      </p:sp>
      <p:sp>
        <p:nvSpPr>
          <p:cNvPr id="31855" name="Text Box 111"/>
          <p:cNvSpPr txBox="1">
            <a:spLocks noChangeArrowheads="1"/>
          </p:cNvSpPr>
          <p:nvPr/>
        </p:nvSpPr>
        <p:spPr bwMode="auto">
          <a:xfrm>
            <a:off x="7696200" y="6172200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ALL G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7924800" y="4038600"/>
            <a:ext cx="685800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696200" y="3352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200 J</a:t>
            </a:r>
            <a:endParaRPr lang="en-US" sz="3600" dirty="0"/>
          </a:p>
        </p:txBody>
      </p:sp>
      <p:sp>
        <p:nvSpPr>
          <p:cNvPr id="76" name="TextBox 75"/>
          <p:cNvSpPr txBox="1"/>
          <p:nvPr/>
        </p:nvSpPr>
        <p:spPr>
          <a:xfrm>
            <a:off x="5562600" y="2667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Specific heat of steam</a:t>
            </a:r>
            <a:endParaRPr lang="en-US" sz="2400" dirty="0" smtClean="0"/>
          </a:p>
        </p:txBody>
      </p:sp>
      <p:sp>
        <p:nvSpPr>
          <p:cNvPr id="77" name="TextBox 76"/>
          <p:cNvSpPr txBox="1"/>
          <p:nvPr/>
        </p:nvSpPr>
        <p:spPr>
          <a:xfrm>
            <a:off x="5638800" y="3200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=</a:t>
            </a:r>
            <a:r>
              <a:rPr lang="en-US" sz="2400" b="1" u="sng" dirty="0" smtClean="0"/>
              <a:t>200 J</a:t>
            </a:r>
            <a:endParaRPr lang="en-US" sz="2400" b="1" dirty="0" smtClean="0"/>
          </a:p>
          <a:p>
            <a:r>
              <a:rPr lang="en-US" sz="2400" b="1" dirty="0" smtClean="0"/>
              <a:t>  10 g*10 C</a:t>
            </a:r>
            <a:endParaRPr lang="en-US" sz="24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5791200" y="3962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=</a:t>
            </a:r>
            <a:r>
              <a:rPr lang="en-US" sz="2400" b="1" u="sng" dirty="0" smtClean="0"/>
              <a:t>2 J</a:t>
            </a:r>
            <a:endParaRPr lang="en-US" sz="2400" b="1" dirty="0" smtClean="0"/>
          </a:p>
          <a:p>
            <a:r>
              <a:rPr lang="en-US" sz="2400" b="1" dirty="0" smtClean="0"/>
              <a:t>  g* 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677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  <p:bldP spid="31776" grpId="0"/>
      <p:bldP spid="31779" grpId="0" animBg="1"/>
      <p:bldP spid="31780" grpId="0" animBg="1"/>
      <p:bldP spid="31817" grpId="0" animBg="1"/>
      <p:bldP spid="31848" grpId="0" animBg="1"/>
      <p:bldP spid="31855" grpId="0"/>
      <p:bldP spid="75" grpId="0"/>
      <p:bldP spid="76" grpId="0"/>
      <p:bldP spid="77" grpId="0"/>
      <p:bldP spid="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2800" dirty="0"/>
              <a:t>Cooling/heating curves: quantitative </a:t>
            </a:r>
            <a:r>
              <a:rPr lang="en-US" sz="2800" dirty="0" smtClean="0"/>
              <a:t>analysis summarized</a:t>
            </a:r>
            <a:endParaRPr lang="en-US" sz="2800" dirty="0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219200" y="1524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219200" y="5029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1219200" y="4191000"/>
            <a:ext cx="1143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362200" y="4191000"/>
            <a:ext cx="1524000" cy="0"/>
          </a:xfrm>
          <a:prstGeom prst="line">
            <a:avLst/>
          </a:prstGeom>
          <a:noFill/>
          <a:ln w="76200">
            <a:pattFill prst="solidDmnd">
              <a:fgClr>
                <a:srgbClr val="00FFFF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V="1">
            <a:off x="3886200" y="2362200"/>
            <a:ext cx="1524000" cy="1828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5410200" y="2362200"/>
            <a:ext cx="2514600" cy="0"/>
          </a:xfrm>
          <a:prstGeom prst="line">
            <a:avLst/>
          </a:prstGeom>
          <a:noFill/>
          <a:ln w="38100">
            <a:pattFill prst="lgConfetti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V="1">
            <a:off x="7924800" y="1752600"/>
            <a:ext cx="6858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23622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V="1">
            <a:off x="38862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V="1">
            <a:off x="54102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79248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1143000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1143000" y="4648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1066800" y="236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1143000" y="11430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/>
              <a:t>Example: Heating up 10 g of </a:t>
            </a:r>
            <a:r>
              <a:rPr lang="en-US" b="1" i="0" dirty="0" smtClean="0"/>
              <a:t>water at P=1 </a:t>
            </a:r>
            <a:r>
              <a:rPr lang="en-US" b="1" i="0" smtClean="0"/>
              <a:t>atm </a:t>
            </a:r>
            <a:endParaRPr lang="en-US" b="1" i="0" dirty="0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04800" y="1981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</a:rPr>
              <a:t>100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609600" y="3962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57200" y="4495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</a:rPr>
              <a:t>-10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1905000" y="5105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400 J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429000" y="5105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3739 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5029200" y="5105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7923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7086600" y="5105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6600"/>
                </a:solidFill>
              </a:rPr>
              <a:t>30140</a:t>
            </a:r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11430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152400" y="1447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</a:rPr>
              <a:t>110 </a:t>
            </a:r>
            <a:r>
              <a:rPr lang="en-US" b="1" i="0" baseline="30000">
                <a:solidFill>
                  <a:schemeClr val="hlink"/>
                </a:solidFill>
              </a:rPr>
              <a:t>o</a:t>
            </a:r>
            <a:r>
              <a:rPr lang="en-US" b="1" i="0">
                <a:solidFill>
                  <a:schemeClr val="hlink"/>
                </a:solidFill>
              </a:rPr>
              <a:t>C</a:t>
            </a: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7772400" y="502920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 dirty="0">
                <a:solidFill>
                  <a:srgbClr val="FF6600"/>
                </a:solidFill>
              </a:rPr>
              <a:t>30340</a:t>
            </a:r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86106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>
            <a:off x="1371600" y="17526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8610600" y="17526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97" name="Line 53"/>
          <p:cNvSpPr>
            <a:spLocks noChangeShapeType="1"/>
          </p:cNvSpPr>
          <p:nvPr/>
        </p:nvSpPr>
        <p:spPr bwMode="auto">
          <a:xfrm>
            <a:off x="2362200" y="4191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98" name="Line 54"/>
          <p:cNvSpPr>
            <a:spLocks noChangeShapeType="1"/>
          </p:cNvSpPr>
          <p:nvPr/>
        </p:nvSpPr>
        <p:spPr bwMode="auto">
          <a:xfrm>
            <a:off x="3886200" y="4191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99" name="Line 55"/>
          <p:cNvSpPr>
            <a:spLocks noChangeShapeType="1"/>
          </p:cNvSpPr>
          <p:nvPr/>
        </p:nvSpPr>
        <p:spPr bwMode="auto">
          <a:xfrm>
            <a:off x="5410200" y="2362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00" name="Line 56"/>
          <p:cNvSpPr>
            <a:spLocks noChangeShapeType="1"/>
          </p:cNvSpPr>
          <p:nvPr/>
        </p:nvSpPr>
        <p:spPr bwMode="auto">
          <a:xfrm>
            <a:off x="7924800" y="2362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05" name="Line 61"/>
          <p:cNvSpPr>
            <a:spLocks noChangeShapeType="1"/>
          </p:cNvSpPr>
          <p:nvPr/>
        </p:nvSpPr>
        <p:spPr bwMode="auto">
          <a:xfrm>
            <a:off x="1295400" y="4191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07" name="Rectangle 63"/>
          <p:cNvSpPr>
            <a:spLocks noChangeArrowheads="1"/>
          </p:cNvSpPr>
          <p:nvPr/>
        </p:nvSpPr>
        <p:spPr bwMode="auto">
          <a:xfrm>
            <a:off x="1371600" y="5715000"/>
            <a:ext cx="533400" cy="4572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2743200" y="5715000"/>
            <a:ext cx="533400" cy="4572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3" name="Rectangle 69"/>
          <p:cNvSpPr>
            <a:spLocks noChangeArrowheads="1"/>
          </p:cNvSpPr>
          <p:nvPr/>
        </p:nvSpPr>
        <p:spPr bwMode="auto">
          <a:xfrm>
            <a:off x="2743200" y="5715000"/>
            <a:ext cx="533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4" name="Rectangle 70"/>
          <p:cNvSpPr>
            <a:spLocks noChangeArrowheads="1"/>
          </p:cNvSpPr>
          <p:nvPr/>
        </p:nvSpPr>
        <p:spPr bwMode="auto">
          <a:xfrm>
            <a:off x="6400800" y="5715000"/>
            <a:ext cx="533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6400800" y="5943600"/>
            <a:ext cx="533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6" name="Rectangle 72"/>
          <p:cNvSpPr>
            <a:spLocks noChangeArrowheads="1"/>
          </p:cNvSpPr>
          <p:nvPr/>
        </p:nvSpPr>
        <p:spPr bwMode="auto">
          <a:xfrm>
            <a:off x="4343400" y="57150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7" name="Rectangle 73"/>
          <p:cNvSpPr>
            <a:spLocks noChangeArrowheads="1"/>
          </p:cNvSpPr>
          <p:nvPr/>
        </p:nvSpPr>
        <p:spPr bwMode="auto">
          <a:xfrm>
            <a:off x="8001000" y="5638800"/>
            <a:ext cx="533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8" name="Text Box 74"/>
          <p:cNvSpPr txBox="1">
            <a:spLocks noChangeArrowheads="1"/>
          </p:cNvSpPr>
          <p:nvPr/>
        </p:nvSpPr>
        <p:spPr bwMode="auto">
          <a:xfrm>
            <a:off x="0" y="2743200"/>
            <a:ext cx="1447800" cy="3667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Heating ice</a:t>
            </a:r>
            <a:r>
              <a:rPr lang="en-US"/>
              <a:t> </a:t>
            </a:r>
          </a:p>
        </p:txBody>
      </p:sp>
      <p:sp>
        <p:nvSpPr>
          <p:cNvPr id="31820" name="Text Box 76"/>
          <p:cNvSpPr txBox="1">
            <a:spLocks noChangeArrowheads="1"/>
          </p:cNvSpPr>
          <p:nvPr/>
        </p:nvSpPr>
        <p:spPr bwMode="auto">
          <a:xfrm>
            <a:off x="1600200" y="2209800"/>
            <a:ext cx="1905000" cy="6413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Melting ice</a:t>
            </a:r>
          </a:p>
          <a:p>
            <a:r>
              <a:rPr lang="en-US" b="1"/>
              <a:t>S</a:t>
            </a:r>
            <a:r>
              <a:rPr lang="en-US" b="1">
                <a:sym typeface="Wingdings" pitchFamily="2" charset="2"/>
              </a:rPr>
              <a:t>L transition</a:t>
            </a:r>
            <a:endParaRPr lang="en-US" b="1"/>
          </a:p>
        </p:txBody>
      </p:sp>
      <p:sp>
        <p:nvSpPr>
          <p:cNvPr id="31825" name="Text Box 81"/>
          <p:cNvSpPr txBox="1">
            <a:spLocks noChangeArrowheads="1"/>
          </p:cNvSpPr>
          <p:nvPr/>
        </p:nvSpPr>
        <p:spPr bwMode="auto">
          <a:xfrm>
            <a:off x="3581400" y="1905000"/>
            <a:ext cx="190500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Heating water</a:t>
            </a:r>
          </a:p>
        </p:txBody>
      </p:sp>
      <p:sp>
        <p:nvSpPr>
          <p:cNvPr id="31827" name="Text Box 83"/>
          <p:cNvSpPr txBox="1">
            <a:spLocks noChangeArrowheads="1"/>
          </p:cNvSpPr>
          <p:nvPr/>
        </p:nvSpPr>
        <p:spPr bwMode="auto">
          <a:xfrm>
            <a:off x="5562600" y="1905000"/>
            <a:ext cx="2057400" cy="36671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00FFFF">
                  <a:gamma/>
                  <a:shade val="46275"/>
                  <a:invGamma/>
                </a:srgbClr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/>
              <a:t>Boiling water</a:t>
            </a:r>
          </a:p>
        </p:txBody>
      </p:sp>
      <p:sp>
        <p:nvSpPr>
          <p:cNvPr id="31833" name="Line 89"/>
          <p:cNvSpPr>
            <a:spLocks noChangeShapeType="1"/>
          </p:cNvSpPr>
          <p:nvPr/>
        </p:nvSpPr>
        <p:spPr bwMode="auto">
          <a:xfrm>
            <a:off x="1219200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34" name="Line 90"/>
          <p:cNvSpPr>
            <a:spLocks noChangeShapeType="1"/>
          </p:cNvSpPr>
          <p:nvPr/>
        </p:nvSpPr>
        <p:spPr bwMode="auto">
          <a:xfrm>
            <a:off x="1219200" y="5105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8" name="Text Box 104"/>
          <p:cNvSpPr txBox="1">
            <a:spLocks noChangeArrowheads="1"/>
          </p:cNvSpPr>
          <p:nvPr/>
        </p:nvSpPr>
        <p:spPr bwMode="auto">
          <a:xfrm>
            <a:off x="6400800" y="990600"/>
            <a:ext cx="2514600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Heating steam</a:t>
            </a:r>
          </a:p>
        </p:txBody>
      </p:sp>
      <p:sp>
        <p:nvSpPr>
          <p:cNvPr id="31851" name="Text Box 107"/>
          <p:cNvSpPr txBox="1">
            <a:spLocks noChangeArrowheads="1"/>
          </p:cNvSpPr>
          <p:nvPr/>
        </p:nvSpPr>
        <p:spPr bwMode="auto">
          <a:xfrm>
            <a:off x="990600" y="63246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All  S</a:t>
            </a:r>
          </a:p>
        </p:txBody>
      </p:sp>
      <p:sp>
        <p:nvSpPr>
          <p:cNvPr id="31852" name="Text Box 108"/>
          <p:cNvSpPr txBox="1">
            <a:spLocks noChangeArrowheads="1"/>
          </p:cNvSpPr>
          <p:nvPr/>
        </p:nvSpPr>
        <p:spPr bwMode="auto">
          <a:xfrm>
            <a:off x="2590800" y="632460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S + L</a:t>
            </a:r>
            <a:r>
              <a:rPr lang="en-US" sz="2800" dirty="0"/>
              <a:t> </a:t>
            </a:r>
          </a:p>
        </p:txBody>
      </p:sp>
      <p:sp>
        <p:nvSpPr>
          <p:cNvPr id="31853" name="Text Box 109"/>
          <p:cNvSpPr txBox="1">
            <a:spLocks noChangeArrowheads="1"/>
          </p:cNvSpPr>
          <p:nvPr/>
        </p:nvSpPr>
        <p:spPr bwMode="auto">
          <a:xfrm>
            <a:off x="4191000" y="632460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All L</a:t>
            </a:r>
          </a:p>
        </p:txBody>
      </p:sp>
      <p:sp>
        <p:nvSpPr>
          <p:cNvPr id="31854" name="Text Box 110"/>
          <p:cNvSpPr txBox="1">
            <a:spLocks noChangeArrowheads="1"/>
          </p:cNvSpPr>
          <p:nvPr/>
        </p:nvSpPr>
        <p:spPr bwMode="auto">
          <a:xfrm>
            <a:off x="6019800" y="6324600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L + G</a:t>
            </a:r>
          </a:p>
        </p:txBody>
      </p:sp>
      <p:sp>
        <p:nvSpPr>
          <p:cNvPr id="31855" name="Text Box 111"/>
          <p:cNvSpPr txBox="1">
            <a:spLocks noChangeArrowheads="1"/>
          </p:cNvSpPr>
          <p:nvPr/>
        </p:nvSpPr>
        <p:spPr bwMode="auto">
          <a:xfrm>
            <a:off x="7696200" y="6172200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ALL 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0" y="3657600"/>
            <a:ext cx="2209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Q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ice</a:t>
            </a:r>
            <a:r>
              <a:rPr lang="en-US" sz="2400" b="1" dirty="0" smtClean="0">
                <a:solidFill>
                  <a:srgbClr val="FF0000"/>
                </a:solidFill>
              </a:rPr>
              <a:t> =4.0 J/</a:t>
            </a:r>
            <a:r>
              <a:rPr lang="en-US" sz="2400" b="1" dirty="0" err="1" smtClean="0">
                <a:solidFill>
                  <a:srgbClr val="FF0000"/>
                </a:solidFill>
              </a:rPr>
              <a:t>g</a:t>
            </a:r>
            <a:r>
              <a:rPr lang="en-US" sz="2400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2400" b="1" dirty="0" err="1" smtClean="0">
                <a:solidFill>
                  <a:srgbClr val="FF0000"/>
                </a:solidFill>
              </a:rPr>
              <a:t>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33600" y="3352800"/>
            <a:ext cx="1828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6600FF"/>
                </a:solidFill>
              </a:rPr>
              <a:t>Q</a:t>
            </a:r>
            <a:r>
              <a:rPr lang="en-US" sz="2400" b="1" baseline="-25000" dirty="0" err="1" smtClean="0">
                <a:solidFill>
                  <a:srgbClr val="6600FF"/>
                </a:solidFill>
              </a:rPr>
              <a:t>fus</a:t>
            </a:r>
            <a:r>
              <a:rPr lang="en-US" sz="2400" b="1" dirty="0" smtClean="0">
                <a:solidFill>
                  <a:srgbClr val="6600FF"/>
                </a:solidFill>
              </a:rPr>
              <a:t> =334 J/g</a:t>
            </a:r>
            <a:endParaRPr lang="en-US" sz="2400" b="1" dirty="0">
              <a:solidFill>
                <a:srgbClr val="6600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81400" y="2819400"/>
            <a:ext cx="2209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Q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liq</a:t>
            </a:r>
            <a:r>
              <a:rPr lang="en-US" sz="2400" b="1" dirty="0" smtClean="0">
                <a:solidFill>
                  <a:srgbClr val="FF0000"/>
                </a:solidFill>
              </a:rPr>
              <a:t> =4.18 J/</a:t>
            </a:r>
            <a:r>
              <a:rPr lang="en-US" sz="2400" b="1" dirty="0" err="1" smtClean="0">
                <a:solidFill>
                  <a:srgbClr val="FF0000"/>
                </a:solidFill>
              </a:rPr>
              <a:t>g</a:t>
            </a:r>
            <a:r>
              <a:rPr lang="en-US" sz="2400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2400" b="1" dirty="0" err="1" smtClean="0">
                <a:solidFill>
                  <a:srgbClr val="FF0000"/>
                </a:solidFill>
              </a:rPr>
              <a:t>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715000" y="2514600"/>
            <a:ext cx="2133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6600FF"/>
                </a:solidFill>
              </a:rPr>
              <a:t>Q</a:t>
            </a:r>
            <a:r>
              <a:rPr lang="en-US" sz="2400" b="1" baseline="-25000" dirty="0" err="1" smtClean="0">
                <a:solidFill>
                  <a:srgbClr val="6600FF"/>
                </a:solidFill>
              </a:rPr>
              <a:t>vap</a:t>
            </a:r>
            <a:r>
              <a:rPr lang="en-US" sz="2400" b="1" dirty="0" smtClean="0">
                <a:solidFill>
                  <a:srgbClr val="6600FF"/>
                </a:solidFill>
              </a:rPr>
              <a:t> =2221 J/g</a:t>
            </a:r>
            <a:endParaRPr lang="en-US" sz="2400" b="1" dirty="0">
              <a:solidFill>
                <a:srgbClr val="6600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05600" y="1371600"/>
            <a:ext cx="2438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Q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steam</a:t>
            </a:r>
            <a:r>
              <a:rPr lang="en-US" sz="2400" b="1" dirty="0" smtClean="0">
                <a:solidFill>
                  <a:srgbClr val="FF0000"/>
                </a:solidFill>
              </a:rPr>
              <a:t> =2.0 J/</a:t>
            </a:r>
            <a:r>
              <a:rPr lang="en-US" sz="2400" b="1" dirty="0" err="1" smtClean="0">
                <a:solidFill>
                  <a:srgbClr val="FF0000"/>
                </a:solidFill>
              </a:rPr>
              <a:t>g</a:t>
            </a:r>
            <a:r>
              <a:rPr lang="en-US" sz="2400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2400" b="1" dirty="0" err="1" smtClean="0">
                <a:solidFill>
                  <a:srgbClr val="FF0000"/>
                </a:solidFill>
              </a:rPr>
              <a:t>C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839200" cy="326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3600" dirty="0" smtClean="0"/>
              <a:t>P-T vaporization curves </a:t>
            </a:r>
            <a:r>
              <a:rPr lang="en-US" sz="2800" dirty="0" smtClean="0"/>
              <a:t>(</a:t>
            </a:r>
            <a:r>
              <a:rPr lang="en-US" sz="2800" dirty="0" err="1" smtClean="0"/>
              <a:t>Clausius-Clapeyron</a:t>
            </a:r>
            <a:r>
              <a:rPr lang="en-US" sz="2800" dirty="0" smtClean="0"/>
              <a:t> eq.)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3600" dirty="0" smtClean="0"/>
              <a:t>Heating/cooling curves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3600" dirty="0" smtClean="0"/>
              <a:t>Phase Diagrams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Three Common Methods of Exploring Phases recounted: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534400" y="16764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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743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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Map reading &amp; Phase diagrams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76388"/>
            <a:ext cx="79248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381000" y="1295400"/>
            <a:ext cx="0" cy="525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381000" y="65532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810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81000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381000" y="190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2590800" y="655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5334000" y="655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8001000" y="655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143000" y="6096000"/>
            <a:ext cx="15240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/>
              <a:t>latitude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57200" y="1295400"/>
            <a:ext cx="1371600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/>
              <a:t>longitude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381000" y="2971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381000" y="4876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3962400" y="655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1219200" y="5638800"/>
            <a:ext cx="2438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2209800" y="6019800"/>
            <a:ext cx="167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1066800" y="1676400"/>
            <a:ext cx="1981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22860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V="1">
            <a:off x="457200" y="45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533400" y="3048000"/>
            <a:ext cx="3048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FF0066"/>
                </a:solidFill>
              </a:rPr>
              <a:t>b</a:t>
            </a:r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381000" y="3352800"/>
            <a:ext cx="6934200" cy="76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7315200" y="3429000"/>
            <a:ext cx="0" cy="3124200"/>
          </a:xfrm>
          <a:prstGeom prst="line">
            <a:avLst/>
          </a:prstGeom>
          <a:noFill/>
          <a:ln w="31750">
            <a:solidFill>
              <a:srgbClr val="3366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6781800" y="6491288"/>
            <a:ext cx="38100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6477000" y="2667000"/>
            <a:ext cx="6858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 dirty="0"/>
              <a:t>(</a:t>
            </a:r>
            <a:r>
              <a:rPr lang="en-US" b="1" i="0" dirty="0" err="1">
                <a:solidFill>
                  <a:srgbClr val="FF0000"/>
                </a:solidFill>
              </a:rPr>
              <a:t>a</a:t>
            </a:r>
            <a:r>
              <a:rPr lang="en-US" b="1" i="0" dirty="0" err="1"/>
              <a:t>,</a:t>
            </a:r>
            <a:r>
              <a:rPr lang="en-US" b="1" i="0" dirty="0" err="1">
                <a:solidFill>
                  <a:srgbClr val="0000FF"/>
                </a:solidFill>
              </a:rPr>
              <a:t>b</a:t>
            </a:r>
            <a:r>
              <a:rPr lang="en-US" i="0" dirty="0"/>
              <a:t>)</a:t>
            </a:r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7010400" y="3048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H="1">
            <a:off x="381000" y="3276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V="1">
            <a:off x="7162800" y="6553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7315200" y="2667000"/>
            <a:ext cx="1371600" cy="3048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/>
              <a:t>= Alfred, NY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67400" y="2209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(42°16'N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002060"/>
                </a:solidFill>
              </a:rPr>
              <a:t>77°48‘W)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8" grpId="0" animBg="1"/>
      <p:bldP spid="24599" grpId="0" animBg="1"/>
      <p:bldP spid="24600" grpId="0" animBg="1"/>
      <p:bldP spid="24601" grpId="0" animBg="1"/>
      <p:bldP spid="24602" grpId="0" animBg="1"/>
      <p:bldP spid="24603" grpId="0" animBg="1"/>
      <p:bldP spid="24604" grpId="0" animBg="1"/>
      <p:bldP spid="24606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Phase diagram map reading (pp. 366-370)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524000" y="16002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524000" y="58674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1676400" y="4038600"/>
            <a:ext cx="1143000" cy="1676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2819400" y="1524000"/>
            <a:ext cx="1066800" cy="25146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2819400" y="2667000"/>
            <a:ext cx="4343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28600" y="1676400"/>
            <a:ext cx="990600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/>
              <a:t>P(atm)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715000" y="6019800"/>
            <a:ext cx="12192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/>
              <a:t>T (</a:t>
            </a:r>
            <a:r>
              <a:rPr lang="en-US" b="1" i="0" baseline="30000"/>
              <a:t>o</a:t>
            </a:r>
            <a:r>
              <a:rPr lang="en-US" b="1" i="0"/>
              <a:t> C)</a:t>
            </a:r>
            <a:r>
              <a:rPr lang="en-US" i="0"/>
              <a:t> 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1524000" y="34290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990600" y="3276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676400" y="1828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/>
              <a:t>Solid (s) only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486400" y="4114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CC00FF"/>
                </a:solidFill>
              </a:rPr>
              <a:t>Gas (g) only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572000" y="1676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FF0066"/>
                </a:solidFill>
              </a:rPr>
              <a:t>Liquid (l)</a:t>
            </a:r>
            <a:r>
              <a:rPr lang="en-US" b="1" i="0"/>
              <a:t>  only</a:t>
            </a:r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21336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 flipV="1">
            <a:off x="2362200" y="50292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200400" y="5105400"/>
            <a:ext cx="1981200" cy="6413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/>
              <a:t>s + g sublimation (sp)</a:t>
            </a:r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32766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1371600" y="2209800"/>
            <a:ext cx="1447800" cy="6111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0"/>
              <a:t>s + l</a:t>
            </a:r>
          </a:p>
          <a:p>
            <a:r>
              <a:rPr lang="en-US" sz="1600" b="1" i="0"/>
              <a:t>melting (mp)</a:t>
            </a:r>
            <a:r>
              <a:rPr lang="en-US" b="1" i="0"/>
              <a:t> </a:t>
            </a:r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57912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3886200" y="2514600"/>
            <a:ext cx="1524000" cy="641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0"/>
              <a:t>l + g</a:t>
            </a:r>
          </a:p>
          <a:p>
            <a:r>
              <a:rPr lang="en-US" b="1" i="0"/>
              <a:t>boiling (bp)</a:t>
            </a:r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5486400" y="2895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6705600" y="3124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normal line*</a:t>
            </a: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7162800" y="1524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7162800" y="2667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H="1">
            <a:off x="6629400" y="32766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3048000" y="4114800"/>
            <a:ext cx="2133600" cy="6413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0"/>
              <a:t>s + l + g</a:t>
            </a:r>
          </a:p>
          <a:p>
            <a:r>
              <a:rPr lang="en-US" b="1" i="0"/>
              <a:t>triple point (tp)</a:t>
            </a: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7010400" y="6248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V="1">
            <a:off x="609600" y="129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7239000" y="1600200"/>
            <a:ext cx="1600200" cy="6413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i="0"/>
              <a:t>Supercritical region</a:t>
            </a:r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>
            <a:off x="71628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6858000" y="27432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FF0066"/>
                </a:solidFill>
              </a:rPr>
              <a:t>Critical  pt (cp)</a:t>
            </a:r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 flipH="1" flipV="1">
            <a:off x="7162800" y="2667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27432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2971800" y="2590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 flipH="1" flipV="1">
            <a:off x="2819400" y="4038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6324600" y="4495800"/>
            <a:ext cx="25146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*Temperature of </a:t>
            </a:r>
            <a:r>
              <a:rPr lang="en-US" b="1">
                <a:solidFill>
                  <a:srgbClr val="FF0066"/>
                </a:solidFill>
              </a:rPr>
              <a:t>LIQ</a:t>
            </a:r>
            <a:r>
              <a:rPr lang="en-US" b="1"/>
              <a:t>/</a:t>
            </a:r>
            <a:r>
              <a:rPr lang="en-US" b="1">
                <a:solidFill>
                  <a:srgbClr val="CC00FF"/>
                </a:solidFill>
              </a:rPr>
              <a:t>GAS</a:t>
            </a:r>
            <a:r>
              <a:rPr lang="en-US" b="1"/>
              <a:t> transition at 1 atm is called the </a:t>
            </a:r>
            <a:r>
              <a:rPr lang="en-US" sz="2000" b="1">
                <a:solidFill>
                  <a:schemeClr val="hlink"/>
                </a:solidFill>
              </a:rPr>
              <a:t>normal </a:t>
            </a:r>
            <a:r>
              <a:rPr lang="en-US" b="1"/>
              <a:t>boiling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/>
      <p:bldP spid="25612" grpId="0"/>
      <p:bldP spid="25613" grpId="0"/>
      <p:bldP spid="25614" grpId="0"/>
      <p:bldP spid="25615" grpId="0" animBg="1"/>
      <p:bldP spid="25616" grpId="0" animBg="1"/>
      <p:bldP spid="25617" grpId="0" animBg="1"/>
      <p:bldP spid="25618" grpId="0" animBg="1"/>
      <p:bldP spid="25619" grpId="0" animBg="1"/>
      <p:bldP spid="25620" grpId="0" animBg="1"/>
      <p:bldP spid="25621" grpId="0" animBg="1"/>
      <p:bldP spid="25622" grpId="0" animBg="1"/>
      <p:bldP spid="25623" grpId="0"/>
      <p:bldP spid="25626" grpId="0" animBg="1"/>
      <p:bldP spid="25627" grpId="0" animBg="1"/>
      <p:bldP spid="25630" grpId="0" animBg="1"/>
      <p:bldP spid="25631" grpId="0" animBg="1"/>
      <p:bldP spid="25632" grpId="0"/>
      <p:bldP spid="25633" grpId="0" animBg="1"/>
      <p:bldP spid="25634" grpId="0" animBg="1"/>
      <p:bldP spid="25634" grpId="1" animBg="1"/>
      <p:bldP spid="25635" grpId="0" animBg="1"/>
      <p:bldP spid="25636" grpId="0" animBg="1"/>
      <p:bldP spid="256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533400" y="1981200"/>
            <a:ext cx="8305800" cy="10048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9933"/>
                </a:solidFill>
              </a:rPr>
              <a:t>Cryophorous</a:t>
            </a:r>
            <a:r>
              <a:rPr lang="en-US" sz="2400" b="1" dirty="0">
                <a:solidFill>
                  <a:srgbClr val="FF9933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demo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dramatic  visual of phase changes as T, P change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048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Pressure is often under appreciated as a factor in phase changes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02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5334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how phase diagrams are built from ZILLIONS of heating curves</a:t>
            </a:r>
          </a:p>
        </p:txBody>
      </p:sp>
      <p:sp>
        <p:nvSpPr>
          <p:cNvPr id="11267" name="Line 6"/>
          <p:cNvSpPr>
            <a:spLocks noChangeShapeType="1"/>
          </p:cNvSpPr>
          <p:nvPr/>
        </p:nvSpPr>
        <p:spPr bwMode="auto">
          <a:xfrm>
            <a:off x="1447800" y="1828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Line 7"/>
          <p:cNvSpPr>
            <a:spLocks noChangeShapeType="1"/>
          </p:cNvSpPr>
          <p:nvPr/>
        </p:nvSpPr>
        <p:spPr bwMode="auto">
          <a:xfrm>
            <a:off x="1447800" y="5105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>
            <a:off x="5638800" y="1752600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9"/>
          <p:cNvSpPr>
            <a:spLocks noChangeShapeType="1"/>
          </p:cNvSpPr>
          <p:nvPr/>
        </p:nvSpPr>
        <p:spPr bwMode="auto">
          <a:xfrm>
            <a:off x="5638800" y="51054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1752600" y="1524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Heating curve</a:t>
            </a: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6019800" y="15240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Phase diagram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1981200" y="1905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P=1 atm</a:t>
            </a:r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 flipH="1">
            <a:off x="1295400" y="4953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762000" y="4800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-20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4419600" y="3962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P=1</a:t>
            </a:r>
          </a:p>
        </p:txBody>
      </p:sp>
      <p:sp>
        <p:nvSpPr>
          <p:cNvPr id="11277" name="Line 18"/>
          <p:cNvSpPr>
            <a:spLocks noChangeShapeType="1"/>
          </p:cNvSpPr>
          <p:nvPr/>
        </p:nvSpPr>
        <p:spPr bwMode="auto">
          <a:xfrm>
            <a:off x="63246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6096000" y="5334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+10 </a:t>
            </a:r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2362200" y="4267200"/>
            <a:ext cx="609600" cy="0"/>
          </a:xfrm>
          <a:prstGeom prst="line">
            <a:avLst/>
          </a:prstGeom>
          <a:noFill/>
          <a:ln w="76200">
            <a:pattFill prst="pct60">
              <a:fgClr>
                <a:srgbClr val="33CCCC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61722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1752600" y="4648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</a:t>
            </a:r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 flipH="1">
            <a:off x="5867400" y="2895600"/>
            <a:ext cx="38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5715000" y="25146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 all along the line</a:t>
            </a: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6324600" y="2895600"/>
            <a:ext cx="2590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Put a big dot here to indicate </a:t>
            </a:r>
            <a:r>
              <a:rPr lang="en-US" b="1"/>
              <a:t>S</a:t>
            </a:r>
            <a:r>
              <a:rPr lang="en-US" b="1">
                <a:solidFill>
                  <a:schemeClr val="hlink"/>
                </a:solidFill>
              </a:rPr>
              <a:t>-</a:t>
            </a:r>
            <a:r>
              <a:rPr lang="en-US" b="1">
                <a:solidFill>
                  <a:srgbClr val="0000FF"/>
                </a:solidFill>
              </a:rPr>
              <a:t>L</a:t>
            </a:r>
            <a:r>
              <a:rPr lang="en-US" b="1">
                <a:solidFill>
                  <a:schemeClr val="hlink"/>
                </a:solidFill>
              </a:rPr>
              <a:t> phase change</a:t>
            </a:r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>
            <a:off x="1143000" y="4572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>
            <a:off x="5181600" y="3810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5257800" y="5334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-20</a:t>
            </a:r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228600" y="4191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start</a:t>
            </a: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4495800" y="3429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start</a:t>
            </a:r>
          </a:p>
        </p:txBody>
      </p:sp>
      <p:sp>
        <p:nvSpPr>
          <p:cNvPr id="11290" name="Text Box 34"/>
          <p:cNvSpPr txBox="1">
            <a:spLocks noChangeArrowheads="1"/>
          </p:cNvSpPr>
          <p:nvPr/>
        </p:nvSpPr>
        <p:spPr bwMode="auto">
          <a:xfrm>
            <a:off x="2667000" y="52578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6600"/>
                </a:solidFill>
              </a:rPr>
              <a:t>Heat in (J)</a:t>
            </a:r>
          </a:p>
        </p:txBody>
      </p:sp>
      <p:sp>
        <p:nvSpPr>
          <p:cNvPr id="11291" name="Text Box 35"/>
          <p:cNvSpPr txBox="1">
            <a:spLocks noChangeArrowheads="1"/>
          </p:cNvSpPr>
          <p:nvPr/>
        </p:nvSpPr>
        <p:spPr bwMode="auto">
          <a:xfrm>
            <a:off x="5029200" y="1752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</a:t>
            </a:r>
          </a:p>
        </p:txBody>
      </p:sp>
      <p:sp>
        <p:nvSpPr>
          <p:cNvPr id="11292" name="Text Box 36"/>
          <p:cNvSpPr txBox="1">
            <a:spLocks noChangeArrowheads="1"/>
          </p:cNvSpPr>
          <p:nvPr/>
        </p:nvSpPr>
        <p:spPr bwMode="auto">
          <a:xfrm>
            <a:off x="8458200" y="5334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11293" name="Text Box 37"/>
          <p:cNvSpPr txBox="1">
            <a:spLocks noChangeArrowheads="1"/>
          </p:cNvSpPr>
          <p:nvPr/>
        </p:nvSpPr>
        <p:spPr bwMode="auto">
          <a:xfrm>
            <a:off x="609600" y="182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11294" name="Line 38"/>
          <p:cNvSpPr>
            <a:spLocks noChangeShapeType="1"/>
          </p:cNvSpPr>
          <p:nvPr/>
        </p:nvSpPr>
        <p:spPr bwMode="auto">
          <a:xfrm>
            <a:off x="1371600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762000" y="4038600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+10</a:t>
            </a:r>
          </a:p>
        </p:txBody>
      </p:sp>
      <p:sp>
        <p:nvSpPr>
          <p:cNvPr id="11296" name="Line 40"/>
          <p:cNvSpPr>
            <a:spLocks noChangeShapeType="1"/>
          </p:cNvSpPr>
          <p:nvPr/>
        </p:nvSpPr>
        <p:spPr bwMode="auto">
          <a:xfrm flipH="1">
            <a:off x="5486400" y="4114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4" name="Line 42"/>
          <p:cNvSpPr>
            <a:spLocks noChangeShapeType="1"/>
          </p:cNvSpPr>
          <p:nvPr/>
        </p:nvSpPr>
        <p:spPr bwMode="auto">
          <a:xfrm flipV="1">
            <a:off x="1447800" y="42672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55" name="Line 43"/>
          <p:cNvSpPr>
            <a:spLocks noChangeShapeType="1"/>
          </p:cNvSpPr>
          <p:nvPr/>
        </p:nvSpPr>
        <p:spPr bwMode="auto">
          <a:xfrm flipV="1">
            <a:off x="5638800" y="4114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56" name="Text Box 44"/>
          <p:cNvSpPr txBox="1">
            <a:spLocks noChangeArrowheads="1"/>
          </p:cNvSpPr>
          <p:nvPr/>
        </p:nvSpPr>
        <p:spPr bwMode="auto">
          <a:xfrm>
            <a:off x="1524000" y="3200400"/>
            <a:ext cx="2590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Heat up and wait for  S-</a:t>
            </a:r>
            <a:r>
              <a:rPr lang="en-US" b="1">
                <a:solidFill>
                  <a:srgbClr val="0000FF"/>
                </a:solidFill>
              </a:rPr>
              <a:t>L</a:t>
            </a:r>
            <a:r>
              <a:rPr lang="en-US" b="1"/>
              <a:t> transition (at </a:t>
            </a:r>
            <a:r>
              <a:rPr lang="en-US" b="1">
                <a:solidFill>
                  <a:srgbClr val="0000FF"/>
                </a:solidFill>
              </a:rPr>
              <a:t>10 </a:t>
            </a:r>
            <a:r>
              <a:rPr lang="en-US" b="1" baseline="30000">
                <a:solidFill>
                  <a:srgbClr val="0000FF"/>
                </a:solidFill>
              </a:rPr>
              <a:t>o</a:t>
            </a:r>
            <a:r>
              <a:rPr lang="en-US" b="1">
                <a:solidFill>
                  <a:srgbClr val="0000FF"/>
                </a:solidFill>
              </a:rPr>
              <a:t>C</a:t>
            </a:r>
            <a:r>
              <a:rPr lang="en-US" b="1"/>
              <a:t>)</a:t>
            </a:r>
          </a:p>
        </p:txBody>
      </p:sp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2286000" y="44958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Keep heating and melt…</a:t>
            </a:r>
          </a:p>
        </p:txBody>
      </p:sp>
      <p:sp>
        <p:nvSpPr>
          <p:cNvPr id="38958" name="Line 46"/>
          <p:cNvSpPr>
            <a:spLocks noChangeShapeType="1"/>
          </p:cNvSpPr>
          <p:nvPr/>
        </p:nvSpPr>
        <p:spPr bwMode="auto">
          <a:xfrm flipV="1">
            <a:off x="2971800" y="3200400"/>
            <a:ext cx="381000" cy="10668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59" name="Text Box 47"/>
          <p:cNvSpPr txBox="1">
            <a:spLocks noChangeArrowheads="1"/>
          </p:cNvSpPr>
          <p:nvPr/>
        </p:nvSpPr>
        <p:spPr bwMode="auto">
          <a:xfrm>
            <a:off x="1828800" y="2286000"/>
            <a:ext cx="2819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After melting…watch liquid warm until </a:t>
            </a:r>
            <a:r>
              <a:rPr lang="en-US" b="1">
                <a:solidFill>
                  <a:srgbClr val="0000FF"/>
                </a:solidFill>
              </a:rPr>
              <a:t>L</a:t>
            </a:r>
            <a:r>
              <a:rPr lang="en-US" b="1"/>
              <a:t>-</a:t>
            </a:r>
            <a:r>
              <a:rPr lang="en-US" b="1">
                <a:solidFill>
                  <a:srgbClr val="FF6600"/>
                </a:solidFill>
              </a:rPr>
              <a:t>G</a:t>
            </a:r>
            <a:r>
              <a:rPr lang="en-US" b="1"/>
              <a:t> transition (</a:t>
            </a:r>
            <a:r>
              <a:rPr lang="en-US" b="1">
                <a:solidFill>
                  <a:srgbClr val="0000FF"/>
                </a:solidFill>
              </a:rPr>
              <a:t>30 </a:t>
            </a:r>
            <a:r>
              <a:rPr lang="en-US" b="1" baseline="30000">
                <a:solidFill>
                  <a:srgbClr val="0000FF"/>
                </a:solidFill>
              </a:rPr>
              <a:t>o</a:t>
            </a:r>
            <a:r>
              <a:rPr lang="en-US" b="1">
                <a:solidFill>
                  <a:srgbClr val="0000FF"/>
                </a:solidFill>
              </a:rPr>
              <a:t>C</a:t>
            </a:r>
            <a:r>
              <a:rPr lang="en-US" b="1"/>
              <a:t>)</a:t>
            </a:r>
          </a:p>
        </p:txBody>
      </p:sp>
      <p:sp>
        <p:nvSpPr>
          <p:cNvPr id="11303" name="Line 49"/>
          <p:cNvSpPr>
            <a:spLocks noChangeShapeType="1"/>
          </p:cNvSpPr>
          <p:nvPr/>
        </p:nvSpPr>
        <p:spPr bwMode="auto">
          <a:xfrm>
            <a:off x="1371600" y="3276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2" name="Line 50"/>
          <p:cNvSpPr>
            <a:spLocks noChangeShapeType="1"/>
          </p:cNvSpPr>
          <p:nvPr/>
        </p:nvSpPr>
        <p:spPr bwMode="auto">
          <a:xfrm>
            <a:off x="6248400" y="4114800"/>
            <a:ext cx="1295400" cy="0"/>
          </a:xfrm>
          <a:prstGeom prst="line">
            <a:avLst/>
          </a:prstGeom>
          <a:noFill/>
          <a:ln w="19050">
            <a:solidFill>
              <a:srgbClr val="339966"/>
            </a:solidFill>
            <a:prstDash val="dashDot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05" name="Text Box 51"/>
          <p:cNvSpPr txBox="1">
            <a:spLocks noChangeArrowheads="1"/>
          </p:cNvSpPr>
          <p:nvPr/>
        </p:nvSpPr>
        <p:spPr bwMode="auto">
          <a:xfrm>
            <a:off x="6248400" y="4495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6477000" y="563880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Liquid all along  line after dot</a:t>
            </a:r>
          </a:p>
        </p:txBody>
      </p:sp>
      <p:sp>
        <p:nvSpPr>
          <p:cNvPr id="38966" name="Text Box 54"/>
          <p:cNvSpPr txBox="1">
            <a:spLocks noChangeArrowheads="1"/>
          </p:cNvSpPr>
          <p:nvPr/>
        </p:nvSpPr>
        <p:spPr bwMode="auto">
          <a:xfrm>
            <a:off x="762000" y="3200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+30</a:t>
            </a:r>
          </a:p>
        </p:txBody>
      </p:sp>
      <p:sp>
        <p:nvSpPr>
          <p:cNvPr id="11308" name="Line 56"/>
          <p:cNvSpPr>
            <a:spLocks noChangeShapeType="1"/>
          </p:cNvSpPr>
          <p:nvPr/>
        </p:nvSpPr>
        <p:spPr bwMode="auto">
          <a:xfrm>
            <a:off x="76200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9" name="Text Box 57"/>
          <p:cNvSpPr txBox="1">
            <a:spLocks noChangeArrowheads="1"/>
          </p:cNvSpPr>
          <p:nvPr/>
        </p:nvSpPr>
        <p:spPr bwMode="auto">
          <a:xfrm>
            <a:off x="7467600" y="5257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+30</a:t>
            </a:r>
          </a:p>
        </p:txBody>
      </p:sp>
      <p:sp>
        <p:nvSpPr>
          <p:cNvPr id="38972" name="Line 60"/>
          <p:cNvSpPr>
            <a:spLocks noChangeShapeType="1"/>
          </p:cNvSpPr>
          <p:nvPr/>
        </p:nvSpPr>
        <p:spPr bwMode="auto">
          <a:xfrm flipV="1">
            <a:off x="71628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73" name="Line 61"/>
          <p:cNvSpPr>
            <a:spLocks noChangeShapeType="1"/>
          </p:cNvSpPr>
          <p:nvPr/>
        </p:nvSpPr>
        <p:spPr bwMode="auto">
          <a:xfrm>
            <a:off x="3352800" y="3200400"/>
            <a:ext cx="533400" cy="0"/>
          </a:xfrm>
          <a:prstGeom prst="line">
            <a:avLst/>
          </a:prstGeom>
          <a:noFill/>
          <a:ln w="57150">
            <a:pattFill prst="pct75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4" name="Oval 62" descr="80%"/>
          <p:cNvSpPr>
            <a:spLocks noChangeArrowheads="1"/>
          </p:cNvSpPr>
          <p:nvPr/>
        </p:nvSpPr>
        <p:spPr bwMode="auto">
          <a:xfrm>
            <a:off x="7467600" y="4038600"/>
            <a:ext cx="152400" cy="152400"/>
          </a:xfrm>
          <a:prstGeom prst="ellipse">
            <a:avLst/>
          </a:prstGeom>
          <a:pattFill prst="pct80">
            <a:fgClr>
              <a:srgbClr val="0000FF"/>
            </a:fgClr>
            <a:bgClr>
              <a:schemeClr val="bg1"/>
            </a:bgClr>
          </a:pattFill>
          <a:ln w="9525">
            <a:pattFill prst="pct6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6" name="Text Box 64"/>
          <p:cNvSpPr txBox="1">
            <a:spLocks noChangeArrowheads="1"/>
          </p:cNvSpPr>
          <p:nvPr/>
        </p:nvSpPr>
        <p:spPr bwMode="auto">
          <a:xfrm>
            <a:off x="1752600" y="57912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Keep heating and vaporize</a:t>
            </a:r>
          </a:p>
        </p:txBody>
      </p:sp>
      <p:sp>
        <p:nvSpPr>
          <p:cNvPr id="38977" name="Text Box 65"/>
          <p:cNvSpPr txBox="1">
            <a:spLocks noChangeArrowheads="1"/>
          </p:cNvSpPr>
          <p:nvPr/>
        </p:nvSpPr>
        <p:spPr bwMode="auto">
          <a:xfrm>
            <a:off x="7162800" y="2286000"/>
            <a:ext cx="1981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Put a big dot here to indicated L-</a:t>
            </a:r>
            <a:r>
              <a:rPr lang="en-US" b="1">
                <a:solidFill>
                  <a:srgbClr val="FF0066"/>
                </a:solidFill>
              </a:rPr>
              <a:t>G </a:t>
            </a:r>
            <a:r>
              <a:rPr lang="en-US" b="1">
                <a:solidFill>
                  <a:schemeClr val="hlink"/>
                </a:solidFill>
              </a:rPr>
              <a:t>phase change</a:t>
            </a:r>
          </a:p>
        </p:txBody>
      </p:sp>
      <p:sp>
        <p:nvSpPr>
          <p:cNvPr id="38978" name="Line 66"/>
          <p:cNvSpPr>
            <a:spLocks noChangeShapeType="1"/>
          </p:cNvSpPr>
          <p:nvPr/>
        </p:nvSpPr>
        <p:spPr bwMode="auto">
          <a:xfrm flipV="1">
            <a:off x="3886200" y="28956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79" name="Line 67"/>
          <p:cNvSpPr>
            <a:spLocks noChangeShapeType="1"/>
          </p:cNvSpPr>
          <p:nvPr/>
        </p:nvSpPr>
        <p:spPr bwMode="auto">
          <a:xfrm>
            <a:off x="7620000" y="4114800"/>
            <a:ext cx="838200" cy="0"/>
          </a:xfrm>
          <a:prstGeom prst="line">
            <a:avLst/>
          </a:prstGeom>
          <a:noFill/>
          <a:ln w="38100">
            <a:solidFill>
              <a:srgbClr val="FF0066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80" name="Text Box 68"/>
          <p:cNvSpPr txBox="1">
            <a:spLocks noChangeArrowheads="1"/>
          </p:cNvSpPr>
          <p:nvPr/>
        </p:nvSpPr>
        <p:spPr bwMode="auto">
          <a:xfrm>
            <a:off x="3200400" y="1981200"/>
            <a:ext cx="1981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Heat gas until anything else happens</a:t>
            </a:r>
          </a:p>
        </p:txBody>
      </p:sp>
      <p:sp>
        <p:nvSpPr>
          <p:cNvPr id="38981" name="Text Box 69"/>
          <p:cNvSpPr txBox="1">
            <a:spLocks noChangeArrowheads="1"/>
          </p:cNvSpPr>
          <p:nvPr/>
        </p:nvSpPr>
        <p:spPr bwMode="auto">
          <a:xfrm>
            <a:off x="7620000" y="5715000"/>
            <a:ext cx="152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Gas all along line after dot</a:t>
            </a:r>
          </a:p>
        </p:txBody>
      </p:sp>
      <p:sp>
        <p:nvSpPr>
          <p:cNvPr id="38982" name="Line 70"/>
          <p:cNvSpPr>
            <a:spLocks noChangeShapeType="1"/>
          </p:cNvSpPr>
          <p:nvPr/>
        </p:nvSpPr>
        <p:spPr bwMode="auto">
          <a:xfrm flipV="1">
            <a:off x="8229600" y="4114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83" name="Text Box 71"/>
          <p:cNvSpPr txBox="1">
            <a:spLocks noChangeArrowheads="1"/>
          </p:cNvSpPr>
          <p:nvPr/>
        </p:nvSpPr>
        <p:spPr bwMode="auto">
          <a:xfrm>
            <a:off x="5715000" y="36576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</a:t>
            </a:r>
          </a:p>
        </p:txBody>
      </p:sp>
      <p:sp>
        <p:nvSpPr>
          <p:cNvPr id="38984" name="Text Box 72"/>
          <p:cNvSpPr txBox="1">
            <a:spLocks noChangeArrowheads="1"/>
          </p:cNvSpPr>
          <p:nvPr/>
        </p:nvSpPr>
        <p:spPr bwMode="auto">
          <a:xfrm>
            <a:off x="6553200" y="3657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L</a:t>
            </a:r>
          </a:p>
        </p:txBody>
      </p:sp>
      <p:sp>
        <p:nvSpPr>
          <p:cNvPr id="38985" name="Text Box 73"/>
          <p:cNvSpPr txBox="1">
            <a:spLocks noChangeArrowheads="1"/>
          </p:cNvSpPr>
          <p:nvPr/>
        </p:nvSpPr>
        <p:spPr bwMode="auto">
          <a:xfrm>
            <a:off x="7696200" y="3657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8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3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3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3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3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3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3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3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5" grpId="0"/>
      <p:bldP spid="38927" grpId="0"/>
      <p:bldP spid="38929" grpId="0"/>
      <p:bldP spid="38931" grpId="0"/>
      <p:bldP spid="38932" grpId="0" animBg="1"/>
      <p:bldP spid="38933" grpId="0" animBg="1"/>
      <p:bldP spid="38934" grpId="0"/>
      <p:bldP spid="38937" grpId="0" animBg="1"/>
      <p:bldP spid="38937" grpId="1" animBg="1"/>
      <p:bldP spid="38938" grpId="0"/>
      <p:bldP spid="38938" grpId="1"/>
      <p:bldP spid="38940" grpId="0"/>
      <p:bldP spid="38940" grpId="1"/>
      <p:bldP spid="38941" grpId="0" animBg="1"/>
      <p:bldP spid="38942" grpId="0" animBg="1"/>
      <p:bldP spid="38943" grpId="0"/>
      <p:bldP spid="38944" grpId="0"/>
      <p:bldP spid="38945" grpId="0"/>
      <p:bldP spid="38951" grpId="0"/>
      <p:bldP spid="38954" grpId="0" animBg="1"/>
      <p:bldP spid="38955" grpId="0" animBg="1"/>
      <p:bldP spid="38956" grpId="0"/>
      <p:bldP spid="38956" grpId="1"/>
      <p:bldP spid="38957" grpId="0"/>
      <p:bldP spid="38958" grpId="0" animBg="1"/>
      <p:bldP spid="38959" grpId="0"/>
      <p:bldP spid="38959" grpId="1"/>
      <p:bldP spid="38962" grpId="0" animBg="1"/>
      <p:bldP spid="38964" grpId="0"/>
      <p:bldP spid="38964" grpId="1"/>
      <p:bldP spid="38966" grpId="0"/>
      <p:bldP spid="38969" grpId="0"/>
      <p:bldP spid="38972" grpId="0" animBg="1"/>
      <p:bldP spid="38972" grpId="1" animBg="1"/>
      <p:bldP spid="38973" grpId="0" animBg="1"/>
      <p:bldP spid="38974" grpId="0" animBg="1"/>
      <p:bldP spid="38976" grpId="0"/>
      <p:bldP spid="38976" grpId="1"/>
      <p:bldP spid="38977" grpId="0"/>
      <p:bldP spid="38977" grpId="1"/>
      <p:bldP spid="38978" grpId="0" animBg="1"/>
      <p:bldP spid="38979" grpId="0" animBg="1"/>
      <p:bldP spid="38980" grpId="0"/>
      <p:bldP spid="38980" grpId="1"/>
      <p:bldP spid="38981" grpId="0"/>
      <p:bldP spid="38981" grpId="1"/>
      <p:bldP spid="38982" grpId="0" animBg="1"/>
      <p:bldP spid="38982" grpId="1" animBg="1"/>
      <p:bldP spid="38983" grpId="0"/>
      <p:bldP spid="38984" grpId="0"/>
      <p:bldP spid="3898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/>
          <p:cNvSpPr>
            <a:spLocks noChangeShapeType="1"/>
          </p:cNvSpPr>
          <p:nvPr/>
        </p:nvSpPr>
        <p:spPr bwMode="auto">
          <a:xfrm>
            <a:off x="3657600" y="13716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" name="Line 5"/>
          <p:cNvSpPr>
            <a:spLocks noChangeShapeType="1"/>
          </p:cNvSpPr>
          <p:nvPr/>
        </p:nvSpPr>
        <p:spPr bwMode="auto">
          <a:xfrm>
            <a:off x="3657600" y="5181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304800" y="1600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304800" y="3733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914400" y="2819400"/>
            <a:ext cx="5334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 flipV="1">
            <a:off x="1447800" y="2362200"/>
            <a:ext cx="609600" cy="45720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>
            <a:off x="2057400" y="2362200"/>
            <a:ext cx="91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 flipV="1">
            <a:off x="2971800" y="1981200"/>
            <a:ext cx="5334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V="1">
            <a:off x="914400" y="3048000"/>
            <a:ext cx="685800" cy="15240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1524000" y="30480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V="1">
            <a:off x="2057400" y="2819400"/>
            <a:ext cx="685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16"/>
          <p:cNvSpPr>
            <a:spLocks noChangeShapeType="1"/>
          </p:cNvSpPr>
          <p:nvPr/>
        </p:nvSpPr>
        <p:spPr bwMode="auto">
          <a:xfrm flipH="1">
            <a:off x="304800" y="2819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>
            <a:off x="457200" y="3200400"/>
            <a:ext cx="457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H="1">
            <a:off x="304800" y="3200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 flipH="1">
            <a:off x="838200" y="32004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flipH="1">
            <a:off x="457200" y="3581400"/>
            <a:ext cx="381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flipH="1">
            <a:off x="304800" y="3581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Text Box 24"/>
          <p:cNvSpPr txBox="1">
            <a:spLocks noChangeArrowheads="1"/>
          </p:cNvSpPr>
          <p:nvPr/>
        </p:nvSpPr>
        <p:spPr bwMode="auto">
          <a:xfrm>
            <a:off x="304800" y="2438400"/>
            <a:ext cx="4572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</a:t>
            </a:r>
          </a:p>
        </p:txBody>
      </p:sp>
      <p:sp>
        <p:nvSpPr>
          <p:cNvPr id="12308" name="Text Box 25"/>
          <p:cNvSpPr txBox="1">
            <a:spLocks noChangeArrowheads="1"/>
          </p:cNvSpPr>
          <p:nvPr/>
        </p:nvSpPr>
        <p:spPr bwMode="auto">
          <a:xfrm>
            <a:off x="1371600" y="1905000"/>
            <a:ext cx="3810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L</a:t>
            </a:r>
          </a:p>
        </p:txBody>
      </p:sp>
      <p:sp>
        <p:nvSpPr>
          <p:cNvPr id="12309" name="Text Box 26"/>
          <p:cNvSpPr txBox="1">
            <a:spLocks noChangeArrowheads="1"/>
          </p:cNvSpPr>
          <p:nvPr/>
        </p:nvSpPr>
        <p:spPr bwMode="auto">
          <a:xfrm>
            <a:off x="2819400" y="1295400"/>
            <a:ext cx="3810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G</a:t>
            </a:r>
          </a:p>
        </p:txBody>
      </p:sp>
      <p:sp>
        <p:nvSpPr>
          <p:cNvPr id="12310" name="Text Box 27"/>
          <p:cNvSpPr txBox="1">
            <a:spLocks noChangeArrowheads="1"/>
          </p:cNvSpPr>
          <p:nvPr/>
        </p:nvSpPr>
        <p:spPr bwMode="auto">
          <a:xfrm>
            <a:off x="2133600" y="2057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L</a:t>
            </a:r>
            <a:r>
              <a:rPr lang="en-US" b="1"/>
              <a:t>/ </a:t>
            </a:r>
            <a:r>
              <a:rPr lang="en-US" b="1">
                <a:solidFill>
                  <a:srgbClr val="FF0066"/>
                </a:solidFill>
              </a:rPr>
              <a:t>G</a:t>
            </a:r>
          </a:p>
        </p:txBody>
      </p:sp>
      <p:sp>
        <p:nvSpPr>
          <p:cNvPr id="12311" name="Text Box 28"/>
          <p:cNvSpPr txBox="1">
            <a:spLocks noChangeArrowheads="1"/>
          </p:cNvSpPr>
          <p:nvPr/>
        </p:nvSpPr>
        <p:spPr bwMode="auto">
          <a:xfrm>
            <a:off x="8382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S/</a:t>
            </a:r>
            <a:r>
              <a:rPr lang="en-US" b="1">
                <a:solidFill>
                  <a:schemeClr val="hlink"/>
                </a:solidFill>
              </a:rPr>
              <a:t>L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381000" y="32766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</a:t>
            </a:r>
            <a:r>
              <a:rPr lang="en-US" b="1">
                <a:solidFill>
                  <a:srgbClr val="CC66FF"/>
                </a:solidFill>
              </a:rPr>
              <a:t>/</a:t>
            </a:r>
            <a:r>
              <a:rPr lang="en-US" b="1">
                <a:solidFill>
                  <a:srgbClr val="FF0066"/>
                </a:solidFill>
              </a:rPr>
              <a:t>G</a:t>
            </a:r>
            <a:r>
              <a:rPr lang="en-US" b="1">
                <a:solidFill>
                  <a:srgbClr val="CC66FF"/>
                </a:solidFill>
              </a:rPr>
              <a:t>*</a:t>
            </a:r>
          </a:p>
        </p:txBody>
      </p:sp>
      <p:sp>
        <p:nvSpPr>
          <p:cNvPr id="12313" name="Text Box 32"/>
          <p:cNvSpPr txBox="1">
            <a:spLocks noChangeArrowheads="1"/>
          </p:cNvSpPr>
          <p:nvPr/>
        </p:nvSpPr>
        <p:spPr bwMode="auto">
          <a:xfrm>
            <a:off x="2971800" y="2362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</a:t>
            </a:r>
            <a:r>
              <a:rPr lang="en-US" b="1" baseline="-2500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2590800" y="2895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</a:t>
            </a:r>
            <a:r>
              <a:rPr lang="en-US" b="1" baseline="-2500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1447800" y="3276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P</a:t>
            </a:r>
            <a:r>
              <a:rPr lang="en-US" b="1" baseline="-2500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2316" name="Oval 35"/>
          <p:cNvSpPr>
            <a:spLocks noChangeArrowheads="1"/>
          </p:cNvSpPr>
          <p:nvPr/>
        </p:nvSpPr>
        <p:spPr bwMode="auto">
          <a:xfrm>
            <a:off x="4648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Oval 36"/>
          <p:cNvSpPr>
            <a:spLocks noChangeArrowheads="1"/>
          </p:cNvSpPr>
          <p:nvPr/>
        </p:nvSpPr>
        <p:spPr bwMode="auto">
          <a:xfrm>
            <a:off x="6324600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Oval 38"/>
          <p:cNvSpPr>
            <a:spLocks noChangeArrowheads="1"/>
          </p:cNvSpPr>
          <p:nvPr/>
        </p:nvSpPr>
        <p:spPr bwMode="auto">
          <a:xfrm>
            <a:off x="42672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9" name="Oval 39"/>
          <p:cNvSpPr>
            <a:spLocks noChangeArrowheads="1"/>
          </p:cNvSpPr>
          <p:nvPr/>
        </p:nvSpPr>
        <p:spPr bwMode="auto">
          <a:xfrm>
            <a:off x="4876800" y="3962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1" name="Oval 41"/>
          <p:cNvSpPr>
            <a:spLocks noChangeArrowheads="1"/>
          </p:cNvSpPr>
          <p:nvPr/>
        </p:nvSpPr>
        <p:spPr bwMode="auto">
          <a:xfrm>
            <a:off x="3886200" y="4572000"/>
            <a:ext cx="1524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5" name="Line 45"/>
          <p:cNvSpPr>
            <a:spLocks noChangeShapeType="1"/>
          </p:cNvSpPr>
          <p:nvPr/>
        </p:nvSpPr>
        <p:spPr bwMode="auto">
          <a:xfrm>
            <a:off x="3733800" y="3352800"/>
            <a:ext cx="838200" cy="0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6" name="Line 46"/>
          <p:cNvSpPr>
            <a:spLocks noChangeShapeType="1"/>
          </p:cNvSpPr>
          <p:nvPr/>
        </p:nvSpPr>
        <p:spPr bwMode="auto">
          <a:xfrm>
            <a:off x="4800600" y="3352800"/>
            <a:ext cx="1524000" cy="0"/>
          </a:xfrm>
          <a:prstGeom prst="line">
            <a:avLst/>
          </a:prstGeom>
          <a:noFill/>
          <a:ln w="38100">
            <a:solidFill>
              <a:srgbClr val="33CC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7" name="Line 47"/>
          <p:cNvSpPr>
            <a:spLocks noChangeShapeType="1"/>
          </p:cNvSpPr>
          <p:nvPr/>
        </p:nvSpPr>
        <p:spPr bwMode="auto">
          <a:xfrm>
            <a:off x="6553200" y="3352800"/>
            <a:ext cx="1524000" cy="0"/>
          </a:xfrm>
          <a:prstGeom prst="line">
            <a:avLst/>
          </a:prstGeom>
          <a:noFill/>
          <a:ln w="666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8" name="Line 48"/>
          <p:cNvSpPr>
            <a:spLocks noChangeShapeType="1"/>
          </p:cNvSpPr>
          <p:nvPr/>
        </p:nvSpPr>
        <p:spPr bwMode="auto">
          <a:xfrm>
            <a:off x="3810000" y="40386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9" name="Line 49"/>
          <p:cNvSpPr>
            <a:spLocks noChangeShapeType="1"/>
          </p:cNvSpPr>
          <p:nvPr/>
        </p:nvSpPr>
        <p:spPr bwMode="auto">
          <a:xfrm>
            <a:off x="3581400" y="4648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0" name="Line 50"/>
          <p:cNvSpPr>
            <a:spLocks noChangeShapeType="1"/>
          </p:cNvSpPr>
          <p:nvPr/>
        </p:nvSpPr>
        <p:spPr bwMode="auto">
          <a:xfrm flipH="1">
            <a:off x="4419600" y="4038600"/>
            <a:ext cx="457200" cy="0"/>
          </a:xfrm>
          <a:prstGeom prst="line">
            <a:avLst/>
          </a:prstGeom>
          <a:noFill/>
          <a:ln w="57150">
            <a:solidFill>
              <a:srgbClr val="33CC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1" name="Line 51"/>
          <p:cNvSpPr>
            <a:spLocks noChangeShapeType="1"/>
          </p:cNvSpPr>
          <p:nvPr/>
        </p:nvSpPr>
        <p:spPr bwMode="auto">
          <a:xfrm>
            <a:off x="5029200" y="4038600"/>
            <a:ext cx="23622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2" name="Line 52"/>
          <p:cNvSpPr>
            <a:spLocks noChangeShapeType="1"/>
          </p:cNvSpPr>
          <p:nvPr/>
        </p:nvSpPr>
        <p:spPr bwMode="auto">
          <a:xfrm>
            <a:off x="4114800" y="4648200"/>
            <a:ext cx="2971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3" name="Text Box 53"/>
          <p:cNvSpPr txBox="1">
            <a:spLocks noChangeArrowheads="1"/>
          </p:cNvSpPr>
          <p:nvPr/>
        </p:nvSpPr>
        <p:spPr bwMode="auto">
          <a:xfrm>
            <a:off x="7848600" y="28956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P</a:t>
            </a:r>
            <a:r>
              <a:rPr lang="en-US" sz="2000" b="1" baseline="-25000">
                <a:solidFill>
                  <a:srgbClr val="FF0066"/>
                </a:solidFill>
              </a:rPr>
              <a:t>1</a:t>
            </a:r>
            <a:endParaRPr lang="en-US" sz="2000" b="1">
              <a:solidFill>
                <a:srgbClr val="FF0066"/>
              </a:solidFill>
            </a:endParaRPr>
          </a:p>
        </p:txBody>
      </p:sp>
      <p:sp>
        <p:nvSpPr>
          <p:cNvPr id="12330" name="Text Box 54"/>
          <p:cNvSpPr txBox="1">
            <a:spLocks noChangeArrowheads="1"/>
          </p:cNvSpPr>
          <p:nvPr/>
        </p:nvSpPr>
        <p:spPr bwMode="auto">
          <a:xfrm>
            <a:off x="3429000" y="838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P</a:t>
            </a:r>
          </a:p>
        </p:txBody>
      </p:sp>
      <p:sp>
        <p:nvSpPr>
          <p:cNvPr id="12331" name="Text Box 55"/>
          <p:cNvSpPr txBox="1">
            <a:spLocks noChangeArrowheads="1"/>
          </p:cNvSpPr>
          <p:nvPr/>
        </p:nvSpPr>
        <p:spPr bwMode="auto">
          <a:xfrm>
            <a:off x="6096000" y="5410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12332" name="Text Box 56"/>
          <p:cNvSpPr txBox="1">
            <a:spLocks noChangeArrowheads="1"/>
          </p:cNvSpPr>
          <p:nvPr/>
        </p:nvSpPr>
        <p:spPr bwMode="auto">
          <a:xfrm>
            <a:off x="1447800" y="4038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Heat in</a:t>
            </a:r>
          </a:p>
        </p:txBody>
      </p:sp>
      <p:sp>
        <p:nvSpPr>
          <p:cNvPr id="12333" name="Text Box 57"/>
          <p:cNvSpPr txBox="1">
            <a:spLocks noChangeArrowheads="1"/>
          </p:cNvSpPr>
          <p:nvPr/>
        </p:nvSpPr>
        <p:spPr bwMode="auto">
          <a:xfrm>
            <a:off x="304800" y="1143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41018" name="Text Box 58"/>
          <p:cNvSpPr txBox="1">
            <a:spLocks noChangeArrowheads="1"/>
          </p:cNvSpPr>
          <p:nvPr/>
        </p:nvSpPr>
        <p:spPr bwMode="auto">
          <a:xfrm>
            <a:off x="7620000" y="38100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P</a:t>
            </a:r>
            <a:r>
              <a:rPr lang="en-US" sz="2000" b="1" baseline="-25000">
                <a:solidFill>
                  <a:srgbClr val="FF0066"/>
                </a:solidFill>
              </a:rPr>
              <a:t>2</a:t>
            </a:r>
            <a:endParaRPr lang="en-US" sz="2000" b="1">
              <a:solidFill>
                <a:srgbClr val="FF0066"/>
              </a:solidFill>
            </a:endParaRPr>
          </a:p>
        </p:txBody>
      </p:sp>
      <p:sp>
        <p:nvSpPr>
          <p:cNvPr id="41019" name="Text Box 59"/>
          <p:cNvSpPr txBox="1">
            <a:spLocks noChangeArrowheads="1"/>
          </p:cNvSpPr>
          <p:nvPr/>
        </p:nvSpPr>
        <p:spPr bwMode="auto">
          <a:xfrm>
            <a:off x="7010400" y="4419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</a:t>
            </a:r>
            <a:r>
              <a:rPr lang="en-US" b="1" baseline="-2500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41020" name="Line 60"/>
          <p:cNvSpPr>
            <a:spLocks noChangeShapeType="1"/>
          </p:cNvSpPr>
          <p:nvPr/>
        </p:nvSpPr>
        <p:spPr bwMode="auto">
          <a:xfrm flipV="1">
            <a:off x="4038600" y="4038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1" name="Line 61"/>
          <p:cNvSpPr>
            <a:spLocks noChangeShapeType="1"/>
          </p:cNvSpPr>
          <p:nvPr/>
        </p:nvSpPr>
        <p:spPr bwMode="auto">
          <a:xfrm flipV="1">
            <a:off x="4953000" y="2743200"/>
            <a:ext cx="2438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2" name="Line 62"/>
          <p:cNvSpPr>
            <a:spLocks noChangeShapeType="1"/>
          </p:cNvSpPr>
          <p:nvPr/>
        </p:nvSpPr>
        <p:spPr bwMode="auto">
          <a:xfrm flipV="1">
            <a:off x="3962400" y="41148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3" name="Line 63"/>
          <p:cNvSpPr>
            <a:spLocks noChangeShapeType="1"/>
          </p:cNvSpPr>
          <p:nvPr/>
        </p:nvSpPr>
        <p:spPr bwMode="auto">
          <a:xfrm flipV="1">
            <a:off x="4419600" y="1828800"/>
            <a:ext cx="990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4" name="Line 64"/>
          <p:cNvSpPr>
            <a:spLocks noChangeShapeType="1"/>
          </p:cNvSpPr>
          <p:nvPr/>
        </p:nvSpPr>
        <p:spPr bwMode="auto">
          <a:xfrm flipH="1">
            <a:off x="3657600" y="4724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5" name="Text Box 65"/>
          <p:cNvSpPr txBox="1">
            <a:spLocks noChangeArrowheads="1"/>
          </p:cNvSpPr>
          <p:nvPr/>
        </p:nvSpPr>
        <p:spPr bwMode="auto">
          <a:xfrm>
            <a:off x="3886200" y="2057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solid</a:t>
            </a:r>
          </a:p>
        </p:txBody>
      </p:sp>
      <p:sp>
        <p:nvSpPr>
          <p:cNvPr id="41026" name="Text Box 66"/>
          <p:cNvSpPr txBox="1">
            <a:spLocks noChangeArrowheads="1"/>
          </p:cNvSpPr>
          <p:nvPr/>
        </p:nvSpPr>
        <p:spPr bwMode="auto">
          <a:xfrm>
            <a:off x="5410200" y="213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liquid</a:t>
            </a:r>
          </a:p>
        </p:txBody>
      </p:sp>
      <p:sp>
        <p:nvSpPr>
          <p:cNvPr id="41027" name="Text Box 67"/>
          <p:cNvSpPr txBox="1">
            <a:spLocks noChangeArrowheads="1"/>
          </p:cNvSpPr>
          <p:nvPr/>
        </p:nvSpPr>
        <p:spPr bwMode="auto">
          <a:xfrm>
            <a:off x="6553200" y="3581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gas</a:t>
            </a:r>
          </a:p>
        </p:txBody>
      </p:sp>
      <p:sp>
        <p:nvSpPr>
          <p:cNvPr id="12344" name="Text Box 68"/>
          <p:cNvSpPr txBox="1">
            <a:spLocks noChangeArrowheads="1"/>
          </p:cNvSpPr>
          <p:nvPr/>
        </p:nvSpPr>
        <p:spPr bwMode="auto">
          <a:xfrm>
            <a:off x="4343400" y="3810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45" name="Text Box 69"/>
          <p:cNvSpPr txBox="1">
            <a:spLocks noChangeArrowheads="1"/>
          </p:cNvSpPr>
          <p:nvPr/>
        </p:nvSpPr>
        <p:spPr bwMode="auto">
          <a:xfrm>
            <a:off x="4343400" y="381000"/>
            <a:ext cx="388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Adding more data at different </a:t>
            </a:r>
            <a:r>
              <a:rPr lang="en-US" sz="2400" b="1">
                <a:solidFill>
                  <a:srgbClr val="FF0066"/>
                </a:solidFill>
              </a:rPr>
              <a:t>Pressures, P</a:t>
            </a:r>
          </a:p>
        </p:txBody>
      </p:sp>
      <p:sp>
        <p:nvSpPr>
          <p:cNvPr id="12346" name="Text Box 70"/>
          <p:cNvSpPr txBox="1">
            <a:spLocks noChangeArrowheads="1"/>
          </p:cNvSpPr>
          <p:nvPr/>
        </p:nvSpPr>
        <p:spPr bwMode="auto">
          <a:xfrm>
            <a:off x="304800" y="6019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Heating Curve</a:t>
            </a:r>
          </a:p>
        </p:txBody>
      </p:sp>
      <p:sp>
        <p:nvSpPr>
          <p:cNvPr id="12347" name="Text Box 71"/>
          <p:cNvSpPr txBox="1">
            <a:spLocks noChangeArrowheads="1"/>
          </p:cNvSpPr>
          <p:nvPr/>
        </p:nvSpPr>
        <p:spPr bwMode="auto">
          <a:xfrm>
            <a:off x="4343400" y="6019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Phase Diagram</a:t>
            </a:r>
          </a:p>
        </p:txBody>
      </p:sp>
      <p:sp>
        <p:nvSpPr>
          <p:cNvPr id="41032" name="Text Box 72"/>
          <p:cNvSpPr txBox="1">
            <a:spLocks noChangeArrowheads="1"/>
          </p:cNvSpPr>
          <p:nvPr/>
        </p:nvSpPr>
        <p:spPr bwMode="auto">
          <a:xfrm>
            <a:off x="304800" y="49530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 * =</a:t>
            </a:r>
            <a:r>
              <a:rPr lang="en-US" sz="2000" b="1"/>
              <a:t>sublim</a:t>
            </a:r>
            <a:r>
              <a:rPr lang="en-US" sz="2000" b="1">
                <a:solidFill>
                  <a:srgbClr val="FF0066"/>
                </a:solidFill>
              </a:rPr>
              <a:t>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4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4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 animBg="1"/>
      <p:bldP spid="40974" grpId="0" animBg="1"/>
      <p:bldP spid="40975" grpId="0" animBg="1"/>
      <p:bldP spid="40978" grpId="0" animBg="1"/>
      <p:bldP spid="40979" grpId="0" animBg="1"/>
      <p:bldP spid="40980" grpId="0" animBg="1"/>
      <p:bldP spid="40981" grpId="0" animBg="1"/>
      <p:bldP spid="40982" grpId="0" animBg="1"/>
      <p:bldP spid="40991" grpId="0"/>
      <p:bldP spid="40993" grpId="0"/>
      <p:bldP spid="40994" grpId="0"/>
      <p:bldP spid="40998" grpId="0" animBg="1"/>
      <p:bldP spid="40999" grpId="0" animBg="1"/>
      <p:bldP spid="41001" grpId="0" animBg="1"/>
      <p:bldP spid="41005" grpId="0" animBg="1"/>
      <p:bldP spid="41006" grpId="0" animBg="1"/>
      <p:bldP spid="41007" grpId="0" animBg="1"/>
      <p:bldP spid="41008" grpId="0" animBg="1"/>
      <p:bldP spid="41008" grpId="1" animBg="1"/>
      <p:bldP spid="41009" grpId="0" animBg="1"/>
      <p:bldP spid="41009" grpId="1" animBg="1"/>
      <p:bldP spid="41010" grpId="0" animBg="1"/>
      <p:bldP spid="41010" grpId="1" animBg="1"/>
      <p:bldP spid="41011" grpId="0" animBg="1"/>
      <p:bldP spid="41011" grpId="1" animBg="1"/>
      <p:bldP spid="41012" grpId="0" animBg="1"/>
      <p:bldP spid="41012" grpId="1" animBg="1"/>
      <p:bldP spid="41013" grpId="0"/>
      <p:bldP spid="41018" grpId="0"/>
      <p:bldP spid="41018" grpId="1"/>
      <p:bldP spid="41019" grpId="0"/>
      <p:bldP spid="41019" grpId="1"/>
      <p:bldP spid="41020" grpId="0" animBg="1"/>
      <p:bldP spid="41021" grpId="0" animBg="1"/>
      <p:bldP spid="41022" grpId="0" animBg="1"/>
      <p:bldP spid="41023" grpId="0" animBg="1"/>
      <p:bldP spid="41024" grpId="0" animBg="1"/>
      <p:bldP spid="41025" grpId="0"/>
      <p:bldP spid="41026" grpId="0"/>
      <p:bldP spid="41027" grpId="0"/>
      <p:bldP spid="410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639" y="1571968"/>
            <a:ext cx="7817156" cy="53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vapor pressure of materials (duh…) varies with temperature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3048000"/>
            <a:ext cx="106680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ether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886200"/>
            <a:ext cx="121920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ethanol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2489" y="4669254"/>
            <a:ext cx="1066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water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3962400"/>
            <a:ext cx="1066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ether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343400"/>
            <a:ext cx="1066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water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5105400"/>
            <a:ext cx="121920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ethanol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066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P(mm Hg) </a:t>
            </a:r>
            <a:r>
              <a:rPr lang="en-US" sz="3600" dirty="0" err="1" smtClean="0"/>
              <a:t>vs</a:t>
            </a:r>
            <a:r>
              <a:rPr lang="en-US" sz="3600" dirty="0" smtClean="0"/>
              <a:t> T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52159" y="2026622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Ln</a:t>
            </a:r>
            <a:r>
              <a:rPr lang="en-US" sz="3600" dirty="0" smtClean="0"/>
              <a:t> P(mm Hg) </a:t>
            </a:r>
            <a:r>
              <a:rPr lang="en-US" sz="3600" dirty="0" err="1" smtClean="0"/>
              <a:t>vs</a:t>
            </a:r>
            <a:r>
              <a:rPr lang="en-US" sz="3600" dirty="0" smtClean="0"/>
              <a:t> T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4419600" y="2057400"/>
            <a:ext cx="4343400" cy="449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0070" y="1903512"/>
            <a:ext cx="97301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760 mm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83080" y="2286000"/>
            <a:ext cx="301413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38200" y="2286000"/>
            <a:ext cx="244880" cy="0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38223" y="1077218"/>
            <a:ext cx="51111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Common sense says: </a:t>
            </a:r>
            <a:r>
              <a:rPr lang="en-US" sz="4000" b="1" dirty="0" smtClean="0">
                <a:solidFill>
                  <a:srgbClr val="FF0000"/>
                </a:solidFill>
              </a:rPr>
              <a:t>the sharper the pressure rise, the less strongly the liquid is bound (…e.g. it’s easier to escape as a gas)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04800"/>
            <a:ext cx="716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brief look at the basics of `boiling’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90600" y="9144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http://www.youtube.com/watch?v=fLbfuQ4G0ag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6482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Vaporization behavior is like popcorn popping in a frying pan…it’s a random process as to whether the popcorn (GAS) escapes the pan (LIQUID) or not</a:t>
            </a:r>
            <a:endParaRPr lang="en-US" sz="3200" dirty="0"/>
          </a:p>
        </p:txBody>
      </p:sp>
      <p:pic>
        <p:nvPicPr>
          <p:cNvPr id="26628" name="Picture 4" descr="http://www.techi.com/wp-content/uploads/2012/05/Popping-Popcor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371600"/>
            <a:ext cx="5410200" cy="3057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4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877701"/>
            <a:ext cx="8260079" cy="590005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581400" y="3827729"/>
            <a:ext cx="0" cy="2392740"/>
          </a:xfrm>
          <a:prstGeom prst="line">
            <a:avLst/>
          </a:prstGeom>
          <a:ln w="412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1800" y="2209800"/>
            <a:ext cx="2712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Minimum  velocity to break free of intermolecular forces 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6192982"/>
            <a:ext cx="138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v</a:t>
            </a:r>
            <a:r>
              <a:rPr lang="en-US" sz="3200" b="1" baseline="-25000" dirty="0" err="1" smtClean="0">
                <a:solidFill>
                  <a:srgbClr val="FF0000"/>
                </a:solidFill>
              </a:rPr>
              <a:t>escape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odds of escape depend on temperature and the molecular size of the molecules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1447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SEE ALSO: p. 361 of text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5240" y="1295400"/>
            <a:ext cx="677108" cy="42672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sz="3200" b="1" dirty="0" smtClean="0"/>
              <a:t>Number of molecules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8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8146472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6536" y="762000"/>
            <a:ext cx="17526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MW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2514600"/>
            <a:ext cx="1828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Ne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MW=20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52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/>
              <a:t>intermolecular interactions also affect velocities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698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7631084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3429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N(v</a:t>
            </a:r>
            <a:r>
              <a:rPr lang="en-US" sz="4000" b="1" baseline="-25000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 </a:t>
            </a:r>
            <a:r>
              <a:rPr lang="en-US" sz="4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g</a:t>
            </a:r>
            <a:r>
              <a:rPr lang="en-US" sz="4000" b="1" dirty="0" err="1" smtClean="0">
                <a:sym typeface="Symbol" panose="05050102010706020507" pitchFamily="18" charset="2"/>
              </a:rPr>
              <a:t>e</a:t>
            </a:r>
            <a:r>
              <a:rPr lang="en-US" sz="4000" b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-E(</a:t>
            </a:r>
            <a:r>
              <a:rPr lang="en-US" sz="4000" b="1" baseline="30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sz="4000" b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r>
              <a:rPr lang="en-US" sz="4000" b="1" baseline="30000" dirty="0" smtClean="0">
                <a:sym typeface="Symbol" panose="05050102010706020507" pitchFamily="18" charset="2"/>
              </a:rPr>
              <a:t>/</a:t>
            </a:r>
            <a:r>
              <a:rPr lang="en-US" sz="4000" b="1" baseline="30000" dirty="0">
                <a:sym typeface="Symbol" panose="05050102010706020507" pitchFamily="18" charset="2"/>
              </a:rPr>
              <a:t>R</a:t>
            </a:r>
            <a:r>
              <a:rPr lang="en-US" sz="4000" b="1" baseline="30000" dirty="0" smtClean="0">
                <a:sym typeface="Symbol" panose="05050102010706020507" pitchFamily="18" charset="2"/>
              </a:rPr>
              <a:t>T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0649" y="2209800"/>
            <a:ext cx="1169551" cy="2590800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Number of molecules N</a:t>
            </a:r>
            <a:r>
              <a:rPr lang="en-US" sz="3200" b="1" baseline="-25000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5772834"/>
            <a:ext cx="2362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Energy, </a:t>
            </a:r>
            <a:r>
              <a:rPr lang="en-US" sz="3600" b="1" dirty="0" err="1" smtClean="0">
                <a:solidFill>
                  <a:srgbClr val="FF0000"/>
                </a:solidFill>
              </a:rPr>
              <a:t>E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i</a:t>
            </a:r>
            <a:endParaRPr lang="en-US" sz="3600" b="1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914400"/>
            <a:ext cx="499664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/>
              <a:t>P ~ </a:t>
            </a:r>
            <a:r>
              <a:rPr lang="en-US" sz="3600" b="1" dirty="0" err="1" smtClean="0"/>
              <a:t>N</a:t>
            </a:r>
            <a:r>
              <a:rPr lang="en-US" sz="3600" b="1" baseline="-25000" dirty="0" err="1" smtClean="0"/>
              <a:t>escape</a:t>
            </a:r>
            <a:r>
              <a:rPr lang="en-US" sz="3600" b="1" dirty="0" smtClean="0"/>
              <a:t> RT/V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40332" y="1752600"/>
            <a:ext cx="4603668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E(esc) =Activation Energy  ~</a:t>
            </a:r>
            <a:r>
              <a:rPr lang="en-US" sz="3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3200" b="1" baseline="-25000" dirty="0" err="1" smtClean="0">
                <a:solidFill>
                  <a:srgbClr val="FF0000"/>
                </a:solidFill>
              </a:rPr>
              <a:t>vap</a:t>
            </a: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3200" b="1" dirty="0" smtClean="0"/>
              <a:t>for escape as gas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3810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=&gt;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sz="3600" b="1" baseline="-25000" dirty="0" err="1" smtClean="0">
                <a:solidFill>
                  <a:schemeClr val="tx2">
                    <a:lumMod val="75000"/>
                  </a:schemeClr>
                </a:solidFill>
              </a:rPr>
              <a:t>escape</a:t>
            </a:r>
            <a:r>
              <a:rPr lang="en-US" sz="3600" b="1" dirty="0" smtClean="0">
                <a:solidFill>
                  <a:srgbClr val="FF0000"/>
                </a:solidFill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esc</a:t>
            </a:r>
            <a:r>
              <a:rPr lang="en-US" sz="3600" b="1" dirty="0" smtClean="0">
                <a:solidFill>
                  <a:srgbClr val="FF0000"/>
                </a:solidFill>
              </a:rPr>
              <a:t> ) </a:t>
            </a:r>
            <a:r>
              <a:rPr lang="en-US" sz="36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 </a:t>
            </a:r>
            <a:r>
              <a:rPr lang="en-US" sz="3600" b="1" dirty="0" smtClean="0">
                <a:sym typeface="Symbol" panose="05050102010706020507" pitchFamily="18" charset="2"/>
              </a:rPr>
              <a:t>e</a:t>
            </a:r>
            <a:r>
              <a:rPr lang="en-US" sz="3600" b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-E(esc)</a:t>
            </a:r>
            <a:r>
              <a:rPr lang="en-US" sz="3600" b="1" baseline="30000" dirty="0" smtClean="0">
                <a:sym typeface="Symbol" panose="05050102010706020507" pitchFamily="18" charset="2"/>
              </a:rPr>
              <a:t>/RT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410200"/>
            <a:ext cx="5562600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ym typeface="Symbol"/>
              </a:rPr>
              <a:t>at constant T,V</a:t>
            </a:r>
            <a:endParaRPr lang="en-US" sz="4000" b="1" dirty="0" smtClean="0"/>
          </a:p>
          <a:p>
            <a:r>
              <a:rPr lang="en-US" sz="4000" b="1" dirty="0" smtClean="0"/>
              <a:t>P = constant*e</a:t>
            </a:r>
            <a:r>
              <a:rPr lang="en-US" sz="4000" b="1" baseline="30000" dirty="0" smtClean="0"/>
              <a:t>-</a:t>
            </a:r>
            <a:r>
              <a:rPr lang="en-US" sz="4000" b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H(</a:t>
            </a:r>
            <a:r>
              <a:rPr lang="en-US" sz="4000" b="1" baseline="30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r>
              <a:rPr lang="en-US" sz="4000" b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) </a:t>
            </a:r>
            <a:r>
              <a:rPr lang="en-US" sz="4000" b="1" baseline="30000" dirty="0" smtClean="0">
                <a:sym typeface="Symbol" panose="05050102010706020507" pitchFamily="18" charset="2"/>
              </a:rPr>
              <a:t>/RT</a:t>
            </a:r>
            <a:endParaRPr lang="en-US" sz="40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05400" y="2819400"/>
            <a:ext cx="228600" cy="12192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72200" y="4038600"/>
            <a:ext cx="2209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~ </a:t>
            </a:r>
            <a:r>
              <a:rPr lang="en-US" sz="4000" b="1" dirty="0" smtClean="0"/>
              <a:t>e</a:t>
            </a:r>
            <a:r>
              <a:rPr lang="en-US" sz="4000" b="1" baseline="30000" dirty="0" smtClean="0"/>
              <a:t>-E(</a:t>
            </a:r>
            <a:r>
              <a:rPr lang="en-US" sz="4000" b="1" baseline="30000" dirty="0" err="1" smtClean="0"/>
              <a:t>i</a:t>
            </a:r>
            <a:r>
              <a:rPr lang="en-US" sz="4000" b="1" baseline="30000" dirty="0" smtClean="0"/>
              <a:t>)/RT</a:t>
            </a:r>
            <a:endParaRPr lang="en-US" sz="4000" b="1" dirty="0"/>
          </a:p>
        </p:txBody>
      </p:sp>
      <p:cxnSp>
        <p:nvCxnSpPr>
          <p:cNvPr id="17" name="Straight Connector 16"/>
          <p:cNvCxnSpPr>
            <a:stCxn id="15" idx="1"/>
          </p:cNvCxnSpPr>
          <p:nvPr/>
        </p:nvCxnSpPr>
        <p:spPr>
          <a:xfrm flipH="1">
            <a:off x="5943600" y="4392543"/>
            <a:ext cx="228600" cy="1794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62200" y="4038600"/>
            <a:ext cx="21336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Effect of </a:t>
            </a:r>
            <a:r>
              <a:rPr lang="en-US" sz="2800" b="1" dirty="0" smtClean="0">
                <a:solidFill>
                  <a:srgbClr val="FF0000"/>
                </a:solidFill>
              </a:rPr>
              <a:t>g= degeneracy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2362200" y="3657600"/>
            <a:ext cx="3810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80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 animBg="1"/>
      <p:bldP spid="8" grpId="0"/>
      <p:bldP spid="11" grpId="0" animBg="1"/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36" y="91684"/>
            <a:ext cx="5127622" cy="920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/>
              <a:t>P = constant*e</a:t>
            </a:r>
            <a:r>
              <a:rPr lang="en-US" sz="4000" b="1" baseline="30000" dirty="0"/>
              <a:t>-</a:t>
            </a:r>
            <a:r>
              <a:rPr lang="en-US" sz="4000" b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H(</a:t>
            </a:r>
            <a:r>
              <a:rPr lang="en-US" sz="4000" b="1" baseline="30000" dirty="0" err="1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r>
              <a:rPr lang="en-US" sz="4000" b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) </a:t>
            </a:r>
            <a:r>
              <a:rPr lang="en-US" sz="4000" b="1" baseline="30000" dirty="0">
                <a:sym typeface="Symbol" panose="05050102010706020507" pitchFamily="18" charset="2"/>
              </a:rPr>
              <a:t>/RT</a:t>
            </a:r>
            <a:endParaRPr lang="en-US" sz="4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1819306"/>
            <a:ext cx="9220200" cy="579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953000" y="1752600"/>
            <a:ext cx="3867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Ln P = A    - </a:t>
            </a:r>
            <a:r>
              <a:rPr lang="en-US" sz="36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600" b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3600" b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endParaRPr lang="en-US" sz="3600" b="1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3600" b="1" dirty="0">
                <a:sym typeface="Symbol" panose="05050102010706020507" pitchFamily="18" charset="2"/>
              </a:rPr>
              <a:t> </a:t>
            </a:r>
            <a:r>
              <a:rPr lang="en-US" sz="3600" b="1" dirty="0" smtClean="0">
                <a:sym typeface="Symbol" panose="05050102010706020507" pitchFamily="18" charset="2"/>
              </a:rPr>
              <a:t>                      RT</a:t>
            </a:r>
            <a:endParaRPr lang="en-US" sz="36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76600" y="1148852"/>
            <a:ext cx="1219200" cy="679948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91456" y="809535"/>
            <a:ext cx="3938902" cy="20385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2848064"/>
            <a:ext cx="4572000" cy="46195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36939" y="3662759"/>
            <a:ext cx="1143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ether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5947" y="4589664"/>
            <a:ext cx="12954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alcohol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4074" y="5190209"/>
            <a:ext cx="1143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water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10" y="1173823"/>
            <a:ext cx="3867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Ln P = A    - </a:t>
            </a:r>
            <a:r>
              <a:rPr lang="en-US" sz="3600" b="1" u="sng" dirty="0" smtClean="0">
                <a:sym typeface="Symbol" panose="05050102010706020507" pitchFamily="18" charset="2"/>
              </a:rPr>
              <a:t></a:t>
            </a:r>
            <a:r>
              <a:rPr lang="en-US" sz="3600" b="1" u="sng" dirty="0" err="1" smtClean="0">
                <a:sym typeface="Symbol" panose="05050102010706020507" pitchFamily="18" charset="2"/>
              </a:rPr>
              <a:t>H</a:t>
            </a:r>
            <a:r>
              <a:rPr lang="en-US" sz="3600" b="1" baseline="-25000" dirty="0" err="1" smtClean="0">
                <a:sym typeface="Symbol" panose="05050102010706020507" pitchFamily="18" charset="2"/>
              </a:rPr>
              <a:t>vap</a:t>
            </a:r>
            <a:endParaRPr lang="en-US" sz="3600" b="1" dirty="0" smtClean="0">
              <a:sym typeface="Symbol" panose="05050102010706020507" pitchFamily="18" charset="2"/>
            </a:endParaRPr>
          </a:p>
          <a:p>
            <a:r>
              <a:rPr lang="en-US" sz="3600" b="1" dirty="0">
                <a:sym typeface="Symbol" panose="05050102010706020507" pitchFamily="18" charset="2"/>
              </a:rPr>
              <a:t> </a:t>
            </a:r>
            <a:r>
              <a:rPr lang="en-US" sz="3600" b="1" dirty="0" smtClean="0">
                <a:sym typeface="Symbol" panose="05050102010706020507" pitchFamily="18" charset="2"/>
              </a:rPr>
              <a:t>                      RT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524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Development of the </a:t>
            </a:r>
            <a:r>
              <a:rPr lang="en-US" sz="3200" b="1" dirty="0" err="1" smtClean="0">
                <a:solidFill>
                  <a:srgbClr val="FF0000"/>
                </a:solidFill>
              </a:rPr>
              <a:t>Clausius-Clapeyron</a:t>
            </a:r>
            <a:r>
              <a:rPr lang="en-US" sz="3200" b="1" dirty="0" smtClean="0">
                <a:solidFill>
                  <a:srgbClr val="FF0000"/>
                </a:solidFill>
              </a:rPr>
              <a:t> equation </a:t>
            </a:r>
            <a:r>
              <a:rPr lang="en-US" sz="3200" dirty="0" smtClean="0"/>
              <a:t>(see text pg. 362)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318357"/>
            <a:ext cx="386791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Ln P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 = A    - </a:t>
            </a:r>
            <a:r>
              <a:rPr lang="en-US" sz="36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600" b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3600" b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endParaRPr lang="en-US" sz="3600" b="1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3600" b="1" dirty="0">
                <a:sym typeface="Symbol" panose="05050102010706020507" pitchFamily="18" charset="2"/>
              </a:rPr>
              <a:t> </a:t>
            </a:r>
            <a:r>
              <a:rPr lang="en-US" sz="3600" b="1" dirty="0" smtClean="0">
                <a:sym typeface="Symbol" panose="05050102010706020507" pitchFamily="18" charset="2"/>
              </a:rPr>
              <a:t>                       RT</a:t>
            </a:r>
            <a:r>
              <a:rPr lang="en-US" sz="3600" b="1" baseline="-25000" dirty="0" smtClean="0">
                <a:sym typeface="Symbol" panose="05050102010706020507" pitchFamily="18" charset="2"/>
              </a:rPr>
              <a:t>1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99888" y="2249162"/>
            <a:ext cx="386791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Ln P</a:t>
            </a:r>
            <a:r>
              <a:rPr lang="en-US" sz="3600" b="1" baseline="-25000" dirty="0"/>
              <a:t>2</a:t>
            </a:r>
            <a:r>
              <a:rPr lang="en-US" sz="3600" b="1" dirty="0" smtClean="0"/>
              <a:t> = A    - </a:t>
            </a:r>
            <a:r>
              <a:rPr lang="en-US" sz="36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600" b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3600" b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endParaRPr lang="en-US" sz="3600" b="1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3600" b="1" dirty="0">
                <a:sym typeface="Symbol" panose="05050102010706020507" pitchFamily="18" charset="2"/>
              </a:rPr>
              <a:t> </a:t>
            </a:r>
            <a:r>
              <a:rPr lang="en-US" sz="3600" b="1" dirty="0" smtClean="0">
                <a:sym typeface="Symbol" panose="05050102010706020507" pitchFamily="18" charset="2"/>
              </a:rPr>
              <a:t>                       RT</a:t>
            </a:r>
            <a:r>
              <a:rPr lang="en-US" sz="3600" b="1" baseline="-25000" dirty="0">
                <a:sym typeface="Symbol" panose="05050102010706020507" pitchFamily="18" charset="2"/>
              </a:rPr>
              <a:t>2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990600" y="3465895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Ln </a:t>
            </a:r>
            <a:r>
              <a:rPr lang="en-US" sz="4000" b="1" dirty="0" smtClean="0"/>
              <a:t>P</a:t>
            </a:r>
            <a:r>
              <a:rPr lang="en-US" sz="4000" b="1" baseline="-25000" dirty="0"/>
              <a:t>2</a:t>
            </a:r>
            <a:r>
              <a:rPr lang="en-US" sz="4000" b="1" dirty="0" smtClean="0"/>
              <a:t> – Ln P</a:t>
            </a:r>
            <a:r>
              <a:rPr lang="en-US" sz="4000" b="1" baseline="-25000" dirty="0" smtClean="0"/>
              <a:t>1</a:t>
            </a:r>
            <a:r>
              <a:rPr lang="en-US" sz="4000" b="1" dirty="0" smtClean="0"/>
              <a:t> = </a:t>
            </a:r>
            <a:r>
              <a:rPr lang="en-US" sz="4000" b="1" dirty="0"/>
              <a:t>- </a:t>
            </a:r>
            <a:r>
              <a:rPr lang="en-US" sz="40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4000" b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4000" b="1" u="sng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r>
              <a:rPr lang="en-US" sz="40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4000" b="1" dirty="0" smtClean="0">
                <a:sym typeface="Symbol" panose="05050102010706020507" pitchFamily="18" charset="2"/>
              </a:rPr>
              <a:t>–</a:t>
            </a:r>
            <a:r>
              <a:rPr lang="en-US" sz="4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4000" b="1" dirty="0" smtClean="0">
                <a:sym typeface="Symbol" panose="05050102010706020507" pitchFamily="18" charset="2"/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-</a:t>
            </a:r>
            <a:r>
              <a:rPr lang="en-US" sz="40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4000" b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4000" b="1" u="sng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r>
              <a:rPr lang="en-US" sz="4000" b="1" u="sng" dirty="0" smtClean="0">
                <a:sym typeface="Symbol" panose="05050102010706020507" pitchFamily="18" charset="2"/>
              </a:rPr>
              <a:t>)</a:t>
            </a:r>
            <a:endParaRPr lang="en-US" sz="4000" b="1" u="sng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4000" b="1" dirty="0" smtClean="0"/>
              <a:t>				RT</a:t>
            </a:r>
            <a:r>
              <a:rPr lang="en-US" sz="4000" b="1" baseline="-25000" dirty="0" smtClean="0"/>
              <a:t>2</a:t>
            </a:r>
            <a:r>
              <a:rPr lang="en-US" sz="4000" b="1" dirty="0" smtClean="0"/>
              <a:t>          RT</a:t>
            </a:r>
            <a:r>
              <a:rPr lang="en-US" sz="4000" b="1" baseline="-25000" dirty="0" smtClean="0"/>
              <a:t>1</a:t>
            </a:r>
            <a:endParaRPr lang="en-US" sz="4000" u="sng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699280"/>
            <a:ext cx="19812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Ln </a:t>
            </a:r>
            <a:r>
              <a:rPr lang="en-US" sz="4400" b="1" u="sng" dirty="0" smtClean="0"/>
              <a:t>P</a:t>
            </a:r>
            <a:r>
              <a:rPr lang="en-US" sz="4400" b="1" u="sng" baseline="-25000" dirty="0" smtClean="0"/>
              <a:t>2</a:t>
            </a:r>
          </a:p>
          <a:p>
            <a:r>
              <a:rPr lang="en-US" sz="4400" b="1" dirty="0"/>
              <a:t> </a:t>
            </a:r>
            <a:r>
              <a:rPr lang="en-US" sz="4400" b="1" dirty="0" smtClean="0"/>
              <a:t>    P</a:t>
            </a:r>
            <a:r>
              <a:rPr lang="en-US" sz="4400" b="1" baseline="-25000" dirty="0" smtClean="0"/>
              <a:t>1</a:t>
            </a:r>
            <a:endParaRPr lang="en-US" sz="44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56788" y="4799949"/>
                <a:ext cx="3886200" cy="134588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𝐇𝐯𝐚𝐩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𝐓</m:t>
                                  </m:r>
                                  <m:r>
                                    <a:rPr lang="en-US" sz="3200" b="1" i="0" baseline="-25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𝐓</m:t>
                                  </m:r>
                                  <m:r>
                                    <a:rPr lang="en-US" sz="3200" b="1" i="0" baseline="-25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788" y="4799949"/>
                <a:ext cx="3886200" cy="134588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647188" y="5008193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=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6153858"/>
            <a:ext cx="568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Clausius-Clapeyron</a:t>
            </a:r>
            <a:r>
              <a:rPr lang="en-US" sz="36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169173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1378</Words>
  <Application>Microsoft Office PowerPoint</Application>
  <PresentationFormat>On-screen Show (4:3)</PresentationFormat>
  <Paragraphs>380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Symbol</vt:lpstr>
      <vt:lpstr>Vivaldi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ice melting- the Movie-frame by frame : heating/cooling curves</vt:lpstr>
      <vt:lpstr>PowerPoint Presentation</vt:lpstr>
      <vt:lpstr>Cooling/heating curves: quantitative analysis</vt:lpstr>
      <vt:lpstr>Cooling/heating curves: quantitative analysis</vt:lpstr>
      <vt:lpstr>Cooling/heating curves: quantitative analysis</vt:lpstr>
      <vt:lpstr>Cooling/heating curves: quantitative analysis</vt:lpstr>
      <vt:lpstr>Cooling/heating curves: quantitative analysis</vt:lpstr>
      <vt:lpstr>Cooling/heating curves: quantitative analysis summarized</vt:lpstr>
      <vt:lpstr>PowerPoint Presentation</vt:lpstr>
      <vt:lpstr>Map reading &amp; Phase diagrams</vt:lpstr>
      <vt:lpstr>Phase diagram map reading (pp. 366-370)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Fong, Jerry</cp:lastModifiedBy>
  <cp:revision>60</cp:revision>
  <dcterms:created xsi:type="dcterms:W3CDTF">2013-11-26T17:16:30Z</dcterms:created>
  <dcterms:modified xsi:type="dcterms:W3CDTF">2013-12-04T14:57:51Z</dcterms:modified>
</cp:coreProperties>
</file>