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7" r:id="rId3"/>
    <p:sldId id="274" r:id="rId4"/>
    <p:sldId id="276" r:id="rId5"/>
    <p:sldId id="273" r:id="rId6"/>
    <p:sldId id="257" r:id="rId7"/>
    <p:sldId id="256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70" r:id="rId18"/>
    <p:sldId id="271" r:id="rId19"/>
    <p:sldId id="272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60"/>
  </p:normalViewPr>
  <p:slideViewPr>
    <p:cSldViewPr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C7E62-58DC-4FCD-9F30-5024F6369D71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373E-8793-4A12-84C1-FEB22132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96EE0-9AC1-416F-BF00-4D83CB59E2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8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9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73E-8793-4A12-84C1-FEB22132C3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FC6E3-7A11-463F-876C-B313C4210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C2934-D2DF-4923-8865-26520A277CED}" type="slidenum">
              <a:rPr lang="en-US"/>
              <a:pPr/>
              <a:t>19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42869F-CAC8-4899-92B5-F5E19A6A6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5330-6CFA-4B68-B9C6-4622AFFB6EBB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4573-DED5-4B7E-B741-2B3EABC105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-agmDc9HNgkn6M&amp;tbnid=FAWg7kQOOv3LGM:&amp;ved=0CAUQjRw&amp;url=http://everydaywithchibi.blogspot.com/&amp;ei=itSUUqeuHYPuyQGTtYCgCA&amp;bvm=bv.57155469,d.aWc&amp;psig=AFQjCNFzkrguA6MBc5W9ygEQYAtmCjKuIQ&amp;ust=1385571795762246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p-OIRpwhowIRhM&amp;tbnid=cVLecZqbLdAZaM:&amp;ved=0CAUQjRw&amp;url=http://motls.blogspot.com/2012/10/evangelista-torricelli-anniversary.html&amp;ei=0NmUUsDoAcegyAG30ICYAw&amp;bvm=bv.57155469,d.aWc&amp;psig=AFQjCNGp-F4iL5eMVr_U4zbWw-ecgUFXRg&amp;ust=138557316212042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4876800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endParaRPr lang="en-US" sz="2400" dirty="0" smtClean="0"/>
          </a:p>
          <a:p>
            <a:r>
              <a:rPr lang="en-US" sz="2400" b="1" u="sng" dirty="0" smtClean="0"/>
              <a:t>Page	  do problem(s)</a:t>
            </a:r>
          </a:p>
          <a:p>
            <a:r>
              <a:rPr lang="en-US" sz="2400" b="1" dirty="0" smtClean="0"/>
              <a:t>378	87		   covered on</a:t>
            </a:r>
          </a:p>
          <a:p>
            <a:r>
              <a:rPr lang="en-US" sz="2400" b="1" dirty="0" smtClean="0"/>
              <a:t>379	89,91, 95;  99     pp. 359-371</a:t>
            </a:r>
          </a:p>
          <a:p>
            <a:pPr marL="457200" indent="-457200">
              <a:buAutoNum type="arabicPlain" startAt="380"/>
            </a:pPr>
            <a:r>
              <a:rPr lang="en-US" sz="2400" b="1" dirty="0" smtClean="0"/>
              <a:t>       101, 103</a:t>
            </a:r>
          </a:p>
          <a:p>
            <a:pPr marL="457200" indent="-457200">
              <a:buAutoNum type="arabicPlain" startAt="380"/>
            </a:pPr>
            <a:endParaRPr lang="en-US" sz="2400" b="1" dirty="0" smtClean="0"/>
          </a:p>
          <a:p>
            <a:r>
              <a:rPr lang="en-US" sz="2400" b="1" dirty="0" smtClean="0"/>
              <a:t>375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/>
              <a:t>33, 35, 39</a:t>
            </a:r>
          </a:p>
          <a:p>
            <a:pPr marL="457200" indent="-457200">
              <a:buAutoNum type="arabicPlain" startAt="376"/>
            </a:pPr>
            <a:r>
              <a:rPr lang="en-US" sz="2400" b="1" dirty="0" smtClean="0"/>
              <a:t>       43;  45, 47, 49,  covered on</a:t>
            </a:r>
          </a:p>
          <a:p>
            <a:pPr marL="457200" indent="-457200"/>
            <a:r>
              <a:rPr lang="en-US" sz="2400" b="1" dirty="0" smtClean="0"/>
              <a:t>               51, 57, 61, 65   pp. 327-359</a:t>
            </a:r>
          </a:p>
          <a:p>
            <a:pPr marL="457200" indent="-457200"/>
            <a:r>
              <a:rPr lang="en-US" sz="2400" b="1" dirty="0" smtClean="0"/>
              <a:t>377        75, 77;  79</a:t>
            </a:r>
          </a:p>
          <a:p>
            <a:pPr marL="457200" indent="-457200"/>
            <a:endParaRPr lang="en-US" sz="2400" b="1" dirty="0" smtClean="0"/>
          </a:p>
          <a:p>
            <a:pPr marL="457200" indent="-457200"/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53000" y="584775"/>
            <a:ext cx="4191000" cy="2369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Chapter 8: 359-371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Vaporization curves, heating/cooling curves &amp;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hase diagrams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Chapter 8: 327-359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Models for what holds liquids and various classes of solids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WEEK 15 (12/2-12/6)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971800"/>
            <a:ext cx="39624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To do</a:t>
            </a:r>
          </a:p>
          <a:p>
            <a:pPr algn="ctr"/>
            <a:r>
              <a:rPr lang="en-US" sz="2800" b="1" i="1" dirty="0" smtClean="0"/>
              <a:t>Exam 3</a:t>
            </a:r>
          </a:p>
          <a:p>
            <a:pPr algn="ctr"/>
            <a:r>
              <a:rPr lang="en-US" sz="2800" b="1" i="1" dirty="0" smtClean="0"/>
              <a:t>Monday 12 December 2013</a:t>
            </a:r>
            <a:endParaRPr lang="en-US" sz="2800" dirty="0" smtClean="0"/>
          </a:p>
          <a:p>
            <a:pPr algn="ctr"/>
            <a:endParaRPr lang="en-US" sz="2800" b="1" i="1" u="sng" dirty="0" smtClean="0"/>
          </a:p>
        </p:txBody>
      </p:sp>
      <p:pic>
        <p:nvPicPr>
          <p:cNvPr id="1030" name="Picture 6" descr="https://encrypted-tbn2.gstatic.com/images?q=tbn:ANd9GcQkL53VVfJFAe5LiNvZKsNHSYiP6bUERcFoKAHHGXroUlFwyxC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14875"/>
            <a:ext cx="2857500" cy="214312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2895600" y="1676400"/>
            <a:ext cx="0" cy="990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3200400"/>
            <a:ext cx="0" cy="1371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877701"/>
            <a:ext cx="8260079" cy="59000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81400" y="3827729"/>
            <a:ext cx="0" cy="2392740"/>
          </a:xfrm>
          <a:prstGeom prst="line">
            <a:avLst/>
          </a:prstGeom>
          <a:ln w="41275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2209800"/>
            <a:ext cx="271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Minimum  velocity to break free of intermolecular forces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6192982"/>
            <a:ext cx="138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v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escape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odds of escape depend on temperature and the molecular size of the molecules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447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SEE ALSO: p. 361 of text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5240" y="1295400"/>
            <a:ext cx="677108" cy="42672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b="1" dirty="0" smtClean="0"/>
              <a:t>Number of molecules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814647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6536" y="762000"/>
            <a:ext cx="1752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MW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514600"/>
            <a:ext cx="1828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MW=20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intermolecular interactions also affect velocities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98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631084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408" y="216103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N(v</a:t>
            </a:r>
            <a:r>
              <a:rPr lang="en-US" sz="5400" b="1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en-US" sz="5400" b="1" dirty="0" smtClean="0">
                <a:sym typeface="Symbol" panose="05050102010706020507" pitchFamily="18" charset="2"/>
              </a:rPr>
              <a:t>e</a:t>
            </a:r>
            <a:r>
              <a:rPr lang="en-US" sz="54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-E(</a:t>
            </a:r>
            <a:r>
              <a:rPr lang="en-US" sz="5400" b="1" baseline="30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54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US" sz="5400" b="1" baseline="30000" dirty="0" smtClean="0">
                <a:sym typeface="Symbol" panose="05050102010706020507" pitchFamily="18" charset="2"/>
              </a:rPr>
              <a:t>/</a:t>
            </a:r>
            <a:r>
              <a:rPr lang="en-US" sz="5400" b="1" baseline="30000" dirty="0">
                <a:sym typeface="Symbol" panose="05050102010706020507" pitchFamily="18" charset="2"/>
              </a:rPr>
              <a:t>R</a:t>
            </a:r>
            <a:r>
              <a:rPr lang="en-US" sz="5400" b="1" baseline="30000" dirty="0" smtClean="0">
                <a:sym typeface="Symbol" panose="05050102010706020507" pitchFamily="18" charset="2"/>
              </a:rPr>
              <a:t>T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0649" y="2209800"/>
            <a:ext cx="1169551" cy="2590800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Number of molecules N</a:t>
            </a:r>
            <a:r>
              <a:rPr lang="en-US" sz="3200" b="1" baseline="-25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772834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Energy, </a:t>
            </a:r>
            <a:r>
              <a:rPr lang="en-US" sz="3600" b="1" dirty="0" err="1" smtClean="0">
                <a:solidFill>
                  <a:srgbClr val="FF0000"/>
                </a:solidFill>
              </a:rPr>
              <a:t>E</a:t>
            </a:r>
            <a:r>
              <a:rPr lang="en-US" sz="3600" b="1" baseline="-25000" dirty="0" err="1" smtClean="0">
                <a:solidFill>
                  <a:srgbClr val="FF0000"/>
                </a:solidFill>
              </a:rPr>
              <a:t>i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86932"/>
            <a:ext cx="499664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/>
              <a:t>P</a:t>
            </a:r>
            <a:r>
              <a:rPr lang="en-US" sz="3600" b="1" baseline="-25000" dirty="0" err="1" smtClean="0"/>
              <a:t>escape</a:t>
            </a:r>
            <a:r>
              <a:rPr lang="en-US" sz="3600" b="1" dirty="0" smtClean="0"/>
              <a:t> =</a:t>
            </a:r>
            <a:r>
              <a:rPr lang="en-US" sz="3600" b="1" dirty="0" err="1" smtClean="0"/>
              <a:t>N</a:t>
            </a:r>
            <a:r>
              <a:rPr lang="en-US" sz="3600" b="1" baseline="-25000" dirty="0" err="1" smtClean="0"/>
              <a:t>escape</a:t>
            </a:r>
            <a:r>
              <a:rPr lang="en-US" sz="3600" b="1" dirty="0" smtClean="0"/>
              <a:t> RT/V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P = constant*e</a:t>
            </a:r>
            <a:r>
              <a:rPr lang="en-US" sz="3600" b="1" baseline="30000" dirty="0" smtClean="0"/>
              <a:t>-</a:t>
            </a:r>
            <a:r>
              <a:rPr lang="en-US" sz="36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H(</a:t>
            </a:r>
            <a:r>
              <a:rPr lang="en-US" sz="3600" b="1" baseline="30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600" b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sz="3600" b="1" baseline="30000" dirty="0" smtClean="0">
                <a:sym typeface="Symbol" panose="05050102010706020507" pitchFamily="18" charset="2"/>
              </a:rPr>
              <a:t>/RT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49882" y="2626231"/>
            <a:ext cx="460366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Activation Energy  (</a:t>
            </a:r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vap</a:t>
            </a:r>
            <a:r>
              <a:rPr lang="en-US" sz="3200" b="1" dirty="0" smtClean="0">
                <a:solidFill>
                  <a:srgbClr val="FF0000"/>
                </a:solidFill>
              </a:rPr>
              <a:t>)  </a:t>
            </a:r>
            <a:r>
              <a:rPr lang="en-US" sz="3200" b="1" dirty="0" smtClean="0"/>
              <a:t>for escape as gas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778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" y="91684"/>
            <a:ext cx="5127622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P = constant*e</a:t>
            </a:r>
            <a:r>
              <a:rPr lang="en-US" sz="4000" b="1" baseline="30000" dirty="0"/>
              <a:t>-</a:t>
            </a:r>
            <a:r>
              <a:rPr lang="en-US" sz="40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H(</a:t>
            </a:r>
            <a:r>
              <a:rPr lang="en-US" sz="4000" b="1" baseline="30000" dirty="0" err="1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40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sz="4000" b="1" baseline="30000" dirty="0">
                <a:sym typeface="Symbol" panose="05050102010706020507" pitchFamily="18" charset="2"/>
              </a:rPr>
              <a:t>/RT</a:t>
            </a:r>
            <a:endParaRPr lang="en-US" sz="4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1819306"/>
            <a:ext cx="9220200" cy="57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0" y="1752600"/>
            <a:ext cx="386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 = A   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RT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76600" y="1148852"/>
            <a:ext cx="1219200" cy="67994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91456" y="809535"/>
            <a:ext cx="3938902" cy="2038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2848064"/>
            <a:ext cx="4572000" cy="4619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6939" y="3662759"/>
            <a:ext cx="1143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ether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5947" y="4589664"/>
            <a:ext cx="1295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alcohol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4074" y="5190209"/>
            <a:ext cx="1143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10" y="1173823"/>
            <a:ext cx="3867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 = A    - </a:t>
            </a:r>
            <a:r>
              <a:rPr lang="en-US" sz="3600" b="1" u="sng" dirty="0" smtClean="0"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ym typeface="Symbol" panose="05050102010706020507" pitchFamily="18" charset="2"/>
              </a:rPr>
              <a:t>vap</a:t>
            </a:r>
            <a:endParaRPr lang="en-US" sz="3600" b="1" dirty="0" smtClean="0"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RT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Development of the </a:t>
            </a:r>
            <a:r>
              <a:rPr lang="en-US" sz="3200" b="1" dirty="0" err="1" smtClean="0">
                <a:solidFill>
                  <a:srgbClr val="FF0000"/>
                </a:solidFill>
              </a:rPr>
              <a:t>Clausius-Clapeyron</a:t>
            </a:r>
            <a:r>
              <a:rPr lang="en-US" sz="3200" b="1" dirty="0" smtClean="0">
                <a:solidFill>
                  <a:srgbClr val="FF0000"/>
                </a:solidFill>
              </a:rPr>
              <a:t> equation </a:t>
            </a:r>
            <a:r>
              <a:rPr lang="en-US" sz="3200" dirty="0" smtClean="0"/>
              <a:t>(see text pg. 362)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18357"/>
            <a:ext cx="38679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= A   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 RT</a:t>
            </a:r>
            <a:r>
              <a:rPr lang="en-US" sz="3600" b="1" baseline="-25000" dirty="0" smtClean="0">
                <a:sym typeface="Symbol" panose="05050102010706020507" pitchFamily="18" charset="2"/>
              </a:rPr>
              <a:t>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99888" y="2249162"/>
            <a:ext cx="38679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</a:t>
            </a:r>
            <a:r>
              <a:rPr lang="en-US" sz="3600" b="1" baseline="-25000" dirty="0"/>
              <a:t>2</a:t>
            </a:r>
            <a:r>
              <a:rPr lang="en-US" sz="3600" b="1" dirty="0" smtClean="0"/>
              <a:t> = A    -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    RT</a:t>
            </a:r>
            <a:r>
              <a:rPr lang="en-US" sz="3600" b="1" baseline="-25000" dirty="0">
                <a:sym typeface="Symbol" panose="05050102010706020507" pitchFamily="18" charset="2"/>
              </a:rPr>
              <a:t>2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3465895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Ln </a:t>
            </a:r>
            <a:r>
              <a:rPr lang="en-US" sz="4000" b="1" dirty="0" smtClean="0"/>
              <a:t>P</a:t>
            </a:r>
            <a:r>
              <a:rPr lang="en-US" sz="4000" b="1" baseline="-25000" dirty="0"/>
              <a:t>2</a:t>
            </a:r>
            <a:r>
              <a:rPr lang="en-US" sz="4000" b="1" dirty="0" smtClean="0"/>
              <a:t> – Ln P</a:t>
            </a:r>
            <a:r>
              <a:rPr lang="en-US" sz="4000" b="1" baseline="-25000" dirty="0" smtClean="0"/>
              <a:t>1</a:t>
            </a:r>
            <a:r>
              <a:rPr lang="en-US" sz="4000" b="1" dirty="0" smtClean="0"/>
              <a:t> = </a:t>
            </a:r>
            <a:r>
              <a:rPr lang="en-US" sz="4000" b="1" dirty="0"/>
              <a:t>- </a:t>
            </a:r>
            <a:r>
              <a:rPr lang="en-US" sz="40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40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40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4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 b="1" dirty="0" smtClean="0">
                <a:sym typeface="Symbol" panose="05050102010706020507" pitchFamily="18" charset="2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 b="1" dirty="0" smtClean="0">
                <a:sym typeface="Symbol" panose="05050102010706020507" pitchFamily="18" charset="2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r>
              <a:rPr lang="en-US" sz="40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40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40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4000" b="1" u="sng" dirty="0" smtClean="0">
                <a:sym typeface="Symbol" panose="05050102010706020507" pitchFamily="18" charset="2"/>
              </a:rPr>
              <a:t>)</a:t>
            </a:r>
            <a:endParaRPr lang="en-US" sz="4000" b="1" u="sng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4000" b="1" dirty="0" smtClean="0"/>
              <a:t>				RT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          RT</a:t>
            </a:r>
            <a:r>
              <a:rPr lang="en-US" sz="4000" b="1" baseline="-25000" dirty="0" smtClean="0"/>
              <a:t>1</a:t>
            </a:r>
            <a:endParaRPr lang="en-US" sz="4000" u="sng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699280"/>
            <a:ext cx="19812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Ln </a:t>
            </a:r>
            <a:r>
              <a:rPr lang="en-US" sz="4400" b="1" u="sng" dirty="0" smtClean="0"/>
              <a:t>P</a:t>
            </a:r>
            <a:r>
              <a:rPr lang="en-US" sz="4400" b="1" u="sng" baseline="-25000" dirty="0" smtClean="0"/>
              <a:t>2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   P</a:t>
            </a:r>
            <a:r>
              <a:rPr lang="en-US" sz="4400" b="1" baseline="-25000" dirty="0" smtClean="0"/>
              <a:t>1</a:t>
            </a:r>
            <a:endParaRPr lang="en-US" sz="4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56788" y="4799949"/>
                <a:ext cx="3886200" cy="13458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𝐇𝐯𝐚𝐩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sz="3200" b="1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sz="3200" b="1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788" y="4799949"/>
                <a:ext cx="3886200" cy="13458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47188" y="5008193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6153858"/>
            <a:ext cx="568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Clausius-Clapeyron</a:t>
            </a:r>
            <a:r>
              <a:rPr lang="en-US" sz="3600" b="1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6917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612" y="813731"/>
            <a:ext cx="19812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Ln </a:t>
            </a:r>
            <a:r>
              <a:rPr lang="en-US" sz="4400" b="1" u="sng" dirty="0" smtClean="0"/>
              <a:t>P</a:t>
            </a:r>
            <a:r>
              <a:rPr lang="en-US" sz="4400" b="1" u="sng" baseline="-25000" dirty="0" smtClean="0"/>
              <a:t>2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   P</a:t>
            </a:r>
            <a:r>
              <a:rPr lang="en-US" sz="4400" b="1" baseline="-25000" dirty="0" smtClean="0"/>
              <a:t>1</a:t>
            </a:r>
            <a:endParaRPr lang="en-US" sz="44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914400"/>
                <a:ext cx="3886200" cy="13458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𝐇𝐯𝐚𝐩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sz="3200" b="1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sz="3200" b="1" i="0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914400"/>
                <a:ext cx="3886200" cy="13458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03896" y="1143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486606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Using units of atmosphere, we set P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=1 and T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= </a:t>
            </a:r>
            <a:r>
              <a:rPr lang="en-US" sz="3200" b="1" dirty="0" err="1" smtClean="0"/>
              <a:t>T</a:t>
            </a:r>
            <a:r>
              <a:rPr lang="en-US" sz="3200" b="1" baseline="-25000" dirty="0" err="1" smtClean="0"/>
              <a:t>bp</a:t>
            </a:r>
            <a:r>
              <a:rPr lang="en-US" sz="3200" b="1" dirty="0" smtClean="0"/>
              <a:t> (at 1 </a:t>
            </a:r>
            <a:r>
              <a:rPr lang="en-US" sz="3200" b="1" dirty="0" err="1" smtClean="0"/>
              <a:t>atm</a:t>
            </a:r>
            <a:r>
              <a:rPr lang="en-US" sz="3200" b="1" dirty="0" smtClean="0"/>
              <a:t>) and the </a:t>
            </a:r>
            <a:r>
              <a:rPr lang="en-US" sz="3200" b="1" dirty="0" err="1" smtClean="0"/>
              <a:t>Clausius-Clapeyron</a:t>
            </a:r>
            <a:r>
              <a:rPr lang="en-US" sz="3200" b="1" dirty="0" smtClean="0"/>
              <a:t> equation becomes: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886200"/>
            <a:ext cx="384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 =  C +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baseline="-25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>
                <a:sym typeface="Symbol" panose="05050102010706020507" pitchFamily="18" charset="2"/>
              </a:rPr>
              <a:t> </a:t>
            </a:r>
            <a:r>
              <a:rPr lang="en-US" sz="3600" b="1" dirty="0" smtClean="0">
                <a:sym typeface="Symbol" panose="05050102010706020507" pitchFamily="18" charset="2"/>
              </a:rPr>
              <a:t>                   RT</a:t>
            </a:r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C      = -</a:t>
            </a:r>
            <a:r>
              <a:rPr lang="en-US" sz="3600" b="1" u="sng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endParaRPr lang="en-US" sz="3600" b="1" u="sng" baseline="-25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 	     </a:t>
            </a:r>
            <a:r>
              <a:rPr lang="en-US" sz="3600" b="1" dirty="0" err="1" smtClean="0">
                <a:sym typeface="Symbol" panose="05050102010706020507" pitchFamily="18" charset="2"/>
              </a:rPr>
              <a:t>RT</a:t>
            </a:r>
            <a:r>
              <a:rPr lang="en-US" sz="3600" b="1" baseline="-25000" dirty="0" err="1" smtClean="0">
                <a:sym typeface="Symbol" panose="05050102010706020507" pitchFamily="18" charset="2"/>
              </a:rPr>
              <a:t>bp</a:t>
            </a:r>
            <a:r>
              <a:rPr lang="en-US" sz="3600" b="1" dirty="0" smtClean="0">
                <a:sym typeface="Symbol" panose="05050102010706020507" pitchFamily="18" charset="2"/>
              </a:rPr>
              <a:t>(K)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9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785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Ln P(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) =  C +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</a:t>
            </a:r>
            <a:r>
              <a:rPr lang="en-US" sz="3600" b="1" dirty="0" smtClean="0">
                <a:sym typeface="Symbol" panose="05050102010706020507" pitchFamily="18" charset="2"/>
              </a:rPr>
              <a:t>C= - </a:t>
            </a:r>
            <a:r>
              <a:rPr lang="en-US" sz="3600" b="1" u="sng" dirty="0" smtClean="0">
                <a:sym typeface="Symbol" panose="05050102010706020507" pitchFamily="18" charset="2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6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600" b="1" u="sng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3600" b="1" baseline="-25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3600" b="1" dirty="0" smtClean="0">
                <a:sym typeface="Symbol" panose="05050102010706020507" pitchFamily="18" charset="2"/>
              </a:rPr>
              <a:t>                               RT</a:t>
            </a:r>
            <a:r>
              <a:rPr lang="en-US" sz="3600" b="1" dirty="0" smtClean="0"/>
              <a:t> 		    </a:t>
            </a:r>
            <a:r>
              <a:rPr lang="en-US" sz="3600" b="1" dirty="0" err="1" smtClean="0"/>
              <a:t>RT</a:t>
            </a:r>
            <a:r>
              <a:rPr lang="en-US" sz="3600" b="1" baseline="-25000" dirty="0" err="1" smtClean="0"/>
              <a:t>bp</a:t>
            </a:r>
            <a:endParaRPr lang="en-US" sz="3600" b="1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1" y="2286000"/>
            <a:ext cx="8137264" cy="541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920338"/>
            <a:ext cx="43434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Y= </a:t>
            </a:r>
            <a:r>
              <a:rPr lang="en-US" sz="3200" b="1" dirty="0" err="1" smtClean="0"/>
              <a:t>ln</a:t>
            </a:r>
            <a:r>
              <a:rPr lang="en-US" sz="3200" b="1" dirty="0" smtClean="0"/>
              <a:t> P       </a:t>
            </a:r>
            <a:r>
              <a:rPr lang="en-US" sz="3200" b="1" dirty="0"/>
              <a:t>X=1/T </a:t>
            </a:r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33600" y="1200329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 = b + </a:t>
            </a:r>
            <a:r>
              <a:rPr lang="en-US" sz="4000" b="1" dirty="0" err="1"/>
              <a:t>mX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0972" y="2686513"/>
            <a:ext cx="4343400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m=</a:t>
            </a:r>
            <a:r>
              <a:rPr lang="en-US" sz="3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u="sng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>
                <a:sym typeface="Symbol" panose="05050102010706020507" pitchFamily="18" charset="2"/>
              </a:rPr>
              <a:t>	</a:t>
            </a:r>
            <a:r>
              <a:rPr lang="en-US" sz="3200" b="1" dirty="0" smtClean="0">
                <a:sym typeface="Symbol" panose="05050102010706020507" pitchFamily="18" charset="2"/>
              </a:rPr>
              <a:t>b=C=</a:t>
            </a:r>
            <a:r>
              <a:rPr lang="en-US" sz="3200" b="1" dirty="0"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ym typeface="Symbol" panose="05050102010706020507" pitchFamily="18" charset="2"/>
              </a:rPr>
              <a:t>-</a:t>
            </a:r>
            <a:r>
              <a:rPr lang="en-US" sz="3200" b="1" u="sng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u="sng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sz="3200" b="1" u="sng" dirty="0" smtClean="0">
              <a:sym typeface="Symbol" panose="05050102010706020507" pitchFamily="18" charset="2"/>
            </a:endParaRPr>
          </a:p>
          <a:p>
            <a:r>
              <a:rPr lang="en-US" sz="3200" b="1" dirty="0"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sym typeface="Symbol" panose="05050102010706020507" pitchFamily="18" charset="2"/>
              </a:rPr>
              <a:t>      R			  </a:t>
            </a:r>
            <a:r>
              <a:rPr lang="en-US" sz="3200" b="1" dirty="0" err="1" smtClean="0">
                <a:sym typeface="Symbol" panose="05050102010706020507" pitchFamily="18" charset="2"/>
              </a:rPr>
              <a:t>RT</a:t>
            </a:r>
            <a:r>
              <a:rPr lang="en-US" sz="3200" b="1" baseline="-25000" dirty="0" err="1" smtClean="0">
                <a:sym typeface="Symbol" panose="05050102010706020507" pitchFamily="18" charset="2"/>
              </a:rPr>
              <a:t>bp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3668" y="4028201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3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vap</a:t>
            </a:r>
            <a:r>
              <a:rPr lang="en-US" sz="3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=-38.045 kJ</a:t>
            </a:r>
          </a:p>
          <a:p>
            <a:r>
              <a:rPr lang="en-US" sz="3200" b="1" dirty="0" err="1" smtClean="0">
                <a:sym typeface="Symbol" panose="05050102010706020507" pitchFamily="18" charset="2"/>
              </a:rPr>
              <a:t>T</a:t>
            </a:r>
            <a:r>
              <a:rPr lang="en-US" sz="3200" b="1" baseline="-25000" dirty="0" err="1" smtClean="0">
                <a:sym typeface="Symbol" panose="05050102010706020507" pitchFamily="18" charset="2"/>
              </a:rPr>
              <a:t>bp</a:t>
            </a:r>
            <a:r>
              <a:rPr lang="en-US" sz="3200" b="1" baseline="-25000" dirty="0" smtClean="0">
                <a:sym typeface="Symbol" panose="05050102010706020507" pitchFamily="18" charset="2"/>
              </a:rPr>
              <a:t>      </a:t>
            </a:r>
            <a:r>
              <a:rPr lang="en-US" sz="3200" b="1" dirty="0" smtClean="0">
                <a:sym typeface="Symbol" panose="05050102010706020507" pitchFamily="18" charset="2"/>
              </a:rPr>
              <a:t>=374 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69593" y="5820796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Vaporization of water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1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b="1" i="1">
                <a:solidFill>
                  <a:schemeClr val="accent2"/>
                </a:solidFill>
                <a:latin typeface="Vivaldi" pitchFamily="66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ivaldi" pitchFamily="66" charset="0"/>
              </a:rPr>
              <a:t>ice</a:t>
            </a:r>
            <a:r>
              <a:rPr lang="en-US" b="1" i="1">
                <a:solidFill>
                  <a:srgbClr val="FF0000"/>
                </a:solidFill>
                <a:latin typeface="Vivaldi" pitchFamily="66" charset="0"/>
              </a:rPr>
              <a:t> </a:t>
            </a:r>
            <a:r>
              <a:rPr lang="en-US" b="1" i="1">
                <a:solidFill>
                  <a:schemeClr val="accent2"/>
                </a:solidFill>
                <a:latin typeface="Vivaldi" pitchFamily="66" charset="0"/>
              </a:rPr>
              <a:t>melting</a:t>
            </a:r>
            <a:r>
              <a:rPr lang="en-US" b="1" i="1">
                <a:solidFill>
                  <a:srgbClr val="FF0000"/>
                </a:solidFill>
                <a:latin typeface="Vivaldi" pitchFamily="66" charset="0"/>
              </a:rPr>
              <a:t>-</a:t>
            </a:r>
            <a:r>
              <a:rPr lang="en-US" sz="3200" i="1">
                <a:solidFill>
                  <a:srgbClr val="FF0000"/>
                </a:solidFill>
              </a:rPr>
              <a:t> the Movie-frame by frame </a:t>
            </a:r>
            <a:r>
              <a:rPr lang="en-US" sz="3200"/>
              <a:t>: heating/cooling curves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4478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447800" y="4800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1447800" y="4191000"/>
            <a:ext cx="8382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286000" y="4191000"/>
            <a:ext cx="12954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3581400" y="2438400"/>
            <a:ext cx="914400" cy="1752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495800" y="2438400"/>
            <a:ext cx="2286000" cy="0"/>
          </a:xfrm>
          <a:prstGeom prst="line">
            <a:avLst/>
          </a:prstGeom>
          <a:noFill/>
          <a:ln w="57150">
            <a:pattFill prst="pct4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6781800" y="198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81000" y="182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T ( </a:t>
            </a:r>
            <a:r>
              <a:rPr lang="en-US" b="1" baseline="30000">
                <a:solidFill>
                  <a:schemeClr val="hlink"/>
                </a:solidFill>
              </a:rPr>
              <a:t>o</a:t>
            </a:r>
            <a:r>
              <a:rPr lang="en-US" b="1">
                <a:solidFill>
                  <a:schemeClr val="hlink"/>
                </a:solidFill>
              </a:rPr>
              <a:t>C)</a:t>
            </a:r>
            <a:r>
              <a:rPr lang="en-US"/>
              <a:t> 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1524000" y="5029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600200" y="5715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676400" y="5105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Energy in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13716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6858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-10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838200" y="3886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0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14478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447800" y="2362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2057400" y="12192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Heating up a block of ice </a:t>
            </a:r>
            <a:r>
              <a:rPr lang="en-US" b="1" i="0" dirty="0"/>
              <a:t>( see also-fig </a:t>
            </a:r>
            <a:r>
              <a:rPr lang="en-US" b="1" dirty="0" smtClean="0"/>
              <a:t>8.44 p 363</a:t>
            </a:r>
            <a:r>
              <a:rPr lang="en-US" b="1" i="0" dirty="0" smtClean="0"/>
              <a:t>)</a:t>
            </a:r>
            <a:endParaRPr lang="en-US" b="1" i="0" dirty="0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533400" y="4038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0" y="3352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START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286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35814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495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6781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47800" y="2743200"/>
            <a:ext cx="91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Ice</a:t>
            </a:r>
          </a:p>
          <a:p>
            <a:r>
              <a:rPr lang="en-US" b="1">
                <a:solidFill>
                  <a:srgbClr val="FF6600"/>
                </a:solidFill>
              </a:rPr>
              <a:t>Heats</a:t>
            </a:r>
          </a:p>
          <a:p>
            <a:endParaRPr lang="en-US" b="1"/>
          </a:p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2514600" y="2819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Ice </a:t>
            </a:r>
            <a:r>
              <a:rPr lang="en-US" b="1">
                <a:solidFill>
                  <a:schemeClr val="hlink"/>
                </a:solidFill>
              </a:rPr>
              <a:t>melts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3657600" y="1752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4724400" y="1676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 </a:t>
            </a:r>
            <a:r>
              <a:rPr lang="en-US" b="1">
                <a:solidFill>
                  <a:srgbClr val="FF0066"/>
                </a:solidFill>
              </a:rPr>
              <a:t>boils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6858000" y="1600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Steam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1600200" y="3657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2438400" y="3657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+ L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39624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4724400" y="3657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 + G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7010400" y="3657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770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  <p:bldP spid="47114" grpId="0" animBg="1"/>
      <p:bldP spid="47115" grpId="0" animBg="1"/>
      <p:bldP spid="47125" grpId="0"/>
      <p:bldP spid="47126" grpId="0" animBg="1"/>
      <p:bldP spid="47127" grpId="0"/>
      <p:bldP spid="47129" grpId="0" animBg="1"/>
      <p:bldP spid="47130" grpId="0" animBg="1"/>
      <p:bldP spid="47131" grpId="0" animBg="1"/>
      <p:bldP spid="47132" grpId="0" animBg="1"/>
      <p:bldP spid="47133" grpId="0"/>
      <p:bldP spid="47135" grpId="0"/>
      <p:bldP spid="47136" grpId="0"/>
      <p:bldP spid="47137" grpId="0"/>
      <p:bldP spid="47138" grpId="0"/>
      <p:bldP spid="47139" grpId="0"/>
      <p:bldP spid="47140" grpId="0"/>
      <p:bldP spid="47140" grpId="1"/>
      <p:bldP spid="47141" grpId="0"/>
      <p:bldP spid="47142" grpId="0"/>
      <p:bldP spid="47142" grpId="1"/>
      <p:bldP spid="471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6200000" flipH="1">
            <a:off x="-419100" y="2857500"/>
            <a:ext cx="36576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1447800" y="4724400"/>
            <a:ext cx="7315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800" y="1981200"/>
            <a:ext cx="3048000" cy="243840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4191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57500" y="3467100"/>
            <a:ext cx="2057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2286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1447800" y="2438400"/>
            <a:ext cx="2438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9067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Two `heats’ measured in heating/cooling curves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 </a:t>
            </a:r>
            <a:r>
              <a:rPr lang="en-US" sz="2800" b="1" dirty="0" smtClean="0"/>
              <a:t>for single phase,  q= (cal/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gram)</a:t>
            </a:r>
            <a:r>
              <a:rPr lang="en-US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en-US" sz="2800" b="1" dirty="0" smtClean="0"/>
              <a:t>for two phases in equilibrium : q= (cal/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)  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1676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Heat m grams of solid ice (only solid present)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 </a:t>
            </a:r>
            <a:r>
              <a:rPr lang="en-US" b="1" baseline="-25000" dirty="0" smtClean="0">
                <a:solidFill>
                  <a:srgbClr val="FF0000"/>
                </a:solidFill>
              </a:rPr>
              <a:t>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419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in cal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1447800" y="4419600"/>
            <a:ext cx="2438400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953000"/>
            <a:ext cx="50292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ice</a:t>
            </a:r>
            <a:r>
              <a:rPr lang="en-US" dirty="0" smtClean="0"/>
              <a:t> =specific heat of solid (single phase) ice=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2895600" y="3429000"/>
            <a:ext cx="1981200" cy="0"/>
          </a:xfrm>
          <a:prstGeom prst="line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76600" y="3200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T</a:t>
            </a:r>
            <a:r>
              <a:rPr lang="en-US" baseline="-25000" dirty="0" smtClean="0">
                <a:sym typeface="Symbol"/>
              </a:rPr>
              <a:t>ice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6764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ice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524000" y="5791200"/>
            <a:ext cx="12954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24000" y="5943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905000" y="594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T</a:t>
            </a:r>
            <a:r>
              <a:rPr lang="en-US" baseline="-25000" dirty="0" smtClean="0">
                <a:sym typeface="Symbol"/>
              </a:rPr>
              <a:t>ice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24200" y="5486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Calories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g * </a:t>
            </a:r>
            <a:r>
              <a:rPr lang="en-US" sz="1600" b="1" baseline="30000" dirty="0" err="1" smtClean="0"/>
              <a:t>o</a:t>
            </a:r>
            <a:r>
              <a:rPr lang="en-US" sz="1600" b="1" dirty="0" err="1" smtClean="0"/>
              <a:t>C</a:t>
            </a:r>
            <a:endParaRPr lang="en-US" sz="1600" b="1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4495800" y="1981200"/>
            <a:ext cx="2819400" cy="0"/>
          </a:xfrm>
          <a:prstGeom prst="line">
            <a:avLst/>
          </a:prstGeom>
          <a:ln w="34925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43400" y="213360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Melt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b="1" dirty="0" smtClean="0"/>
              <a:t> grams of solid ice </a:t>
            </a:r>
          </a:p>
          <a:p>
            <a:r>
              <a:rPr lang="en-US" b="1" dirty="0" smtClean="0"/>
              <a:t>to liquid (liquid and solid present </a:t>
            </a:r>
          </a:p>
          <a:p>
            <a:r>
              <a:rPr lang="en-US" b="1" dirty="0" smtClean="0"/>
              <a:t>at same time)</a:t>
            </a:r>
            <a:endParaRPr lang="en-US" b="1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572000" y="1752600"/>
            <a:ext cx="2667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315200" y="1524000"/>
            <a:ext cx="6096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4102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Q</a:t>
            </a:r>
            <a:r>
              <a:rPr lang="en-US" b="1" baseline="-25000" dirty="0" err="1" smtClean="0">
                <a:solidFill>
                  <a:srgbClr val="660066"/>
                </a:solidFill>
              </a:rPr>
              <a:t>melt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86400" y="4953000"/>
            <a:ext cx="358140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melt</a:t>
            </a:r>
            <a:r>
              <a:rPr lang="en-US" dirty="0" smtClean="0"/>
              <a:t> = specific heat of fusion=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867400" y="548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Q</a:t>
            </a:r>
            <a:r>
              <a:rPr lang="en-US" b="1" baseline="-25000" dirty="0" err="1" smtClean="0">
                <a:solidFill>
                  <a:srgbClr val="660066"/>
                </a:solidFill>
              </a:rPr>
              <a:t>melt</a:t>
            </a:r>
            <a:endParaRPr lang="en-US" b="1" dirty="0">
              <a:solidFill>
                <a:srgbClr val="660066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5715000" y="5867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096000" y="594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858000" y="5334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Calories</a:t>
            </a:r>
            <a:endParaRPr lang="en-US" sz="1600" dirty="0" smtClean="0"/>
          </a:p>
          <a:p>
            <a:r>
              <a:rPr lang="en-US" sz="1600" b="1" dirty="0" smtClean="0"/>
              <a:t>   g</a:t>
            </a:r>
            <a:endParaRPr lang="en-US" sz="1600" b="1" dirty="0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7010400" y="5867400"/>
            <a:ext cx="5334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124200" y="57912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  <p:bldP spid="37" grpId="0" animBg="1"/>
      <p:bldP spid="62" grpId="0"/>
      <p:bldP spid="63" grpId="0"/>
      <p:bldP spid="66" grpId="0"/>
      <p:bldP spid="67" grpId="0"/>
      <p:bldP spid="68" grpId="0"/>
      <p:bldP spid="73" grpId="0"/>
      <p:bldP spid="80" grpId="0"/>
      <p:bldP spid="81" grpId="0" animBg="1"/>
      <p:bldP spid="83" grpId="0"/>
      <p:bldP spid="87" grpId="0"/>
      <p:bldP spid="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Cooling/heating curves: quantitative analysis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219200" y="15240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219200" y="4191000"/>
            <a:ext cx="1143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362200" y="4191000"/>
            <a:ext cx="15240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3886200" y="2362200"/>
            <a:ext cx="1524000" cy="1828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410200" y="2362200"/>
            <a:ext cx="2514600" cy="0"/>
          </a:xfrm>
          <a:prstGeom prst="line">
            <a:avLst/>
          </a:prstGeom>
          <a:noFill/>
          <a:ln w="38100">
            <a:pattFill prst="lgConfetti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7924800" y="1828800"/>
            <a:ext cx="6858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2362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V="1">
            <a:off x="3886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54102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79248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143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143000" y="4648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10668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143000" y="1143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Example: Heating up 10 g of water 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048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100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09600" y="3962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57200" y="4495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-10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9050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400 J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429000" y="5105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3739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029200" y="510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7923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73152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30140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1143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524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chemeClr val="hlink"/>
                </a:solidFill>
              </a:rPr>
              <a:t>110 </a:t>
            </a:r>
            <a:r>
              <a:rPr lang="en-US" b="1" i="0" baseline="30000">
                <a:solidFill>
                  <a:schemeClr val="hlink"/>
                </a:solidFill>
              </a:rPr>
              <a:t>o</a:t>
            </a:r>
            <a:r>
              <a:rPr lang="en-US" b="1" i="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8305800" y="510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FF6600"/>
                </a:solidFill>
              </a:rPr>
              <a:t>30340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610600" y="495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1371600" y="17526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8610600" y="1752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362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38862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>
            <a:off x="54102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>
            <a:off x="7924800" y="2362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4" name="Line 60"/>
          <p:cNvSpPr>
            <a:spLocks noChangeShapeType="1"/>
          </p:cNvSpPr>
          <p:nvPr/>
        </p:nvSpPr>
        <p:spPr bwMode="auto">
          <a:xfrm>
            <a:off x="1143000" y="23622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12954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13716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2743200" y="5715000"/>
            <a:ext cx="5334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743200" y="57150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6400800" y="57150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6400800" y="59436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4343400" y="5715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8001000" y="57150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0" y="2743200"/>
            <a:ext cx="14478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ice</a:t>
            </a:r>
            <a:r>
              <a:rPr lang="en-US"/>
              <a:t> </a:t>
            </a: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1371600" y="2895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Specific heat of ice</a:t>
            </a: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1600200" y="2209800"/>
            <a:ext cx="19050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Melting ice</a:t>
            </a:r>
          </a:p>
          <a:p>
            <a:r>
              <a:rPr lang="en-US" b="1"/>
              <a:t>S</a:t>
            </a:r>
            <a:r>
              <a:rPr lang="en-US" b="1">
                <a:sym typeface="Wingdings" pitchFamily="2" charset="2"/>
              </a:rPr>
              <a:t>L transition</a:t>
            </a:r>
            <a:endParaRPr lang="en-US" b="1"/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4038600" y="4038600"/>
            <a:ext cx="2362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Specific Heat of `fusion’ (melting) </a:t>
            </a:r>
          </a:p>
          <a:p>
            <a:pPr>
              <a:spcBef>
                <a:spcPct val="50000"/>
              </a:spcBef>
            </a:pPr>
            <a:r>
              <a:rPr lang="en-US" b="1"/>
              <a:t>=</a:t>
            </a:r>
            <a:r>
              <a:rPr lang="en-US" b="1">
                <a:solidFill>
                  <a:srgbClr val="FF6600"/>
                </a:solidFill>
              </a:rPr>
              <a:t>3340</a:t>
            </a:r>
            <a:r>
              <a:rPr lang="en-US" b="1"/>
              <a:t>/10=</a:t>
            </a:r>
            <a:r>
              <a:rPr lang="en-US" b="1">
                <a:solidFill>
                  <a:srgbClr val="FF0066"/>
                </a:solidFill>
              </a:rPr>
              <a:t>334 J/g</a:t>
            </a:r>
          </a:p>
        </p:txBody>
      </p:sp>
      <p:sp>
        <p:nvSpPr>
          <p:cNvPr id="31823" name="Line 79"/>
          <p:cNvSpPr>
            <a:spLocks noChangeShapeType="1"/>
          </p:cNvSpPr>
          <p:nvPr/>
        </p:nvSpPr>
        <p:spPr bwMode="auto">
          <a:xfrm>
            <a:off x="2362200" y="4572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2590800" y="4724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3340 J</a:t>
            </a:r>
          </a:p>
        </p:txBody>
      </p:sp>
      <p:sp>
        <p:nvSpPr>
          <p:cNvPr id="31825" name="Text Box 81"/>
          <p:cNvSpPr txBox="1">
            <a:spLocks noChangeArrowheads="1"/>
          </p:cNvSpPr>
          <p:nvPr/>
        </p:nvSpPr>
        <p:spPr bwMode="auto">
          <a:xfrm>
            <a:off x="3581400" y="1905000"/>
            <a:ext cx="190500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water</a:t>
            </a:r>
          </a:p>
        </p:txBody>
      </p:sp>
      <p:sp>
        <p:nvSpPr>
          <p:cNvPr id="31827" name="Text Box 83"/>
          <p:cNvSpPr txBox="1">
            <a:spLocks noChangeArrowheads="1"/>
          </p:cNvSpPr>
          <p:nvPr/>
        </p:nvSpPr>
        <p:spPr bwMode="auto">
          <a:xfrm>
            <a:off x="5562600" y="1905000"/>
            <a:ext cx="2057400" cy="3667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00FFFF">
                  <a:gamma/>
                  <a:shade val="46275"/>
                  <a:invGamma/>
                </a:srgbClr>
              </a:gs>
              <a:gs pos="100000">
                <a:srgbClr val="00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Boiling water</a:t>
            </a: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4572000" y="3352800"/>
            <a:ext cx="2743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Specific heat of water</a:t>
            </a:r>
          </a:p>
          <a:p>
            <a:pPr>
              <a:spcBef>
                <a:spcPct val="50000"/>
              </a:spcBef>
            </a:pPr>
            <a:r>
              <a:rPr lang="en-US" dirty="0"/>
              <a:t>= </a:t>
            </a:r>
            <a:r>
              <a:rPr lang="en-US" b="1" dirty="0">
                <a:solidFill>
                  <a:srgbClr val="FF6600"/>
                </a:solidFill>
              </a:rPr>
              <a:t>4184 J</a:t>
            </a:r>
            <a:r>
              <a:rPr lang="en-US" dirty="0"/>
              <a:t>/(</a:t>
            </a:r>
            <a:r>
              <a:rPr lang="en-US" b="1" dirty="0">
                <a:solidFill>
                  <a:srgbClr val="0000FF"/>
                </a:solidFill>
              </a:rPr>
              <a:t>100 C</a:t>
            </a:r>
            <a:r>
              <a:rPr lang="en-US" dirty="0"/>
              <a:t> *</a:t>
            </a:r>
            <a:r>
              <a:rPr lang="en-US" b="1" dirty="0"/>
              <a:t>10 g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</a:pPr>
            <a:r>
              <a:rPr lang="en-US" dirty="0"/>
              <a:t>=</a:t>
            </a:r>
            <a:r>
              <a:rPr lang="en-US" b="1" dirty="0">
                <a:solidFill>
                  <a:srgbClr val="FF0066"/>
                </a:solidFill>
              </a:rPr>
              <a:t>4.184 J/C g</a:t>
            </a: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4114800" y="4648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4184 J</a:t>
            </a:r>
          </a:p>
        </p:txBody>
      </p:sp>
      <p:sp>
        <p:nvSpPr>
          <p:cNvPr id="31830" name="Line 86"/>
          <p:cNvSpPr>
            <a:spLocks noChangeShapeType="1"/>
          </p:cNvSpPr>
          <p:nvPr/>
        </p:nvSpPr>
        <p:spPr bwMode="auto">
          <a:xfrm>
            <a:off x="39624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38862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2" name="Text Box 88"/>
          <p:cNvSpPr txBox="1">
            <a:spLocks noChangeArrowheads="1"/>
          </p:cNvSpPr>
          <p:nvPr/>
        </p:nvSpPr>
        <p:spPr bwMode="auto">
          <a:xfrm>
            <a:off x="3886200" y="29718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</a:rPr>
              <a:t>100 C</a:t>
            </a:r>
          </a:p>
        </p:txBody>
      </p:sp>
      <p:sp>
        <p:nvSpPr>
          <p:cNvPr id="31833" name="Line 89"/>
          <p:cNvSpPr>
            <a:spLocks noChangeShapeType="1"/>
          </p:cNvSpPr>
          <p:nvPr/>
        </p:nvSpPr>
        <p:spPr bwMode="auto">
          <a:xfrm>
            <a:off x="1219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4" name="Line 90"/>
          <p:cNvSpPr>
            <a:spLocks noChangeShapeType="1"/>
          </p:cNvSpPr>
          <p:nvPr/>
        </p:nvSpPr>
        <p:spPr bwMode="auto">
          <a:xfrm>
            <a:off x="1219200" y="5105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36" name="Rectangle 92"/>
          <p:cNvSpPr>
            <a:spLocks noChangeArrowheads="1"/>
          </p:cNvSpPr>
          <p:nvPr/>
        </p:nvSpPr>
        <p:spPr bwMode="auto">
          <a:xfrm>
            <a:off x="1524000" y="3276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=</a:t>
            </a:r>
            <a:r>
              <a:rPr lang="en-US" b="1">
                <a:solidFill>
                  <a:srgbClr val="FF6600"/>
                </a:solidFill>
              </a:rPr>
              <a:t>400</a:t>
            </a:r>
            <a:r>
              <a:rPr lang="en-US" b="1">
                <a:solidFill>
                  <a:srgbClr val="0000FF"/>
                </a:solidFill>
              </a:rPr>
              <a:t> J/ (</a:t>
            </a:r>
            <a:r>
              <a:rPr lang="en-US" b="1">
                <a:solidFill>
                  <a:schemeClr val="hlink"/>
                </a:solidFill>
              </a:rPr>
              <a:t>10 </a:t>
            </a:r>
            <a:r>
              <a:rPr lang="en-US" b="1" baseline="30000">
                <a:solidFill>
                  <a:schemeClr val="hlink"/>
                </a:solidFill>
              </a:rPr>
              <a:t>o</a:t>
            </a:r>
            <a:r>
              <a:rPr lang="en-US" b="1">
                <a:solidFill>
                  <a:srgbClr val="0000FF"/>
                </a:solidFill>
              </a:rPr>
              <a:t> C </a:t>
            </a:r>
            <a:r>
              <a:rPr lang="en-US" b="1"/>
              <a:t>* 10 g)</a:t>
            </a:r>
            <a:r>
              <a:rPr lang="en-US" b="1">
                <a:solidFill>
                  <a:srgbClr val="0000FF"/>
                </a:solidFill>
              </a:rPr>
              <a:t> </a:t>
            </a:r>
            <a:endParaRPr lang="en-US" b="1"/>
          </a:p>
        </p:txBody>
      </p:sp>
      <p:sp>
        <p:nvSpPr>
          <p:cNvPr id="31837" name="Rectangle 93"/>
          <p:cNvSpPr>
            <a:spLocks noChangeArrowheads="1"/>
          </p:cNvSpPr>
          <p:nvPr/>
        </p:nvSpPr>
        <p:spPr bwMode="auto">
          <a:xfrm>
            <a:off x="1371600" y="3657600"/>
            <a:ext cx="116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=</a:t>
            </a:r>
            <a:r>
              <a:rPr lang="en-US" b="1">
                <a:solidFill>
                  <a:srgbClr val="FF0066"/>
                </a:solidFill>
              </a:rPr>
              <a:t>4 J/g </a:t>
            </a:r>
            <a:r>
              <a:rPr lang="en-US" b="1" i="0" baseline="30000">
                <a:solidFill>
                  <a:srgbClr val="FF0066"/>
                </a:solidFill>
              </a:rPr>
              <a:t>o</a:t>
            </a:r>
            <a:r>
              <a:rPr lang="en-US" b="1" i="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31843" name="Text Box 99"/>
          <p:cNvSpPr txBox="1">
            <a:spLocks noChangeArrowheads="1"/>
          </p:cNvSpPr>
          <p:nvPr/>
        </p:nvSpPr>
        <p:spPr bwMode="auto">
          <a:xfrm>
            <a:off x="5410200" y="3124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Specific heat of boiling (condensation)</a:t>
            </a:r>
          </a:p>
        </p:txBody>
      </p:sp>
      <p:sp>
        <p:nvSpPr>
          <p:cNvPr id="31844" name="Line 100"/>
          <p:cNvSpPr>
            <a:spLocks noChangeShapeType="1"/>
          </p:cNvSpPr>
          <p:nvPr/>
        </p:nvSpPr>
        <p:spPr bwMode="auto">
          <a:xfrm>
            <a:off x="5410200" y="2667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5" name="Text Box 101"/>
          <p:cNvSpPr txBox="1">
            <a:spLocks noChangeArrowheads="1"/>
          </p:cNvSpPr>
          <p:nvPr/>
        </p:nvSpPr>
        <p:spPr bwMode="auto">
          <a:xfrm>
            <a:off x="5943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22217 J</a:t>
            </a:r>
          </a:p>
        </p:txBody>
      </p:sp>
      <p:sp>
        <p:nvSpPr>
          <p:cNvPr id="31846" name="Text Box 102"/>
          <p:cNvSpPr txBox="1">
            <a:spLocks noChangeArrowheads="1"/>
          </p:cNvSpPr>
          <p:nvPr/>
        </p:nvSpPr>
        <p:spPr bwMode="auto">
          <a:xfrm>
            <a:off x="5638800" y="3733800"/>
            <a:ext cx="2286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=</a:t>
            </a:r>
            <a:r>
              <a:rPr lang="en-US" b="1">
                <a:solidFill>
                  <a:srgbClr val="FF6600"/>
                </a:solidFill>
              </a:rPr>
              <a:t>22217</a:t>
            </a:r>
            <a:r>
              <a:rPr lang="en-US" b="1"/>
              <a:t> /1</a:t>
            </a:r>
            <a:r>
              <a:rPr lang="en-US" b="1">
                <a:solidFill>
                  <a:schemeClr val="hlink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b="1"/>
              <a:t>~</a:t>
            </a:r>
            <a:r>
              <a:rPr lang="en-US" b="1">
                <a:solidFill>
                  <a:srgbClr val="FF0066"/>
                </a:solidFill>
              </a:rPr>
              <a:t>2222 J/g</a:t>
            </a:r>
          </a:p>
        </p:txBody>
      </p:sp>
      <p:sp>
        <p:nvSpPr>
          <p:cNvPr id="31848" name="Text Box 104"/>
          <p:cNvSpPr txBox="1">
            <a:spLocks noChangeArrowheads="1"/>
          </p:cNvSpPr>
          <p:nvPr/>
        </p:nvSpPr>
        <p:spPr bwMode="auto">
          <a:xfrm>
            <a:off x="7924800" y="990600"/>
            <a:ext cx="12192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Heating steam</a:t>
            </a:r>
          </a:p>
        </p:txBody>
      </p:sp>
      <p:sp>
        <p:nvSpPr>
          <p:cNvPr id="31849" name="Line 105"/>
          <p:cNvSpPr>
            <a:spLocks noChangeShapeType="1"/>
          </p:cNvSpPr>
          <p:nvPr/>
        </p:nvSpPr>
        <p:spPr bwMode="auto">
          <a:xfrm>
            <a:off x="533400" y="3886200"/>
            <a:ext cx="533400" cy="68580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50" name="Text Box 106"/>
          <p:cNvSpPr txBox="1">
            <a:spLocks noChangeArrowheads="1"/>
          </p:cNvSpPr>
          <p:nvPr/>
        </p:nvSpPr>
        <p:spPr bwMode="auto">
          <a:xfrm>
            <a:off x="0" y="3429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851" name="Text Box 107"/>
          <p:cNvSpPr txBox="1">
            <a:spLocks noChangeArrowheads="1"/>
          </p:cNvSpPr>
          <p:nvPr/>
        </p:nvSpPr>
        <p:spPr bwMode="auto">
          <a:xfrm>
            <a:off x="990600" y="6324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All  S</a:t>
            </a:r>
          </a:p>
        </p:txBody>
      </p:sp>
      <p:sp>
        <p:nvSpPr>
          <p:cNvPr id="31852" name="Text Box 108"/>
          <p:cNvSpPr txBox="1">
            <a:spLocks noChangeArrowheads="1"/>
          </p:cNvSpPr>
          <p:nvPr/>
        </p:nvSpPr>
        <p:spPr bwMode="auto">
          <a:xfrm>
            <a:off x="2590800" y="6324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 + L</a:t>
            </a:r>
            <a:r>
              <a:rPr lang="en-US"/>
              <a:t> </a:t>
            </a:r>
          </a:p>
        </p:txBody>
      </p:sp>
      <p:sp>
        <p:nvSpPr>
          <p:cNvPr id="31853" name="Text Box 109"/>
          <p:cNvSpPr txBox="1">
            <a:spLocks noChangeArrowheads="1"/>
          </p:cNvSpPr>
          <p:nvPr/>
        </p:nvSpPr>
        <p:spPr bwMode="auto">
          <a:xfrm>
            <a:off x="4191000" y="6324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All L</a:t>
            </a:r>
          </a:p>
        </p:txBody>
      </p:sp>
      <p:sp>
        <p:nvSpPr>
          <p:cNvPr id="31854" name="Text Box 110"/>
          <p:cNvSpPr txBox="1">
            <a:spLocks noChangeArrowheads="1"/>
          </p:cNvSpPr>
          <p:nvPr/>
        </p:nvSpPr>
        <p:spPr bwMode="auto">
          <a:xfrm>
            <a:off x="6019800" y="6324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 + G</a:t>
            </a:r>
          </a:p>
        </p:txBody>
      </p:sp>
      <p:sp>
        <p:nvSpPr>
          <p:cNvPr id="31855" name="Text Box 111"/>
          <p:cNvSpPr txBox="1">
            <a:spLocks noChangeArrowheads="1"/>
          </p:cNvSpPr>
          <p:nvPr/>
        </p:nvSpPr>
        <p:spPr bwMode="auto">
          <a:xfrm>
            <a:off x="7696200" y="6324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ALL G</a:t>
            </a:r>
          </a:p>
        </p:txBody>
      </p:sp>
    </p:spTree>
    <p:extLst>
      <p:ext uri="{BB962C8B-B14F-4D97-AF65-F5344CB8AC3E}">
        <p14:creationId xmlns:p14="http://schemas.microsoft.com/office/powerpoint/2010/main" val="34677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3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2000"/>
                                        <p:tgtEl>
                                          <p:spTgt spid="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animBg="1"/>
      <p:bldP spid="31754" grpId="0" animBg="1"/>
      <p:bldP spid="31755" grpId="0" animBg="1"/>
      <p:bldP spid="31756" grpId="0" animBg="1"/>
      <p:bldP spid="31765" grpId="0"/>
      <p:bldP spid="31779" grpId="0" animBg="1"/>
      <p:bldP spid="31780" grpId="0" animBg="1"/>
      <p:bldP spid="31797" grpId="0" animBg="1"/>
      <p:bldP spid="31798" grpId="0" animBg="1"/>
      <p:bldP spid="31799" grpId="0" animBg="1"/>
      <p:bldP spid="31799" grpId="1" animBg="1"/>
      <p:bldP spid="31800" grpId="0" animBg="1"/>
      <p:bldP spid="31804" grpId="0" animBg="1"/>
      <p:bldP spid="31805" grpId="0" animBg="1"/>
      <p:bldP spid="31807" grpId="0" animBg="1"/>
      <p:bldP spid="31812" grpId="0" animBg="1"/>
      <p:bldP spid="31813" grpId="0" animBg="1"/>
      <p:bldP spid="31814" grpId="0" animBg="1"/>
      <p:bldP spid="31815" grpId="0" animBg="1"/>
      <p:bldP spid="31816" grpId="0" animBg="1"/>
      <p:bldP spid="31817" grpId="0" animBg="1"/>
      <p:bldP spid="31818" grpId="0" animBg="1"/>
      <p:bldP spid="31819" grpId="0"/>
      <p:bldP spid="31819" grpId="1"/>
      <p:bldP spid="31820" grpId="0" animBg="1"/>
      <p:bldP spid="31822" grpId="0"/>
      <p:bldP spid="31822" grpId="1"/>
      <p:bldP spid="31823" grpId="0" animBg="1"/>
      <p:bldP spid="31823" grpId="1" animBg="1"/>
      <p:bldP spid="31824" grpId="0"/>
      <p:bldP spid="31824" grpId="1"/>
      <p:bldP spid="31825" grpId="0" animBg="1"/>
      <p:bldP spid="31827" grpId="0" animBg="1"/>
      <p:bldP spid="31828" grpId="0"/>
      <p:bldP spid="31828" grpId="1"/>
      <p:bldP spid="31829" grpId="0"/>
      <p:bldP spid="31829" grpId="1"/>
      <p:bldP spid="31830" grpId="0" animBg="1"/>
      <p:bldP spid="31830" grpId="1" animBg="1"/>
      <p:bldP spid="31831" grpId="0" animBg="1"/>
      <p:bldP spid="31831" grpId="1" animBg="1"/>
      <p:bldP spid="31832" grpId="0"/>
      <p:bldP spid="31832" grpId="1"/>
      <p:bldP spid="31833" grpId="0" animBg="1"/>
      <p:bldP spid="31833" grpId="1" animBg="1"/>
      <p:bldP spid="31834" grpId="0" animBg="1"/>
      <p:bldP spid="31834" grpId="1" animBg="1"/>
      <p:bldP spid="31836" grpId="0"/>
      <p:bldP spid="31836" grpId="1"/>
      <p:bldP spid="31837" grpId="0"/>
      <p:bldP spid="31837" grpId="1"/>
      <p:bldP spid="31843" grpId="0"/>
      <p:bldP spid="31843" grpId="1"/>
      <p:bldP spid="31844" grpId="0" animBg="1"/>
      <p:bldP spid="31844" grpId="1" animBg="1"/>
      <p:bldP spid="31845" grpId="0"/>
      <p:bldP spid="31845" grpId="1"/>
      <p:bldP spid="31846" grpId="0"/>
      <p:bldP spid="31846" grpId="1"/>
      <p:bldP spid="31848" grpId="0" animBg="1"/>
      <p:bldP spid="31849" grpId="0" animBg="1"/>
      <p:bldP spid="31850" grpId="0"/>
      <p:bldP spid="31851" grpId="0"/>
      <p:bldP spid="31852" grpId="0"/>
      <p:bldP spid="31853" grpId="0"/>
      <p:bldP spid="31854" grpId="0"/>
      <p:bldP spid="318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371" y="1635826"/>
            <a:ext cx="50953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 Extended Lewis Rule Problems  (16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4077" y="2027595"/>
            <a:ext cx="28342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Resonance  (12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371" y="2381294"/>
            <a:ext cx="36277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3.3.  VSEPR Geometries  (6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4077" y="2785298"/>
            <a:ext cx="403136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3.4. Bond Order  (8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each)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4077" y="3200891"/>
            <a:ext cx="42307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3.5. Hybridization (8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2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each)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4077" y="3553945"/>
            <a:ext cx="66179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3.6. Specific Heat Calculations (12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total)    show work !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2461" y="3958629"/>
            <a:ext cx="59905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3.7. Hess Law	Calculations (4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each, 8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4664" y="4311002"/>
            <a:ext cx="53063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3.8. Ideal Gas Computations	(14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total)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4664" y="4703794"/>
            <a:ext cx="30773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3.9 Phase Changes ( 9 </a:t>
            </a:r>
            <a:r>
              <a:rPr lang="en-US" sz="2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371" y="5055790"/>
            <a:ext cx="35547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3.10	Multiple Guess (4 </a:t>
            </a:r>
            <a:r>
              <a:rPr lang="en-US" sz="21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</a:t>
            </a:r>
            <a:r>
              <a:rPr lang="en-US" sz="21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122427"/>
            <a:ext cx="712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Snapshot of Exam 3 headers and point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1117" y="5448205"/>
            <a:ext cx="3841082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00" b="1" dirty="0"/>
              <a:t>99 points +1 </a:t>
            </a:r>
            <a:r>
              <a:rPr lang="en-US" sz="2100" b="1" dirty="0" err="1"/>
              <a:t>pt</a:t>
            </a:r>
            <a:r>
              <a:rPr lang="en-US" sz="2100" b="1" dirty="0"/>
              <a:t> for name</a:t>
            </a:r>
          </a:p>
        </p:txBody>
      </p:sp>
    </p:spTree>
    <p:extLst>
      <p:ext uri="{BB962C8B-B14F-4D97-AF65-F5344CB8AC3E}">
        <p14:creationId xmlns:p14="http://schemas.microsoft.com/office/powerpoint/2010/main" val="84414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8305800" cy="1004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9933"/>
                </a:solidFill>
              </a:rPr>
              <a:t>Cryophorous</a:t>
            </a:r>
            <a:r>
              <a:rPr lang="en-US" sz="2400" b="1" dirty="0">
                <a:solidFill>
                  <a:srgbClr val="FF9933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demo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dramatic  visual of phase changes as T, P change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8153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33"/>
                </a:solidFill>
              </a:rPr>
              <a:t>Super saturation</a:t>
            </a:r>
            <a:r>
              <a:rPr lang="en-US" sz="2400"/>
              <a:t> </a:t>
            </a:r>
            <a:r>
              <a:rPr lang="en-US" sz="2400">
                <a:solidFill>
                  <a:schemeClr val="bg1"/>
                </a:solidFill>
              </a:rPr>
              <a:t>demo…heat during phase change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66800" y="1993938"/>
            <a:ext cx="716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i="0" dirty="0" smtClean="0">
                <a:solidFill>
                  <a:srgbClr val="FF0000"/>
                </a:solidFill>
              </a:rPr>
              <a:t>Vaporization curves </a:t>
            </a:r>
            <a:r>
              <a:rPr lang="en-US" sz="3200" i="0" dirty="0" smtClean="0">
                <a:solidFill>
                  <a:srgbClr val="FF0000"/>
                </a:solidFill>
              </a:rPr>
              <a:t>(360-363)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i="0" dirty="0" smtClean="0">
                <a:solidFill>
                  <a:srgbClr val="FF0000"/>
                </a:solidFill>
              </a:rPr>
              <a:t>Heating</a:t>
            </a:r>
            <a:r>
              <a:rPr lang="en-US" sz="3200" b="1" i="0" dirty="0" smtClean="0">
                <a:solidFill>
                  <a:srgbClr val="0000FF"/>
                </a:solidFill>
              </a:rPr>
              <a:t>/Cooling curves </a:t>
            </a:r>
            <a:r>
              <a:rPr lang="en-US" sz="3200" i="0" dirty="0" smtClean="0">
                <a:solidFill>
                  <a:srgbClr val="0000FF"/>
                </a:solidFill>
              </a:rPr>
              <a:t>(pp 363-366)  </a:t>
            </a:r>
            <a:endParaRPr lang="en-US" sz="3200" i="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i="0" dirty="0">
                <a:solidFill>
                  <a:srgbClr val="FF0066"/>
                </a:solidFill>
              </a:rPr>
              <a:t>Phase </a:t>
            </a:r>
            <a:r>
              <a:rPr lang="en-US" sz="3200" b="1" i="0" dirty="0">
                <a:solidFill>
                  <a:srgbClr val="0000FF"/>
                </a:solidFill>
              </a:rPr>
              <a:t>diagrams </a:t>
            </a:r>
            <a:r>
              <a:rPr lang="en-US" sz="3200" i="0" dirty="0" smtClean="0">
                <a:solidFill>
                  <a:srgbClr val="0000FF"/>
                </a:solidFill>
              </a:rPr>
              <a:t>(pp 366-370) </a:t>
            </a:r>
            <a:endParaRPr lang="en-US" sz="3200" i="0" dirty="0">
              <a:solidFill>
                <a:srgbClr val="0000FF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06188" y="124276"/>
            <a:ext cx="8229600" cy="107721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0" dirty="0">
                <a:solidFill>
                  <a:srgbClr val="FF0066"/>
                </a:solidFill>
              </a:rPr>
              <a:t>Phase</a:t>
            </a:r>
            <a:r>
              <a:rPr lang="en-US" sz="3200" i="0" dirty="0"/>
              <a:t> </a:t>
            </a:r>
            <a:r>
              <a:rPr lang="en-US" sz="3200" b="1" i="0" dirty="0"/>
              <a:t>transition</a:t>
            </a:r>
            <a:r>
              <a:rPr lang="en-US" sz="3200" i="0" dirty="0"/>
              <a:t>…”change of a pure substance from one state to another…”   </a:t>
            </a:r>
          </a:p>
        </p:txBody>
      </p:sp>
      <p:graphicFrame>
        <p:nvGraphicFramePr>
          <p:cNvPr id="26665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058045"/>
              </p:ext>
            </p:extLst>
          </p:nvPr>
        </p:nvGraphicFramePr>
        <p:xfrm>
          <a:off x="1447800" y="4104025"/>
          <a:ext cx="6477000" cy="2316480"/>
        </p:xfrm>
        <a:graphic>
          <a:graphicData uri="http://schemas.openxmlformats.org/drawingml/2006/table">
            <a:tbl>
              <a:tblPr/>
              <a:tblGrid>
                <a:gridCol w="1676400"/>
                <a:gridCol w="2265363"/>
                <a:gridCol w="253523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Compressible ??????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Fills  space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??????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liq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solid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3836363" y="4929727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chemeClr val="hlink"/>
                </a:solidFill>
              </a:rPr>
              <a:t>yes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5799612" y="4929727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chemeClr val="hlink"/>
                </a:solidFill>
              </a:rPr>
              <a:t>yes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3625714" y="5253359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rgbClr val="FF0066"/>
                </a:solidFill>
              </a:rPr>
              <a:t>~no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334000" y="5443763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 smtClean="0">
                <a:solidFill>
                  <a:schemeClr val="hlink"/>
                </a:solidFill>
              </a:rPr>
              <a:t>Yes, but </a:t>
            </a:r>
            <a:r>
              <a:rPr lang="en-US" sz="2400" b="1" i="0" dirty="0">
                <a:solidFill>
                  <a:schemeClr val="hlink"/>
                </a:solidFill>
              </a:rPr>
              <a:t>not like gas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4046444" y="590133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66"/>
                </a:solidFill>
              </a:rPr>
              <a:t>NO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5829300" y="583813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66"/>
                </a:solidFill>
              </a:rPr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188" y="1373594"/>
            <a:ext cx="851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Experimental ways to examine phase changes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18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9" grpId="0"/>
      <p:bldP spid="26660" grpId="0"/>
      <p:bldP spid="26661" grpId="0"/>
      <p:bldP spid="26662" grpId="0"/>
      <p:bldP spid="26663" grpId="0"/>
      <p:bldP spid="266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88308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37338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26 inch armor plating of Japanese battleship after torpedo strike…the power of water’s incompressibility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132847" cy="2744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810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US Mark 26 torpedo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~95 </a:t>
            </a:r>
            <a:r>
              <a:rPr lang="en-US" sz="3200" b="1" dirty="0" err="1" smtClean="0">
                <a:solidFill>
                  <a:srgbClr val="FF0000"/>
                </a:solidFill>
              </a:rPr>
              <a:t>lbs</a:t>
            </a:r>
            <a:r>
              <a:rPr lang="en-US" sz="3200" b="1" dirty="0" smtClean="0">
                <a:solidFill>
                  <a:srgbClr val="FF0000"/>
                </a:solidFill>
              </a:rPr>
              <a:t> of explosive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2590800" y="14478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143000" y="153364"/>
            <a:ext cx="8001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400" b="1" dirty="0"/>
              <a:t>Microscopic view of phase changes: </a:t>
            </a:r>
            <a:r>
              <a:rPr lang="en-US" sz="2400" b="1" dirty="0">
                <a:solidFill>
                  <a:srgbClr val="0000FF"/>
                </a:solidFill>
              </a:rPr>
              <a:t>water</a:t>
            </a:r>
            <a:r>
              <a:rPr lang="en-US" sz="2400" b="1" dirty="0"/>
              <a:t> as</a:t>
            </a:r>
          </a:p>
          <a:p>
            <a:pPr>
              <a:spcBef>
                <a:spcPct val="1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ball- on-an invisible -spring -attached -to -a -wall</a:t>
            </a:r>
            <a:r>
              <a:rPr lang="en-US" sz="2400" b="1" dirty="0"/>
              <a:t> analogy</a:t>
            </a:r>
          </a:p>
        </p:txBody>
      </p:sp>
      <p:pic>
        <p:nvPicPr>
          <p:cNvPr id="7172" name="Picture 9" descr="BrownBrickWall_tile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103909"/>
            <a:ext cx="88423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429000" y="979260"/>
            <a:ext cx="1912938" cy="83099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T=10 </a:t>
            </a:r>
            <a:r>
              <a:rPr lang="en-US" sz="2400" b="1" baseline="30000" dirty="0" err="1"/>
              <a:t>o</a:t>
            </a:r>
            <a:r>
              <a:rPr lang="en-US" sz="2400" b="1" dirty="0" err="1"/>
              <a:t>C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(liquid)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3200400" y="1810257"/>
            <a:ext cx="2141538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T= 30</a:t>
            </a:r>
            <a:r>
              <a:rPr lang="en-US" sz="2400" b="1" baseline="30000" dirty="0"/>
              <a:t>o </a:t>
            </a:r>
            <a:r>
              <a:rPr lang="en-US" sz="2400" b="1" dirty="0"/>
              <a:t>C (still liquid)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3200400" y="2596547"/>
            <a:ext cx="2141538" cy="83099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T= 90</a:t>
            </a:r>
            <a:r>
              <a:rPr lang="en-US" sz="2400" b="1" baseline="30000" dirty="0"/>
              <a:t>o</a:t>
            </a:r>
            <a:r>
              <a:rPr lang="en-US" sz="2400" b="1" dirty="0"/>
              <a:t>C </a:t>
            </a:r>
          </a:p>
          <a:p>
            <a:r>
              <a:rPr lang="en-US" sz="2400" b="1" dirty="0"/>
              <a:t>(still liquid</a:t>
            </a:r>
            <a:r>
              <a:rPr lang="en-US" b="1" dirty="0"/>
              <a:t>)</a:t>
            </a:r>
          </a:p>
        </p:txBody>
      </p:sp>
      <p:pic>
        <p:nvPicPr>
          <p:cNvPr id="717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68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944562" y="3358468"/>
            <a:ext cx="4419600" cy="156966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Increasing energy (</a:t>
            </a:r>
            <a:r>
              <a:rPr lang="en-US" sz="2400" b="1" i="0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b="1" dirty="0"/>
              <a:t> expressed as </a:t>
            </a:r>
            <a:r>
              <a:rPr lang="en-US" sz="2400" b="1" dirty="0" smtClean="0"/>
              <a:t>the </a:t>
            </a:r>
            <a:r>
              <a:rPr lang="en-US" sz="2400" b="1" dirty="0"/>
              <a:t>bouncing of </a:t>
            </a:r>
            <a:r>
              <a:rPr lang="en-US" sz="2400" b="1" dirty="0" smtClean="0"/>
              <a:t>a ball is proportional </a:t>
            </a:r>
            <a:r>
              <a:rPr lang="en-US" sz="2400" b="1" dirty="0"/>
              <a:t>to temperature measured in </a:t>
            </a:r>
            <a:r>
              <a:rPr lang="en-US" sz="2400" b="1" dirty="0" smtClean="0"/>
              <a:t>wall (Boltzmann)</a:t>
            </a:r>
            <a:endParaRPr lang="en-US" sz="2400" b="1" dirty="0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6248400" y="1143000"/>
            <a:ext cx="21336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T= 100</a:t>
            </a:r>
            <a:r>
              <a:rPr lang="en-US" sz="2400" b="1" baseline="30000" dirty="0"/>
              <a:t>o </a:t>
            </a:r>
            <a:r>
              <a:rPr lang="en-US" sz="2400" b="1" dirty="0"/>
              <a:t>C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5562600" y="1524082"/>
            <a:ext cx="3581400" cy="24929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 invisible spring breaks and energy goes into breaking the spring, </a:t>
            </a:r>
            <a:r>
              <a:rPr lang="en-US" sz="2400" b="1" dirty="0">
                <a:solidFill>
                  <a:srgbClr val="FF0000"/>
                </a:solidFill>
              </a:rPr>
              <a:t>not </a:t>
            </a:r>
            <a:r>
              <a:rPr lang="en-US" sz="2400" b="1" dirty="0"/>
              <a:t>bouncing against the wall =&gt;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No temperature change</a:t>
            </a:r>
            <a:endParaRPr lang="en-US" sz="2400" dirty="0"/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914400" y="4876800"/>
            <a:ext cx="4441824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J</a:t>
            </a:r>
            <a:r>
              <a:rPr lang="en-US" sz="2400" dirty="0"/>
              <a:t>  </a:t>
            </a:r>
            <a:r>
              <a:rPr lang="en-US" sz="2400" b="1" dirty="0" smtClean="0">
                <a:sym typeface="Symbol"/>
              </a:rPr>
              <a:t></a:t>
            </a:r>
            <a:r>
              <a:rPr lang="en-US" sz="2400" b="1" dirty="0" smtClean="0"/>
              <a:t> </a:t>
            </a:r>
            <a:r>
              <a:rPr lang="en-US" sz="2400" b="1" dirty="0"/>
              <a:t>T( </a:t>
            </a:r>
            <a:r>
              <a:rPr lang="en-US" sz="2400" b="1" baseline="30000" dirty="0" err="1"/>
              <a:t>o</a:t>
            </a:r>
            <a:r>
              <a:rPr lang="en-US" sz="2400" b="1" dirty="0" err="1"/>
              <a:t>C</a:t>
            </a:r>
            <a:r>
              <a:rPr lang="en-US" sz="2400" b="1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J</a:t>
            </a:r>
            <a:r>
              <a:rPr lang="en-US" sz="2400" b="1" dirty="0"/>
              <a:t> </a:t>
            </a:r>
            <a:r>
              <a:rPr lang="en-US" sz="2400" b="1" dirty="0" smtClean="0">
                <a:sym typeface="Symbol"/>
              </a:rPr>
              <a:t>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to mass of balls m(g)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5516562" y="4038600"/>
            <a:ext cx="3703638" cy="142808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J</a:t>
            </a:r>
            <a:r>
              <a:rPr lang="en-US" sz="2800" b="1" dirty="0"/>
              <a:t> </a:t>
            </a:r>
            <a:r>
              <a:rPr lang="en-US" sz="2800" b="1" dirty="0" smtClean="0">
                <a:sym typeface="Symbol"/>
              </a:rPr>
              <a:t></a:t>
            </a:r>
            <a:r>
              <a:rPr lang="en-US" sz="2800" b="1" dirty="0" smtClean="0"/>
              <a:t> </a:t>
            </a:r>
            <a:r>
              <a:rPr lang="en-US" sz="2800" b="1" dirty="0"/>
              <a:t>m(g)</a:t>
            </a:r>
          </a:p>
          <a:p>
            <a:pPr>
              <a:spcBef>
                <a:spcPct val="1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J</a:t>
            </a:r>
            <a:r>
              <a:rPr lang="en-US" sz="2800" b="1" dirty="0"/>
              <a:t> depends on breaking point of spring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152400" y="5920181"/>
            <a:ext cx="43434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  </a:t>
            </a:r>
            <a:r>
              <a:rPr lang="en-US" sz="2400" b="1" u="sng" dirty="0">
                <a:solidFill>
                  <a:srgbClr val="FF0000"/>
                </a:solidFill>
              </a:rPr>
              <a:t>J   </a:t>
            </a:r>
            <a:r>
              <a:rPr lang="en-US" sz="2400" b="1" u="sng" dirty="0" smtClean="0">
                <a:solidFill>
                  <a:srgbClr val="FF0000"/>
                </a:solidFill>
              </a:rPr>
              <a:t>~_ 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</a:rPr>
              <a:t>specific </a:t>
            </a:r>
            <a:r>
              <a:rPr lang="en-US" sz="2400" b="1" dirty="0">
                <a:solidFill>
                  <a:srgbClr val="0000FF"/>
                </a:solidFill>
              </a:rPr>
              <a:t>heat capacity</a:t>
            </a:r>
            <a:endParaRPr lang="en-US" sz="2400" b="1" u="sng" dirty="0">
              <a:solidFill>
                <a:srgbClr val="0000FF"/>
              </a:solidFill>
            </a:endParaRPr>
          </a:p>
          <a:p>
            <a:r>
              <a:rPr lang="en-US" sz="2400" b="1" baseline="30000" dirty="0" smtClean="0"/>
              <a:t> </a:t>
            </a:r>
            <a:r>
              <a:rPr lang="en-US" sz="2400" b="1" dirty="0" smtClean="0"/>
              <a:t>  T(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r>
              <a:rPr lang="en-US" sz="2400" b="1" dirty="0" smtClean="0"/>
              <a:t>) *m(g)</a:t>
            </a:r>
            <a:r>
              <a:rPr lang="en-US" sz="2400" b="1" dirty="0" smtClean="0">
                <a:solidFill>
                  <a:srgbClr val="0000FF"/>
                </a:solidFill>
              </a:rPr>
              <a:t>    </a:t>
            </a:r>
            <a:r>
              <a:rPr lang="en-US" sz="2400" b="1" dirty="0">
                <a:solidFill>
                  <a:srgbClr val="0000FF"/>
                </a:solidFill>
              </a:rPr>
              <a:t>of a phase (liquid)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621212" y="5693472"/>
            <a:ext cx="46482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J</a:t>
            </a:r>
            <a:r>
              <a:rPr lang="en-US" sz="2800" dirty="0"/>
              <a:t> </a:t>
            </a:r>
            <a:r>
              <a:rPr lang="en-US" sz="2800" i="0" dirty="0"/>
              <a:t> ~ </a:t>
            </a:r>
            <a:r>
              <a:rPr lang="en-US" sz="2800" b="1" i="0" dirty="0">
                <a:solidFill>
                  <a:srgbClr val="FF0000"/>
                </a:solidFill>
              </a:rPr>
              <a:t>specific heat of transition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m(g)  </a:t>
            </a:r>
            <a:r>
              <a:rPr lang="en-US" sz="2800" dirty="0" smtClean="0"/>
              <a:t>  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0000FF"/>
                </a:solidFill>
              </a:rPr>
              <a:t>liquid </a:t>
            </a:r>
            <a:r>
              <a:rPr lang="en-US" sz="2800" b="1" dirty="0"/>
              <a:t>to </a:t>
            </a:r>
            <a:r>
              <a:rPr lang="en-US" sz="2800" b="1" dirty="0">
                <a:solidFill>
                  <a:srgbClr val="FF0066"/>
                </a:solidFill>
              </a:rPr>
              <a:t>steam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52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0.00787 C -0.06163 0.00856 -0.10503 0.00787 -0.14826 0.00995 C -0.15417 0.01018 -0.15573 0.01852 -0.14826 0.01898 C -0.11285 0.02106 -0.07726 0.02037 -0.04167 0.02106 C -0.07517 0.03634 -0.11632 0.02801 -0.15174 0.03009 C -0.13455 0.03727 -0.16024 0.02731 -0.11493 0.03449 C -0.11146 0.03495 -0.10851 0.03866 -0.10503 0.03889 C -0.08611 0.03958 -0.06719 0.04051 -0.04826 0.0412 C -0.07847 0.05046 -0.1184 0.04907 -0.1467 0.05 C -0.15017 0.05116 -0.16354 0.05162 -0.1566 0.06111 C -0.15538 0.06273 -0.1533 0.06273 -0.15174 0.06342 C -0.13368 0.08634 -0.10174 0.06759 -0.0783 0.06342 C -0.0283 0.06551 -0.04618 0.06551 -0.025 0.06551 " pathEditMode="relative" ptsTypes="ffffffffffffA">
                                      <p:cBhvr>
                                        <p:cTn id="16" dur="5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00324 C -0.03628 -0.00949 -0.01476 -0.00093 -0.03003 -0.00995 C -0.03316 -0.01181 -0.03993 -0.01435 -0.03993 -0.01435 C -0.0783 -0.01366 -0.18628 -0.04931 -0.14826 -0.00116 C -0.14427 0.0162 -0.15035 -0.0037 -0.14167 0.00787 C -0.13993 0.01018 -0.1401 0.01435 -0.13837 0.01667 C -0.13802 0.01713 -0.12847 0.02338 -0.12674 0.02338 C -0.09497 0.02477 -0.06337 0.02477 -0.0316 0.02546 C -0.06458 0.03194 -0.09618 0.03102 -0.13003 0.03217 C -0.13698 0.04143 -0.13976 0.0412 -0.15 0.04329 C -0.13194 0.04954 -0.15365 0.04259 -0.11337 0.04768 C -0.1092 0.04815 -0.1059 0.05393 -0.10174 0.0544 C -0.08281 0.05648 -0.06389 0.05602 -0.04497 0.05671 C -0.07135 0.07384 -0.12656 0.06713 -0.14826 0.06782 C -0.12622 0.07731 -0.06528 0.07384 -0.0467 0.07454 C -0.06493 0.08217 -0.03767 0.07014 -0.0566 0.08102 C -0.06858 0.08796 -0.08403 0.08819 -0.0967 0.09213 C -0.09618 0.09213 -0.09549 0.09213 -0.09497 0.09213 C -0.09045 0.09282 -0.08611 0.09421 -0.0816 0.09444 C -0.06667 0.09514 -0.05156 0.09444 -0.03663 0.09444 " pathEditMode="relative" ptsTypes="fffffffffffffffffffA">
                                      <p:cBhvr>
                                        <p:cTn id="25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0781 0.0007 -0.01563 0.0007 -0.02344 0.00232 C -0.02639 0.00301 -0.02882 0.00602 -0.03177 0.00672 C -0.06424 0.01343 -0.09722 0.01019 -0.13004 0.01111 C -0.12431 0.03565 -0.07292 0.02222 -0.0717 0.02222 C -0.04913 0.03218 -0.06528 0.02639 -0.0217 0.02894 C -0.0316 0.03195 -0.03958 0.04121 -0.05 0.04213 C -0.06563 0.04352 -0.08108 0.04375 -0.0967 0.04445 C -0.10035 0.04537 -0.10972 0.04954 -0.11337 0.04445 C -0.11458 0.04283 -0.1099 0.04306 -0.10833 0.04213 C -0.10608 0.04074 -0.10399 0.03889 -0.10174 0.03773 C -0.09601 0.03472 -0.08819 0.03172 -0.08177 0.02894 C -0.04479 0.03009 -0.0283 0.02222 -0.00174 0.04005 C 0.00903 0.06204 0.02674 0.05185 -0.02344 0.05556 C -0.04288 0.06088 -0.06354 0.06065 -0.08333 0.06227 C -0.08663 0.06297 -0.0901 0.06343 -0.0934 0.06435 C -0.09514 0.06482 -0.1 0.06759 -0.09844 0.06667 C -0.08941 0.06088 -0.07986 0.06088 -0.07014 0.05787 C -0.06181 0.05857 -0.05347 0.05834 -0.04514 0.05996 C -0.0401 0.06088 -0.0375 0.06621 -0.03333 0.06898 C -0.02361 0.07547 -0.0158 0.0838 -0.00504 0.08658 C -0.0066 0.08681 -0.02552 0.08982 -0.02847 0.09121 C -0.03038 0.09213 -0.03142 0.09491 -0.03333 0.0956 C -0.03663 0.09699 -0.0401 0.09699 -0.0434 0.09769 C -0.07031 0.11019 -0.07899 0.1007 -0.12014 0.09769 C -0.1151 0.0963 -0.11007 0.09468 -0.10504 0.09329 C -0.10226 0.09259 -0.0967 0.09121 -0.0967 0.09121 C -0.03785 0.09306 -0.04531 0.08959 -0.00833 0.10232 C -0.01615 0.1169 -0.03472 0.11852 -0.0467 0.11991 C -0.06337 0.12199 -0.08004 0.12408 -0.0967 0.12662 C -0.10781 0.12593 -0.11927 0.12778 -0.13004 0.12454 C -0.13403 0.12338 -0.12222 0.12153 -0.1184 0.11991 C -0.10729 0.11482 -0.09861 0.11088 -0.08681 0.1088 C -0.07396 0.10949 -0.06094 0.10718 -0.04844 0.11111 C -0.04219 0.1132 -0.03941 0.12408 -0.03333 0.12662 C -0.02604 0.13658 -0.02066 0.13588 -0.01007 0.13773 C -0.05399 0.14537 -0.07951 0.14537 -0.13333 0.14676 C -0.10278 0.14746 -0.07222 0.14676 -0.04167 0.14884 C -0.03976 0.14908 -0.03854 0.15209 -0.03681 0.15324 C -0.03264 0.15602 -0.02587 0.15695 -0.0217 0.15787 C -0.05504 0.15926 -0.08854 0.15926 -0.1217 0.16435 C -0.07674 0.16528 -0.03177 0.16667 0.01319 0.16667 " pathEditMode="relative" ptsTypes="fffffffffffffffffffffffffffffffffffffffffA">
                                      <p:cBhvr>
                                        <p:cTn id="3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736 C 0.07569 0.0287 0.16094 0.02616 0.23767 0.01667 C 0.4092 0.01736 0.55781 0.01829 0.73333 0.01829 " pathEditMode="relative" rAng="0" ptsTypes="ffA">
                                      <p:cBhvr>
                                        <p:cTn id="5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  <p:bldP spid="66566" grpId="2" animBg="1"/>
      <p:bldP spid="66566" grpId="3" animBg="1"/>
      <p:bldP spid="66566" grpId="4" animBg="1"/>
      <p:bldP spid="66571" grpId="0" animBg="1"/>
      <p:bldP spid="66575" grpId="0" animBg="1"/>
      <p:bldP spid="66576" grpId="0" animBg="1"/>
      <p:bldP spid="66579" grpId="0" animBg="1"/>
      <p:bldP spid="66580" grpId="0" animBg="1"/>
      <p:bldP spid="66581" grpId="0" animBg="1"/>
      <p:bldP spid="66582" grpId="0" animBg="1"/>
      <p:bldP spid="66583" grpId="0" animBg="1"/>
      <p:bldP spid="66585" grpId="0" animBg="1"/>
      <p:bldP spid="665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T27X9RjcgsI2-JBQdnCzHpFLdCalMZ-XAif3NbObnGkyNGXn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"/>
            <a:ext cx="3733800" cy="6379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236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simple Torricelli Mercury Barometer</a:t>
            </a:r>
          </a:p>
          <a:p>
            <a:r>
              <a:rPr lang="en-US" sz="3200" dirty="0" smtClean="0"/>
              <a:t>reviewed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25146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Chem</a:t>
            </a:r>
            <a:r>
              <a:rPr lang="en-US" sz="2800" b="1" dirty="0" smtClean="0">
                <a:solidFill>
                  <a:srgbClr val="0070C0"/>
                </a:solidFill>
              </a:rPr>
              <a:t> Factoid: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At room temperature, mercury has virtually no vapor pressure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727213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Variation of vapor pressure of selected materials at room temperature  (see figure 8.40, p. 360)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67400"/>
            <a:ext cx="3581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Mercury (reference 0)</a:t>
            </a:r>
            <a:endParaRPr lang="en-US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2590800"/>
            <a:ext cx="6172200" cy="76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1752600" y="2590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505200"/>
            <a:ext cx="1981200" cy="461665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sz="2400" b="1" dirty="0" smtClean="0"/>
              <a:t>760 mm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19400" y="3733800"/>
            <a:ext cx="152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b="1" dirty="0" smtClean="0"/>
              <a:t>736 mm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8862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695 mm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4724400"/>
            <a:ext cx="114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215 mm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5791200"/>
            <a:ext cx="129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water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5791200"/>
            <a:ext cx="167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ethanol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5867400"/>
            <a:ext cx="1371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ether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1350" y="1179659"/>
            <a:ext cx="1600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760-736=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24 mm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8700" y="1179659"/>
            <a:ext cx="1600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760-695=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65 mm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6050" y="1184785"/>
            <a:ext cx="152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760-215=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545 mm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39" y="1571968"/>
            <a:ext cx="7817156" cy="53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vapor pressure of materials (duh…) varies with temperature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10668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ether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886200"/>
            <a:ext cx="1219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ethanol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2489" y="4669254"/>
            <a:ext cx="106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962400"/>
            <a:ext cx="106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ether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1066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5105400"/>
            <a:ext cx="12192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ethanol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06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P(mm Hg) </a:t>
            </a:r>
            <a:r>
              <a:rPr lang="en-US" sz="3600" dirty="0" err="1" smtClean="0"/>
              <a:t>vs</a:t>
            </a:r>
            <a:r>
              <a:rPr lang="en-US" sz="3600" dirty="0" smtClean="0"/>
              <a:t> 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52159" y="202662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Ln</a:t>
            </a:r>
            <a:r>
              <a:rPr lang="en-US" sz="3600" dirty="0" smtClean="0"/>
              <a:t> P(mm Hg) </a:t>
            </a:r>
            <a:r>
              <a:rPr lang="en-US" sz="3600" dirty="0" err="1" smtClean="0"/>
              <a:t>vs</a:t>
            </a:r>
            <a:r>
              <a:rPr lang="en-US" sz="3600" dirty="0" smtClean="0"/>
              <a:t> 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381898" y="2130743"/>
            <a:ext cx="43434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0070" y="1903512"/>
            <a:ext cx="97301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760 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83080" y="2286000"/>
            <a:ext cx="301413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200" y="2286000"/>
            <a:ext cx="244880" cy="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8223" y="1077218"/>
            <a:ext cx="5111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Common sense says: </a:t>
            </a:r>
            <a:r>
              <a:rPr lang="en-US" sz="4000" b="1" dirty="0" smtClean="0">
                <a:solidFill>
                  <a:srgbClr val="FF0000"/>
                </a:solidFill>
              </a:rPr>
              <a:t>the sharper the pressure rise, the less strongly the liquid is bound (…e.g. it’s easier to escape as a gas)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04900"/>
            <a:ext cx="6483014" cy="4648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16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brief look at the basics of `boiling’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23850" y="6040865"/>
            <a:ext cx="3416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http://vimeo.com/13059978#at=0</a:t>
            </a:r>
          </a:p>
        </p:txBody>
      </p:sp>
    </p:spTree>
    <p:extLst>
      <p:ext uri="{BB962C8B-B14F-4D97-AF65-F5344CB8AC3E}">
        <p14:creationId xmlns:p14="http://schemas.microsoft.com/office/powerpoint/2010/main" val="574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1061</Words>
  <Application>Microsoft Office PowerPoint</Application>
  <PresentationFormat>On-screen Show (4:3)</PresentationFormat>
  <Paragraphs>252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ice melting- the Movie-frame by frame : heating/cooling curves</vt:lpstr>
      <vt:lpstr>PowerPoint Presentation</vt:lpstr>
      <vt:lpstr>Cooling/heating curves: quantitative analysis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42</cp:revision>
  <dcterms:created xsi:type="dcterms:W3CDTF">2013-11-26T17:16:30Z</dcterms:created>
  <dcterms:modified xsi:type="dcterms:W3CDTF">2013-12-02T13:51:10Z</dcterms:modified>
</cp:coreProperties>
</file>