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45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0" r:id="rId13"/>
    <p:sldId id="462" r:id="rId14"/>
    <p:sldId id="463" r:id="rId15"/>
    <p:sldId id="461" r:id="rId16"/>
    <p:sldId id="464" r:id="rId17"/>
    <p:sldId id="465" r:id="rId18"/>
    <p:sldId id="466" r:id="rId19"/>
    <p:sldId id="467" r:id="rId20"/>
    <p:sldId id="4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9F6DAA-D8BE-4FD0-8245-F87A23356AF0}">
          <p14:sldIdLst/>
        </p14:section>
        <p14:section name="Untitled Section" id="{61584A91-D702-441F-82AB-DE788CC454EF}">
          <p14:sldIdLst>
            <p14:sldId id="445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2"/>
            <p14:sldId id="463"/>
            <p14:sldId id="461"/>
            <p14:sldId id="464"/>
            <p14:sldId id="465"/>
            <p14:sldId id="466"/>
            <p14:sldId id="467"/>
            <p14:sldId id="4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91DD"/>
    <a:srgbClr val="006600"/>
    <a:srgbClr val="00FF00"/>
    <a:srgbClr val="51F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7" d="100"/>
          <a:sy n="67" d="100"/>
        </p:scale>
        <p:origin x="54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5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8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6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5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google.com/url?sa=i&amp;rct=j&amp;q=&amp;esrc=s&amp;frm=1&amp;source=images&amp;cd=&amp;docid=g8sa3CUxru8TyM&amp;tbnid=t0yugwo1uzupwM:&amp;ved=0CAUQjRw&amp;url=https%3A%2F%2Fwww.boundless.com%2Fchemistry%2Fgases%2Fdeviation-of-gas-from-ideal-behavior%2Fvan-der-waals-equation%2F&amp;ei=xc6PUqSoEYfOkQfJwYH4Cw&amp;psig=AFQjCNGvgwPf6aTqyuujYRgGP3x-IT6JdA&amp;ust=1385242558314265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700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http://www.youtube.com/watch?v=OTEX38bQ-2w&amp;feature=player_detailpage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78" y="896154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Avogadro’s Law is what finally let’s us figure out that water is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 , not HO.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(equal volumes=&gt; equal moles)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696435"/>
            <a:ext cx="3733800" cy="27967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43600" y="3993653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H + 1 O !! 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errant video on water splitting and Avogadro’s law…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40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723900" y="274637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Also partly responsible for the improbable model of ideal gases…another `wacko’…</a:t>
            </a:r>
          </a:p>
        </p:txBody>
      </p:sp>
      <p:pic>
        <p:nvPicPr>
          <p:cNvPr id="152579" name="Picture 3" descr="kel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414" y="1482144"/>
            <a:ext cx="2554288" cy="3276600"/>
          </a:xfrm>
          <a:prstGeom prst="rect">
            <a:avLst/>
          </a:prstGeom>
          <a:noFill/>
        </p:spPr>
      </p:pic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750702" y="2027074"/>
            <a:ext cx="6407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“There </a:t>
            </a:r>
            <a:r>
              <a:rPr lang="en-US" sz="2400" b="1" dirty="0"/>
              <a:t>is nothing new to be discovered in physics </a:t>
            </a:r>
            <a:r>
              <a:rPr lang="en-US" sz="2400" b="1" dirty="0" smtClean="0"/>
              <a:t>now. </a:t>
            </a:r>
            <a:r>
              <a:rPr lang="en-US" sz="2400" b="1" dirty="0"/>
              <a:t>All that remains is more and more precise measurement."  (1896)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2790412" y="3235088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/>
              <a:t>"I can state flatly that heavier than air flying machines are impossible."</a:t>
            </a:r>
            <a:r>
              <a:rPr lang="en-US" sz="2400" dirty="0"/>
              <a:t> </a:t>
            </a:r>
          </a:p>
        </p:txBody>
      </p:sp>
      <p:pic>
        <p:nvPicPr>
          <p:cNvPr id="152582" name="Picture 6" descr="kelvin's a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14800"/>
            <a:ext cx="3867150" cy="2651125"/>
          </a:xfrm>
          <a:prstGeom prst="rect">
            <a:avLst/>
          </a:prstGeom>
          <a:noFill/>
        </p:spPr>
      </p:pic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57200" y="5673467"/>
            <a:ext cx="426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“I give you the likely shape of atoms…”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2778606" y="1502535"/>
            <a:ext cx="5653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“X-rays </a:t>
            </a:r>
            <a:r>
              <a:rPr lang="en-US" sz="2400" b="1" dirty="0"/>
              <a:t>will prove to be a hoax."</a:t>
            </a:r>
            <a:r>
              <a:rPr lang="en-US" sz="2400" dirty="0"/>
              <a:t> 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304800" y="4724400"/>
            <a:ext cx="48768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Lord Kelvin: knighted wacko</a:t>
            </a:r>
          </a:p>
        </p:txBody>
      </p:sp>
    </p:spTree>
    <p:extLst>
      <p:ext uri="{BB962C8B-B14F-4D97-AF65-F5344CB8AC3E}">
        <p14:creationId xmlns:p14="http://schemas.microsoft.com/office/powerpoint/2010/main" val="84405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3" grpId="0"/>
      <p:bldP spid="152584" grpId="0"/>
      <p:bldP spid="1525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moral</a:t>
            </a:r>
          </a:p>
        </p:txBody>
      </p:sp>
      <p:pic>
        <p:nvPicPr>
          <p:cNvPr id="153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3173413" cy="3886200"/>
          </a:xfrm>
          <a:prstGeom prst="rect">
            <a:avLst/>
          </a:prstGeom>
          <a:noFill/>
        </p:spPr>
      </p:pic>
      <p:pic>
        <p:nvPicPr>
          <p:cNvPr id="153604" name="Picture 4" descr="maxwell-stealthi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2513" y="1066800"/>
            <a:ext cx="3011487" cy="3962400"/>
          </a:xfrm>
          <a:prstGeom prst="rect">
            <a:avLst/>
          </a:prstGeom>
          <a:noFill/>
        </p:spPr>
      </p:pic>
      <p:pic>
        <p:nvPicPr>
          <p:cNvPr id="153605" name="Picture 5" descr="kelv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971800"/>
            <a:ext cx="2554288" cy="3276600"/>
          </a:xfrm>
          <a:prstGeom prst="rect">
            <a:avLst/>
          </a:prstGeom>
          <a:noFill/>
        </p:spPr>
      </p:pic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3200401" y="1295400"/>
            <a:ext cx="2782888" cy="13849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Sometimes crazy and naïve </a:t>
            </a:r>
            <a:r>
              <a:rPr lang="en-US" sz="2800" b="1" dirty="0">
                <a:solidFill>
                  <a:srgbClr val="FF0000"/>
                </a:solidFill>
              </a:rPr>
              <a:t>works just fine</a:t>
            </a:r>
            <a:r>
              <a:rPr lang="en-US" sz="2800" b="1" dirty="0"/>
              <a:t>…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381000" y="5105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3733800" y="624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Lord Kelvin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6248400" y="5181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James Clerk Maxwell</a:t>
            </a: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1752600" y="3429000"/>
            <a:ext cx="5943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600"/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2286000" y="3352800"/>
            <a:ext cx="6096000" cy="14465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800" b="1" dirty="0"/>
              <a:t>PV = </a:t>
            </a:r>
            <a:r>
              <a:rPr lang="en-US" sz="8800" b="1" dirty="0" err="1" smtClean="0"/>
              <a:t>n</a:t>
            </a:r>
            <a:r>
              <a:rPr lang="en-US" sz="8800" b="1" dirty="0" err="1" smtClean="0">
                <a:solidFill>
                  <a:srgbClr val="FF0000"/>
                </a:solidFill>
              </a:rPr>
              <a:t>R</a:t>
            </a:r>
            <a:r>
              <a:rPr lang="en-US" sz="8800" b="1" dirty="0" err="1" smtClean="0"/>
              <a:t>T</a:t>
            </a:r>
            <a:r>
              <a:rPr lang="en-US" sz="8000" dirty="0"/>
              <a:t> </a:t>
            </a:r>
            <a:r>
              <a:rPr lang="en-US" sz="8000" dirty="0" smtClean="0"/>
              <a:t>!!</a:t>
            </a:r>
            <a:endParaRPr lang="en-US" sz="8000" b="1" dirty="0"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/>
      <p:bldP spid="153607" grpId="1"/>
      <p:bldP spid="153608" grpId="0"/>
      <p:bldP spid="153608" grpId="1"/>
      <p:bldP spid="153609" grpId="0"/>
      <p:bldP spid="153609" grpId="1"/>
      <p:bldP spid="1536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020" y="228600"/>
            <a:ext cx="9296400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Real Gases</a:t>
            </a:r>
            <a:r>
              <a:rPr lang="en-US" sz="3600" dirty="0" smtClean="0"/>
              <a:t>: When conditions and reality set in….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286000"/>
            <a:ext cx="4295775" cy="47173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836710"/>
            <a:ext cx="937259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</a:t>
            </a:r>
            <a:r>
              <a:rPr lang="en-US" sz="3600" b="1" dirty="0"/>
              <a:t>I</a:t>
            </a:r>
            <a:r>
              <a:rPr lang="en-US" sz="3600" b="1" dirty="0" smtClean="0"/>
              <a:t>deal Gas </a:t>
            </a:r>
            <a:r>
              <a:rPr lang="en-US" sz="3600" dirty="0" smtClean="0"/>
              <a:t>at constant  T and n=1:</a:t>
            </a:r>
            <a:endParaRPr lang="en-US" sz="3600" dirty="0"/>
          </a:p>
          <a:p>
            <a:r>
              <a:rPr lang="en-US" sz="3600" dirty="0"/>
              <a:t> </a:t>
            </a:r>
            <a:r>
              <a:rPr lang="en-US" sz="3600" dirty="0" smtClean="0"/>
              <a:t>      PV=RT =constant</a:t>
            </a:r>
            <a:endParaRPr lang="en-US" sz="36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09600" y="2542639"/>
            <a:ext cx="1" cy="3429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57199" y="589407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020" y="4038600"/>
            <a:ext cx="58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PV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5971639"/>
            <a:ext cx="95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</a:t>
            </a:r>
            <a:endParaRPr lang="en-US" sz="3200" dirty="0"/>
          </a:p>
        </p:txBody>
      </p:sp>
      <p:cxnSp>
        <p:nvCxnSpPr>
          <p:cNvPr id="17" name="Straight Arrow Connector 16"/>
          <p:cNvCxnSpPr>
            <a:stCxn id="14" idx="0"/>
          </p:cNvCxnSpPr>
          <p:nvPr/>
        </p:nvCxnSpPr>
        <p:spPr>
          <a:xfrm flipH="1" flipV="1">
            <a:off x="304800" y="2667000"/>
            <a:ext cx="13010" cy="1371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" y="4419600"/>
            <a:ext cx="2666999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5790" y="2124997"/>
            <a:ext cx="274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	</a:t>
            </a:r>
            <a:r>
              <a:rPr lang="en-US" sz="3200" b="1" dirty="0" smtClean="0"/>
              <a:t>Ideal Gas 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19601" y="2037039"/>
            <a:ext cx="4724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Real Gas PV vs. P Behavior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90649" y="3810000"/>
            <a:ext cx="1504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constant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5370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990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16764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895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3124200" y="4419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3962400" y="4038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3733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32004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3810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50292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334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5943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6096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5943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6248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548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1219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1219200" y="3657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1676400" y="35814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7" name="Oval 27"/>
          <p:cNvSpPr>
            <a:spLocks noChangeArrowheads="1"/>
          </p:cNvSpPr>
          <p:nvPr/>
        </p:nvSpPr>
        <p:spPr bwMode="auto">
          <a:xfrm>
            <a:off x="9906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8" name="Text Box 28"/>
          <p:cNvSpPr txBox="1">
            <a:spLocks noChangeArrowheads="1"/>
          </p:cNvSpPr>
          <p:nvPr/>
        </p:nvSpPr>
        <p:spPr bwMode="auto">
          <a:xfrm>
            <a:off x="1143000" y="5029200"/>
            <a:ext cx="12954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33CC"/>
                </a:solidFill>
              </a:rPr>
              <a:t>SF</a:t>
            </a:r>
            <a:r>
              <a:rPr lang="en-US" sz="4000" b="1" baseline="-25000" dirty="0">
                <a:solidFill>
                  <a:srgbClr val="0033CC"/>
                </a:solidFill>
              </a:rPr>
              <a:t>6</a:t>
            </a:r>
            <a:endParaRPr lang="en-US" sz="4000" b="1" dirty="0">
              <a:solidFill>
                <a:srgbClr val="0033CC"/>
              </a:solidFill>
            </a:endParaRPr>
          </a:p>
        </p:txBody>
      </p:sp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2971800" y="5029200"/>
            <a:ext cx="1524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N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5029200" y="5029200"/>
            <a:ext cx="17526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He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3048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Van der Waal Corrections: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063555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Correction #1</a:t>
            </a:r>
            <a:r>
              <a:rPr lang="en-US" sz="4000" dirty="0" smtClean="0">
                <a:sym typeface="Wingdings" panose="05000000000000000000" pitchFamily="2" charset="2"/>
              </a:rPr>
              <a:t>:	</a:t>
            </a:r>
            <a:r>
              <a:rPr lang="en-US" sz="4000" dirty="0" err="1" smtClean="0">
                <a:sym typeface="Wingdings" panose="05000000000000000000" pitchFamily="2" charset="2"/>
              </a:rPr>
              <a:t>V</a:t>
            </a:r>
            <a:r>
              <a:rPr lang="en-US" sz="4000" baseline="-25000" dirty="0" err="1" smtClean="0">
                <a:sym typeface="Wingdings" panose="05000000000000000000" pitchFamily="2" charset="2"/>
              </a:rPr>
              <a:t>ideal</a:t>
            </a:r>
            <a:r>
              <a:rPr lang="en-US" sz="4000" dirty="0" smtClean="0">
                <a:sym typeface="Wingdings" panose="05000000000000000000" pitchFamily="2" charset="2"/>
              </a:rPr>
              <a:t> = </a:t>
            </a:r>
            <a:r>
              <a:rPr lang="en-US" sz="4000" dirty="0" err="1" smtClean="0">
                <a:sym typeface="Wingdings" panose="05000000000000000000" pitchFamily="2" charset="2"/>
              </a:rPr>
              <a:t>V</a:t>
            </a:r>
            <a:r>
              <a:rPr lang="en-US" sz="4000" baseline="-25000" dirty="0" err="1" smtClean="0">
                <a:sym typeface="Wingdings" panose="05000000000000000000" pitchFamily="2" charset="2"/>
              </a:rPr>
              <a:t>obs</a:t>
            </a:r>
            <a:r>
              <a:rPr lang="en-US" sz="4000" dirty="0" smtClean="0">
                <a:sym typeface="Wingdings" panose="05000000000000000000" pitchFamily="2" charset="2"/>
              </a:rPr>
              <a:t> -</a:t>
            </a:r>
            <a:r>
              <a:rPr lang="en-US" sz="4000" dirty="0" err="1" smtClean="0">
                <a:sym typeface="Wingdings" panose="05000000000000000000" pitchFamily="2" charset="2"/>
              </a:rPr>
              <a:t>n</a:t>
            </a:r>
            <a:r>
              <a:rPr lang="en-US" sz="40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sz="4000" dirty="0" smtClean="0">
                <a:sym typeface="Wingdings" panose="05000000000000000000" pitchFamily="2" charset="2"/>
              </a:rPr>
              <a:t>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95300" y="1698486"/>
            <a:ext cx="8267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</a:t>
            </a:r>
            <a:r>
              <a:rPr lang="en-US" sz="4000" b="1" dirty="0" smtClean="0"/>
              <a:t>=physical volume taken up by 1 mole gas molecules (</a:t>
            </a:r>
            <a:r>
              <a:rPr lang="en-US" sz="4000" b="1" dirty="0" smtClean="0">
                <a:solidFill>
                  <a:srgbClr val="FF0000"/>
                </a:solidFill>
              </a:rPr>
              <a:t>real gas fatness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064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4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4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4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C -0.00538 -0.00486 -0.01093 -0.00996 -0.01371 -0.01829 C -0.0151 -0.02269 -0.01718 -0.03218 -0.01718 -0.03218 C -0.01545 -0.03287 -0.01388 -0.03449 -0.01198 -0.03449 C -5.55556E-7 -0.03449 0.0125 -0.03658 0.02414 -0.03218 C 0.02813 -0.03079 0.03386 -0.00949 0.03629 -0.00463 C 0.03768 0.00069 0.0408 0.00602 0.03282 0.00694 C 0.01684 0.00902 0.0007 0.00856 -0.01545 0.00926 C -0.02691 0.01944 -0.02222 0.01597 -0.02934 0.02083 " pathEditMode="relative" ptsTypes="ffffffffA">
                                      <p:cBhvr>
                                        <p:cTn id="111" dur="5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5.18519E-6 C -0.00815 -0.01598 -0.00468 -0.00904 -0.01041 -0.02061 C -0.01163 -0.02293 -0.01388 -0.02756 -0.01388 -0.02756 C -0.01562 -0.03543 -0.01718 -0.04121 -0.02065 -0.04816 C -0.02117 -0.05209 -0.01996 -0.05765 -0.02239 -0.05973 C -0.0243 -0.06135 -0.02742 -0.04607 -0.0276 -0.04584 C -0.03038 -0.03844 -0.03124 -0.0389 -0.03628 -0.0345 C -0.04444 -0.04538 -0.0526 -0.05695 -0.06388 -0.06205 C -0.06857 -0.06089 -0.0743 -0.06066 -0.0776 -0.0551 C -0.07881 -0.05325 -0.07847 -0.05024 -0.07933 -0.04816 C -0.08142 -0.0433 -0.08628 -0.0345 -0.08628 -0.0345 C -0.08854 -0.02524 -0.09045 -0.02131 -0.09652 -0.01598 C -0.10433 -0.03149 -0.09513 -0.01621 -0.1052 -0.02524 C -0.11249 -0.03172 -0.11024 -0.03751 -0.11892 -0.04121 C -0.11649 -0.05418 -0.11388 -0.05279 -0.10694 -0.06205 C -0.1052 -0.06876 -0.1059 -0.0764 -0.10347 -0.08265 C -0.10208 -0.08635 -0.09548 -0.08844 -0.09305 -0.08959 C -0.08767 -0.10024 -0.08958 -0.09376 -0.08958 -0.11019 " pathEditMode="relative" ptsTypes="fffffffffffffffffA">
                                      <p:cBhvr>
                                        <p:cTn id="115" dur="20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741 C -0.03576 0.00671 -0.06684 0.00625 -0.09792 0.00509 C -0.1099 0.00463 -0.1224 0.00671 -0.13403 0.00278 C -0.13628 0.00208 -0.13299 -0.00324 -0.13229 -0.00625 C -0.12986 -0.01736 -0.1217 -0.02454 -0.1151 -0.03171 C -0.10243 -0.0456 -0.08767 -0.05602 -0.07378 -0.06829 C -0.05868 -0.08148 -0.04462 -0.09722 -0.02708 -0.10509 C -0.01788 -0.11343 -0.00538 -0.11806 0.00556 -0.1213 C 0.00851 -0.12222 0.01146 -0.12269 0.01424 -0.12361 C 0.01771 -0.125 0.02465 -0.12824 0.02465 -0.12824 C 0.01354 -0.14282 0.00538 -0.1588 -0.00295 -0.17639 C -0.00399 -0.17847 -0.00365 -0.18125 -0.00469 -0.18333 C -0.00608 -0.18611 -0.00799 -0.18819 -0.0099 -0.19028 C -0.01319 -0.19375 -0.02031 -0.19954 -0.02031 -0.19954 C -0.06597 -0.1919 -0.05 -0.19468 -0.13403 -0.19259 C -0.13229 -0.19097 -0.13021 -0.18981 -0.12882 -0.18796 C -0.12743 -0.18611 -0.12708 -0.18241 -0.12535 -0.18102 C -0.12222 -0.17847 -0.11806 -0.17917 -0.1151 -0.17639 C -0.11163 -0.17338 -0.10816 -0.17014 -0.10469 -0.16713 C -0.10295 -0.16574 -0.10139 -0.16412 -0.09965 -0.16273 C -0.09792 -0.16111 -0.09618 -0.15972 -0.09444 -0.1581 C -0.09271 -0.15648 -0.08924 -0.15347 -0.08924 -0.15347 C -0.10365 -0.15278 -0.1184 -0.15579 -0.13229 -0.15116 C -0.13507 -0.15023 -0.13142 -0.14329 -0.13056 -0.13958 C -0.12951 -0.13495 -0.12708 -0.12593 -0.12708 -0.12593 C -0.12656 -0.07222 -0.12639 -0.01875 -0.12535 0.03495 C -0.12517 0.0419 -0.12847 0.05255 -0.12378 0.05579 C -0.11615 0.06088 -0.1066 0.05417 -0.09792 0.05347 C -0.08698 0.04861 -0.07604 0.04398 -0.0651 0.03958 C -0.06163 0.03819 -0.05816 0.03657 -0.05469 0.03495 C -0.05295 0.03426 -0.04965 0.03287 -0.04965 0.03287 C -0.0441 0.02801 -0.03802 0.02546 -0.03229 0.0213 C -0.02691 0.01713 -0.02274 0.00995 -0.01684 0.00741 C -0.00799 0.00347 -0.01267 0.00625 -0.00122 -0.00394 C 0.00052 -0.00532 0.00191 -0.00764 0.00382 -0.00856 C 0.00556 -0.00926 0.00747 -0.00972 0.00903 -0.01088 C 0.01267 -0.01366 0.01944 -0.02014 0.01944 -0.02014 C 0.02066 -0.02245 0.02378 -0.02454 0.02292 -0.02708 C 0.01927 -0.03796 0.01007 -0.04375 0.00382 -0.05231 C 0.00208 -0.05463 0.00052 -0.05694 -0.00122 -0.05926 C -0.00295 -0.06157 -0.00642 -0.0662 -0.00642 -0.0662 C -0.01233 -0.08912 -0.00226 -0.05301 -0.01337 -0.07986 C -0.01597 -0.08611 -0.01562 -0.09444 -0.01858 -0.10046 C -0.02118 -0.10579 -0.03194 -0.12546 -0.03403 -0.12824 C -0.03924 -0.13519 -0.04566 -0.14074 -0.04965 -0.14884 C -0.05191 -0.1537 -0.06354 -0.17199 -0.0651 -0.17639 C -0.06667 -0.18079 -0.06736 -0.18565 -0.06858 -0.19028 C -0.0691 -0.19259 -0.07031 -0.19722 -0.07031 -0.19722 C -0.07743 -0.16852 -0.07049 -0.19815 -0.07535 -0.12361 C -0.07656 -0.10347 -0.07812 -0.08102 -0.08229 -0.06157 C -0.08559 -0.04676 -0.09149 -0.0331 -0.09444 -0.01782 C -0.09392 0.00046 -0.09462 0.01898 -0.09271 0.03727 C -0.09236 0.04005 -0.0901 0.0331 -0.08924 0.03056 C -0.08576 0.02014 -0.08594 0.01597 -0.07708 0.01204 C -0.07309 0.0037 -0.06892 1.11022E-16 -0.06337 -0.00625 C -0.06146 -0.00833 -0.06024 -0.01157 -0.05816 -0.01319 C -0.05503 -0.01551 -0.05087 -0.01505 -0.04792 -0.01782 C -0.04167 -0.02338 -0.0342 -0.02847 -0.02708 -0.03171 C -0.02604 -0.03403 -0.02448 -0.03588 -0.02378 -0.03843 C -0.02292 -0.04144 -0.02326 -0.04491 -0.02205 -0.04769 C -0.01806 -0.05718 -0.00208 -0.06366 0.00556 -0.0662 C 0.01181 -0.07153 0.0191 -0.07662 0.02622 -0.07986 C 0.0217 -0.08935 0.01441 -0.09676 0.00729 -0.10278 C -0.00122 -0.11991 -0.00087 -0.14329 -0.00469 -0.16273 C -0.00729 -0.17639 -0.00573 -0.16875 -0.0099 -0.18565 C -0.01042 -0.18796 -0.01163 -0.19259 -0.01163 -0.19259 C -0.03872 -0.18056 -0.01181 -0.19583 -0.02535 -0.18102 C -0.02674 -0.1794 -0.02899 -0.17986 -0.03056 -0.1787 C -0.04045 -0.17199 -0.04184 -0.17153 -0.05469 -0.16944 C -0.06024 -0.1669 -0.06476 -0.16296 -0.07031 -0.16042 C -0.07969 -0.14769 -0.07882 -0.13981 -0.08403 -0.15347 C -0.0849 -0.15556 -0.08524 -0.1581 -0.08576 -0.16042 C -0.08628 -0.16644 -0.08681 -0.17269 -0.0875 -0.1787 C -0.08802 -0.18264 -0.08698 -0.18773 -0.08924 -0.19028 C -0.09115 -0.19236 -0.09392 -0.18866 -0.09618 -0.18796 C -0.09792 -0.18565 -0.09931 -0.1831 -0.10122 -0.18102 C -0.10278 -0.17917 -0.10503 -0.17824 -0.10642 -0.17639 C -0.11424 -0.16597 -0.10503 -0.17153 -0.1151 -0.16713 C -0.11684 -0.16481 -0.1184 -0.1625 -0.12031 -0.16042 C -0.12361 -0.15694 -0.13056 -0.15116 -0.13056 -0.15116 C -0.13628 -0.12847 -0.13403 -0.14329 -0.13229 -0.11204 C -0.12986 -0.06944 -0.13299 -0.08773 -0.12882 -0.0662 C -0.12639 -0.02847 -0.12361 0.00856 -0.12205 0.04653 C -0.11997 0.03819 -0.11892 0.03102 -0.1151 0.02361 C -0.11215 0.00347 -0.10278 -0.0044 -0.09444 -0.02014 C -0.08663 -0.03472 -0.09583 -0.02523 -0.08576 -0.0338 C -0.08524 -0.03611 -0.0842 -0.03843 -0.08403 -0.04074 C -0.08299 -0.05301 -0.08437 -0.06551 -0.08229 -0.07755 C -0.07986 -0.09167 -0.07604 -0.08935 -0.07031 -0.09606 C -0.06667 -0.10046 -0.0599 -0.10972 -0.0599 -0.10972 C -0.05729 -0.11991 -0.05365 -0.12963 -0.04792 -0.13727 C -0.04306 -0.15648 -0.04913 -0.13056 -0.04444 -0.17407 C -0.04375 -0.18032 -0.04097 -0.19259 -0.04097 -0.19259 C -0.03924 -0.19028 -0.03715 -0.18843 -0.03576 -0.18565 C -0.03472 -0.18356 -0.03524 -0.18032 -0.03403 -0.1787 C -0.02899 -0.17199 0.0066 -0.17407 0.00903 -0.17407 " pathEditMode="relative" ptsTypes="fffffffffffffffffffffffffffffffffffffffffffffffffffffffffffffffffffffffffffffffffffffffffffffffA">
                                      <p:cBhvr>
                                        <p:cTn id="119" dur="2000" fill="hold"/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5" grpId="1" animBg="1"/>
      <p:bldP spid="148486" grpId="0" animBg="1"/>
      <p:bldP spid="148487" grpId="0" animBg="1"/>
      <p:bldP spid="148488" grpId="0" animBg="1"/>
      <p:bldP spid="148489" grpId="0" animBg="1"/>
      <p:bldP spid="148489" grpId="1" animBg="1"/>
      <p:bldP spid="148490" grpId="0" animBg="1"/>
      <p:bldP spid="148491" grpId="0" animBg="1"/>
      <p:bldP spid="148492" grpId="0" animBg="1"/>
      <p:bldP spid="148493" grpId="0" animBg="1"/>
      <p:bldP spid="148494" grpId="0" animBg="1"/>
      <p:bldP spid="148495" grpId="0" animBg="1"/>
      <p:bldP spid="148496" grpId="0" animBg="1"/>
      <p:bldP spid="148497" grpId="0" animBg="1"/>
      <p:bldP spid="148498" grpId="0" animBg="1"/>
      <p:bldP spid="148499" grpId="0" animBg="1"/>
      <p:bldP spid="148500" grpId="0" animBg="1"/>
      <p:bldP spid="148500" grpId="1" animBg="1"/>
      <p:bldP spid="148501" grpId="0" animBg="1"/>
      <p:bldP spid="148502" grpId="0" animBg="1"/>
      <p:bldP spid="148503" grpId="0" animBg="1"/>
      <p:bldP spid="148504" grpId="0" animBg="1"/>
      <p:bldP spid="148505" grpId="0" animBg="1"/>
      <p:bldP spid="148506" grpId="0" animBg="1"/>
      <p:bldP spid="148507" grpId="0" animBg="1"/>
      <p:bldP spid="148508" grpId="0" animBg="1"/>
      <p:bldP spid="148509" grpId="0" animBg="1"/>
      <p:bldP spid="148510" grpId="0" animBg="1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2192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  Gas     	</a:t>
            </a:r>
            <a:r>
              <a:rPr lang="en-US" sz="3200" b="1" u="sng" dirty="0" smtClean="0">
                <a:solidFill>
                  <a:srgbClr val="FF0000"/>
                </a:solidFill>
              </a:rPr>
              <a:t>b</a:t>
            </a:r>
            <a:r>
              <a:rPr lang="en-US" sz="3200" u="sng" dirty="0" smtClean="0"/>
              <a:t> (L)/</a:t>
            </a:r>
            <a:r>
              <a:rPr lang="en-US" sz="3200" u="sng" dirty="0" err="1" smtClean="0"/>
              <a:t>mol</a:t>
            </a:r>
            <a:r>
              <a:rPr lang="en-US" sz="3200" u="sng" dirty="0" smtClean="0"/>
              <a:t>	</a:t>
            </a:r>
            <a:r>
              <a:rPr lang="en-US" sz="3000" b="1" u="sng" dirty="0" smtClean="0"/>
              <a:t>% of available V occluded at STP </a:t>
            </a:r>
            <a:endParaRPr lang="en-US" sz="3000" b="1" u="sng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219200"/>
            <a:ext cx="0" cy="45550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733800" y="1219200"/>
            <a:ext cx="0" cy="45550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212" y="1803975"/>
            <a:ext cx="137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He</a:t>
            </a:r>
            <a:endParaRPr lang="en-US" sz="3600" b="1" dirty="0"/>
          </a:p>
          <a:p>
            <a:r>
              <a:rPr lang="en-US" sz="3600" b="1" dirty="0" smtClean="0"/>
              <a:t>Ne</a:t>
            </a:r>
            <a:endParaRPr lang="en-US" sz="3600" b="1" dirty="0"/>
          </a:p>
          <a:p>
            <a:r>
              <a:rPr lang="en-US" sz="3600" b="1" dirty="0" smtClean="0"/>
              <a:t>Kr</a:t>
            </a:r>
            <a:endParaRPr lang="en-US" sz="3600" b="1" dirty="0"/>
          </a:p>
          <a:p>
            <a:r>
              <a:rPr lang="en-US" sz="3600" b="1" dirty="0" err="1" smtClean="0"/>
              <a:t>Xe</a:t>
            </a:r>
            <a:endParaRPr lang="en-US" sz="3600" b="1" dirty="0" smtClean="0"/>
          </a:p>
          <a:p>
            <a:r>
              <a:rPr lang="en-US" sz="3600" b="1" dirty="0" smtClean="0"/>
              <a:t>O</a:t>
            </a:r>
            <a:r>
              <a:rPr lang="en-US" sz="3600" b="1" baseline="-25000" dirty="0" smtClean="0"/>
              <a:t>2</a:t>
            </a:r>
          </a:p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</a:p>
          <a:p>
            <a:r>
              <a:rPr lang="en-US" sz="3600" b="1" dirty="0" smtClean="0"/>
              <a:t>CH</a:t>
            </a:r>
            <a:r>
              <a:rPr lang="en-US" sz="3600" b="1" baseline="-25000" dirty="0" smtClean="0"/>
              <a:t>4</a:t>
            </a:r>
            <a:endParaRPr lang="en-US" sz="36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1803975"/>
            <a:ext cx="1447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0.0237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0.0171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0.0322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0.0398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0.0511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0.0318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0.030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0.0428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1" y="1822012"/>
            <a:ext cx="1447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0.106</a:t>
            </a:r>
          </a:p>
          <a:p>
            <a:r>
              <a:rPr lang="en-US" sz="3200" b="1" dirty="0" smtClean="0"/>
              <a:t>0.076</a:t>
            </a:r>
          </a:p>
          <a:p>
            <a:r>
              <a:rPr lang="en-US" sz="3200" b="1" dirty="0" smtClean="0"/>
              <a:t>0.144</a:t>
            </a:r>
          </a:p>
          <a:p>
            <a:r>
              <a:rPr lang="en-US" sz="3200" b="1" dirty="0" smtClean="0"/>
              <a:t>0.177</a:t>
            </a:r>
          </a:p>
          <a:p>
            <a:r>
              <a:rPr lang="en-US" sz="3200" b="1" dirty="0" smtClean="0"/>
              <a:t>0.228</a:t>
            </a:r>
          </a:p>
          <a:p>
            <a:r>
              <a:rPr lang="en-US" sz="3200" b="1" dirty="0" smtClean="0"/>
              <a:t>0.142</a:t>
            </a:r>
          </a:p>
          <a:p>
            <a:r>
              <a:rPr lang="en-US" sz="3200" b="1" dirty="0" smtClean="0"/>
              <a:t>0.133</a:t>
            </a:r>
          </a:p>
          <a:p>
            <a:r>
              <a:rPr lang="en-US" sz="3200" b="1" dirty="0" smtClean="0"/>
              <a:t>0.191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" y="104895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Experimentally determined </a:t>
            </a:r>
            <a:r>
              <a:rPr lang="en-US" sz="3200" b="1" dirty="0" smtClean="0">
                <a:solidFill>
                  <a:srgbClr val="FF0000"/>
                </a:solidFill>
              </a:rPr>
              <a:t>b (fattiness)  </a:t>
            </a:r>
            <a:r>
              <a:rPr lang="en-US" sz="3200" b="1" dirty="0" smtClean="0"/>
              <a:t>values for selected </a:t>
            </a:r>
            <a:r>
              <a:rPr lang="en-US" sz="3200" b="1" dirty="0" smtClean="0">
                <a:solidFill>
                  <a:srgbClr val="FF0000"/>
                </a:solidFill>
              </a:rPr>
              <a:t>real gases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91200" y="32766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(see </a:t>
            </a:r>
            <a:r>
              <a:rPr lang="en-US" sz="2800" b="1" dirty="0" smtClean="0"/>
              <a:t>also : table </a:t>
            </a:r>
            <a:r>
              <a:rPr lang="en-US" sz="2800" b="1" dirty="0"/>
              <a:t>7.2 page 311 of text</a:t>
            </a:r>
            <a:r>
              <a:rPr lang="en-US" b="1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7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787" y="89186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Van der Waal Corrections (continued)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8187" y="1294186"/>
            <a:ext cx="7924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All </a:t>
            </a:r>
            <a:r>
              <a:rPr lang="en-US" sz="3000" b="1" dirty="0" smtClean="0">
                <a:solidFill>
                  <a:srgbClr val="FF0000"/>
                </a:solidFill>
              </a:rPr>
              <a:t>real gases </a:t>
            </a:r>
            <a:r>
              <a:rPr lang="en-US" sz="3000" b="1" dirty="0" smtClean="0"/>
              <a:t>can be condensed to liquids=&gt; assumption of non-interaction is wrong.</a:t>
            </a:r>
          </a:p>
          <a:p>
            <a:endParaRPr lang="en-US" sz="3000" b="1" dirty="0" smtClean="0"/>
          </a:p>
          <a:p>
            <a:r>
              <a:rPr lang="en-US" sz="3000" b="1" dirty="0">
                <a:sym typeface="Symbol" panose="05050102010706020507" pitchFamily="18" charset="2"/>
              </a:rPr>
              <a:t></a:t>
            </a:r>
            <a:r>
              <a:rPr lang="en-US" sz="3000" b="1" dirty="0" smtClean="0"/>
              <a:t>…all real  gases `stick’ to each other a little, hence they slow each other down and reduce the actual observed pressure from the ideal pressure.</a:t>
            </a:r>
            <a:endParaRPr lang="en-US" sz="3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5787" y="454146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P</a:t>
            </a:r>
            <a:r>
              <a:rPr lang="en-US" sz="3600" b="1" baseline="-25000" dirty="0" err="1" smtClean="0"/>
              <a:t>obs</a:t>
            </a:r>
            <a:r>
              <a:rPr lang="en-US" sz="3600" b="1" dirty="0" smtClean="0"/>
              <a:t> = P </a:t>
            </a:r>
            <a:r>
              <a:rPr lang="en-US" sz="3600" b="1" baseline="-25000" dirty="0" smtClean="0"/>
              <a:t>ideal </a:t>
            </a:r>
            <a:r>
              <a:rPr lang="en-US" sz="3600" b="1" dirty="0" smtClean="0"/>
              <a:t>-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 *(concentration of particles)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5133846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P</a:t>
            </a:r>
            <a:r>
              <a:rPr lang="en-US" sz="4800" baseline="-25000" dirty="0" err="1" smtClean="0"/>
              <a:t>ideal</a:t>
            </a:r>
            <a:r>
              <a:rPr lang="en-US" sz="4800" dirty="0" smtClean="0"/>
              <a:t> = </a:t>
            </a:r>
            <a:r>
              <a:rPr lang="en-US" sz="4800" dirty="0" err="1" smtClean="0"/>
              <a:t>P</a:t>
            </a:r>
            <a:r>
              <a:rPr lang="en-US" sz="4800" baseline="-25000" dirty="0" err="1" smtClean="0"/>
              <a:t>obs</a:t>
            </a:r>
            <a:r>
              <a:rPr lang="en-US" sz="4800" dirty="0" smtClean="0"/>
              <a:t> + </a:t>
            </a:r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*(n/</a:t>
            </a:r>
            <a:r>
              <a:rPr lang="en-US" sz="4800" dirty="0" err="1" smtClean="0"/>
              <a:t>V</a:t>
            </a:r>
            <a:r>
              <a:rPr lang="en-US" sz="4800" baseline="-25000" dirty="0" err="1" smtClean="0"/>
              <a:t>ideal</a:t>
            </a:r>
            <a:r>
              <a:rPr lang="en-US" sz="4800" dirty="0" smtClean="0"/>
              <a:t> )</a:t>
            </a:r>
            <a:r>
              <a:rPr lang="en-US" sz="4800" baseline="30000" dirty="0" smtClean="0"/>
              <a:t>2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6042654"/>
            <a:ext cx="585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Measures </a:t>
            </a:r>
            <a:r>
              <a:rPr lang="en-US" sz="3200" b="1" dirty="0" smtClean="0">
                <a:solidFill>
                  <a:srgbClr val="FF0000"/>
                </a:solidFill>
              </a:rPr>
              <a:t>real  gas “stickiness”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29200" y="5791200"/>
            <a:ext cx="381000" cy="45720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66900" y="601866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Van der Waal Correction #2: 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5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82880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Gas		</a:t>
            </a:r>
            <a:r>
              <a:rPr lang="en-US" sz="3600" b="1" u="sng" dirty="0" smtClean="0">
                <a:solidFill>
                  <a:srgbClr val="FF0000"/>
                </a:solidFill>
              </a:rPr>
              <a:t>a(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atm</a:t>
            </a:r>
            <a:r>
              <a:rPr lang="en-US" sz="3600" b="1" u="sng" dirty="0" smtClean="0">
                <a:solidFill>
                  <a:srgbClr val="FF0000"/>
                </a:solidFill>
              </a:rPr>
              <a:t> *L</a:t>
            </a:r>
            <a:r>
              <a:rPr lang="en-US" sz="3600" b="1" u="sng" baseline="30000" dirty="0" smtClean="0">
                <a:solidFill>
                  <a:srgbClr val="FF0000"/>
                </a:solidFill>
              </a:rPr>
              <a:t>2</a:t>
            </a:r>
            <a:r>
              <a:rPr lang="en-US" sz="3600" b="1" u="sng" dirty="0" smtClean="0">
                <a:solidFill>
                  <a:srgbClr val="FF0000"/>
                </a:solidFill>
              </a:rPr>
              <a:t>/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m</a:t>
            </a:r>
            <a:r>
              <a:rPr lang="en-US" sz="3600" u="sng" dirty="0" err="1" smtClean="0">
                <a:solidFill>
                  <a:srgbClr val="FF0000"/>
                </a:solidFill>
              </a:rPr>
              <a:t>o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l</a:t>
            </a:r>
            <a:r>
              <a:rPr lang="en-US" sz="3600" b="1" u="sng" dirty="0" smtClean="0">
                <a:solidFill>
                  <a:srgbClr val="FF0000"/>
                </a:solidFill>
              </a:rPr>
              <a:t>	)</a:t>
            </a:r>
            <a:r>
              <a:rPr lang="en-US" sz="3600" u="sng" dirty="0" smtClean="0"/>
              <a:t>	Boiling </a:t>
            </a:r>
            <a:r>
              <a:rPr lang="en-US" sz="3600" u="sng" dirty="0" err="1" smtClean="0"/>
              <a:t>pt</a:t>
            </a:r>
            <a:r>
              <a:rPr lang="en-US" sz="3600" u="sng" dirty="0" smtClean="0"/>
              <a:t>	 (K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He		</a:t>
            </a:r>
            <a:r>
              <a:rPr lang="en-US" sz="3600" dirty="0" smtClean="0">
                <a:solidFill>
                  <a:srgbClr val="FF0000"/>
                </a:solidFill>
              </a:rPr>
              <a:t>0.0341</a:t>
            </a:r>
            <a:r>
              <a:rPr lang="en-US" sz="3600" dirty="0" smtClean="0"/>
              <a:t>			     4</a:t>
            </a:r>
          </a:p>
          <a:p>
            <a:r>
              <a:rPr lang="en-US" sz="3600" dirty="0" smtClean="0"/>
              <a:t>CH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		</a:t>
            </a:r>
            <a:r>
              <a:rPr lang="en-US" sz="3600" dirty="0" smtClean="0">
                <a:solidFill>
                  <a:srgbClr val="FF0000"/>
                </a:solidFill>
              </a:rPr>
              <a:t>2.25	</a:t>
            </a:r>
            <a:r>
              <a:rPr lang="en-US" sz="3600" dirty="0" smtClean="0"/>
              <a:t>			109</a:t>
            </a:r>
          </a:p>
          <a:p>
            <a:r>
              <a:rPr lang="en-US" sz="3600" dirty="0" err="1"/>
              <a:t>Xe</a:t>
            </a:r>
            <a:r>
              <a:rPr lang="en-US" sz="3600" dirty="0"/>
              <a:t>		</a:t>
            </a:r>
            <a:r>
              <a:rPr lang="en-US" sz="3600" dirty="0">
                <a:solidFill>
                  <a:srgbClr val="FF0000"/>
                </a:solidFill>
              </a:rPr>
              <a:t>4.19</a:t>
            </a:r>
            <a:r>
              <a:rPr lang="en-US" sz="3600" dirty="0"/>
              <a:t>			</a:t>
            </a:r>
            <a:r>
              <a:rPr lang="en-US" sz="3600" dirty="0" smtClean="0"/>
              <a:t>	165</a:t>
            </a:r>
            <a:endParaRPr lang="en-US" sz="3600" dirty="0"/>
          </a:p>
          <a:p>
            <a:r>
              <a:rPr lang="en-US" sz="3600" dirty="0" smtClean="0"/>
              <a:t>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		</a:t>
            </a:r>
            <a:r>
              <a:rPr lang="en-US" sz="3600" dirty="0" smtClean="0">
                <a:solidFill>
                  <a:srgbClr val="FF0000"/>
                </a:solidFill>
              </a:rPr>
              <a:t>5.46	</a:t>
            </a:r>
            <a:r>
              <a:rPr lang="en-US" sz="3600" dirty="0" smtClean="0"/>
              <a:t>			373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533400"/>
            <a:ext cx="647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Typical </a:t>
            </a:r>
            <a:r>
              <a:rPr lang="en-US" sz="3200" b="1" dirty="0" smtClean="0">
                <a:solidFill>
                  <a:srgbClr val="FF0000"/>
                </a:solidFill>
              </a:rPr>
              <a:t>Real Gas b (stickiness) </a:t>
            </a:r>
            <a:r>
              <a:rPr lang="en-US" sz="3200" b="1" dirty="0" smtClean="0"/>
              <a:t>values vs. Observed Normal Boiling Points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084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248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Van Der Waals Corrections Combined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707255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Correction #1 : </a:t>
            </a:r>
            <a:r>
              <a:rPr lang="en-US" sz="4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real gases </a:t>
            </a:r>
            <a:r>
              <a:rPr lang="en-US" sz="4000" dirty="0" smtClean="0">
                <a:sym typeface="Wingdings" panose="05000000000000000000" pitchFamily="2" charset="2"/>
              </a:rPr>
              <a:t>have `</a:t>
            </a:r>
            <a:r>
              <a:rPr lang="en-US" sz="4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fatness</a:t>
            </a:r>
            <a:r>
              <a:rPr lang="en-US" sz="4000" dirty="0" smtClean="0">
                <a:sym typeface="Wingdings" panose="05000000000000000000" pitchFamily="2" charset="2"/>
              </a:rPr>
              <a:t>’: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45421" y="2086513"/>
            <a:ext cx="91552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Correction #2 : </a:t>
            </a:r>
            <a:r>
              <a:rPr lang="en-US" sz="4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real gases </a:t>
            </a:r>
            <a:r>
              <a:rPr lang="en-US" sz="4000" dirty="0" smtClean="0">
                <a:sym typeface="Wingdings" panose="05000000000000000000" pitchFamily="2" charset="2"/>
              </a:rPr>
              <a:t>have ‘</a:t>
            </a:r>
            <a:r>
              <a:rPr lang="en-US" sz="4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stickiness:</a:t>
            </a:r>
            <a:r>
              <a:rPr lang="en-US" sz="4000" dirty="0" smtClean="0">
                <a:sym typeface="Wingdings" panose="05000000000000000000" pitchFamily="2" charset="2"/>
              </a:rPr>
              <a:t>’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59708" y="4910902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P</a:t>
            </a:r>
            <a:r>
              <a:rPr lang="en-US" sz="4000" b="1" baseline="-25000" dirty="0" err="1" smtClean="0"/>
              <a:t>ideal</a:t>
            </a:r>
            <a:r>
              <a:rPr lang="en-US" sz="4000" b="1" dirty="0" err="1" smtClean="0"/>
              <a:t>V</a:t>
            </a:r>
            <a:r>
              <a:rPr lang="en-US" sz="4000" b="1" baseline="-25000" dirty="0" err="1" smtClean="0"/>
              <a:t>ideal</a:t>
            </a:r>
            <a:r>
              <a:rPr lang="en-US" sz="4000" b="1" dirty="0" smtClean="0"/>
              <a:t> =</a:t>
            </a:r>
            <a:r>
              <a:rPr lang="en-US" sz="4000" b="1" dirty="0" err="1" smtClean="0"/>
              <a:t>nRT</a:t>
            </a:r>
            <a:r>
              <a:rPr lang="en-US" sz="4000" b="1" dirty="0" smtClean="0"/>
              <a:t>	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1295607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 err="1">
                <a:solidFill>
                  <a:prstClr val="black"/>
                </a:solidFill>
                <a:sym typeface="Wingdings" panose="05000000000000000000" pitchFamily="2" charset="2"/>
              </a:rPr>
              <a:t>V</a:t>
            </a:r>
            <a:r>
              <a:rPr lang="en-US" sz="4000" baseline="-25000" dirty="0" err="1">
                <a:solidFill>
                  <a:prstClr val="black"/>
                </a:solidFill>
                <a:sym typeface="Wingdings" panose="05000000000000000000" pitchFamily="2" charset="2"/>
              </a:rPr>
              <a:t>ideal</a:t>
            </a:r>
            <a:r>
              <a:rPr lang="en-US" sz="4000" dirty="0">
                <a:solidFill>
                  <a:prstClr val="black"/>
                </a:solidFill>
                <a:sym typeface="Wingdings" panose="05000000000000000000" pitchFamily="2" charset="2"/>
              </a:rPr>
              <a:t> = </a:t>
            </a:r>
            <a:r>
              <a:rPr lang="en-US" sz="4000" dirty="0" err="1">
                <a:solidFill>
                  <a:prstClr val="black"/>
                </a:solidFill>
                <a:sym typeface="Wingdings" panose="05000000000000000000" pitchFamily="2" charset="2"/>
              </a:rPr>
              <a:t>V</a:t>
            </a:r>
            <a:r>
              <a:rPr lang="en-US" sz="4000" baseline="-25000" dirty="0" err="1">
                <a:solidFill>
                  <a:prstClr val="black"/>
                </a:solidFill>
                <a:sym typeface="Wingdings" panose="05000000000000000000" pitchFamily="2" charset="2"/>
              </a:rPr>
              <a:t>obs</a:t>
            </a:r>
            <a:r>
              <a:rPr lang="en-US" sz="4000" dirty="0">
                <a:solidFill>
                  <a:prstClr val="black"/>
                </a:solidFill>
                <a:sym typeface="Wingdings" panose="05000000000000000000" pitchFamily="2" charset="2"/>
              </a:rPr>
              <a:t> -</a:t>
            </a:r>
            <a:r>
              <a:rPr lang="en-US" sz="4000" dirty="0" err="1">
                <a:solidFill>
                  <a:prstClr val="black"/>
                </a:solidFill>
                <a:sym typeface="Wingdings" panose="05000000000000000000" pitchFamily="2" charset="2"/>
              </a:rPr>
              <a:t>n</a:t>
            </a:r>
            <a:r>
              <a:rPr lang="en-US" sz="40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sz="40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endParaRPr lang="en-US" sz="4000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254" y="3368170"/>
            <a:ext cx="5407621" cy="10668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8600" y="4315865"/>
            <a:ext cx="8839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Combine into modified `Van der Waals’ Gas Law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5811" y="5720224"/>
            <a:ext cx="7824899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dirty="0" smtClean="0"/>
              <a:t>=(</a:t>
            </a:r>
            <a:r>
              <a:rPr lang="en-US" sz="4400" b="1" dirty="0" err="1" smtClean="0"/>
              <a:t>P</a:t>
            </a:r>
            <a:r>
              <a:rPr lang="en-US" sz="4400" b="1" baseline="-25000" dirty="0" err="1" smtClean="0"/>
              <a:t>obs</a:t>
            </a:r>
            <a:r>
              <a:rPr lang="en-US" sz="4400" b="1" dirty="0" smtClean="0"/>
              <a:t>+ </a:t>
            </a:r>
            <a:r>
              <a:rPr lang="en-US" sz="4400" b="1" dirty="0" smtClean="0">
                <a:solidFill>
                  <a:srgbClr val="FF0000"/>
                </a:solidFill>
              </a:rPr>
              <a:t>a</a:t>
            </a:r>
            <a:r>
              <a:rPr lang="en-US" sz="4400" b="1" dirty="0" smtClean="0"/>
              <a:t>(n/[</a:t>
            </a:r>
            <a:r>
              <a:rPr lang="en-US" sz="4400" b="1" dirty="0" err="1" smtClean="0"/>
              <a:t>V</a:t>
            </a:r>
            <a:r>
              <a:rPr lang="en-US" sz="4400" b="1" baseline="-25000" dirty="0" err="1" smtClean="0"/>
              <a:t>obs</a:t>
            </a:r>
            <a:r>
              <a:rPr lang="en-US" sz="4400" b="1" dirty="0" err="1" smtClean="0"/>
              <a:t>-n</a:t>
            </a:r>
            <a:r>
              <a:rPr lang="en-US" sz="4400" b="1" dirty="0" err="1" smtClean="0">
                <a:solidFill>
                  <a:srgbClr val="FF0000"/>
                </a:solidFill>
              </a:rPr>
              <a:t>b</a:t>
            </a:r>
            <a:r>
              <a:rPr lang="en-US" sz="4400" b="1" dirty="0" smtClean="0"/>
              <a:t>])</a:t>
            </a:r>
            <a:r>
              <a:rPr lang="en-US" sz="4400" b="1" baseline="30000" dirty="0" smtClean="0"/>
              <a:t> 2 </a:t>
            </a:r>
            <a:r>
              <a:rPr lang="en-US" sz="4400" b="1" dirty="0" smtClean="0"/>
              <a:t>*(</a:t>
            </a:r>
            <a:r>
              <a:rPr lang="en-US" sz="4400" b="1" dirty="0" err="1" smtClean="0"/>
              <a:t>V</a:t>
            </a:r>
            <a:r>
              <a:rPr lang="en-US" sz="4400" b="1" baseline="-25000" dirty="0" err="1" smtClean="0"/>
              <a:t>obs</a:t>
            </a:r>
            <a:r>
              <a:rPr lang="en-US" sz="4400" b="1" dirty="0" err="1" smtClean="0"/>
              <a:t>-n</a:t>
            </a:r>
            <a:r>
              <a:rPr lang="en-US" sz="4400" b="1" dirty="0" err="1" smtClean="0">
                <a:solidFill>
                  <a:srgbClr val="FF0000"/>
                </a:solidFill>
              </a:rPr>
              <a:t>b</a:t>
            </a:r>
            <a:r>
              <a:rPr lang="en-US" sz="4400" b="1" dirty="0" smtClean="0"/>
              <a:t>)</a:t>
            </a:r>
            <a:endParaRPr lang="en-US" sz="4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2634774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P</a:t>
            </a:r>
            <a:r>
              <a:rPr lang="en-US" sz="4800" baseline="-25000" dirty="0" err="1" smtClean="0"/>
              <a:t>ideal</a:t>
            </a:r>
            <a:r>
              <a:rPr lang="en-US" sz="4800" dirty="0" smtClean="0"/>
              <a:t> = </a:t>
            </a:r>
            <a:r>
              <a:rPr lang="en-US" sz="4800" dirty="0" err="1" smtClean="0"/>
              <a:t>P</a:t>
            </a:r>
            <a:r>
              <a:rPr lang="en-US" sz="4800" baseline="-25000" dirty="0" err="1" smtClean="0"/>
              <a:t>obs</a:t>
            </a:r>
            <a:r>
              <a:rPr lang="en-US" sz="4800" dirty="0" smtClean="0"/>
              <a:t> + </a:t>
            </a:r>
            <a:r>
              <a:rPr lang="en-US" sz="4800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*(n/</a:t>
            </a:r>
            <a:r>
              <a:rPr lang="en-US" sz="4800" dirty="0" err="1" smtClean="0"/>
              <a:t>V</a:t>
            </a:r>
            <a:r>
              <a:rPr lang="en-US" sz="4800" baseline="-25000" dirty="0" err="1" smtClean="0"/>
              <a:t>ideal</a:t>
            </a:r>
            <a:r>
              <a:rPr lang="en-US" sz="4800" dirty="0" smtClean="0"/>
              <a:t> )</a:t>
            </a:r>
            <a:r>
              <a:rPr lang="en-US" sz="4800" baseline="30000" dirty="0" smtClean="0"/>
              <a:t>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7521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2" grpId="0" animBg="1"/>
      <p:bldP spid="21" grpId="0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figures.boundless.com/9864/raw/waals2.sv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39863"/>
            <a:ext cx="41052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219200"/>
            <a:ext cx="6705599" cy="58333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3048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Observed vs. predicted PV vs. P Behavior Using Van Der Waals Equation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62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85800"/>
            <a:ext cx="3276600" cy="50718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71575" y="6019800"/>
            <a:ext cx="7704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444444"/>
                </a:solidFill>
                <a:latin typeface="arial" panose="020B0604020202020204" pitchFamily="34" charset="0"/>
              </a:rPr>
              <a:t>Johannes </a:t>
            </a:r>
            <a:r>
              <a:rPr lang="en-US" sz="4000" dirty="0" err="1">
                <a:solidFill>
                  <a:srgbClr val="444444"/>
                </a:solidFill>
                <a:latin typeface="arial" panose="020B0604020202020204" pitchFamily="34" charset="0"/>
              </a:rPr>
              <a:t>Diderik</a:t>
            </a:r>
            <a:r>
              <a:rPr lang="en-US" sz="4000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r>
              <a:rPr lang="en-US" sz="4000" i="1" dirty="0">
                <a:solidFill>
                  <a:srgbClr val="444444"/>
                </a:solidFill>
                <a:latin typeface="arial" panose="020B0604020202020204" pitchFamily="34" charset="0"/>
              </a:rPr>
              <a:t>van der Waals</a:t>
            </a:r>
            <a:r>
              <a:rPr lang="en-US" sz="4000" dirty="0">
                <a:solidFill>
                  <a:srgbClr val="444444"/>
                </a:solidFill>
                <a:latin typeface="arial" panose="020B0604020202020204" pitchFamily="34" charset="0"/>
              </a:rPr>
              <a:t>,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990600"/>
            <a:ext cx="3962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The not-so-obvious meanings of </a:t>
            </a:r>
            <a:r>
              <a:rPr lang="en-US" sz="3100" b="1" dirty="0">
                <a:solidFill>
                  <a:srgbClr val="FF0000"/>
                </a:solidFill>
              </a:rPr>
              <a:t>PV=</a:t>
            </a:r>
            <a:r>
              <a:rPr lang="en-US" sz="3100" b="1" dirty="0" err="1">
                <a:solidFill>
                  <a:srgbClr val="FF0000"/>
                </a:solidFill>
              </a:rPr>
              <a:t>nRT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dirty="0"/>
              <a:t>why do they call it the </a:t>
            </a:r>
            <a:r>
              <a:rPr lang="en-US" sz="3100" b="1" dirty="0">
                <a:solidFill>
                  <a:srgbClr val="FF0000"/>
                </a:solidFill>
              </a:rPr>
              <a:t>Ideal</a:t>
            </a:r>
            <a:r>
              <a:rPr lang="en-US" sz="3100" dirty="0">
                <a:solidFill>
                  <a:srgbClr val="FF0000"/>
                </a:solidFill>
              </a:rPr>
              <a:t> Gas</a:t>
            </a:r>
            <a:r>
              <a:rPr lang="en-US" sz="3100" dirty="0"/>
              <a:t> law </a:t>
            </a:r>
            <a:r>
              <a:rPr lang="en-US" sz="3100" dirty="0" smtClean="0"/>
              <a:t>?? </a:t>
            </a:r>
            <a:r>
              <a:rPr lang="en-US" sz="2700" dirty="0" smtClean="0"/>
              <a:t>(see pp. 299-305)</a:t>
            </a:r>
            <a:endParaRPr lang="en-US" sz="2700" dirty="0"/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85344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No dependence on gas velocities….speed </a:t>
            </a:r>
            <a:r>
              <a:rPr lang="en-US" sz="2800" b="1" dirty="0" err="1"/>
              <a:t>vs</a:t>
            </a:r>
            <a:r>
              <a:rPr lang="en-US" sz="2800" b="1" dirty="0"/>
              <a:t> mass </a:t>
            </a:r>
            <a:r>
              <a:rPr lang="en-US" sz="2800" b="1" dirty="0" smtClean="0"/>
              <a:t>appear to cancel each other’s effects out exactly…(???)</a:t>
            </a:r>
            <a:endParaRPr lang="en-US" sz="2800" b="1" dirty="0">
              <a:sym typeface="Symbol" pitchFamily="18" charset="2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47800" y="1934955"/>
            <a:ext cx="563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66CC"/>
                </a:solidFill>
              </a:rPr>
              <a:t>1 mole SF</a:t>
            </a:r>
            <a:r>
              <a:rPr lang="en-US" sz="2800" b="1" baseline="-25000" dirty="0">
                <a:solidFill>
                  <a:srgbClr val="0066CC"/>
                </a:solidFill>
              </a:rPr>
              <a:t>6</a:t>
            </a:r>
            <a:r>
              <a:rPr lang="en-US" sz="2800" b="1" dirty="0"/>
              <a:t> </a:t>
            </a:r>
            <a:r>
              <a:rPr lang="en-US" sz="2800" b="1" dirty="0" err="1"/>
              <a:t>vs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1 mole N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/>
              <a:t>  </a:t>
            </a:r>
            <a:r>
              <a:rPr lang="en-US" sz="2800" b="1" dirty="0" err="1"/>
              <a:t>vs</a:t>
            </a:r>
            <a:r>
              <a:rPr lang="en-US" sz="2800" b="1" dirty="0"/>
              <a:t> 1 mol He 	at 273.15 K in 22.41 L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914400" y="2743200"/>
            <a:ext cx="1752600" cy="1905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1447800" y="4800600"/>
            <a:ext cx="6858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1676400" y="5867400"/>
            <a:ext cx="2286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7848600" y="2286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Observed pressure</a:t>
            </a:r>
            <a:r>
              <a:rPr lang="en-US" u="sng"/>
              <a:t> </a:t>
            </a: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8153400" y="3124200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1.0</a:t>
            </a: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8153400" y="4381500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1.0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8153400" y="5638800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1.0</a:t>
            </a:r>
          </a:p>
        </p:txBody>
      </p:sp>
      <p:pic>
        <p:nvPicPr>
          <p:cNvPr id="168972" name="Picture 12" descr="BrownBrickWall_tile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667000"/>
            <a:ext cx="457200" cy="3505200"/>
          </a:xfrm>
          <a:prstGeom prst="rect">
            <a:avLst/>
          </a:prstGeom>
          <a:noFill/>
        </p:spPr>
      </p:pic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4572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CC"/>
                </a:solidFill>
              </a:rPr>
              <a:t>SF</a:t>
            </a:r>
            <a:r>
              <a:rPr lang="en-US" b="1" baseline="-25000">
                <a:solidFill>
                  <a:srgbClr val="0066CC"/>
                </a:solidFill>
              </a:rPr>
              <a:t>6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381000" y="4572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381000" y="5638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125662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0556 L 0.52084 -0.00556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57917 4.44444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0417 0.00556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animBg="1"/>
      <p:bldP spid="168964" grpId="0"/>
      <p:bldP spid="168965" grpId="0" animBg="1"/>
      <p:bldP spid="168966" grpId="0" animBg="1"/>
      <p:bldP spid="168967" grpId="0" animBg="1"/>
      <p:bldP spid="168968" grpId="0"/>
      <p:bldP spid="168969" grpId="0"/>
      <p:bldP spid="168970" grpId="0"/>
      <p:bldP spid="168971" grpId="0"/>
      <p:bldP spid="168973" grpId="0"/>
      <p:bldP spid="168974" grpId="0"/>
      <p:bldP spid="1689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752600"/>
            <a:ext cx="4464558" cy="3543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4572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Happy Thanksgiving…and get the !^*!%$ out of Dodge !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83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762000" y="1394957"/>
            <a:ext cx="7924800" cy="604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FF"/>
                </a:solidFill>
              </a:rPr>
              <a:t>Physics thinking trip: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/>
              <a:t> </a:t>
            </a:r>
            <a:r>
              <a:rPr lang="en-US" sz="2800" b="1" dirty="0" smtClean="0"/>
              <a:t>energy= </a:t>
            </a:r>
            <a:r>
              <a:rPr lang="en-US" sz="2800" b="1" dirty="0"/>
              <a:t>E = ½ mv</a:t>
            </a:r>
            <a:r>
              <a:rPr lang="en-US" sz="2800" b="1" baseline="30000" dirty="0"/>
              <a:t>2 </a:t>
            </a:r>
            <a:endParaRPr lang="en-US" sz="2800" b="1" baseline="30000" dirty="0" smtClean="0"/>
          </a:p>
          <a:p>
            <a:pPr>
              <a:spcBef>
                <a:spcPct val="50000"/>
              </a:spcBef>
            </a:pPr>
            <a:r>
              <a:rPr lang="en-US" sz="2900" b="1" dirty="0" smtClean="0"/>
              <a:t>SPECULATION</a:t>
            </a:r>
            <a:r>
              <a:rPr lang="en-US" sz="2900" b="1" dirty="0"/>
              <a:t>: </a:t>
            </a:r>
            <a:r>
              <a:rPr lang="en-US" sz="2900" b="1" dirty="0">
                <a:solidFill>
                  <a:srgbClr val="FF0000"/>
                </a:solidFill>
              </a:rPr>
              <a:t>If each gas molecule-</a:t>
            </a:r>
            <a:r>
              <a:rPr lang="en-US" sz="2900" b="1" dirty="0"/>
              <a:t> </a:t>
            </a:r>
            <a:r>
              <a:rPr lang="en-US" sz="2900" b="1" i="1" dirty="0">
                <a:solidFill>
                  <a:srgbClr val="0033CC"/>
                </a:solidFill>
              </a:rPr>
              <a:t>irrespective of  </a:t>
            </a:r>
            <a:r>
              <a:rPr lang="en-US" sz="2900" b="1" i="1" dirty="0" smtClean="0">
                <a:solidFill>
                  <a:srgbClr val="0033CC"/>
                </a:solidFill>
              </a:rPr>
              <a:t>mass-</a:t>
            </a:r>
            <a:r>
              <a:rPr lang="en-US" sz="2900" b="1" dirty="0" smtClean="0"/>
              <a:t> </a:t>
            </a:r>
            <a:r>
              <a:rPr lang="en-US" sz="2900" b="1" dirty="0">
                <a:solidFill>
                  <a:srgbClr val="FF0000"/>
                </a:solidFill>
              </a:rPr>
              <a:t>has same energy</a:t>
            </a:r>
            <a:r>
              <a:rPr lang="en-US" sz="2900" b="1" dirty="0"/>
              <a:t> </a:t>
            </a:r>
            <a:r>
              <a:rPr lang="en-US" sz="2900" b="1" dirty="0" smtClean="0"/>
              <a:t>then each would hit the wall with same energy: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         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1     </a:t>
            </a:r>
            <a:r>
              <a:rPr lang="en-US" sz="3200" b="1" dirty="0" smtClean="0"/>
              <a:t>=    E</a:t>
            </a:r>
            <a:r>
              <a:rPr lang="en-US" sz="3200" b="1" baseline="-25000" dirty="0" smtClean="0"/>
              <a:t>2</a:t>
            </a:r>
            <a:endParaRPr lang="en-US" sz="3200" b="1" dirty="0"/>
          </a:p>
          <a:p>
            <a:pPr>
              <a:buFont typeface="Wingdings" pitchFamily="2" charset="2"/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½ </a:t>
            </a:r>
            <a:r>
              <a:rPr lang="en-US" sz="3200" b="1" dirty="0"/>
              <a:t>m</a:t>
            </a:r>
            <a:r>
              <a:rPr lang="en-US" sz="3200" b="1" baseline="-25000" dirty="0"/>
              <a:t>1</a:t>
            </a:r>
            <a:r>
              <a:rPr lang="en-US" sz="3200" b="1" dirty="0"/>
              <a:t> v</a:t>
            </a:r>
            <a:r>
              <a:rPr lang="en-US" sz="3200" b="1" baseline="-25000" dirty="0"/>
              <a:t>1</a:t>
            </a:r>
            <a:r>
              <a:rPr lang="en-US" sz="3200" b="1" baseline="30000" dirty="0"/>
              <a:t>2 </a:t>
            </a:r>
            <a:r>
              <a:rPr lang="en-US" sz="3200" b="1" dirty="0"/>
              <a:t> =  ½ m</a:t>
            </a:r>
            <a:r>
              <a:rPr lang="en-US" sz="3200" b="1" baseline="-25000" dirty="0"/>
              <a:t>2</a:t>
            </a:r>
            <a:r>
              <a:rPr lang="en-US" sz="3200" b="1" dirty="0"/>
              <a:t>v</a:t>
            </a:r>
            <a:r>
              <a:rPr lang="en-US" sz="3200" b="1" baseline="-25000" dirty="0"/>
              <a:t>2</a:t>
            </a:r>
            <a:r>
              <a:rPr lang="en-US" sz="3200" b="1" baseline="30000" dirty="0"/>
              <a:t>2</a:t>
            </a:r>
          </a:p>
          <a:p>
            <a:pPr>
              <a:buFont typeface="Wingdings" pitchFamily="2" charset="2"/>
              <a:buNone/>
            </a:pPr>
            <a:endParaRPr lang="en-US" sz="3200" b="1" baseline="30000" dirty="0"/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sym typeface="Symbol" pitchFamily="18" charset="2"/>
              </a:rPr>
              <a:t>        </a:t>
            </a:r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r>
              <a:rPr lang="en-US" sz="3200" b="1" baseline="30000" dirty="0" smtClean="0"/>
              <a:t>2 </a:t>
            </a:r>
            <a:r>
              <a:rPr lang="en-US" sz="3200" b="1" dirty="0"/>
              <a:t>/v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baseline="30000" dirty="0"/>
              <a:t>2</a:t>
            </a:r>
            <a:r>
              <a:rPr lang="en-US" sz="3200" b="1" dirty="0"/>
              <a:t> = (v</a:t>
            </a:r>
            <a:r>
              <a:rPr lang="en-US" sz="3200" b="1" baseline="-25000" dirty="0"/>
              <a:t>1</a:t>
            </a:r>
            <a:r>
              <a:rPr lang="en-US" sz="3200" b="1" dirty="0"/>
              <a:t> /v</a:t>
            </a:r>
            <a:r>
              <a:rPr lang="en-US" sz="3200" b="1" baseline="-25000" dirty="0"/>
              <a:t>2</a:t>
            </a:r>
            <a:r>
              <a:rPr lang="en-US" sz="3200" b="1" dirty="0"/>
              <a:t>)</a:t>
            </a:r>
            <a:r>
              <a:rPr lang="en-US" sz="3200" b="1" baseline="30000" dirty="0"/>
              <a:t>2 </a:t>
            </a:r>
            <a:r>
              <a:rPr lang="en-US" sz="3200" b="1" dirty="0"/>
              <a:t>=  m</a:t>
            </a:r>
            <a:r>
              <a:rPr lang="en-US" sz="3200" b="1" baseline="-25000" dirty="0"/>
              <a:t>2</a:t>
            </a:r>
            <a:r>
              <a:rPr lang="en-US" sz="3200" b="1" dirty="0"/>
              <a:t>/m</a:t>
            </a:r>
            <a:r>
              <a:rPr lang="en-US" sz="3200" b="1" baseline="-25000" dirty="0"/>
              <a:t>1 </a:t>
            </a:r>
            <a:r>
              <a:rPr lang="en-US" sz="3200" b="1" dirty="0"/>
              <a:t> </a:t>
            </a:r>
            <a:r>
              <a:rPr lang="en-US" sz="3200" b="1" baseline="-25000" dirty="0"/>
              <a:t>.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r>
              <a:rPr lang="en-US" sz="3200" b="1" dirty="0" smtClean="0"/>
              <a:t>OR           </a:t>
            </a:r>
            <a:r>
              <a:rPr lang="en-US" sz="3200" b="1" dirty="0" smtClean="0">
                <a:solidFill>
                  <a:srgbClr val="FF0000"/>
                </a:solidFill>
              </a:rPr>
              <a:t>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/v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200" b="1" dirty="0" smtClean="0">
                <a:solidFill>
                  <a:srgbClr val="FF0000"/>
                </a:solidFill>
              </a:rPr>
              <a:t>= (m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/m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rgbClr val="FF0000"/>
                </a:solidFill>
              </a:rPr>
              <a:t>     Graham’s </a:t>
            </a:r>
            <a:r>
              <a:rPr lang="en-US" sz="3200" b="1" dirty="0">
                <a:solidFill>
                  <a:srgbClr val="FF0000"/>
                </a:solidFill>
              </a:rPr>
              <a:t>law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en-US" sz="3200" b="1" baseline="-25000" dirty="0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0" y="996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What relationship between mass (m) and velocity (v)  must exist for  </a:t>
            </a:r>
            <a:r>
              <a:rPr lang="en-US" sz="2800" b="1" dirty="0">
                <a:solidFill>
                  <a:srgbClr val="FF0000"/>
                </a:solidFill>
              </a:rPr>
              <a:t>gas particles big and </a:t>
            </a:r>
            <a:r>
              <a:rPr lang="en-US" sz="2800" b="1" dirty="0" smtClean="0">
                <a:solidFill>
                  <a:srgbClr val="FF0000"/>
                </a:solidFill>
              </a:rPr>
              <a:t>small </a:t>
            </a:r>
            <a:r>
              <a:rPr lang="en-US" sz="2800" b="1" dirty="0">
                <a:solidFill>
                  <a:srgbClr val="FF0000"/>
                </a:solidFill>
              </a:rPr>
              <a:t>to have same pressure even if they move at different </a:t>
            </a:r>
            <a:r>
              <a:rPr lang="en-US" sz="2800" b="1" dirty="0" smtClean="0">
                <a:solidFill>
                  <a:srgbClr val="FF0000"/>
                </a:solidFill>
              </a:rPr>
              <a:t>velocities?  (pg. 305, TEXT)</a:t>
            </a:r>
            <a:endParaRPr lang="en-US" sz="20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5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121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10668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16764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3880" y="1717417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(g)</a:t>
            </a:r>
          </a:p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=17 g/mol</a:t>
            </a:r>
            <a:endParaRPr lang="en-US" sz="2800" dirty="0"/>
          </a:p>
        </p:txBody>
      </p:sp>
      <p:sp>
        <p:nvSpPr>
          <p:cNvPr id="11" name="Oval 10"/>
          <p:cNvSpPr/>
          <p:nvPr/>
        </p:nvSpPr>
        <p:spPr>
          <a:xfrm>
            <a:off x="7086600" y="1066800"/>
            <a:ext cx="5334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29400" y="1676400"/>
            <a:ext cx="2512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HCl</a:t>
            </a:r>
            <a:r>
              <a:rPr lang="en-US" sz="2800" dirty="0" smtClean="0"/>
              <a:t>(g)</a:t>
            </a:r>
          </a:p>
          <a:p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=36.5 g/mol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6096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200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86840" y="2552966"/>
            <a:ext cx="143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Chemical factoid: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578554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NH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(g) +</a:t>
            </a:r>
            <a:r>
              <a:rPr lang="en-US" sz="2400" b="1" dirty="0" err="1" smtClean="0"/>
              <a:t>HCl</a:t>
            </a:r>
            <a:r>
              <a:rPr lang="en-US" sz="2400" b="1" dirty="0" smtClean="0"/>
              <a:t>(g)</a:t>
            </a:r>
            <a:r>
              <a:rPr lang="en-US" sz="2400" b="1" dirty="0" smtClean="0">
                <a:sym typeface="Wingdings" pitchFamily="2" charset="2"/>
              </a:rPr>
              <a:t>NH</a:t>
            </a:r>
            <a:r>
              <a:rPr lang="en-US" sz="2400" b="1" baseline="-25000" dirty="0" smtClean="0">
                <a:sym typeface="Wingdings" pitchFamily="2" charset="2"/>
              </a:rPr>
              <a:t>4</a:t>
            </a:r>
            <a:r>
              <a:rPr lang="en-US" sz="2400" b="1" dirty="0" smtClean="0">
                <a:sym typeface="Wingdings" pitchFamily="2" charset="2"/>
              </a:rPr>
              <a:t>Cl(s) </a:t>
            </a:r>
          </a:p>
          <a:p>
            <a:r>
              <a:rPr lang="en-US" sz="2400" dirty="0" smtClean="0">
                <a:sym typeface="Wingdings" pitchFamily="2" charset="2"/>
              </a:rPr>
              <a:t>                              a white powder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" y="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Graham’s law in </a:t>
            </a:r>
            <a:r>
              <a:rPr lang="en-US" sz="2400" b="1" dirty="0" smtClean="0">
                <a:solidFill>
                  <a:srgbClr val="FF0000"/>
                </a:solidFill>
              </a:rPr>
              <a:t>pictures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		see also fig. 722 page 308)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6600" y="381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2.46 meter Glass tube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5105400" y="1066800"/>
            <a:ext cx="76200" cy="6096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124201" y="1650642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NH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Cl(s</a:t>
            </a:r>
            <a:r>
              <a:rPr lang="en-US" sz="2400" dirty="0" smtClean="0"/>
              <a:t>) powder forms</a:t>
            </a:r>
          </a:p>
          <a:p>
            <a:r>
              <a:rPr lang="en-US" sz="2400" dirty="0" smtClean="0"/>
              <a:t>Where </a:t>
            </a:r>
            <a:r>
              <a:rPr lang="en-US" sz="2400" dirty="0" err="1" smtClean="0"/>
              <a:t>HCl</a:t>
            </a:r>
            <a:r>
              <a:rPr lang="en-US" sz="2400" dirty="0" smtClean="0"/>
              <a:t> and NH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meet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23253" y="3503893"/>
            <a:ext cx="39356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/v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600" b="1" dirty="0" smtClean="0">
                <a:solidFill>
                  <a:srgbClr val="FF0000"/>
                </a:solidFill>
              </a:rPr>
              <a:t>=  (m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/m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0975" y="3435139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Testing Graham’s Law: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09850" y="4190237"/>
            <a:ext cx="544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v(NH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)/v(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) = (36.5/17)</a:t>
            </a:r>
            <a:r>
              <a:rPr lang="en-US" sz="3200" b="1" baseline="30000" dirty="0" smtClean="0"/>
              <a:t>1/2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311390" y="4097903"/>
            <a:ext cx="1478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=1.46</a:t>
            </a:r>
            <a:endParaRPr lang="en-US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-1610" y="480060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</a:t>
            </a:r>
            <a:r>
              <a:rPr lang="en-US" sz="3600" b="1" dirty="0" smtClean="0">
                <a:sym typeface="Symbol"/>
              </a:rPr>
              <a:t>Predicts that </a:t>
            </a:r>
            <a:r>
              <a:rPr lang="en-US" sz="3600" b="1" dirty="0" smtClean="0"/>
              <a:t> if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travels 1 meter, NH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 will travel 1.46 meters in the same time</a:t>
            </a:r>
            <a:endParaRPr lang="en-US" sz="36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181600" y="762000"/>
            <a:ext cx="23622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81600" y="753411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 meter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66800" y="762000"/>
            <a:ext cx="4114800" cy="1588"/>
          </a:xfrm>
          <a:prstGeom prst="straightConnector1">
            <a:avLst/>
          </a:prstGeom>
          <a:ln w="2857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0"/>
            <a:endCxn id="23" idx="2"/>
          </p:cNvCxnSpPr>
          <p:nvPr/>
        </p:nvCxnSpPr>
        <p:spPr>
          <a:xfrm>
            <a:off x="4838701" y="1650642"/>
            <a:ext cx="304799" cy="2575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66800" y="716538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1.46 meter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7620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(59% of tube length)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0" y="75039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(41% of tube </a:t>
            </a:r>
            <a:r>
              <a:rPr lang="en-US" b="1" dirty="0" smtClean="0">
                <a:solidFill>
                  <a:srgbClr val="FF0000"/>
                </a:solidFill>
              </a:rPr>
              <a:t>length)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81200" y="6000929"/>
            <a:ext cx="601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See also:  Video </a:t>
            </a:r>
            <a:r>
              <a:rPr lang="en-US" dirty="0"/>
              <a:t>DEMOhttp://www.youtube.com/watch?v=o7C4lo5n0zU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4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6 0 " pathEditMode="relative" ptsTypes="AA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 " pathEditMode="relative" ptsTypes="AA">
                                      <p:cBhvr>
                                        <p:cTn id="5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0" grpId="0"/>
      <p:bldP spid="11" grpId="0" animBg="1"/>
      <p:bldP spid="11" grpId="1" animBg="1"/>
      <p:bldP spid="11" grpId="2" animBg="1"/>
      <p:bldP spid="12" grpId="0"/>
      <p:bldP spid="13" grpId="0" animBg="1"/>
      <p:bldP spid="14" grpId="0" animBg="1"/>
      <p:bldP spid="16" grpId="0"/>
      <p:bldP spid="17" grpId="0"/>
      <p:bldP spid="20" grpId="0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2" grpId="0"/>
      <p:bldP spid="37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4469"/>
            <a:ext cx="8229600" cy="1143000"/>
          </a:xfrm>
        </p:spPr>
        <p:txBody>
          <a:bodyPr/>
          <a:lstStyle/>
          <a:p>
            <a:r>
              <a:rPr lang="en-US" sz="2000" b="1" dirty="0"/>
              <a:t>The not-so-obvious meanings of PV=</a:t>
            </a:r>
            <a:r>
              <a:rPr lang="en-US" sz="2000" b="1" dirty="0" err="1"/>
              <a:t>nRT</a:t>
            </a:r>
            <a:r>
              <a:rPr lang="en-US" sz="2000" b="1" dirty="0"/>
              <a:t> (cont.)</a:t>
            </a: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75360" y="818615"/>
            <a:ext cx="77724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CC"/>
                </a:solidFill>
              </a:rPr>
              <a:t>There is no account of  crowding or gas density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….</a:t>
            </a:r>
            <a:r>
              <a:rPr lang="en-US" sz="2800" b="1" dirty="0"/>
              <a:t>all the volumes V  are equal at </a:t>
            </a:r>
            <a:r>
              <a:rPr lang="en-US" sz="2800" b="1" dirty="0">
                <a:solidFill>
                  <a:srgbClr val="FF0000"/>
                </a:solidFill>
              </a:rPr>
              <a:t>constant P,T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0066CC"/>
                </a:solidFill>
              </a:rPr>
              <a:t>n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FF0000"/>
                </a:solidFill>
              </a:rPr>
              <a:t>(P/RT)</a:t>
            </a:r>
            <a:r>
              <a:rPr lang="en-US" sz="2800" b="1" dirty="0"/>
              <a:t> V = </a:t>
            </a:r>
            <a:r>
              <a:rPr lang="en-US" sz="2800" b="1" dirty="0" err="1">
                <a:solidFill>
                  <a:srgbClr val="FF0000"/>
                </a:solidFill>
              </a:rPr>
              <a:t>const</a:t>
            </a:r>
            <a:r>
              <a:rPr lang="en-US" sz="2800" b="1" dirty="0"/>
              <a:t>*V   </a:t>
            </a:r>
            <a:r>
              <a:rPr lang="en-US" sz="2800" b="1" dirty="0" smtClean="0"/>
              <a:t>equal </a:t>
            </a:r>
            <a:r>
              <a:rPr lang="en-US" sz="2800" b="1" dirty="0"/>
              <a:t>volumes- </a:t>
            </a:r>
            <a:r>
              <a:rPr lang="en-US" sz="2800" b="1" dirty="0">
                <a:solidFill>
                  <a:srgbClr val="0066CC"/>
                </a:solidFill>
              </a:rPr>
              <a:t>equal </a:t>
            </a:r>
            <a:r>
              <a:rPr lang="en-US" sz="2800" b="1" dirty="0" smtClean="0">
                <a:solidFill>
                  <a:srgbClr val="0066CC"/>
                </a:solidFill>
              </a:rPr>
              <a:t>moles		</a:t>
            </a:r>
            <a:r>
              <a:rPr lang="en-US" sz="4000" b="1" dirty="0" smtClean="0">
                <a:solidFill>
                  <a:srgbClr val="0066CC"/>
                </a:solidFill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</a:rPr>
              <a:t>Avogodro’s</a:t>
            </a:r>
            <a:r>
              <a:rPr lang="en-US" sz="4000" b="1" dirty="0" smtClean="0">
                <a:solidFill>
                  <a:srgbClr val="FF0000"/>
                </a:solidFill>
              </a:rPr>
              <a:t> law</a:t>
            </a:r>
            <a:r>
              <a:rPr lang="en-US" sz="4000" b="1" dirty="0" smtClean="0">
                <a:solidFill>
                  <a:srgbClr val="0066CC"/>
                </a:solidFill>
              </a:rPr>
              <a:t>)</a:t>
            </a:r>
            <a:r>
              <a:rPr lang="en-US" sz="4000" b="1" dirty="0"/>
              <a:t>	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990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16764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895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3124200" y="4419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3962400" y="4038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3733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32004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3810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50292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334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5943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6096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5943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6248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548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1219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1219200" y="3657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1676400" y="35814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7" name="Oval 27"/>
          <p:cNvSpPr>
            <a:spLocks noChangeArrowheads="1"/>
          </p:cNvSpPr>
          <p:nvPr/>
        </p:nvSpPr>
        <p:spPr bwMode="auto">
          <a:xfrm>
            <a:off x="9906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8" name="Text Box 28"/>
          <p:cNvSpPr txBox="1">
            <a:spLocks noChangeArrowheads="1"/>
          </p:cNvSpPr>
          <p:nvPr/>
        </p:nvSpPr>
        <p:spPr bwMode="auto">
          <a:xfrm>
            <a:off x="1143000" y="5029200"/>
            <a:ext cx="12954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33CC"/>
                </a:solidFill>
              </a:rPr>
              <a:t>SF</a:t>
            </a:r>
            <a:r>
              <a:rPr lang="en-US" sz="4000" b="1" baseline="-25000" dirty="0">
                <a:solidFill>
                  <a:srgbClr val="0033CC"/>
                </a:solidFill>
              </a:rPr>
              <a:t>6</a:t>
            </a:r>
            <a:endParaRPr lang="en-US" sz="4000" b="1" dirty="0">
              <a:solidFill>
                <a:srgbClr val="0033CC"/>
              </a:solidFill>
            </a:endParaRPr>
          </a:p>
        </p:txBody>
      </p:sp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2971800" y="5029200"/>
            <a:ext cx="1524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N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5029200" y="5029200"/>
            <a:ext cx="17526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19421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4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C -0.00538 -0.00486 -0.01093 -0.00996 -0.01371 -0.01829 C -0.0151 -0.02269 -0.01718 -0.03218 -0.01718 -0.03218 C -0.01545 -0.03287 -0.01388 -0.03449 -0.01198 -0.03449 C -5.55556E-7 -0.03449 0.0125 -0.03658 0.02414 -0.03218 C 0.02813 -0.03079 0.03386 -0.00949 0.03629 -0.00463 C 0.03768 0.00069 0.0408 0.00602 0.03282 0.00694 C 0.01684 0.00902 0.0007 0.00856 -0.01545 0.00926 C -0.02691 0.01944 -0.02222 0.01597 -0.02934 0.02083 " pathEditMode="relative" ptsTypes="ffffffffA">
                                      <p:cBhvr>
                                        <p:cTn id="116" dur="5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5.18519E-6 C -0.00815 -0.01598 -0.00468 -0.00904 -0.01041 -0.02061 C -0.01163 -0.02293 -0.01388 -0.02756 -0.01388 -0.02756 C -0.01562 -0.03543 -0.01718 -0.04121 -0.02065 -0.04816 C -0.02117 -0.05209 -0.01996 -0.05765 -0.02239 -0.05973 C -0.0243 -0.06135 -0.02742 -0.04607 -0.0276 -0.04584 C -0.03038 -0.03844 -0.03124 -0.0389 -0.03628 -0.0345 C -0.04444 -0.04538 -0.0526 -0.05695 -0.06388 -0.06205 C -0.06857 -0.06089 -0.0743 -0.06066 -0.0776 -0.0551 C -0.07881 -0.05325 -0.07847 -0.05024 -0.07933 -0.04816 C -0.08142 -0.0433 -0.08628 -0.0345 -0.08628 -0.0345 C -0.08854 -0.02524 -0.09045 -0.02131 -0.09652 -0.01598 C -0.10433 -0.03149 -0.09513 -0.01621 -0.1052 -0.02524 C -0.11249 -0.03172 -0.11024 -0.03751 -0.11892 -0.04121 C -0.11649 -0.05418 -0.11388 -0.05279 -0.10694 -0.06205 C -0.1052 -0.06876 -0.1059 -0.0764 -0.10347 -0.08265 C -0.10208 -0.08635 -0.09548 -0.08844 -0.09305 -0.08959 C -0.08767 -0.10024 -0.08958 -0.09376 -0.08958 -0.11019 " pathEditMode="relative" ptsTypes="fffffffffffffffffA">
                                      <p:cBhvr>
                                        <p:cTn id="120" dur="20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741 C -0.03576 0.00671 -0.06684 0.00625 -0.09792 0.00509 C -0.1099 0.00463 -0.1224 0.00671 -0.13403 0.00278 C -0.13628 0.00208 -0.13299 -0.00324 -0.13229 -0.00625 C -0.12986 -0.01736 -0.1217 -0.02454 -0.1151 -0.03171 C -0.10243 -0.0456 -0.08767 -0.05602 -0.07378 -0.06829 C -0.05868 -0.08148 -0.04462 -0.09722 -0.02708 -0.10509 C -0.01788 -0.11343 -0.00538 -0.11806 0.00556 -0.1213 C 0.00851 -0.12222 0.01146 -0.12269 0.01424 -0.12361 C 0.01771 -0.125 0.02465 -0.12824 0.02465 -0.12824 C 0.01354 -0.14282 0.00538 -0.1588 -0.00295 -0.17639 C -0.00399 -0.17847 -0.00365 -0.18125 -0.00469 -0.18333 C -0.00608 -0.18611 -0.00799 -0.18819 -0.0099 -0.19028 C -0.01319 -0.19375 -0.02031 -0.19954 -0.02031 -0.19954 C -0.06597 -0.1919 -0.05 -0.19468 -0.13403 -0.19259 C -0.13229 -0.19097 -0.13021 -0.18981 -0.12882 -0.18796 C -0.12743 -0.18611 -0.12708 -0.18241 -0.12535 -0.18102 C -0.12222 -0.17847 -0.11806 -0.17917 -0.1151 -0.17639 C -0.11163 -0.17338 -0.10816 -0.17014 -0.10469 -0.16713 C -0.10295 -0.16574 -0.10139 -0.16412 -0.09965 -0.16273 C -0.09792 -0.16111 -0.09618 -0.15972 -0.09444 -0.1581 C -0.09271 -0.15648 -0.08924 -0.15347 -0.08924 -0.15347 C -0.10365 -0.15278 -0.1184 -0.15579 -0.13229 -0.15116 C -0.13507 -0.15023 -0.13142 -0.14329 -0.13056 -0.13958 C -0.12951 -0.13495 -0.12708 -0.12593 -0.12708 -0.12593 C -0.12656 -0.07222 -0.12639 -0.01875 -0.12535 0.03495 C -0.12517 0.0419 -0.12847 0.05255 -0.12378 0.05579 C -0.11615 0.06088 -0.1066 0.05417 -0.09792 0.05347 C -0.08698 0.04861 -0.07604 0.04398 -0.0651 0.03958 C -0.06163 0.03819 -0.05816 0.03657 -0.05469 0.03495 C -0.05295 0.03426 -0.04965 0.03287 -0.04965 0.03287 C -0.0441 0.02801 -0.03802 0.02546 -0.03229 0.0213 C -0.02691 0.01713 -0.02274 0.00995 -0.01684 0.00741 C -0.00799 0.00347 -0.01267 0.00625 -0.00122 -0.00394 C 0.00052 -0.00532 0.00191 -0.00764 0.00382 -0.00856 C 0.00556 -0.00926 0.00747 -0.00972 0.00903 -0.01088 C 0.01267 -0.01366 0.01944 -0.02014 0.01944 -0.02014 C 0.02066 -0.02245 0.02378 -0.02454 0.02292 -0.02708 C 0.01927 -0.03796 0.01007 -0.04375 0.00382 -0.05231 C 0.00208 -0.05463 0.00052 -0.05694 -0.00122 -0.05926 C -0.00295 -0.06157 -0.00642 -0.0662 -0.00642 -0.0662 C -0.01233 -0.08912 -0.00226 -0.05301 -0.01337 -0.07986 C -0.01597 -0.08611 -0.01562 -0.09444 -0.01858 -0.10046 C -0.02118 -0.10579 -0.03194 -0.12546 -0.03403 -0.12824 C -0.03924 -0.13519 -0.04566 -0.14074 -0.04965 -0.14884 C -0.05191 -0.1537 -0.06354 -0.17199 -0.0651 -0.17639 C -0.06667 -0.18079 -0.06736 -0.18565 -0.06858 -0.19028 C -0.0691 -0.19259 -0.07031 -0.19722 -0.07031 -0.19722 C -0.07743 -0.16852 -0.07049 -0.19815 -0.07535 -0.12361 C -0.07656 -0.10347 -0.07812 -0.08102 -0.08229 -0.06157 C -0.08559 -0.04676 -0.09149 -0.0331 -0.09444 -0.01782 C -0.09392 0.00046 -0.09462 0.01898 -0.09271 0.03727 C -0.09236 0.04005 -0.0901 0.0331 -0.08924 0.03056 C -0.08576 0.02014 -0.08594 0.01597 -0.07708 0.01204 C -0.07309 0.0037 -0.06892 1.11022E-16 -0.06337 -0.00625 C -0.06146 -0.00833 -0.06024 -0.01157 -0.05816 -0.01319 C -0.05503 -0.01551 -0.05087 -0.01505 -0.04792 -0.01782 C -0.04167 -0.02338 -0.0342 -0.02847 -0.02708 -0.03171 C -0.02604 -0.03403 -0.02448 -0.03588 -0.02378 -0.03843 C -0.02292 -0.04144 -0.02326 -0.04491 -0.02205 -0.04769 C -0.01806 -0.05718 -0.00208 -0.06366 0.00556 -0.0662 C 0.01181 -0.07153 0.0191 -0.07662 0.02622 -0.07986 C 0.0217 -0.08935 0.01441 -0.09676 0.00729 -0.10278 C -0.00122 -0.11991 -0.00087 -0.14329 -0.00469 -0.16273 C -0.00729 -0.17639 -0.00573 -0.16875 -0.0099 -0.18565 C -0.01042 -0.18796 -0.01163 -0.19259 -0.01163 -0.19259 C -0.03872 -0.18056 -0.01181 -0.19583 -0.02535 -0.18102 C -0.02674 -0.1794 -0.02899 -0.17986 -0.03056 -0.1787 C -0.04045 -0.17199 -0.04184 -0.17153 -0.05469 -0.16944 C -0.06024 -0.1669 -0.06476 -0.16296 -0.07031 -0.16042 C -0.07969 -0.14769 -0.07882 -0.13981 -0.08403 -0.15347 C -0.0849 -0.15556 -0.08524 -0.1581 -0.08576 -0.16042 C -0.08628 -0.16644 -0.08681 -0.17269 -0.0875 -0.1787 C -0.08802 -0.18264 -0.08698 -0.18773 -0.08924 -0.19028 C -0.09115 -0.19236 -0.09392 -0.18866 -0.09618 -0.18796 C -0.09792 -0.18565 -0.09931 -0.1831 -0.10122 -0.18102 C -0.10278 -0.17917 -0.10503 -0.17824 -0.10642 -0.17639 C -0.11424 -0.16597 -0.10503 -0.17153 -0.1151 -0.16713 C -0.11684 -0.16481 -0.1184 -0.1625 -0.12031 -0.16042 C -0.12361 -0.15694 -0.13056 -0.15116 -0.13056 -0.15116 C -0.13628 -0.12847 -0.13403 -0.14329 -0.13229 -0.11204 C -0.12986 -0.06944 -0.13299 -0.08773 -0.12882 -0.0662 C -0.12639 -0.02847 -0.12361 0.00856 -0.12205 0.04653 C -0.11997 0.03819 -0.11892 0.03102 -0.1151 0.02361 C -0.11215 0.00347 -0.10278 -0.0044 -0.09444 -0.02014 C -0.08663 -0.03472 -0.09583 -0.02523 -0.08576 -0.0338 C -0.08524 -0.03611 -0.0842 -0.03843 -0.08403 -0.04074 C -0.08299 -0.05301 -0.08437 -0.06551 -0.08229 -0.07755 C -0.07986 -0.09167 -0.07604 -0.08935 -0.07031 -0.09606 C -0.06667 -0.10046 -0.0599 -0.10972 -0.0599 -0.10972 C -0.05729 -0.11991 -0.05365 -0.12963 -0.04792 -0.13727 C -0.04306 -0.15648 -0.04913 -0.13056 -0.04444 -0.17407 C -0.04375 -0.18032 -0.04097 -0.19259 -0.04097 -0.19259 C -0.03924 -0.19028 -0.03715 -0.18843 -0.03576 -0.18565 C -0.03472 -0.18356 -0.03524 -0.18032 -0.03403 -0.1787 C -0.02899 -0.17199 0.0066 -0.17407 0.00903 -0.17407 " pathEditMode="relative" ptsTypes="fffffffffffffffffffffffffffffffffffffffffffffffffffffffffffffffffffffffffffffffffffffffffffffffA">
                                      <p:cBhvr>
                                        <p:cTn id="124" dur="2000" fill="hold"/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5" grpId="1" animBg="1"/>
      <p:bldP spid="148486" grpId="0" animBg="1"/>
      <p:bldP spid="148487" grpId="0" animBg="1"/>
      <p:bldP spid="148488" grpId="0" animBg="1"/>
      <p:bldP spid="148489" grpId="0" animBg="1"/>
      <p:bldP spid="148489" grpId="1" animBg="1"/>
      <p:bldP spid="148490" grpId="0" animBg="1"/>
      <p:bldP spid="148491" grpId="0" animBg="1"/>
      <p:bldP spid="148492" grpId="0" animBg="1"/>
      <p:bldP spid="148493" grpId="0" animBg="1"/>
      <p:bldP spid="148494" grpId="0" animBg="1"/>
      <p:bldP spid="148495" grpId="0" animBg="1"/>
      <p:bldP spid="148496" grpId="0" animBg="1"/>
      <p:bldP spid="148497" grpId="0" animBg="1"/>
      <p:bldP spid="148498" grpId="0" animBg="1"/>
      <p:bldP spid="148499" grpId="0" animBg="1"/>
      <p:bldP spid="148500" grpId="0" animBg="1"/>
      <p:bldP spid="148500" grpId="1" animBg="1"/>
      <p:bldP spid="148501" grpId="0" animBg="1"/>
      <p:bldP spid="148502" grpId="0" animBg="1"/>
      <p:bldP spid="148503" grpId="0" animBg="1"/>
      <p:bldP spid="148504" grpId="0" animBg="1"/>
      <p:bldP spid="148505" grpId="0" animBg="1"/>
      <p:bldP spid="148506" grpId="0" animBg="1"/>
      <p:bldP spid="148507" grpId="0" animBg="1"/>
      <p:bldP spid="148508" grpId="0" animBg="1"/>
      <p:bldP spid="148509" grpId="0" animBg="1"/>
      <p:bldP spid="1485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not-so-obvious meanings of </a:t>
            </a:r>
            <a:r>
              <a:rPr lang="en-US" sz="3200" b="1">
                <a:solidFill>
                  <a:srgbClr val="FF0000"/>
                </a:solidFill>
              </a:rPr>
              <a:t>PV=nRT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 (cont.)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304800" y="1114842"/>
            <a:ext cx="426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/>
              <a:t>There </a:t>
            </a:r>
            <a:r>
              <a:rPr lang="en-US" sz="4400" b="1" dirty="0"/>
              <a:t>is no time variable in the equation…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867400" y="2209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7219950" y="2976245"/>
            <a:ext cx="304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6777990" y="4155251"/>
            <a:ext cx="2438400" cy="255454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Your common sense says ball will bounce so…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1409700" y="3124200"/>
            <a:ext cx="3810000" cy="230832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PV=</a:t>
            </a:r>
            <a:r>
              <a:rPr lang="en-US" sz="3600" b="1" dirty="0" err="1"/>
              <a:t>nRT</a:t>
            </a:r>
            <a:r>
              <a:rPr lang="en-US" sz="3600" b="1" dirty="0"/>
              <a:t> implies ball bounces </a:t>
            </a:r>
            <a:r>
              <a:rPr lang="en-US" sz="3600" b="1" dirty="0">
                <a:solidFill>
                  <a:srgbClr val="FF0000"/>
                </a:solidFill>
              </a:rPr>
              <a:t>forever</a:t>
            </a:r>
            <a:r>
              <a:rPr lang="en-US" sz="3600" b="1" dirty="0"/>
              <a:t> without stopping</a:t>
            </a:r>
          </a:p>
        </p:txBody>
      </p:sp>
    </p:spTree>
    <p:extLst>
      <p:ext uri="{BB962C8B-B14F-4D97-AF65-F5344CB8AC3E}">
        <p14:creationId xmlns:p14="http://schemas.microsoft.com/office/powerpoint/2010/main" val="3703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C -0.00399 -0.01065 -0.01806 -0.0213 -0.02292 -0.0213 C -0.05399 -0.0213 -0.08594 0.14537 -0.08594 0.31203 C -0.08594 0.228 -0.10191 0.14537 -0.11701 0.14537 C -0.13299 0.14537 -0.14809 0.22939 -0.14809 0.31203 C -0.14809 0.2706 -0.15608 0.228 -0.16406 0.228 C -0.17205 0.228 -0.18003 0.26944 -0.18003 0.31203 C -0.18003 0.29074 -0.18403 0.2706 -0.18802 0.2706 C -0.19201 0.2706 -0.19601 0.29189 -0.19601 0.31203 C -0.19601 0.30138 -0.19809 0.29074 -0.2 0.29074 C -0.20104 0.29074 -0.20399 0.30138 -0.20399 0.31203 C -0.20399 0.30671 -0.20503 0.30138 -0.20608 0.30138 C -0.20608 0.3 -0.20816 0.30671 -0.20816 0.31203 C -0.20816 0.30925 -0.20816 0.30671 -0.2092 0.30671 C -0.2092 0.3081 -0.21024 0.30949 -0.21024 0.31203 C -0.21024 0.31064 -0.21024 0.30925 -0.21024 0.3081 C -0.21128 0.3081 -0.21128 0.30949 -0.21128 0.31088 C -0.21233 0.31088 -0.21233 0.30949 -0.21233 0.3081 C -0.21337 0.3081 -0.21337 0.30949 -0.21337 0.31088 " pathEditMode="relative" rAng="0" ptsTypes="AAAAAAAAAAAAAAAAAAA">
                                      <p:cBhvr>
                                        <p:cTn id="1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C -0.00174 0.00231 -0.0033 0.00532 -0.00538 0.00717 C -0.00694 0.00856 -0.00937 0.00787 -0.01076 0.00949 C -0.0125 0.01111 -0.01285 0.01458 -0.01424 0.01643 C -0.0184 0.02338 -0.01997 0.02407 -0.025 0.0287 C -0.03056 0.03958 -0.03681 0.0493 -0.04288 0.05949 C -0.04896 0.06967 -0.05226 0.07893 -0.05903 0.08819 C -0.06302 0.10486 -0.07483 0.11875 -0.08403 0.13078 C -0.0901 0.13912 -0.0908 0.14583 -0.09462 0.15486 C -0.09931 0.16574 -0.10694 0.17361 -0.1125 0.1831 C -0.11719 0.19143 -0.12118 0.20463 -0.12674 0.21203 C -0.13125 0.21805 -0.1441 0.23541 -0.14653 0.24027 C -0.15278 0.25324 -0.15868 0.26481 -0.16615 0.27592 C -0.17118 0.28379 -0.17812 0.28935 -0.18212 0.29745 C -0.18333 0.3 -0.1842 0.30254 -0.18576 0.30486 C -0.19097 0.31157 -0.19583 0.31527 -0.20017 0.32361 C -0.20642 0.31111 -0.21667 0.30277 -0.225 0.29259 C -0.23125 0.28518 -0.23594 0.27546 -0.24288 0.26921 C -0.24462 0.26759 -0.2467 0.26597 -0.24826 0.26435 C -0.25903 0.25231 -0.24809 0.2625 -0.25903 0.24768 C -0.26406 0.2405 -0.27187 0.23588 -0.27674 0.2287 C -0.28073 0.22268 -0.28385 0.21597 -0.2875 0.20925 C -0.29062 0.2037 -0.30139 0.19583 -0.30538 0.1905 C -0.31198 0.18171 -0.31701 0.17152 -0.325 0.16435 C -0.33125 0.15208 -0.33715 0.14675 -0.34653 0.13819 C -0.35486 0.1206 -0.34444 0.1405 -0.35538 0.12592 C -0.36076 0.11898 -0.36198 0.11319 -0.36962 0.10949 C -0.37674 0.09606 -0.38819 0.08541 -0.39826 0.07615 C -0.40434 0.0706 -0.40642 0.06273 -0.4125 0.05717 C -0.41944 0.04328 -0.41215 0.05578 -0.42153 0.04537 C -0.42726 0.03912 -0.42951 0.03148 -0.43576 0.02615 C -0.44115 0.0155 -0.45035 0.00671 -0.45712 -0.00232 C -0.46406 -0.01158 -0.47031 -0.02153 -0.47865 -0.02848 C -0.4875 -0.04676 -0.47622 -0.0257 -0.4875 -0.04075 C -0.49705 -0.05325 -0.48802 -0.04792 -0.49826 -0.05255 C -0.50747 -0.07153 -0.49531 -0.04838 -0.50712 -0.06412 C -0.5092 -0.06713 -0.51024 -0.07107 -0.5125 -0.07385 C -0.51562 -0.07755 -0.52014 -0.07917 -0.52326 -0.08357 C -0.52656 -0.08774 -0.52882 -0.09306 -0.53212 -0.09746 C -0.53715 -0.1044 -0.54323 -0.11019 -0.54826 -0.11667 C -0.55278 -0.12292 -0.55382 -0.13334 -0.55903 -0.13797 C -0.56076 -0.13959 -0.5625 -0.14144 -0.56424 -0.14283 C -0.56684 -0.14792 -0.57066 -0.15209 -0.57326 -0.15718 C -0.57431 -0.1595 -0.57378 -0.1625 -0.57517 -0.16436 C -0.57639 -0.16598 -0.57865 -0.16575 -0.58038 -0.16667 C -0.58958 -0.18588 -0.59861 -0.20301 -0.61076 -0.21922 C -0.61406 -0.23287 -0.62274 -0.24445 -0.63038 -0.25463 C -0.63299 -0.26505 -0.63976 -0.26945 -0.64462 -0.27848 C -0.64844 -0.28542 -0.6526 -0.29422 -0.65712 -0.3 C -0.6592 -0.30301 -0.66215 -0.30463 -0.66424 -0.30718 C -0.67153 -0.31667 -0.67569 -0.32778 -0.68403 -0.33565 C -0.68524 -0.3382 -0.68611 -0.34098 -0.6875 -0.34283 C -0.68906 -0.34537 -0.69149 -0.34746 -0.69288 -0.35 C -0.69392 -0.35209 -0.69358 -0.35533 -0.69462 -0.35718 C -0.69809 -0.36436 -0.70399 -0.37153 -0.70903 -0.37639 C -0.71337 -0.3882 -0.72066 -0.39422 -0.72674 -0.40463 C -0.7342 -0.41737 -0.73976 -0.43125 -0.75 -0.44051 C -0.75573 -0.45139 -0.7625 -0.46065 -0.76788 -0.4713 C -0.78628 -0.46505 -0.79462 -0.43658 -0.81059 -0.42616 C -0.8158 -0.41922 -0.81858 -0.4125 -0.82483 -0.40718 C -0.83177 -0.39399 -0.83958 -0.38264 -0.84618 -0.36899 C -0.84097 -0.31621 -0.83003 -0.25672 -0.8125 -0.2095 C -0.80556 -0.19098 -0.80243 -0.17107 -0.79288 -0.15463 C -0.78976 -0.14167 -0.7842 -0.1294 -0.78038 -0.11667 C -0.77257 -0.09051 -0.7691 -0.05926 -0.75712 -0.03588 C -0.75486 -0.02639 -0.75434 -0.01783 -0.75 -0.00973 C -0.74878 -0.00417 -0.74792 0.00162 -0.74653 0.00717 C -0.74549 0.01111 -0.74392 0.01504 -0.74288 0.01921 C -0.73993 0.03078 -0.74149 0.03356 -0.73941 0.04745 C -0.73715 0.06064 -0.73264 0.07291 -0.73056 0.08588 C -0.72778 0.12083 -0.73073 0.09814 -0.72326 0.13078 C -0.72257 0.13402 -0.72222 0.1375 -0.7217 0.1405 C -0.72049 0.14537 -0.71788 0.15486 -0.71788 0.15509 C -0.71736 0.16041 -0.71701 0.16597 -0.71615 0.17152 C -0.71528 0.17638 -0.7125 0.18588 -0.7125 0.18611 C -0.71198 0.19282 -0.71215 0.20023 -0.71076 0.20717 C -0.70972 0.21157 -0.70694 0.21504 -0.70538 0.21898 C -0.70451 0.22129 -0.70417 0.22384 -0.70365 0.22615 C -0.69983 0.24467 -0.69549 0.26273 -0.69115 0.28101 C -0.68785 0.29444 -0.68628 0.3074 -0.68038 0.31921 C -0.67639 0.31736 -0.67274 0.3162 -0.66962 0.31203 C -0.6651 0.30601 -0.66684 0.30463 -0.66424 0.29745 C -0.65712 0.2787 -0.65 0.25972 -0.64288 0.24027 C -0.64115 0.23588 -0.63802 0.23263 -0.63576 0.2287 C -0.62431 0.20833 -0.61094 0.18935 -0.6 0.16921 C -0.59184 0.15416 -0.58542 0.13564 -0.57674 0.12152 C -0.56667 0.10463 -0.55417 0.0912 -0.54306 0.07615 C -0.53698 0.06805 -0.5309 0.06041 -0.525 0.05231 C -0.52326 0.05023 -0.51962 0.04537 -0.51962 0.0456 C -0.51441 0.03125 -0.50955 0.01921 -0.5 0.00949 C -0.49132 -0.02547 -0.47517 -0.05695 -0.45903 -0.08565 C -0.45503 -0.09283 -0.45295 -0.10186 -0.45 -0.10973 C -0.44497 -0.12292 -0.43698 -0.13588 -0.43038 -0.14746 C -0.41858 -0.16829 -0.43698 -0.13681 -0.42326 -0.16667 C -0.42187 -0.16968 -0.41944 -0.17107 -0.41788 -0.17385 C -0.41146 -0.18542 -0.41111 -0.19723 -0.40712 -0.2095 C -0.40174 -0.22593 -0.39826 -0.23565 -0.38924 -0.24769 C -0.38385 -0.26181 -0.37969 -0.27732 -0.37326 -0.29051 C -0.36823 -0.31783 -0.35816 -0.34213 -0.34826 -0.3669 C -0.33594 -0.39723 -0.34687 -0.37477 -0.33403 -0.4 C -0.33281 -0.40232 -0.3316 -0.40487 -0.33038 -0.40718 C -0.32917 -0.4095 -0.32674 -0.41412 -0.32674 -0.41389 C -0.32344 -0.42801 -0.32344 -0.44375 -0.31979 -0.45718 C -0.31719 -0.46551 -0.31059 -0.4713 -0.30538 -0.47616 C -0.29844 -0.46274 -0.28733 -0.45232 -0.27865 -0.44051 C -0.27274 -0.43264 -0.2684 -0.422 -0.2625 -0.41412 C -0.25451 -0.40371 -0.24618 -0.39329 -0.2375 -0.38334 C -0.2375 -0.38311 -0.21979 -0.36551 -0.21615 -0.36181 C -0.21354 -0.35903 -0.21163 -0.35533 -0.20903 -0.35255 C -0.20694 -0.35024 -0.20382 -0.35 -0.20174 -0.34746 C -0.19306 -0.3382 -0.1849 -0.32524 -0.17674 -0.31412 C -0.17396 -0.31042 -0.16944 -0.30996 -0.16615 -0.30718 C -0.15729 -0.29005 -0.16424 -0.30186 -0.14115 -0.27639 C -0.13941 -0.27454 -0.13906 -0.27084 -0.1375 -0.26922 C -0.13368 -0.26459 -0.125 -0.25718 -0.125 -0.25695 C -0.12378 -0.25487 -0.12292 -0.25209 -0.12153 -0.25 C -0.11823 -0.24514 -0.11389 -0.24098 -0.11076 -0.23565 C -0.10312 -0.222 -0.09497 -0.20903 -0.0875 -0.19514 C -0.08507 -0.19075 -0.0816 -0.18195 -0.07865 -0.17848 C -0.07535 -0.175 -0.06788 -0.16899 -0.06788 -0.16875 C -0.0625 -0.15857 -0.05503 -0.15186 -0.04826 -0.14283 C -0.0349 -0.12524 -0.02465 -0.10278 -0.0125 -0.08357 C -0.00469 -0.07107 -0.0099 -0.08102 -0.00174 -0.0713 C 0.00503 -0.06366 0.01128 -0.05533 0.01788 -0.04769 C 0.02465 -0.03959 0.03264 -0.03426 0.03924 -0.02639 C 0.04601 -0.01783 0.05226 -0.0088 0.05885 4.44444E-6 C 0.06042 0.00208 0.06094 0.00532 0.0625 0.00717 C 0.07552 0.02314 0.09219 0.0412 0.10712 0.05486 C 0.11198 0.06435 0.11441 0.06273 0.12135 0.06921 C 0.12882 0.08356 0.14236 0.09004 0.15174 0.10254 C 0.14774 0.11828 0.15347 0.09976 0.14097 0.11921 C 0.13837 0.12314 0.13819 0.12916 0.13576 0.13333 C 0.1276 0.14768 0.11094 0.18495 0.09826 0.1905 C 0.09253 0.20162 0.08941 0.19745 0.08212 0.20717 C 0.06962 0.22384 0.08767 0.20578 0.07326 0.21898 C 0.07066 0.2287 0.05747 0.24814 0.05 0.25486 C 0.04583 0.26296 0.04184 0.26851 0.03576 0.27384 C 0.03316 0.28333 0.02951 0.28703 0.02326 0.29259 C 0.01684 0.30555 0.02118 0.29768 0.00885 0.31435 C 0.00712 0.31666 0.00347 0.32152 0.00347 0.32175 C 0.00295 0.32361 0.00365 0.32777 0.00174 0.32847 C -0.00365 0.33055 -0.00434 0.31967 -0.00538 0.31666 C -0.01007 0.30416 -0.01597 0.29282 -0.02326 0.28333 C -0.02917 0.26713 -0.03993 0.25601 -0.04653 0.24027 C -0.06615 0.19282 -0.08437 0.14398 -0.10538 0.09768 C -0.10868 0.07963 -0.10434 0.09606 -0.1125 0.08101 C -0.11753 0.07175 -0.11944 0.06412 -0.12674 0.05717 C -0.12986 0.0456 -0.14115 0.02615 -0.14115 0.02638 C -0.14687 0.00324 -0.13507 0.04791 -0.15538 -0.00487 C -0.16198 -0.022 -0.17014 -0.03727 -0.17865 -0.05255 C -0.18976 -0.07246 -0.19514 -0.09792 -0.20712 -0.11667 C -0.21545 -0.12987 -0.22292 -0.14375 -0.23038 -0.15718 C -0.23316 -0.16227 -0.23472 -0.16852 -0.2375 -0.17385 C -0.24514 -0.1882 -0.25295 -0.20232 -0.26076 -0.21667 C -0.275 -0.24283 -0.29115 -0.26945 -0.30365 -0.29746 C -0.31094 -0.31366 -0.31892 -0.32917 -0.32674 -0.34514 C -0.3349 -0.36227 -0.3408 -0.38149 -0.35 -0.39746 C -0.35417 -0.41482 -0.34809 -0.39468 -0.35712 -0.4095 C -0.35833 -0.41158 -0.35816 -0.41436 -0.35903 -0.41667 C -0.3599 -0.41922 -0.36111 -0.42176 -0.3625 -0.42385 C -0.37257 -0.44028 -0.38403 -0.45649 -0.39288 -0.47385 C -0.4099 -0.47037 -0.42292 -0.45718 -0.43924 -0.45 C -0.45764 -0.4338 -0.47778 -0.42246 -0.49653 -0.40718 C -0.52743 -0.38195 -0.50087 -0.39838 -0.53212 -0.37639 C -0.5533 -0.36112 -0.52604 -0.3882 -0.55903 -0.35718 C -0.58333 -0.3345 -0.60312 -0.30371 -0.62865 -0.28357 C -0.6401 -0.26297 -0.65816 -0.25116 -0.67153 -0.23334 C -0.68976 -0.20903 -0.70434 -0.18033 -0.7217 -0.15463 C -0.73108 -0.14051 -0.74167 -0.12755 -0.75174 -0.11412 C -0.7566 -0.10764 -0.76788 -0.09746 -0.76788 -0.09723 C -0.7717 -0.09028 -0.77292 -0.08704 -0.77865 -0.08102 C -0.78264 -0.07639 -0.79115 -0.06899 -0.79115 -0.06875 C -0.80069 -0.04908 -0.78802 -0.07223 -0.8 -0.0595 C -0.80174 -0.05787 -0.80208 -0.05417 -0.80382 -0.05255 C -0.8066 -0.04862 -0.81424 -0.04283 -0.81424 -0.0426 C -0.8191 -0.025 -0.81198 -0.04676 -0.82135 -0.03102 C -0.83142 -0.01459 -0.81267 -0.03334 -0.82865 -0.01899 C -0.83333 -0.0095 -0.83576 -0.01088 -0.84288 -0.00487 C -0.84531 0.00625 -0.8408 0.01736 -0.83906 0.0287 C -0.83576 0.05347 -0.82569 0.07476 -0.81788 0.09768 C -0.81198 0.11435 -0.80781 0.1324 -0.8 0.14768 C -0.79809 0.16666 -0.79635 0.16851 -0.7875 0.1831 C -0.7849 0.19444 -0.78333 0.20463 -0.77865 0.21412 C -0.77795 0.21759 -0.77778 0.22083 -0.77674 0.22384 C -0.77483 0.22893 -0.76962 0.23819 -0.76962 0.23842 C -0.76823 0.24375 -0.76771 0.24953 -0.76615 0.25486 C -0.75833 0.28217 -0.76649 0.24884 -0.75903 0.27129 C -0.75122 0.29537 -0.75955 0.278 -0.75174 0.29259 C -0.74878 0.30532 -0.74497 0.31365 -0.74115 0.32615 C -0.72465 0.32268 -0.73524 0.32777 -0.72326 0.31435 C -0.71806 0.30833 -0.70712 0.29745 -0.70712 0.29768 C -0.70434 0.28611 -0.69931 0.27754 -0.69288 0.26921 C -0.6875 0.25509 -0.6816 0.24189 -0.675 0.2287 C -0.6684 0.19699 -0.67205 0.21064 -0.65365 0.16435 C -0.64792 0.15 -0.64253 0.1331 -0.63212 0.12384 C -0.62344 0.10324 -0.61146 0.08009 -0.6 0.06203 C -0.59358 0.03981 -0.57969 0.0199 -0.56962 4.44444E-6 C -0.5691 -0.00325 -0.5691 -0.00672 -0.56788 -0.00973 C -0.56441 -0.01713 -0.55538 -0.03102 -0.55538 -0.03079 C -0.55226 -0.04838 -0.54132 -0.06343 -0.5342 -0.07871 C -0.525 -0.09746 -0.51406 -0.11644 -0.50538 -0.13588 C -0.49549 -0.15741 -0.50486 -0.14375 -0.49462 -0.15718 C -0.48837 -0.17477 -0.49427 -0.15996 -0.48212 -0.18079 C -0.475 -0.19306 -0.46892 -0.20903 -0.4625 -0.2213 C -0.45156 -0.2426 -0.44566 -0.26991 -0.43212 -0.28797 C -0.42795 -0.30232 -0.4224 -0.31528 -0.41424 -0.32616 C -0.41024 -0.34237 -0.4158 -0.32477 -0.40712 -0.3382 C -0.40087 -0.34746 -0.39792 -0.35787 -0.39115 -0.3669 C -0.38819 -0.37778 -0.38299 -0.38936 -0.37674 -0.39746 C -0.37361 -0.41019 -0.37708 -0.39977 -0.36962 -0.41181 C -0.36319 -0.42223 -0.3651 -0.42963 -0.35538 -0.4382 C -0.35417 -0.44028 -0.3533 -0.44352 -0.35174 -0.44514 C -0.34861 -0.44908 -0.34115 -0.45463 -0.34115 -0.4544 C -0.33698 -0.46274 -0.33281 -0.46852 -0.32674 -0.47385 C -0.32639 -0.47616 -0.32552 -0.47848 -0.325 -0.48079 C -0.32431 -0.48426 -0.32535 -0.48889 -0.32326 -0.49051 C -0.32274 -0.49098 -0.31198 -0.48612 -0.31094 -0.48565 C -0.30955 -0.48334 -0.30868 -0.48033 -0.30712 -0.47848 C -0.30399 -0.47477 -0.29653 -0.46899 -0.29653 -0.46875 C -0.29201 -0.46019 -0.28437 -0.45556 -0.27674 -0.45232 C -0.26736 -0.44283 -0.25851 -0.43704 -0.24826 -0.42848 C -0.23021 -0.41412 -0.21406 -0.39676 -0.19462 -0.38565 C -0.18819 -0.38195 -0.18142 -0.3801 -0.175 -0.37639 C -0.17118 -0.37385 -0.16597 -0.36644 -0.1625 -0.36436 C -0.15226 -0.35741 -0.13941 -0.35278 -0.12865 -0.34746 C -0.10903 -0.3375 -0.09306 -0.31575 -0.07326 -0.30718 C -0.05538 -0.29144 -0.03542 -0.27732 -0.01615 -0.26436 C 0.00052 -0.25301 0.0158 -0.2375 0.03385 -0.23079 C 0.04722 -0.21945 0.06198 -0.20973 0.075 -0.19746 C 0.07708 -0.19584 0.07813 -0.19213 0.08038 -0.19075 C 0.08715 -0.18565 0.09635 -0.18311 0.10347 -0.17848 C 0.11233 -0.17269 0.1184 -0.16899 0.12847 -0.16667 C 0.13212 -0.16505 0.13611 -0.16482 0.13924 -0.16204 C 0.15712 -0.147 0.12934 -0.16042 0.14826 -0.15232 C 0.14757 -0.14931 0.14792 -0.14537 0.14635 -0.14283 C 0.1441 -0.13936 0.14045 -0.13843 0.1375 -0.13588 C 0.11997 -0.12037 0.13125 -0.12662 0.11424 -0.11899 C 0.09792 -0.10139 0.08403 -0.09862 0.06597 -0.08565 C 0.0566 -0.07917 0.04983 -0.07014 0.03924 -0.0669 C 0.01493 -0.04838 0.02899 -0.05787 -0.00365 -0.04075 C -0.01163 -0.03658 -0.01788 -0.02755 -0.025 -0.02153 C -0.02674 -0.01991 -0.0283 -0.0176 -0.03038 -0.01667 C -0.03212 -0.01575 -0.0342 -0.01551 -0.03576 -0.01412 C -0.05191 -0.00116 -0.06111 0.0125 -0.07865 0.01921 C -0.09115 0.03148 -0.10417 0.04074 -0.11788 0.05 C -0.12674 0.05578 -0.13437 0.06504 -0.14288 0.07152 C -0.15243 0.07847 -0.16198 0.08564 -0.17153 0.09282 C -0.17674 0.09675 -0.1809 0.10277 -0.18576 0.10717 C -0.20417 0.12361 -0.22309 0.13935 -0.24288 0.15254 C -0.25851 0.16296 -0.27587 0.16944 -0.29115 0.18101 C -0.31007 0.19537 -0.32917 0.21111 -0.34653 0.2287 C -0.35885 0.2412 -0.37083 0.25231 -0.38576 0.25717 C -0.39826 0.26736 -0.41094 0.27476 -0.42326 0.28588 C -0.42656 0.28888 -0.43073 0.29004 -0.43403 0.29259 C -0.44149 0.30787 -0.43229 0.29143 -0.44653 0.30694 C -0.45035 0.31134 -0.45712 0.32152 -0.45712 0.32175 C -0.46562 0.31365 -0.46458 0.30648 -0.46788 0.29259 C -0.47552 0.26064 -0.48142 0.23009 -0.4875 0.19768 C -0.49392 0.1625 -0.49549 0.14305 -0.5 0.10463 C -0.50243 0.08356 -0.50729 0.06342 -0.51076 0.04259 C -0.51875 -0.00556 -0.51667 -0.0551 -0.52865 -0.10255 C -0.5316 -0.15834 -0.53889 -0.21135 -0.54462 -0.2669 C -0.54792 -0.33496 -0.55312 -0.40301 -0.55538 -0.4713 C -0.56806 -0.46783 -0.56771 -0.46204 -0.57865 -0.45463 C -0.5849 -0.4419 -0.57934 -0.45139 -0.59288 -0.4382 C -0.60399 -0.42732 -0.61441 -0.41551 -0.62674 -0.40718 C -0.63594 -0.40116 -0.64601 -0.39676 -0.65538 -0.39075 C -0.66615 -0.38334 -0.67465 -0.37037 -0.68576 -0.36436 C -0.6934 -0.35973 -0.70139 -0.35649 -0.70903 -0.35255 C -0.72135 -0.34561 -0.73611 -0.33357 -0.74826 -0.32848 C -0.75295 -0.32662 -0.75781 -0.32547 -0.7625 -0.32408 C -0.76615 -0.32269 -0.77326 -0.31899 -0.77326 -0.31875 C -0.78108 -0.31227 -0.79462 -0.30533 -0.80382 -0.30232 C -0.80938 -0.29723 -0.81476 -0.29329 -0.82135 -0.29051 C -0.82899 -0.28357 -0.83611 -0.28033 -0.84288 -0.27153 C -0.84028 -0.2426 -0.83247 -0.22061 -0.82326 -0.19514 C -0.81962 -0.18588 -0.81806 -0.17593 -0.81424 -0.16667 C -0.80243 -0.13797 -0.78872 -0.11042 -0.775 -0.08357 C -0.77031 -0.06366 -0.77812 -0.09445 -0.76424 -0.05741 C -0.75139 -0.02292 -0.76788 -0.05695 -0.75712 -0.03588 C -0.7533 -0.01528 -0.75069 -0.01274 -0.74462 0.00486 C -0.74115 0.01481 -0.73941 0.02592 -0.73576 0.03588 C -0.73299 0.04398 -0.72882 0.05115 -0.72674 0.05949 C -0.72274 0.07615 -0.71892 0.09305 -0.71424 0.10949 C -0.71163 0.13472 -0.71441 0.12152 -0.70365 0.15 C -0.70243 0.15324 -0.7 0.15949 -0.7 0.15972 C -0.69618 0.18101 -0.68785 0.20208 -0.68038 0.22152 C -0.67743 0.2412 -0.67257 0.26412 -0.66788 0.28333 C -0.66597 0.30416 -0.66892 0.31203 -0.65365 0.31921 C -0.63958 0.31643 -0.64167 0.31481 -0.63038 0.30949 C -0.61337 0.29259 -0.59184 0.28935 -0.57517 0.27129 C -0.5526 0.24745 -0.52535 0.22986 -0.5 0.21203 C -0.49566 0.20856 -0.48906 0.20092 -0.48576 0.19768 C -0.47274 0.18449 -0.48767 0.19976 -0.475 0.1905 C -0.45208 0.17407 -0.4684 0.18217 -0.45538 0.17615 C -0.43003 0.14328 -0.38385 0.12708 -0.35365 0.10463 C -0.33976 0.09421 -0.32917 0.0831 -0.31424 0.07615 C -0.30625 0.0655 -0.30035 0.06203 -0.28924 0.05949 C -0.26684 0.04189 -0.29687 0.06458 -0.25 0.03588 C -0.24566 0.0331 -0.24201 0.02824 -0.2375 0.02615 C -0.23559 0.02523 -0.21979 0.02268 -0.21424 0.01921 C -0.20417 0.01296 -0.19462 0.0037 -0.18403 4.44444E-6 C -0.14983 -0.0294 -0.11215 -0.05371 -0.075 -0.07639 C -0.06684 -0.08125 -0.06059 -0.09005 -0.05365 -0.09746 C -0.04253 -0.10903 -0.02604 -0.10973 -0.01424 -0.11899 C 0 -0.13079 0.01632 -0.13866 0.03212 -0.14514 C 0.04358 -0.15533 0.05469 -0.16575 0.06597 -0.17616 C 0.07135 -0.18102 0.07604 -0.1882 0.08212 -0.19075 C 0.09462 -0.19607 0.08021 -0.18912 0.09288 -0.19746 C 0.09965 -0.20186 0.10764 -0.20463 0.11424 -0.2095 C 0.12378 -0.21667 0.12743 -0.22292 0.1375 -0.22616 C 0.14358 -0.23149 0.14826 -0.23334 0.15538 -0.23565 C 0.15955 -0.25325 0.14722 -0.28125 0.13924 -0.29537 C 0.12257 -0.32408 0.10712 -0.35394 0.09097 -0.38334 C 0.08316 -0.39746 0.07535 -0.41158 0.06424 -0.4213 C 0.06007 -0.43033 0.05451 -0.43658 0.05 -0.44514 C 0.04635 -0.45232 0.04375 -0.46065 0.03924 -0.46667 C 0.0375 -0.46899 0.03542 -0.4713 0.03385 -0.47385 C 0.03125 -0.47848 0.02674 -0.48797 0.02674 -0.48774 C 0.00521 -0.48241 0.02795 -0.48982 0.0125 -0.48079 C 0.00903 -0.47871 0.00174 -0.47616 0.00174 -0.47593 C -0.00503 -0.47014 -0.00972 -0.46899 -0.01788 -0.46667 C -0.04097 -0.45139 -0.0316 -0.45556 -0.04462 -0.45 C -0.0592 -0.4375 -0.0651 -0.43056 -0.08212 -0.42616 C -0.09236 -0.4125 -0.12066 -0.39399 -0.13212 -0.38565 C -0.14427 -0.37686 -0.15417 -0.36389 -0.16788 -0.3595 C -0.17083 -0.35718 -0.17361 -0.35417 -0.17674 -0.35255 C -0.17899 -0.35093 -0.18194 -0.35162 -0.18403 -0.35 C -0.18802 -0.34676 -0.1908 -0.34144 -0.19462 -0.3382 C -0.21667 -0.31737 -0.24253 -0.30093 -0.26615 -0.28357 C -0.27812 -0.27477 -0.28941 -0.26274 -0.30174 -0.25463 C -0.34497 -0.2257 -0.38767 -0.19445 -0.43212 -0.16899 C -0.4434 -0.1625 -0.4533 -0.15278 -0.46424 -0.14514 C -0.475 -0.13774 -0.48611 -0.13241 -0.49653 -0.12385 C -0.51007 -0.11274 -0.52083 -0.09954 -0.53576 -0.09283 C -0.53663 -0.09213 -0.54705 -0.08033 -0.55 -0.07871 C -0.55903 -0.07338 -0.56146 -0.07524 -0.56962 -0.06899 C -0.57222 -0.06737 -0.57431 -0.06412 -0.57674 -0.06204 C -0.57847 -0.06019 -0.58021 -0.05857 -0.58212 -0.05741 C -0.59983 -0.04422 -0.61753 -0.03241 -0.63576 -0.02153 C -0.64288 -0.01713 -0.64896 -0.00996 -0.65538 -0.00487 C -0.66163 0.00046 -0.66858 0.00439 -0.675 0.00949 C -0.68003 0.01365 -0.69115 0.01921 -0.69115 0.01944 C -0.70382 0.03148 -0.7184 0.04004 -0.73212 0.05 C -0.74705 0.06088 -0.7599 0.075 -0.775 0.08588 C -0.78385 0.09236 -0.79062 0.10208 -0.8 0.10717 C -0.80347 0.10902 -0.81059 0.11203 -0.81059 0.11226 C -0.83507 0.13819 -0.80712 0.11088 -0.82674 0.12384 C -0.83056 0.12638 -0.8375 0.13333 -0.8375 0.13356 C -0.8434 0.15902 -0.82292 0.19814 -0.8125 0.21898 C -0.80938 0.23125 -0.80573 0.24236 -0.8 0.25254 C -0.79826 0.25925 -0.79444 0.26481 -0.79288 0.27129 C -0.78924 0.28703 -0.79201 0.29166 -0.78576 0.30486 C -0.78524 0.31111 -0.78715 0.31875 -0.78403 0.32361 C -0.78194 0.32685 -0.77795 0.32245 -0.775 0.32152 C -0.76649 0.31875 -0.75851 0.31481 -0.75 0.31203 C -0.74132 0.30902 -0.73472 0.30023 -0.72674 0.29537 C -0.70312 0.28101 -0.67708 0.27453 -0.65174 0.26921 C -0.63819 0.25995 -0.64444 0.26342 -0.63038 0.25717 C -0.62865 0.25625 -0.625 0.25486 -0.625 0.25509 C -0.62326 0.25324 -0.6217 0.25115 -0.61962 0.24976 C -0.61788 0.24884 -0.6158 0.24884 -0.61424 0.24768 C -0.60556 0.24143 -0.60069 0.23472 -0.59115 0.23101 C -0.58299 0.22361 -0.57778 0.22129 -0.56788 0.21898 C -0.53351 0.20138 -0.54687 0.20648 -0.52865 0.2 C -0.51128 0.18217 -0.48872 0.17592 -0.46788 0.16921 C -0.45174 0.15833 -0.43437 0.15486 -0.41788 0.14537 C -0.40278 0.13634 -0.3875 0.125 -0.37326 0.11435 C -0.36198 0.10601 -0.36736 0.11226 -0.35712 0.10717 C -0.3316 0.09421 -0.30747 0.08101 -0.28038 0.07615 C -0.24913 0.06273 -0.21649 0.05578 -0.18403 0.05 C -0.17083 0.04166 -0.15642 0.04027 -0.14288 0.03333 C -0.1349 0.02939 -0.13003 0.02615 -0.12153 0.02384 C -0.11319 0.01273 -0.09878 0.01088 -0.0875 0.00717 C -0.07552 0.003 -0.06372 -0.00255 -0.05174 -0.00718 C -0.04583 -0.00973 -0.0401 -0.01459 -0.03403 -0.01667 C -0.01528 -0.02408 0.00382 -0.03334 0.02326 -0.03797 C 0.04826 -0.04375 0.07361 -0.04885 0.09826 -0.05741 C 0.10799 -0.06042 0.11684 -0.06667 0.12674 -0.06899 C 0.13281 -0.07338 0.13819 -0.07801 0.14462 -0.08102 C 0.15365 -0.09838 0.13802 -0.11227 0.13038 -0.12616 C 0.1184 -0.14838 0.10399 -0.16737 0.09288 -0.19075 C 0.08281 -0.21158 0.07396 -0.23334 0.06424 -0.25463 C 0.05903 -0.28311 0.05347 -0.31366 0.04097 -0.3382 C 0.04045 -0.34028 0.0401 -0.34283 0.03924 -0.34514 C 0.03715 -0.35024 0.03212 -0.3595 0.03212 -0.35926 C 0.02795 -0.38195 0.01337 -0.40325 0.00538 -0.42385 C 0.00417 -0.42709 0.00313 -0.43033 0.00174 -0.43334 C -0.00052 -0.4382 -0.00538 -0.44746 -0.00538 -0.44723 C -0.00816 -0.45903 -0.01632 -0.47477 -0.025 -0.47848 C -0.03403 -0.47084 -0.03889 -0.45787 -0.04653 -0.44746 C -0.04983 -0.4345 -0.04826 -0.43889 -0.05712 -0.4213 C -0.06198 -0.41181 -0.07153 -0.39283 -0.07153 -0.3926 C -0.0776 -0.36343 -0.0875 -0.34537 -0.09826 -0.31899 C -0.10642 -0.29885 -0.11684 -0.26598 -0.12865 -0.25 C -0.13611 -0.22454 -0.15347 -0.20255 -0.16615 -0.18079 C -0.17205 -0.17061 -0.1783 -0.16065 -0.18403 -0.15 C -0.18854 -0.14167 -0.19132 -0.13125 -0.19653 -0.12385 C -0.20122 -0.1176 -0.2066 -0.11158 -0.21076 -0.10487 C -0.21372 -0.09977 -0.2151 -0.09329 -0.21788 -0.08797 C -0.23142 -0.06227 -0.24705 -0.03774 -0.26076 -0.01181 C -0.27118 0.00787 -0.27917 0.02986 -0.28924 0.05 C -0.29462 0.06064 -0.30208 0.07037 -0.30712 0.08101 C -0.31771 0.10277 -0.32639 0.12893 -0.33403 0.15254 C -0.33715 0.1618 -0.33854 0.17013 -0.34288 0.1787 C -0.34497 0.18981 -0.34931 0.19953 -0.35365 0.20925 C -0.3559 0.21412 -0.36076 0.22384 -0.36076 0.22407 C -0.36615 0.24583 -0.35677 0.20902 -0.36788 0.24282 C -0.36892 0.2456 -0.3684 0.24953 -0.36962 0.25254 C -0.37205 0.25856 -0.37865 0.26921 -0.37865 0.26944 C -0.38281 0.28611 -0.39045 0.30648 -0.4 0.31921 C -0.41215 0.31481 -0.4184 0.3 -0.42865 0.2905 C -0.45503 0.2655 -0.4776 0.23796 -0.50174 0.20925 C -0.50677 0.20324 -0.51285 0.19884 -0.51788 0.19259 C -0.52118 0.18842 -0.52326 0.18263 -0.52674 0.1787 C -0.53819 0.16504 -0.55312 0.15532 -0.56424 0.1405 C -0.58924 0.10717 -0.61684 0.07731 -0.64288 0.04537 C -0.65417 0.03148 -0.6684 0.02222 -0.67865 0.00717 C -0.68212 0.00208 -0.6842 -0.00463 -0.6875 -0.00973 C -0.69896 -0.02709 -0.71285 -0.04306 -0.725 -0.0595 C -0.72691 -0.06227 -0.72726 -0.06621 -0.72865 -0.06899 C -0.7375 -0.08542 -0.74983 -0.09977 -0.76076 -0.11412 C -0.76806 -0.1345 -0.75972 -0.11551 -0.76962 -0.12848 C -0.77899 -0.14098 -0.78628 -0.15579 -0.79653 -0.16667 C -0.80382 -0.17431 -0.8092 -0.18426 -0.81788 -0.1882 C -0.82378 -0.19862 -0.8309 -0.20695 -0.83906 -0.21412 C -0.84774 -0.23125 -0.85052 -0.22709 -0.83906 -0.23079 C -0.8276 -0.24653 -0.84097 -0.23102 -0.82674 -0.24051 C -0.82292 -0.24306 -0.81962 -0.24723 -0.81597 -0.25 C -0.80347 -0.25926 -0.78837 -0.26389 -0.77674 -0.27639 C -0.76788 -0.28542 -0.76024 -0.29746 -0.75174 -0.30718 C -0.73715 -0.32408 -0.72257 -0.33658 -0.70903 -0.35463 C -0.70104 -0.36528 -0.69497 -0.3794 -0.6875 -0.39075 C -0.68351 -0.39653 -0.6776 -0.39931 -0.67326 -0.40463 C -0.66128 -0.41922 -0.64948 -0.43565 -0.63576 -0.44746 C -0.63247 -0.46112 -0.63663 -0.44908 -0.62865 -0.4595 C -0.62708 -0.46181 -0.62656 -0.46436 -0.625 -0.46667 C -0.62101 -0.47176 -0.60903 -0.47848 -0.60365 -0.48079 C -0.59462 -0.47686 -0.59375 -0.46204 -0.5875 -0.45232 C -0.58628 -0.45024 -0.58351 -0.44977 -0.58212 -0.44746 C -0.56892 -0.42801 -0.55747 -0.40556 -0.54462 -0.38565 C -0.52812 -0.36042 -0.51476 -0.33218 -0.49826 -0.30718 C -0.48785 -0.29167 -0.47639 -0.27755 -0.46615 -0.26181 C -0.45608 -0.2463 -0.44826 -0.22848 -0.43924 -0.21181 C -0.42326 -0.18264 -0.4059 -0.15348 -0.3875 -0.12616 C -0.38073 -0.10255 -0.36597 -0.08912 -0.35538 -0.06899 C -0.35156 -0.06204 -0.35052 -0.05255 -0.34653 -0.04514 C -0.34479 -0.04213 -0.34115 -0.04121 -0.33924 -0.03797 C -0.32205 -0.01088 -0.3033 0.02106 -0.2875 0.05 C -0.27691 0.06921 -0.26823 0.09467 -0.25556 0.11203 C -0.25052 0.12777 -0.24184 0.14074 -0.23403 0.15486 C -0.22187 0.17638 -0.21302 0.20069 -0.20017 0.22152 C -0.19306 0.24513 -0.18194 0.26435 -0.17153 0.28588 C -0.16771 0.29375 -0.16649 0.30185 -0.1625 0.30949 C -0.15903 0.32361 -0.15642 0.33541 -0.14462 0.3405 C -0.13733 0.33564 -0.13333 0.32916 -0.12674 0.32361 C -0.11163 0.31111 -0.09028 0.29861 -0.075 0.28333 C -0.06319 0.27106 -0.04844 0.25717 -0.03403 0.25254 C -0.01997 0.24305 -0.00469 0.23032 0.01076 0.22384 C 0.02188 0.21111 0.02413 0.20995 0.03576 0.20254 C 0.04167 0.19444 0.04896 0.18935 0.05712 0.18588 C 0.05885 0.18425 0.06059 0.18217 0.0625 0.18101 C 0.06424 0.17986 0.06632 0.18009 0.06788 0.1787 C 0.06997 0.17685 0.07135 0.17361 0.07326 0.17152 C 0.07899 0.16504 0.08576 0.1618 0.09288 0.15949 C 0.09931 0.15324 0.10486 0.14861 0.1125 0.14537 C 0.12431 0.13472 0.13646 0.13541 0.15 0.13078 C 0.14844 0.10879 0.14844 0.08611 0.14462 0.06435 C 0.13802 0.02638 0.12917 -0.01065 0.11962 -0.04769 C 0.11753 -0.07315 0.11476 -0.09838 0.1125 -0.12385 C 0.11302 -0.15232 0.11337 -0.18102 0.11424 -0.2095 C 0.1151 -0.23635 0.1191 -0.26713 0.10712 -0.29051 C 0.10156 -0.34375 0.1099 -0.26991 0.10174 -0.32408 C 0.09983 -0.33704 0.09965 -0.34908 0.09635 -0.36181 C 0.09375 -0.39815 0.08785 -0.41505 0.07326 -0.44514 C 0.06215 -0.46783 0.07656 -0.45348 0.06424 -0.46412 C 0.05417 -0.4625 0.04375 -0.46274 0.03385 -0.4595 C 0.03177 -0.4588 0.03038 -0.45579 0.02847 -0.45463 C 0.02639 -0.45348 0.01389 -0.4507 0.0125 -0.45 C 0.00486 -0.44468 -0.00052 -0.4426 -0.00903 -0.44051 C -0.01146 -0.43889 -0.01354 -0.43704 -0.01615 -0.43565 C -0.01892 -0.4345 -0.02222 -0.43496 -0.025 -0.43334 C -0.02778 -0.43172 -0.02951 -0.42801 -0.03212 -0.42616 C -0.03837 -0.422 -0.04549 -0.42061 -0.05174 -0.41667 C -0.0658 -0.40787 -0.07882 -0.39676 -0.09288 -0.3882 C -0.10156 -0.38287 -0.11111 -0.37987 -0.11962 -0.37385 C -0.12517 -0.37014 -0.13003 -0.36482 -0.13576 -0.36181 C -0.16649 -0.3463 -0.13351 -0.36945 -0.16424 -0.35 C -0.19392 -0.33172 -0.22465 -0.31621 -0.25556 -0.3 C -0.27378 -0.29028 -0.29167 -0.27755 -0.31094 -0.26922 C -0.31545 -0.2669 -0.32031 -0.26621 -0.325 -0.26436 C -0.33455 -0.26042 -0.34427 -0.25672 -0.35365 -0.25232 C -0.37743 -0.24121 -0.39826 -0.22107 -0.42326 -0.21412 C -0.43854 -0.19769 -0.45764 -0.19237 -0.475 -0.18079 C -0.47934 -0.17801 -0.48316 -0.17385 -0.4875 -0.1713 C -0.49271 -0.16829 -0.49844 -0.16737 -0.50365 -0.16436 C -0.5283 -0.14977 -0.50642 -0.15787 -0.52326 -0.15232 C -0.53247 -0.1426 -0.53785 -0.14167 -0.54826 -0.13588 C -0.56788 -0.12431 -0.58767 -0.11366 -0.60729 -0.10255 C -0.61076 -0.10024 -0.61406 -0.09723 -0.61788 -0.09514 C -0.62552 -0.09167 -0.63351 -0.08959 -0.64115 -0.08565 C -0.66962 -0.0713 -0.64062 -0.07639 -0.68403 -0.06204 C -0.69462 -0.05834 -0.70556 -0.05625 -0.71615 -0.05255 C -0.76233 -0.03588 -0.72969 -0.04399 -0.75538 -0.03797 C -0.76476 -0.03287 -0.77865 -0.02362 -0.78924 -0.01899 C -0.79792 -0.01528 -0.80781 -0.01528 -0.81597 -0.00973 C -0.82326 -0.00463 -0.83003 0.00208 -0.8375 0.00717 C -0.85278 0.01805 -0.87031 0.02314 -0.88576 0.03333 C -0.88403 0.03564 -0.88299 0.04004 -0.88038 0.0405 C -0.8592 0.04398 -0.81267 0.0456 -0.7875 0.04745 C -0.77014 0.05231 -0.75156 0.05995 -0.73403 0.06203 C -0.72031 0.06342 -0.7066 0.06342 -0.69288 0.06435 C -0.67448 0.06805 -0.65625 0.07268 -0.6375 0.07361 C -0.6059 0.07569 -0.54306 0.07847 -0.54306 0.0787 C -0.52795 0.08263 -0.51354 0.08402 -0.49826 0.08588 C -0.47448 0.09189 -0.44913 0.09328 -0.425 0.09537 C -0.375 0.09976 -0.325 0.10416 -0.275 0.10717 C -0.23628 0.10555 -0.19757 0.10601 -0.15903 0.10254 C -0.13733 0.10046 -0.09462 0.0905 -0.09462 0.09074 C -0.03681 0.09282 0.02066 0.09722 0.07847 0.09976 C 0.09896 0.11111 0.07344 0.09861 0.10347 0.10717 C 0.11146 0.10949 0.11858 0.11458 0.12674 0.11666 C 0.12743 0.11713 0.15122 0.13217 0.15 0.11921 C 0.14913 0.10995 0.13924 0.1081 0.13385 0.10254 C 0.11649 0.08472 0.09757 0.0574 0.07847 0.04537 C 0.07118 0.03564 0.07326 0.03703 0.06597 0.03101 C 0.06128 0.02685 0.05573 0.02453 0.05174 0.01921 C 0.04497 0.01018 0.04878 0.01319 0.04097 0.00949 C 0.03333 0.00231 0.02569 -0.00487 0.01788 -0.01181 C 0.01181 -0.01713 0.01476 -0.01667 0.01076 -0.01667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0" dur="5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nimBg="1"/>
      <p:bldP spid="149509" grpId="1" animBg="1"/>
      <p:bldP spid="149511" grpId="0" animBg="1"/>
      <p:bldP spid="1495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ideal</a:t>
            </a:r>
            <a:r>
              <a:rPr lang="en-US" sz="2400" b="1" dirty="0"/>
              <a:t> part </a:t>
            </a:r>
            <a:r>
              <a:rPr lang="en-US" sz="2400" b="1" dirty="0" smtClean="0"/>
              <a:t>explained:  </a:t>
            </a:r>
            <a:br>
              <a:rPr lang="en-US" sz="2400" b="1" dirty="0" smtClean="0"/>
            </a:br>
            <a:r>
              <a:rPr lang="en-US" sz="2400" b="1" dirty="0" smtClean="0"/>
              <a:t>The kinetic </a:t>
            </a:r>
            <a:r>
              <a:rPr lang="en-US" sz="2400" b="1" dirty="0"/>
              <a:t>theory of </a:t>
            </a:r>
            <a:r>
              <a:rPr lang="en-US" sz="2400" b="1" dirty="0" smtClean="0"/>
              <a:t>gases</a:t>
            </a:r>
            <a:r>
              <a:rPr lang="en-US" sz="2400" b="1" dirty="0"/>
              <a:t> </a:t>
            </a:r>
            <a:r>
              <a:rPr lang="en-US" sz="2400" b="1" dirty="0" smtClean="0"/>
              <a:t>(pp. 299-306)</a:t>
            </a:r>
            <a:endParaRPr lang="en-US" sz="2400" b="1" dirty="0"/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0" y="914400"/>
            <a:ext cx="911612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If </a:t>
            </a:r>
            <a:r>
              <a:rPr lang="en-US" sz="2800" b="1" dirty="0">
                <a:solidFill>
                  <a:srgbClr val="FF0000"/>
                </a:solidFill>
              </a:rPr>
              <a:t>PV=</a:t>
            </a:r>
            <a:r>
              <a:rPr lang="en-US" sz="2800" b="1" dirty="0" err="1">
                <a:solidFill>
                  <a:srgbClr val="FF0000"/>
                </a:solidFill>
              </a:rPr>
              <a:t>nRT</a:t>
            </a:r>
            <a:r>
              <a:rPr lang="en-US" sz="2800" b="1" dirty="0"/>
              <a:t>…</a:t>
            </a:r>
            <a:r>
              <a:rPr lang="en-US" sz="2800" b="1" dirty="0">
                <a:solidFill>
                  <a:srgbClr val="0066CC"/>
                </a:solidFill>
              </a:rPr>
              <a:t>gases</a:t>
            </a:r>
            <a:r>
              <a:rPr lang="en-US" sz="2800" b="1" dirty="0"/>
              <a:t> are ~ </a:t>
            </a:r>
            <a:r>
              <a:rPr lang="en-US" sz="2800" b="1" dirty="0">
                <a:solidFill>
                  <a:srgbClr val="FF0000"/>
                </a:solidFill>
              </a:rPr>
              <a:t>ideal </a:t>
            </a:r>
            <a:r>
              <a:rPr lang="en-US" sz="2800" b="1" dirty="0"/>
              <a:t>particles </a:t>
            </a:r>
            <a:r>
              <a:rPr lang="en-US" sz="2800" b="1" dirty="0" smtClean="0"/>
              <a:t>which are…:</a:t>
            </a:r>
            <a:endParaRPr lang="en-US" sz="2800" b="1" dirty="0"/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u="sng" dirty="0">
                <a:solidFill>
                  <a:srgbClr val="FF0000"/>
                </a:solidFill>
              </a:rPr>
              <a:t>point masses</a:t>
            </a:r>
            <a:r>
              <a:rPr lang="en-US" sz="2800" b="1" dirty="0">
                <a:solidFill>
                  <a:srgbClr val="FF0000"/>
                </a:solidFill>
              </a:rPr>
              <a:t> (no volume, just masses-else crowding a problem)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u="sng" dirty="0">
                <a:solidFill>
                  <a:srgbClr val="0066CC"/>
                </a:solidFill>
              </a:rPr>
              <a:t>Non-interacting (</a:t>
            </a:r>
            <a:r>
              <a:rPr lang="en-US" sz="2800" b="1" dirty="0">
                <a:solidFill>
                  <a:srgbClr val="0066CC"/>
                </a:solidFill>
              </a:rPr>
              <a:t>else they would stick and condense eventually)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u="sng" dirty="0">
                <a:solidFill>
                  <a:schemeClr val="hlink"/>
                </a:solidFill>
              </a:rPr>
              <a:t>hit walls elastically</a:t>
            </a:r>
            <a:r>
              <a:rPr lang="en-US" sz="2800" b="1" dirty="0">
                <a:solidFill>
                  <a:schemeClr val="hlink"/>
                </a:solidFill>
              </a:rPr>
              <a:t> (no loss of energy, else they would start to pile up at the bottom of the closed cylinder)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u="sng" dirty="0">
                <a:solidFill>
                  <a:srgbClr val="FF0000"/>
                </a:solidFill>
              </a:rPr>
              <a:t>No dependency on gas identity…all</a:t>
            </a:r>
            <a:r>
              <a:rPr lang="en-US" sz="2800" b="1" dirty="0">
                <a:solidFill>
                  <a:srgbClr val="FF0000"/>
                </a:solidFill>
              </a:rPr>
              <a:t> gas particles big and small seem to have same pressure even if they move at different </a:t>
            </a:r>
            <a:r>
              <a:rPr lang="en-US" sz="2800" b="1" dirty="0" smtClean="0">
                <a:solidFill>
                  <a:srgbClr val="FF0000"/>
                </a:solidFill>
              </a:rPr>
              <a:t>speeds since: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=&gt;</a:t>
            </a:r>
            <a:r>
              <a:rPr lang="en-US" sz="2800" b="1" u="sng" dirty="0" smtClean="0">
                <a:solidFill>
                  <a:srgbClr val="FF0000"/>
                </a:solidFill>
              </a:rPr>
              <a:t>Grahams </a:t>
            </a:r>
            <a:r>
              <a:rPr lang="en-US" sz="2800" b="1" u="sng" dirty="0">
                <a:solidFill>
                  <a:srgbClr val="FF0000"/>
                </a:solidFill>
              </a:rPr>
              <a:t>Law seems to apply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US" sz="2800" b="1" dirty="0">
                <a:solidFill>
                  <a:srgbClr val="CC00FF"/>
                </a:solidFill>
              </a:rPr>
              <a:t>(</a:t>
            </a:r>
            <a:r>
              <a:rPr lang="en-US" sz="2800" b="1" dirty="0">
                <a:solidFill>
                  <a:schemeClr val="tx2"/>
                </a:solidFill>
              </a:rPr>
              <a:t>v</a:t>
            </a:r>
            <a:r>
              <a:rPr lang="en-US" sz="2800" b="1" baseline="-25000" dirty="0">
                <a:solidFill>
                  <a:schemeClr val="tx2"/>
                </a:solidFill>
              </a:rPr>
              <a:t>1</a:t>
            </a:r>
            <a:r>
              <a:rPr lang="en-US" sz="2800" b="1" dirty="0">
                <a:solidFill>
                  <a:schemeClr val="tx2"/>
                </a:solidFill>
              </a:rPr>
              <a:t>/v</a:t>
            </a:r>
            <a:r>
              <a:rPr lang="en-US" sz="2800" b="1" baseline="-25000" dirty="0">
                <a:solidFill>
                  <a:schemeClr val="tx2"/>
                </a:solidFill>
              </a:rPr>
              <a:t>2</a:t>
            </a:r>
            <a:r>
              <a:rPr lang="en-US" sz="2800" b="1" dirty="0">
                <a:solidFill>
                  <a:schemeClr val="tx2"/>
                </a:solidFill>
              </a:rPr>
              <a:t>)</a:t>
            </a:r>
            <a:r>
              <a:rPr lang="en-US" sz="2800" b="1" baseline="30000" dirty="0">
                <a:solidFill>
                  <a:schemeClr val="tx2"/>
                </a:solidFill>
              </a:rPr>
              <a:t>2</a:t>
            </a:r>
            <a:r>
              <a:rPr lang="en-US" sz="2800" b="1" dirty="0">
                <a:solidFill>
                  <a:schemeClr val="tx2"/>
                </a:solidFill>
              </a:rPr>
              <a:t> = </a:t>
            </a:r>
            <a:r>
              <a:rPr lang="en-US" sz="2800" b="1" dirty="0" smtClean="0">
                <a:solidFill>
                  <a:schemeClr val="tx2"/>
                </a:solidFill>
              </a:rPr>
              <a:t>m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800" b="1" dirty="0" smtClean="0">
                <a:solidFill>
                  <a:schemeClr val="tx2"/>
                </a:solidFill>
              </a:rPr>
              <a:t>/m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1</a:t>
            </a:r>
            <a:endParaRPr lang="en-US" sz="2800" b="1" baseline="300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sz="28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372814"/>
            <a:ext cx="7620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/>
          </a:p>
          <a:p>
            <a:r>
              <a:rPr lang="en-US" sz="2000" b="1" dirty="0"/>
              <a:t> </a:t>
            </a:r>
            <a:r>
              <a:rPr lang="en-US" sz="2800" b="1" dirty="0" smtClean="0"/>
              <a:t>Since assuming </a:t>
            </a:r>
            <a:r>
              <a:rPr lang="en-US" sz="2800" b="1" dirty="0">
                <a:solidFill>
                  <a:srgbClr val="FF0000"/>
                </a:solidFill>
              </a:rPr>
              <a:t>all gas molecules have same energy</a:t>
            </a:r>
            <a:r>
              <a:rPr lang="en-US" sz="2800" b="1" dirty="0"/>
              <a:t> recapitulates Graham’s law for gases, </a:t>
            </a:r>
            <a:r>
              <a:rPr lang="en-US" sz="2800" b="1" dirty="0" smtClean="0"/>
              <a:t> </a:t>
            </a:r>
            <a:r>
              <a:rPr lang="en-US" sz="2800" b="1" dirty="0"/>
              <a:t>what dictates energy </a:t>
            </a:r>
            <a:r>
              <a:rPr lang="en-US" sz="2800" b="1" dirty="0" smtClean="0"/>
              <a:t>per molecule </a:t>
            </a:r>
            <a:r>
              <a:rPr lang="en-US" sz="2800" b="1" dirty="0"/>
              <a:t>?</a:t>
            </a:r>
            <a:endParaRPr lang="en-US" sz="2800" dirty="0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2057400" y="2773362"/>
            <a:ext cx="5334000" cy="5794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Big idea:  E(gas) ~ nR</a:t>
            </a:r>
            <a:r>
              <a:rPr lang="en-US" sz="32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609600" y="3810000"/>
            <a:ext cx="7772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R tells us something </a:t>
            </a:r>
            <a:r>
              <a:rPr lang="en-US" sz="3200" b="1" dirty="0" smtClean="0"/>
              <a:t>fundamental about </a:t>
            </a:r>
            <a:r>
              <a:rPr lang="en-US" sz="3200" b="1" dirty="0"/>
              <a:t>how gases move and how that movement is connected to </a:t>
            </a:r>
            <a:r>
              <a:rPr lang="en-US" sz="3200" b="1" dirty="0" smtClean="0">
                <a:solidFill>
                  <a:srgbClr val="FF0000"/>
                </a:solidFill>
              </a:rPr>
              <a:t>T. </a:t>
            </a:r>
            <a:r>
              <a:rPr lang="en-US" sz="3200" b="1" dirty="0" smtClean="0"/>
              <a:t>Also (somehow) whenever any gas hits a wall at </a:t>
            </a:r>
            <a:r>
              <a:rPr lang="en-US" sz="3200" b="1" dirty="0" smtClean="0">
                <a:solidFill>
                  <a:srgbClr val="FF0000"/>
                </a:solidFill>
              </a:rPr>
              <a:t>T </a:t>
            </a:r>
            <a:r>
              <a:rPr lang="en-US" sz="3200" b="1" dirty="0" smtClean="0"/>
              <a:t>, it receives exactly R</a:t>
            </a:r>
            <a:r>
              <a:rPr lang="en-US" sz="3200" b="1" dirty="0" smtClean="0">
                <a:solidFill>
                  <a:srgbClr val="FF0000"/>
                </a:solidFill>
              </a:rPr>
              <a:t>T</a:t>
            </a:r>
            <a:r>
              <a:rPr lang="en-US" sz="3200" b="1" dirty="0" smtClean="0"/>
              <a:t> energy and never any more =&gt; moving at same speed ???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8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maxwell-stealth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90600"/>
            <a:ext cx="3011488" cy="3962400"/>
          </a:xfrm>
          <a:prstGeom prst="rect">
            <a:avLst/>
          </a:prstGeom>
          <a:noFill/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3173413" cy="3886200"/>
          </a:xfrm>
          <a:prstGeom prst="rect">
            <a:avLst/>
          </a:prstGeom>
          <a:noFill/>
        </p:spPr>
      </p:pic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3536950" cy="3943350"/>
          </a:xfrm>
          <a:prstGeom prst="rect">
            <a:avLst/>
          </a:prstGeom>
          <a:noFill/>
        </p:spPr>
      </p:pic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  <a:r>
              <a:rPr lang="en-US"/>
              <a:t> (considered a total loon)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81600" y="5105400"/>
            <a:ext cx="32766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James Clerk Maxwell</a:t>
            </a:r>
          </a:p>
          <a:p>
            <a:pPr>
              <a:spcBef>
                <a:spcPct val="50000"/>
              </a:spcBef>
            </a:pPr>
            <a:r>
              <a:rPr lang="en-US" b="1"/>
              <a:t>(..considered too young to be taken seriously even with 2 doctorates in Physics and Math)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28600" y="51816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publishes his big idea (connected to T~RT)…on his grave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609600" y="304800"/>
            <a:ext cx="80772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Main Inventors of this improbable </a:t>
            </a:r>
            <a:r>
              <a:rPr lang="en-US" sz="2400" b="1" dirty="0">
                <a:solidFill>
                  <a:srgbClr val="FF0000"/>
                </a:solidFill>
              </a:rPr>
              <a:t>kinetic model</a:t>
            </a:r>
            <a:r>
              <a:rPr lang="en-US" sz="2400" b="1" dirty="0"/>
              <a:t> of ideal gases</a:t>
            </a:r>
          </a:p>
        </p:txBody>
      </p:sp>
      <p:pic>
        <p:nvPicPr>
          <p:cNvPr id="15156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776913"/>
            <a:ext cx="2667000" cy="1084262"/>
          </a:xfrm>
          <a:prstGeom prst="rect">
            <a:avLst/>
          </a:prstGeom>
          <a:noFill/>
        </p:spPr>
      </p:pic>
      <p:sp>
        <p:nvSpPr>
          <p:cNvPr id="151562" name="Line 10"/>
          <p:cNvSpPr>
            <a:spLocks noChangeShapeType="1"/>
          </p:cNvSpPr>
          <p:nvPr/>
        </p:nvSpPr>
        <p:spPr bwMode="auto">
          <a:xfrm flipH="1">
            <a:off x="2895600" y="1600200"/>
            <a:ext cx="0" cy="464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1600200" y="914400"/>
            <a:ext cx="1447800" cy="533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  <p:bldP spid="151559" grpId="0"/>
      <p:bldP spid="151562" grpId="0" animBg="1"/>
      <p:bldP spid="15156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4928</TotalTime>
  <Words>989</Words>
  <Application>Microsoft Office PowerPoint</Application>
  <PresentationFormat>On-screen Show (4:3)</PresentationFormat>
  <Paragraphs>154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</vt:lpstr>
      <vt:lpstr>Calibri</vt:lpstr>
      <vt:lpstr>Curlz MT</vt:lpstr>
      <vt:lpstr>Symbol</vt:lpstr>
      <vt:lpstr>Wingdings</vt:lpstr>
      <vt:lpstr>Office Theme</vt:lpstr>
      <vt:lpstr>PowerPoint Presentation</vt:lpstr>
      <vt:lpstr>The not-so-obvious meanings of PV=nRT why do they call it the Ideal Gas law ?? (see pp. 299-305)</vt:lpstr>
      <vt:lpstr>PowerPoint Presentation</vt:lpstr>
      <vt:lpstr>PowerPoint Presentation</vt:lpstr>
      <vt:lpstr>The not-so-obvious meanings of PV=nRT (cont.)</vt:lpstr>
      <vt:lpstr>The not-so-obvious meanings of PV=nRT  (cont.)</vt:lpstr>
      <vt:lpstr>The ideal part explained:   The kinetic theory of gases (pp. 299-306)</vt:lpstr>
      <vt:lpstr>PowerPoint Presentation</vt:lpstr>
      <vt:lpstr>PowerPoint Presentation</vt:lpstr>
      <vt:lpstr>PowerPoint Presentation</vt:lpstr>
      <vt:lpstr>moral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355</cp:revision>
  <dcterms:created xsi:type="dcterms:W3CDTF">2013-10-17T01:22:54Z</dcterms:created>
  <dcterms:modified xsi:type="dcterms:W3CDTF">2013-11-22T21:48:00Z</dcterms:modified>
</cp:coreProperties>
</file>