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40" r:id="rId2"/>
    <p:sldId id="442" r:id="rId3"/>
    <p:sldId id="435" r:id="rId4"/>
    <p:sldId id="449" r:id="rId5"/>
    <p:sldId id="441" r:id="rId6"/>
    <p:sldId id="444" r:id="rId7"/>
    <p:sldId id="445" r:id="rId8"/>
    <p:sldId id="443" r:id="rId9"/>
    <p:sldId id="446" r:id="rId10"/>
    <p:sldId id="447" r:id="rId11"/>
    <p:sldId id="448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9F6DAA-D8BE-4FD0-8245-F87A23356AF0}">
          <p14:sldIdLst>
            <p14:sldId id="440"/>
            <p14:sldId id="442"/>
            <p14:sldId id="435"/>
            <p14:sldId id="449"/>
          </p14:sldIdLst>
        </p14:section>
        <p14:section name="Untitled Section" id="{61584A91-D702-441F-82AB-DE788CC454EF}">
          <p14:sldIdLst>
            <p14:sldId id="441"/>
            <p14:sldId id="444"/>
            <p14:sldId id="445"/>
            <p14:sldId id="443"/>
            <p14:sldId id="446"/>
            <p14:sldId id="447"/>
            <p14:sldId id="448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91DD"/>
    <a:srgbClr val="006600"/>
    <a:srgbClr val="00FF00"/>
    <a:srgbClr val="51F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72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5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8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62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7924800" cy="14779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How Boyle, Gay-Lussac and Charles Laws are reflected in the  </a:t>
            </a:r>
            <a:r>
              <a:rPr lang="en-US" sz="2800" b="1" dirty="0">
                <a:solidFill>
                  <a:srgbClr val="0000FF"/>
                </a:solidFill>
              </a:rPr>
              <a:t>Combined Gas </a:t>
            </a:r>
            <a:r>
              <a:rPr lang="en-US" sz="2800" b="1" dirty="0" smtClean="0">
                <a:solidFill>
                  <a:srgbClr val="0000FF"/>
                </a:solidFill>
              </a:rPr>
              <a:t>Law </a:t>
            </a:r>
            <a:r>
              <a:rPr lang="en-US" sz="2800" b="1" dirty="0" smtClean="0"/>
              <a:t>(when n is constant)</a:t>
            </a:r>
            <a:r>
              <a:rPr lang="en-US" sz="2800" b="1" dirty="0">
                <a:solidFill>
                  <a:srgbClr val="0000FF"/>
                </a:solidFill>
              </a:rPr>
              <a:t/>
            </a:r>
            <a:br>
              <a:rPr lang="en-US" sz="2800" b="1" dirty="0">
                <a:solidFill>
                  <a:srgbClr val="0000FF"/>
                </a:solidFill>
              </a:rPr>
            </a:br>
            <a:endParaRPr lang="en-US" sz="2800" dirty="0"/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2133600" y="2514600"/>
            <a:ext cx="3429000" cy="95410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/>
              <a:t>P</a:t>
            </a:r>
            <a:r>
              <a:rPr lang="en-US" sz="2800" b="1" u="sng" baseline="-25000" dirty="0"/>
              <a:t>1</a:t>
            </a:r>
            <a:r>
              <a:rPr lang="en-US" sz="2800" b="1" u="sng" dirty="0"/>
              <a:t>V</a:t>
            </a:r>
            <a:r>
              <a:rPr lang="en-US" sz="2800" b="1" u="sng" baseline="-25000" dirty="0"/>
              <a:t>1</a:t>
            </a:r>
            <a:r>
              <a:rPr lang="en-US" sz="2800" b="1" u="none" dirty="0"/>
              <a:t>	    = 	</a:t>
            </a:r>
            <a:r>
              <a:rPr lang="en-US" sz="2800" b="1" u="sng" dirty="0"/>
              <a:t>   P</a:t>
            </a:r>
            <a:r>
              <a:rPr lang="en-US" sz="2800" b="1" u="sng" baseline="-25000" dirty="0"/>
              <a:t>2 </a:t>
            </a:r>
            <a:r>
              <a:rPr lang="en-US" sz="2800" b="1" u="sng" dirty="0"/>
              <a:t>V</a:t>
            </a:r>
            <a:r>
              <a:rPr lang="en-US" sz="2800" b="1" u="sng" baseline="-25000" dirty="0"/>
              <a:t>2</a:t>
            </a:r>
          </a:p>
          <a:p>
            <a:r>
              <a:rPr lang="en-US" sz="2800" b="1" u="none" baseline="-25000" dirty="0"/>
              <a:t>   </a:t>
            </a:r>
            <a:r>
              <a:rPr lang="en-US" sz="2800" b="1" u="none" dirty="0"/>
              <a:t>T</a:t>
            </a:r>
            <a:r>
              <a:rPr lang="en-US" sz="2800" b="1" u="none" baseline="-25000" dirty="0"/>
              <a:t>1</a:t>
            </a:r>
            <a:r>
              <a:rPr lang="en-US" sz="2800" b="1" u="none" dirty="0"/>
              <a:t>		      T</a:t>
            </a:r>
            <a:r>
              <a:rPr lang="en-US" sz="2800" b="1" u="none" baseline="-25000" dirty="0"/>
              <a:t>2</a:t>
            </a:r>
            <a:r>
              <a:rPr lang="en-US" sz="2800" b="1" u="none" dirty="0"/>
              <a:t>	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14478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constant </a:t>
            </a:r>
            <a:r>
              <a:rPr lang="en-US" sz="2400" b="1" u="none" dirty="0" err="1"/>
              <a:t>n,P</a:t>
            </a:r>
            <a:endParaRPr lang="en-US" sz="2400" b="1" u="none" dirty="0"/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133600" y="37338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</a:t>
            </a:r>
            <a:r>
              <a:rPr lang="en-US" sz="2400" b="1" u="sng" dirty="0"/>
              <a:t>   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 flipH="1">
            <a:off x="2286000" y="38100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 flipH="1">
            <a:off x="4343400" y="38100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5943600" y="3886200"/>
            <a:ext cx="19050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Charles’ Law (P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=P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)</a:t>
            </a: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533400" y="4724400"/>
            <a:ext cx="1295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constant  n, T</a:t>
            </a:r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6019800" y="4724400"/>
            <a:ext cx="1676400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Boyle’s Law (T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=T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)</a:t>
            </a: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533400" y="5638800"/>
            <a:ext cx="1295400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constant  n, V</a:t>
            </a:r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25908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 flipH="1">
            <a:off x="47244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5867400" y="5562600"/>
            <a:ext cx="2743200" cy="10156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Gay-Lussac’s Law</a:t>
            </a:r>
          </a:p>
          <a:p>
            <a:pPr>
              <a:spcBef>
                <a:spcPct val="50000"/>
              </a:spcBef>
            </a:pPr>
            <a:r>
              <a:rPr lang="en-US" sz="2400" b="1" u="none" dirty="0"/>
              <a:t>(V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=V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)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5638800" y="27432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0000FF"/>
                </a:solidFill>
              </a:rPr>
              <a:t>Combined Gas Law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381000" y="2667000"/>
            <a:ext cx="1447800" cy="8309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none" dirty="0"/>
              <a:t>constant</a:t>
            </a:r>
          </a:p>
          <a:p>
            <a:r>
              <a:rPr lang="en-US" sz="2400" b="1" u="none" dirty="0"/>
              <a:t> n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133600" y="45720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 flipH="1">
            <a:off x="2514600" y="50292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 flipH="1">
            <a:off x="4648200" y="50292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2057400" y="54864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	</a:t>
            </a:r>
            <a:r>
              <a:rPr lang="en-US" sz="2400" b="1" u="none" dirty="0"/>
              <a:t>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228600" y="19812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 Black" pitchFamily="34" charset="0"/>
              </a:rPr>
              <a:t>Conditions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5791200" y="19812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 Black" pitchFamily="34" charset="0"/>
              </a:rPr>
              <a:t>Name of Gas Law</a:t>
            </a: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514600" y="19812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 Black" pitchFamily="34" charset="0"/>
              </a:rPr>
              <a:t>Gas Law Equation</a:t>
            </a:r>
          </a:p>
        </p:txBody>
      </p:sp>
    </p:spTree>
    <p:extLst>
      <p:ext uri="{BB962C8B-B14F-4D97-AF65-F5344CB8AC3E}">
        <p14:creationId xmlns:p14="http://schemas.microsoft.com/office/powerpoint/2010/main" val="7757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nimBg="1"/>
      <p:bldP spid="141316" grpId="0" animBg="1"/>
      <p:bldP spid="141317" grpId="0"/>
      <p:bldP spid="141318" grpId="0" animBg="1"/>
      <p:bldP spid="141319" grpId="0" animBg="1"/>
      <p:bldP spid="141320" grpId="0" animBg="1"/>
      <p:bldP spid="141321" grpId="0" animBg="1"/>
      <p:bldP spid="141322" grpId="0" animBg="1"/>
      <p:bldP spid="141323" grpId="0" animBg="1"/>
      <p:bldP spid="141324" grpId="0" animBg="1"/>
      <p:bldP spid="141325" grpId="0" animBg="1"/>
      <p:bldP spid="141326" grpId="0" animBg="1"/>
      <p:bldP spid="141327" grpId="0"/>
      <p:bldP spid="141328" grpId="0" animBg="1"/>
      <p:bldP spid="141329" grpId="0"/>
      <p:bldP spid="141330" grpId="0" animBg="1"/>
      <p:bldP spid="141331" grpId="0" animBg="1"/>
      <p:bldP spid="141332" grpId="0"/>
      <p:bldP spid="141333" grpId="0"/>
      <p:bldP spid="141334" grpId="0"/>
      <p:bldP spid="1413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1295400"/>
            <a:ext cx="7239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tabLst>
                <a:tab pos="285750" algn="l"/>
              </a:tabLst>
            </a:pPr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gram sample of a gas occupies 2.0 liters at 2.0538 </a:t>
            </a:r>
            <a:r>
              <a:rPr lang="en-US" sz="2800" dirty="0" err="1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200 K. What is the molecular </a:t>
            </a:r>
            <a:r>
              <a:rPr lang="en-US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 of the </a:t>
            </a:r>
            <a:r>
              <a:rPr lang="en-US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gas </a:t>
            </a:r>
            <a:r>
              <a:rPr lang="en-US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(R=0.0821)</a:t>
            </a:r>
            <a:endParaRPr lang="en-US" sz="28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457200"/>
            <a:ext cx="6705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Gas Problems requiring PV=</a:t>
            </a:r>
            <a:r>
              <a:rPr lang="en-US" sz="3600" b="1" dirty="0" err="1" smtClean="0">
                <a:solidFill>
                  <a:srgbClr val="FF0000"/>
                </a:solidFill>
              </a:rPr>
              <a:t>nRT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810000"/>
            <a:ext cx="6248400" cy="15696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dirty="0" smtClean="0"/>
              <a:t>=PV/RT= 2.0538*2/(0.0821*200)=0.250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r>
              <a:rPr lang="en-US" sz="3200" dirty="0" smtClean="0"/>
              <a:t>MW= g/</a:t>
            </a:r>
            <a:r>
              <a:rPr lang="en-US" sz="3200" dirty="0" err="1" smtClean="0"/>
              <a:t>mol</a:t>
            </a:r>
            <a:r>
              <a:rPr lang="en-US" sz="3200" dirty="0" smtClean="0"/>
              <a:t> =11/0.25=44 g/</a:t>
            </a:r>
            <a:r>
              <a:rPr lang="en-US" sz="3200" dirty="0" err="1" smtClean="0"/>
              <a:t>mol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969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57200"/>
            <a:ext cx="8001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Gas Problems requiring PV=</a:t>
            </a:r>
            <a:r>
              <a:rPr lang="en-US" sz="3600" b="1" dirty="0" err="1" smtClean="0">
                <a:solidFill>
                  <a:srgbClr val="FF0000"/>
                </a:solidFill>
              </a:rPr>
              <a:t>nRT</a:t>
            </a:r>
            <a:r>
              <a:rPr lang="en-US" sz="3600" b="1" dirty="0" smtClean="0">
                <a:solidFill>
                  <a:srgbClr val="FF0000"/>
                </a:solidFill>
              </a:rPr>
              <a:t> (cont.)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3920" y="1162734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From your text:  problem 57 page 321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868268"/>
            <a:ext cx="815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7.8 g of solid CO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(MW=44 g/</a:t>
            </a:r>
            <a:r>
              <a:rPr lang="en-US" sz="3200" dirty="0" err="1" smtClean="0"/>
              <a:t>mol</a:t>
            </a:r>
            <a:r>
              <a:rPr lang="en-US" sz="3200" dirty="0" smtClean="0"/>
              <a:t>) is vaporized into a evacuated, 4L volume at 27 </a:t>
            </a:r>
            <a:r>
              <a:rPr lang="en-US" sz="3200" baseline="30000" dirty="0" err="1" smtClean="0"/>
              <a:t>o</a:t>
            </a:r>
            <a:r>
              <a:rPr lang="en-US" sz="3200" dirty="0" err="1" smtClean="0"/>
              <a:t>C</a:t>
            </a:r>
            <a:r>
              <a:rPr lang="en-US" sz="3200" dirty="0" smtClean="0"/>
              <a:t> (300K) . What is the final P(</a:t>
            </a:r>
            <a:r>
              <a:rPr lang="en-US" sz="3200" dirty="0" err="1" smtClean="0"/>
              <a:t>atm</a:t>
            </a:r>
            <a:r>
              <a:rPr lang="en-US" sz="3200" dirty="0" smtClean="0"/>
              <a:t>) once the CO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sublimes into a gas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4038600"/>
            <a:ext cx="8610600" cy="13234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7.8/44= </a:t>
            </a:r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dirty="0" smtClean="0"/>
              <a:t>=0.177 </a:t>
            </a:r>
            <a:r>
              <a:rPr lang="en-US" sz="4000" dirty="0" err="1" smtClean="0"/>
              <a:t>mol</a:t>
            </a:r>
            <a:endParaRPr lang="en-US" sz="4000" dirty="0" smtClean="0"/>
          </a:p>
          <a:p>
            <a:r>
              <a:rPr lang="en-US" sz="4000" dirty="0" smtClean="0"/>
              <a:t>P=</a:t>
            </a:r>
            <a:r>
              <a:rPr lang="en-US" sz="4000" b="1" dirty="0" err="1" smtClean="0">
                <a:solidFill>
                  <a:srgbClr val="FF0000"/>
                </a:solidFill>
              </a:rPr>
              <a:t>n</a:t>
            </a:r>
            <a:r>
              <a:rPr lang="en-US" sz="4000" dirty="0" err="1" smtClean="0"/>
              <a:t>RT</a:t>
            </a:r>
            <a:r>
              <a:rPr lang="en-US" sz="4000" dirty="0" smtClean="0"/>
              <a:t>/V= 0.177*00821*300/4=</a:t>
            </a:r>
            <a:r>
              <a:rPr lang="en-US" sz="4000" b="1" dirty="0" smtClean="0">
                <a:solidFill>
                  <a:srgbClr val="FF0000"/>
                </a:solidFill>
              </a:rPr>
              <a:t>1.09 </a:t>
            </a:r>
            <a:r>
              <a:rPr lang="en-US" sz="4000" b="1" dirty="0" err="1" smtClean="0">
                <a:solidFill>
                  <a:srgbClr val="FF0000"/>
                </a:solidFill>
              </a:rPr>
              <a:t>atm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5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The not-so-obvious meanings of </a:t>
            </a:r>
            <a:r>
              <a:rPr lang="en-US" sz="3100" b="1" dirty="0">
                <a:solidFill>
                  <a:srgbClr val="FF0000"/>
                </a:solidFill>
              </a:rPr>
              <a:t>PV=</a:t>
            </a:r>
            <a:r>
              <a:rPr lang="en-US" sz="3100" b="1" dirty="0" err="1">
                <a:solidFill>
                  <a:srgbClr val="FF0000"/>
                </a:solidFill>
              </a:rPr>
              <a:t>nRT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dirty="0"/>
              <a:t>why do they call it the </a:t>
            </a:r>
            <a:r>
              <a:rPr lang="en-US" sz="3100" b="1" dirty="0">
                <a:solidFill>
                  <a:srgbClr val="FF0000"/>
                </a:solidFill>
              </a:rPr>
              <a:t>Ideal</a:t>
            </a:r>
            <a:r>
              <a:rPr lang="en-US" sz="3100" dirty="0">
                <a:solidFill>
                  <a:srgbClr val="FF0000"/>
                </a:solidFill>
              </a:rPr>
              <a:t> Gas</a:t>
            </a:r>
            <a:r>
              <a:rPr lang="en-US" sz="3100" dirty="0"/>
              <a:t> law </a:t>
            </a:r>
            <a:r>
              <a:rPr lang="en-US" sz="3100" dirty="0" smtClean="0"/>
              <a:t>?? </a:t>
            </a:r>
            <a:r>
              <a:rPr lang="en-US" sz="2700" dirty="0" smtClean="0"/>
              <a:t>(see pp. 299-305)</a:t>
            </a:r>
            <a:endParaRPr lang="en-US" sz="2700" dirty="0"/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85344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No dependence on gas velocities….speed </a:t>
            </a:r>
            <a:r>
              <a:rPr lang="en-US" sz="2800" b="1" dirty="0" err="1"/>
              <a:t>vs</a:t>
            </a:r>
            <a:r>
              <a:rPr lang="en-US" sz="2800" b="1" dirty="0"/>
              <a:t> mass </a:t>
            </a:r>
            <a:r>
              <a:rPr lang="en-US" sz="2800" b="1" dirty="0" smtClean="0"/>
              <a:t>appear to cancel each other’s effects out exactly…(???)</a:t>
            </a:r>
            <a:endParaRPr lang="en-US" sz="2800" b="1" dirty="0">
              <a:sym typeface="Symbol" pitchFamily="18" charset="2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47800" y="1934955"/>
            <a:ext cx="563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66CC"/>
                </a:solidFill>
              </a:rPr>
              <a:t>1 mole SF</a:t>
            </a:r>
            <a:r>
              <a:rPr lang="en-US" sz="2800" b="1" baseline="-25000" dirty="0">
                <a:solidFill>
                  <a:srgbClr val="0066CC"/>
                </a:solidFill>
              </a:rPr>
              <a:t>6</a:t>
            </a:r>
            <a:r>
              <a:rPr lang="en-US" sz="2800" b="1" dirty="0"/>
              <a:t> </a:t>
            </a:r>
            <a:r>
              <a:rPr lang="en-US" sz="2800" b="1" dirty="0" err="1"/>
              <a:t>vs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1 mole N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/>
              <a:t>  </a:t>
            </a:r>
            <a:r>
              <a:rPr lang="en-US" sz="2800" b="1" dirty="0" err="1"/>
              <a:t>vs</a:t>
            </a:r>
            <a:r>
              <a:rPr lang="en-US" sz="2800" b="1" dirty="0"/>
              <a:t> 1 mol He 	at 273.15 K in 22.41 L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914400" y="2743200"/>
            <a:ext cx="1752600" cy="1905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1447800" y="4800600"/>
            <a:ext cx="685800" cy="762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1676400" y="5867400"/>
            <a:ext cx="2286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7848600" y="2286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Observed pressure</a:t>
            </a:r>
            <a:r>
              <a:rPr lang="en-US" u="sng"/>
              <a:t> </a:t>
            </a: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81534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8153400" y="4572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8077200" y="5638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1.0</a:t>
            </a:r>
          </a:p>
        </p:txBody>
      </p:sp>
      <p:pic>
        <p:nvPicPr>
          <p:cNvPr id="168972" name="Picture 12" descr="BrownBrickWall_tile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667000"/>
            <a:ext cx="457200" cy="3505200"/>
          </a:xfrm>
          <a:prstGeom prst="rect">
            <a:avLst/>
          </a:prstGeom>
          <a:noFill/>
        </p:spPr>
      </p:pic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4572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CC"/>
                </a:solidFill>
              </a:rPr>
              <a:t>SF</a:t>
            </a:r>
            <a:r>
              <a:rPr lang="en-US" b="1" baseline="-25000">
                <a:solidFill>
                  <a:srgbClr val="0066CC"/>
                </a:solidFill>
              </a:rPr>
              <a:t>6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381000" y="4572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381000" y="5638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125662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0556 L 0.52084 -0.00556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57917 4.44444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0417 0.00556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animBg="1"/>
      <p:bldP spid="168964" grpId="0"/>
      <p:bldP spid="168965" grpId="0" animBg="1"/>
      <p:bldP spid="168966" grpId="0" animBg="1"/>
      <p:bldP spid="168967" grpId="0" animBg="1"/>
      <p:bldP spid="168968" grpId="0"/>
      <p:bldP spid="168969" grpId="0"/>
      <p:bldP spid="168970" grpId="0"/>
      <p:bldP spid="168971" grpId="0"/>
      <p:bldP spid="168973" grpId="0"/>
      <p:bldP spid="168974" grpId="0"/>
      <p:bldP spid="1689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762000" y="1394957"/>
            <a:ext cx="7924800" cy="604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FF"/>
                </a:solidFill>
              </a:rPr>
              <a:t>Physics thinking trip: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/>
              <a:t> </a:t>
            </a:r>
            <a:r>
              <a:rPr lang="en-US" sz="2800" b="1" dirty="0" smtClean="0"/>
              <a:t>energy= </a:t>
            </a:r>
            <a:r>
              <a:rPr lang="en-US" sz="2800" b="1" dirty="0"/>
              <a:t>E = ½ mv</a:t>
            </a:r>
            <a:r>
              <a:rPr lang="en-US" sz="2800" b="1" baseline="30000" dirty="0"/>
              <a:t>2 </a:t>
            </a:r>
            <a:endParaRPr lang="en-US" sz="2800" b="1" baseline="30000" dirty="0" smtClean="0"/>
          </a:p>
          <a:p>
            <a:pPr>
              <a:spcBef>
                <a:spcPct val="50000"/>
              </a:spcBef>
            </a:pPr>
            <a:r>
              <a:rPr lang="en-US" sz="2900" b="1" dirty="0" smtClean="0"/>
              <a:t>SPECULATION</a:t>
            </a:r>
            <a:r>
              <a:rPr lang="en-US" sz="2900" b="1" dirty="0"/>
              <a:t>: </a:t>
            </a:r>
            <a:r>
              <a:rPr lang="en-US" sz="2900" b="1" dirty="0">
                <a:solidFill>
                  <a:srgbClr val="FF0000"/>
                </a:solidFill>
              </a:rPr>
              <a:t>If each gas molecule-</a:t>
            </a:r>
            <a:r>
              <a:rPr lang="en-US" sz="2900" b="1" dirty="0"/>
              <a:t> </a:t>
            </a:r>
            <a:r>
              <a:rPr lang="en-US" sz="2900" b="1" i="1" dirty="0">
                <a:solidFill>
                  <a:srgbClr val="0033CC"/>
                </a:solidFill>
              </a:rPr>
              <a:t>irrespective of  </a:t>
            </a:r>
            <a:r>
              <a:rPr lang="en-US" sz="2900" b="1" i="1" dirty="0" smtClean="0">
                <a:solidFill>
                  <a:srgbClr val="0033CC"/>
                </a:solidFill>
              </a:rPr>
              <a:t>mass-</a:t>
            </a:r>
            <a:r>
              <a:rPr lang="en-US" sz="2900" b="1" dirty="0" smtClean="0"/>
              <a:t> </a:t>
            </a:r>
            <a:r>
              <a:rPr lang="en-US" sz="2900" b="1" dirty="0">
                <a:solidFill>
                  <a:srgbClr val="FF0000"/>
                </a:solidFill>
              </a:rPr>
              <a:t>has same energy</a:t>
            </a:r>
            <a:r>
              <a:rPr lang="en-US" sz="2900" b="1" dirty="0"/>
              <a:t> </a:t>
            </a:r>
            <a:r>
              <a:rPr lang="en-US" sz="2900" b="1" dirty="0" smtClean="0"/>
              <a:t>then each would hit the wall with same energy: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         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1     </a:t>
            </a:r>
            <a:r>
              <a:rPr lang="en-US" sz="3200" b="1" dirty="0" smtClean="0"/>
              <a:t>=    E</a:t>
            </a:r>
            <a:r>
              <a:rPr lang="en-US" sz="3200" b="1" baseline="-25000" dirty="0" smtClean="0"/>
              <a:t>2</a:t>
            </a:r>
            <a:endParaRPr lang="en-US" sz="3200" b="1" dirty="0"/>
          </a:p>
          <a:p>
            <a:pPr>
              <a:buFont typeface="Wingdings" pitchFamily="2" charset="2"/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½ </a:t>
            </a:r>
            <a:r>
              <a:rPr lang="en-US" sz="3200" b="1" dirty="0"/>
              <a:t>m</a:t>
            </a:r>
            <a:r>
              <a:rPr lang="en-US" sz="3200" b="1" baseline="-25000" dirty="0"/>
              <a:t>1</a:t>
            </a:r>
            <a:r>
              <a:rPr lang="en-US" sz="3200" b="1" dirty="0"/>
              <a:t> v</a:t>
            </a:r>
            <a:r>
              <a:rPr lang="en-US" sz="3200" b="1" baseline="-25000" dirty="0"/>
              <a:t>1</a:t>
            </a:r>
            <a:r>
              <a:rPr lang="en-US" sz="3200" b="1" baseline="30000" dirty="0"/>
              <a:t>2 </a:t>
            </a:r>
            <a:r>
              <a:rPr lang="en-US" sz="3200" b="1" dirty="0"/>
              <a:t> =  ½ m</a:t>
            </a:r>
            <a:r>
              <a:rPr lang="en-US" sz="3200" b="1" baseline="-25000" dirty="0"/>
              <a:t>2</a:t>
            </a:r>
            <a:r>
              <a:rPr lang="en-US" sz="3200" b="1" dirty="0"/>
              <a:t>v</a:t>
            </a:r>
            <a:r>
              <a:rPr lang="en-US" sz="3200" b="1" baseline="-25000" dirty="0"/>
              <a:t>2</a:t>
            </a:r>
            <a:r>
              <a:rPr lang="en-US" sz="3200" b="1" baseline="30000" dirty="0"/>
              <a:t>2</a:t>
            </a:r>
          </a:p>
          <a:p>
            <a:pPr>
              <a:buFont typeface="Wingdings" pitchFamily="2" charset="2"/>
              <a:buNone/>
            </a:pPr>
            <a:endParaRPr lang="en-US" sz="3200" b="1" baseline="30000" dirty="0"/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sym typeface="Symbol" pitchFamily="18" charset="2"/>
              </a:rPr>
              <a:t>        </a:t>
            </a:r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r>
              <a:rPr lang="en-US" sz="3200" b="1" baseline="30000" dirty="0" smtClean="0"/>
              <a:t>2 </a:t>
            </a:r>
            <a:r>
              <a:rPr lang="en-US" sz="3200" b="1" dirty="0"/>
              <a:t>/v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baseline="30000" dirty="0"/>
              <a:t>2</a:t>
            </a:r>
            <a:r>
              <a:rPr lang="en-US" sz="3200" b="1" dirty="0"/>
              <a:t> = (v</a:t>
            </a:r>
            <a:r>
              <a:rPr lang="en-US" sz="3200" b="1" baseline="-25000" dirty="0"/>
              <a:t>1</a:t>
            </a:r>
            <a:r>
              <a:rPr lang="en-US" sz="3200" b="1" dirty="0"/>
              <a:t> /v</a:t>
            </a:r>
            <a:r>
              <a:rPr lang="en-US" sz="3200" b="1" baseline="-25000" dirty="0"/>
              <a:t>2</a:t>
            </a:r>
            <a:r>
              <a:rPr lang="en-US" sz="3200" b="1" dirty="0"/>
              <a:t>)</a:t>
            </a:r>
            <a:r>
              <a:rPr lang="en-US" sz="3200" b="1" baseline="30000" dirty="0"/>
              <a:t>2 </a:t>
            </a:r>
            <a:r>
              <a:rPr lang="en-US" sz="3200" b="1" dirty="0"/>
              <a:t>=  m</a:t>
            </a:r>
            <a:r>
              <a:rPr lang="en-US" sz="3200" b="1" baseline="-25000" dirty="0"/>
              <a:t>2</a:t>
            </a:r>
            <a:r>
              <a:rPr lang="en-US" sz="3200" b="1" dirty="0"/>
              <a:t>/m</a:t>
            </a:r>
            <a:r>
              <a:rPr lang="en-US" sz="3200" b="1" baseline="-25000" dirty="0"/>
              <a:t>1 </a:t>
            </a:r>
            <a:r>
              <a:rPr lang="en-US" sz="3200" b="1" dirty="0"/>
              <a:t> </a:t>
            </a:r>
            <a:r>
              <a:rPr lang="en-US" sz="3200" b="1" baseline="-25000" dirty="0"/>
              <a:t>.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r>
              <a:rPr lang="en-US" sz="3200" b="1" dirty="0" smtClean="0"/>
              <a:t>OR           </a:t>
            </a:r>
            <a:r>
              <a:rPr lang="en-US" sz="3200" b="1" dirty="0" smtClean="0">
                <a:solidFill>
                  <a:srgbClr val="FF0000"/>
                </a:solidFill>
              </a:rPr>
              <a:t>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/v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200" b="1" dirty="0" smtClean="0">
                <a:solidFill>
                  <a:srgbClr val="FF0000"/>
                </a:solidFill>
              </a:rPr>
              <a:t>= (m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/m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rgbClr val="FF0000"/>
                </a:solidFill>
              </a:rPr>
              <a:t>     Graham’s </a:t>
            </a:r>
            <a:r>
              <a:rPr lang="en-US" sz="3200" b="1" dirty="0">
                <a:solidFill>
                  <a:srgbClr val="FF0000"/>
                </a:solidFill>
              </a:rPr>
              <a:t>law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en-US" sz="3200" b="1" baseline="-25000" dirty="0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0" y="996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What relationship between mass (m) and velocity (v)  must exist for  </a:t>
            </a:r>
            <a:r>
              <a:rPr lang="en-US" sz="2800" b="1" dirty="0">
                <a:solidFill>
                  <a:srgbClr val="FF0000"/>
                </a:solidFill>
              </a:rPr>
              <a:t>gas particles big and </a:t>
            </a:r>
            <a:r>
              <a:rPr lang="en-US" sz="2800" b="1" dirty="0" smtClean="0">
                <a:solidFill>
                  <a:srgbClr val="FF0000"/>
                </a:solidFill>
              </a:rPr>
              <a:t>small </a:t>
            </a:r>
            <a:r>
              <a:rPr lang="en-US" sz="2800" b="1" dirty="0">
                <a:solidFill>
                  <a:srgbClr val="FF0000"/>
                </a:solidFill>
              </a:rPr>
              <a:t>to have same pressure even if they move at different </a:t>
            </a:r>
            <a:r>
              <a:rPr lang="en-US" sz="2800" b="1" dirty="0" smtClean="0">
                <a:solidFill>
                  <a:srgbClr val="FF0000"/>
                </a:solidFill>
              </a:rPr>
              <a:t>velocities</a:t>
            </a:r>
            <a:r>
              <a:rPr lang="en-US" sz="2800" b="1" dirty="0" smtClean="0">
                <a:solidFill>
                  <a:srgbClr val="FF0000"/>
                </a:solidFill>
              </a:rPr>
              <a:t>?  (pg. 305, TEXT)</a:t>
            </a:r>
            <a:endParaRPr lang="en-US" sz="20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5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1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10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914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0600" y="121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10668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1676400"/>
            <a:ext cx="6629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1752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r>
              <a:rPr lang="en-US" dirty="0" smtClean="0"/>
              <a:t>(g)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=17 g/mol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086600" y="1066800"/>
            <a:ext cx="5334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29400" y="1676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HCl</a:t>
            </a:r>
            <a:r>
              <a:rPr lang="en-US" dirty="0" smtClean="0"/>
              <a:t>(g)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=36.5 g/mol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096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20000" y="1066800"/>
            <a:ext cx="381000" cy="60960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0" y="2475131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Chemical factoid: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521297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NH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(g) +</a:t>
            </a:r>
            <a:r>
              <a:rPr lang="en-US" sz="2400" b="1" dirty="0" err="1" smtClean="0"/>
              <a:t>HCl</a:t>
            </a:r>
            <a:r>
              <a:rPr lang="en-US" sz="2400" b="1" dirty="0" smtClean="0"/>
              <a:t>(g)</a:t>
            </a:r>
            <a:r>
              <a:rPr lang="en-US" sz="2400" b="1" dirty="0" smtClean="0">
                <a:sym typeface="Wingdings" pitchFamily="2" charset="2"/>
              </a:rPr>
              <a:t>NH</a:t>
            </a:r>
            <a:r>
              <a:rPr lang="en-US" sz="2400" b="1" baseline="-25000" dirty="0" smtClean="0">
                <a:sym typeface="Wingdings" pitchFamily="2" charset="2"/>
              </a:rPr>
              <a:t>4</a:t>
            </a:r>
            <a:r>
              <a:rPr lang="en-US" sz="2400" b="1" dirty="0" smtClean="0">
                <a:sym typeface="Wingdings" pitchFamily="2" charset="2"/>
              </a:rPr>
              <a:t>Cl(s) </a:t>
            </a:r>
          </a:p>
          <a:p>
            <a:r>
              <a:rPr lang="en-US" sz="2400" dirty="0" smtClean="0">
                <a:sym typeface="Wingdings" pitchFamily="2" charset="2"/>
              </a:rPr>
              <a:t>                              a white powder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" y="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Graham’s law in pictures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6600" y="381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2.46 meter </a:t>
            </a:r>
            <a:r>
              <a:rPr lang="en-US" dirty="0" smtClean="0"/>
              <a:t>Glass tube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105400" y="1066800"/>
            <a:ext cx="76200" cy="60960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57600" y="1650642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NH</a:t>
            </a:r>
            <a:r>
              <a:rPr lang="en-US" b="1" baseline="-25000" dirty="0" smtClean="0"/>
              <a:t>4</a:t>
            </a:r>
            <a:r>
              <a:rPr lang="en-US" b="1" dirty="0" smtClean="0"/>
              <a:t>Cl(s</a:t>
            </a:r>
            <a:r>
              <a:rPr lang="en-US" dirty="0" smtClean="0"/>
              <a:t>) powder forms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HCl</a:t>
            </a:r>
            <a:r>
              <a:rPr lang="en-US" dirty="0" smtClean="0"/>
              <a:t> and NH</a:t>
            </a:r>
            <a:r>
              <a:rPr lang="en-US" baseline="-25000" dirty="0" smtClean="0"/>
              <a:t>3 </a:t>
            </a:r>
            <a:r>
              <a:rPr lang="en-US" dirty="0" smtClean="0"/>
              <a:t>meet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124200" y="3352800"/>
            <a:ext cx="39356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/v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600" b="1" dirty="0" smtClean="0">
                <a:solidFill>
                  <a:srgbClr val="FF0000"/>
                </a:solidFill>
              </a:rPr>
              <a:t>=  (m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/m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33528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Testing Graham’s Law: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2200" y="4190237"/>
            <a:ext cx="544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v(NH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)/v(</a:t>
            </a:r>
            <a:r>
              <a:rPr lang="en-US" sz="3200" b="1" dirty="0" err="1" smtClean="0"/>
              <a:t>HCl</a:t>
            </a:r>
            <a:r>
              <a:rPr lang="en-US" sz="3200" b="1" dirty="0" smtClean="0"/>
              <a:t>) = (36.5/17)</a:t>
            </a:r>
            <a:r>
              <a:rPr lang="en-US" sz="3200" b="1" baseline="30000" dirty="0" smtClean="0"/>
              <a:t>1/2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414160" y="376457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=1.46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-1610" y="480060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</a:t>
            </a:r>
            <a:r>
              <a:rPr lang="en-US" sz="3600" b="1" dirty="0" smtClean="0">
                <a:sym typeface="Symbol"/>
              </a:rPr>
              <a:t>Predicts that </a:t>
            </a:r>
            <a:r>
              <a:rPr lang="en-US" sz="3600" b="1" dirty="0" smtClean="0"/>
              <a:t> if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travels 1 meter, NH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 will travel 1.46 meters in the same time</a:t>
            </a:r>
            <a:endParaRPr lang="en-US" sz="36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181600" y="762000"/>
            <a:ext cx="23622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43501" y="765775"/>
            <a:ext cx="1104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 meter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66800" y="762000"/>
            <a:ext cx="4114800" cy="1588"/>
          </a:xfrm>
          <a:prstGeom prst="straightConnector1">
            <a:avLst/>
          </a:prstGeom>
          <a:ln w="28575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0"/>
            <a:endCxn id="23" idx="2"/>
          </p:cNvCxnSpPr>
          <p:nvPr/>
        </p:nvCxnSpPr>
        <p:spPr>
          <a:xfrm>
            <a:off x="5105400" y="1650642"/>
            <a:ext cx="38100" cy="2575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66800" y="7620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1.46 meter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7620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(59% of tube length)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75033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(41% of tube </a:t>
            </a:r>
            <a:r>
              <a:rPr lang="en-US" b="1" dirty="0" smtClean="0">
                <a:solidFill>
                  <a:srgbClr val="FF0000"/>
                </a:solidFill>
              </a:rPr>
              <a:t>length)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19300" y="60187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See FAVORITES LIST FOR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4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6 0 " pathEditMode="relative" ptsTypes="AA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 " pathEditMode="relative" ptsTypes="AA">
                                      <p:cBhvr>
                                        <p:cTn id="5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10" grpId="0"/>
      <p:bldP spid="11" grpId="0" animBg="1"/>
      <p:bldP spid="11" grpId="1" animBg="1"/>
      <p:bldP spid="11" grpId="2" animBg="1"/>
      <p:bldP spid="12" grpId="0"/>
      <p:bldP spid="13" grpId="0" animBg="1"/>
      <p:bldP spid="14" grpId="0" animBg="1"/>
      <p:bldP spid="16" grpId="0"/>
      <p:bldP spid="17" grpId="0"/>
      <p:bldP spid="20" grpId="0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2" grpId="0"/>
      <p:bldP spid="37" grpId="0"/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0" y="34469"/>
            <a:ext cx="8229600" cy="1143000"/>
          </a:xfrm>
        </p:spPr>
        <p:txBody>
          <a:bodyPr/>
          <a:lstStyle/>
          <a:p>
            <a:r>
              <a:rPr lang="en-US" sz="2000" b="1" dirty="0"/>
              <a:t>The not-so-obvious meanings of PV=</a:t>
            </a:r>
            <a:r>
              <a:rPr lang="en-US" sz="2000" b="1" dirty="0" err="1"/>
              <a:t>nRT</a:t>
            </a:r>
            <a:r>
              <a:rPr lang="en-US" sz="2000" b="1" dirty="0"/>
              <a:t> (cont.)</a:t>
            </a: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75360" y="818615"/>
            <a:ext cx="77724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CC"/>
                </a:solidFill>
              </a:rPr>
              <a:t>There is no account of  crowding or gas density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….</a:t>
            </a:r>
            <a:r>
              <a:rPr lang="en-US" sz="2800" b="1" dirty="0"/>
              <a:t>all the volumes V  are equal at </a:t>
            </a:r>
            <a:r>
              <a:rPr lang="en-US" sz="2800" b="1" dirty="0">
                <a:solidFill>
                  <a:srgbClr val="FF0000"/>
                </a:solidFill>
              </a:rPr>
              <a:t>constant P,T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0066CC"/>
                </a:solidFill>
              </a:rPr>
              <a:t>n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FF0000"/>
                </a:solidFill>
              </a:rPr>
              <a:t>(P/RT)</a:t>
            </a:r>
            <a:r>
              <a:rPr lang="en-US" sz="2800" b="1" dirty="0"/>
              <a:t> V = </a:t>
            </a:r>
            <a:r>
              <a:rPr lang="en-US" sz="2800" b="1" dirty="0" err="1">
                <a:solidFill>
                  <a:srgbClr val="FF0000"/>
                </a:solidFill>
              </a:rPr>
              <a:t>const</a:t>
            </a:r>
            <a:r>
              <a:rPr lang="en-US" sz="2800" b="1" dirty="0"/>
              <a:t>*V   </a:t>
            </a:r>
            <a:r>
              <a:rPr lang="en-US" sz="2800" b="1" dirty="0" smtClean="0"/>
              <a:t>equal </a:t>
            </a:r>
            <a:r>
              <a:rPr lang="en-US" sz="2800" b="1" dirty="0"/>
              <a:t>volumes- </a:t>
            </a:r>
            <a:r>
              <a:rPr lang="en-US" sz="2800" b="1" dirty="0">
                <a:solidFill>
                  <a:srgbClr val="0066CC"/>
                </a:solidFill>
              </a:rPr>
              <a:t>equal </a:t>
            </a:r>
            <a:r>
              <a:rPr lang="en-US" sz="2800" b="1" dirty="0" smtClean="0">
                <a:solidFill>
                  <a:srgbClr val="0066CC"/>
                </a:solidFill>
              </a:rPr>
              <a:t>moles</a:t>
            </a:r>
            <a:r>
              <a:rPr lang="en-US" sz="2800" b="1" dirty="0" smtClean="0">
                <a:solidFill>
                  <a:srgbClr val="0066CC"/>
                </a:solidFill>
              </a:rPr>
              <a:t>		(</a:t>
            </a:r>
            <a:r>
              <a:rPr lang="en-US" sz="2800" b="1" dirty="0" err="1" smtClean="0">
                <a:solidFill>
                  <a:srgbClr val="FF0000"/>
                </a:solidFill>
              </a:rPr>
              <a:t>Avogodro’s</a:t>
            </a:r>
            <a:r>
              <a:rPr lang="en-US" sz="2800" b="1" dirty="0" smtClean="0">
                <a:solidFill>
                  <a:srgbClr val="FF0000"/>
                </a:solidFill>
              </a:rPr>
              <a:t> law</a:t>
            </a:r>
            <a:r>
              <a:rPr lang="en-US" sz="2000" b="1" dirty="0" smtClean="0">
                <a:solidFill>
                  <a:srgbClr val="0066CC"/>
                </a:solidFill>
              </a:rPr>
              <a:t>)</a:t>
            </a:r>
            <a:r>
              <a:rPr lang="en-US" sz="2000" b="1" dirty="0"/>
              <a:t>	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990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16764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8956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3124200" y="4419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3962400" y="4038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37338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3200400" y="3962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3810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32766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5029200" y="30480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3340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5943600" y="4648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60960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59436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62484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54864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1219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1219200" y="36576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1676400" y="35814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7" name="Oval 27"/>
          <p:cNvSpPr>
            <a:spLocks noChangeArrowheads="1"/>
          </p:cNvSpPr>
          <p:nvPr/>
        </p:nvSpPr>
        <p:spPr bwMode="auto">
          <a:xfrm>
            <a:off x="990600" y="4267200"/>
            <a:ext cx="457200" cy="457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508" name="Text Box 28"/>
          <p:cNvSpPr txBox="1">
            <a:spLocks noChangeArrowheads="1"/>
          </p:cNvSpPr>
          <p:nvPr/>
        </p:nvSpPr>
        <p:spPr bwMode="auto">
          <a:xfrm>
            <a:off x="1143000" y="5029200"/>
            <a:ext cx="12954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SF</a:t>
            </a:r>
            <a:r>
              <a:rPr lang="en-US" b="1" baseline="-25000">
                <a:solidFill>
                  <a:srgbClr val="0033CC"/>
                </a:solidFill>
              </a:rPr>
              <a:t>6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2971800" y="5029200"/>
            <a:ext cx="1524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5029200" y="5029200"/>
            <a:ext cx="17526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19421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4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4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C -0.00538 -0.00486 -0.01093 -0.00996 -0.01371 -0.01829 C -0.0151 -0.02269 -0.01718 -0.03218 -0.01718 -0.03218 C -0.01545 -0.03287 -0.01388 -0.03449 -0.01198 -0.03449 C -5.55556E-7 -0.03449 0.0125 -0.03658 0.02414 -0.03218 C 0.02813 -0.03079 0.03386 -0.00949 0.03629 -0.00463 C 0.03768 0.00069 0.0408 0.00602 0.03282 0.00694 C 0.01684 0.00902 0.0007 0.00856 -0.01545 0.00926 C -0.02691 0.01944 -0.02222 0.01597 -0.02934 0.02083 " pathEditMode="relative" ptsTypes="ffffffffA">
                                      <p:cBhvr>
                                        <p:cTn id="116" dur="5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5.18519E-6 C -0.00815 -0.01598 -0.00468 -0.00904 -0.01041 -0.02061 C -0.01163 -0.02293 -0.01388 -0.02756 -0.01388 -0.02756 C -0.01562 -0.03543 -0.01718 -0.04121 -0.02065 -0.04816 C -0.02117 -0.05209 -0.01996 -0.05765 -0.02239 -0.05973 C -0.0243 -0.06135 -0.02742 -0.04607 -0.0276 -0.04584 C -0.03038 -0.03844 -0.03124 -0.0389 -0.03628 -0.0345 C -0.04444 -0.04538 -0.0526 -0.05695 -0.06388 -0.06205 C -0.06857 -0.06089 -0.0743 -0.06066 -0.0776 -0.0551 C -0.07881 -0.05325 -0.07847 -0.05024 -0.07933 -0.04816 C -0.08142 -0.0433 -0.08628 -0.0345 -0.08628 -0.0345 C -0.08854 -0.02524 -0.09045 -0.02131 -0.09652 -0.01598 C -0.10433 -0.03149 -0.09513 -0.01621 -0.1052 -0.02524 C -0.11249 -0.03172 -0.11024 -0.03751 -0.11892 -0.04121 C -0.11649 -0.05418 -0.11388 -0.05279 -0.10694 -0.06205 C -0.1052 -0.06876 -0.1059 -0.0764 -0.10347 -0.08265 C -0.10208 -0.08635 -0.09548 -0.08844 -0.09305 -0.08959 C -0.08767 -0.10024 -0.08958 -0.09376 -0.08958 -0.11019 " pathEditMode="relative" ptsTypes="fffffffffffffffffA">
                                      <p:cBhvr>
                                        <p:cTn id="120" dur="2000" fill="hold"/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741 C -0.03576 0.00671 -0.06684 0.00625 -0.09792 0.00509 C -0.1099 0.00463 -0.1224 0.00671 -0.13403 0.00278 C -0.13628 0.00208 -0.13299 -0.00324 -0.13229 -0.00625 C -0.12986 -0.01736 -0.1217 -0.02454 -0.1151 -0.03171 C -0.10243 -0.0456 -0.08767 -0.05602 -0.07378 -0.06829 C -0.05868 -0.08148 -0.04462 -0.09722 -0.02708 -0.10509 C -0.01788 -0.11343 -0.00538 -0.11806 0.00556 -0.1213 C 0.00851 -0.12222 0.01146 -0.12269 0.01424 -0.12361 C 0.01771 -0.125 0.02465 -0.12824 0.02465 -0.12824 C 0.01354 -0.14282 0.00538 -0.1588 -0.00295 -0.17639 C -0.00399 -0.17847 -0.00365 -0.18125 -0.00469 -0.18333 C -0.00608 -0.18611 -0.00799 -0.18819 -0.0099 -0.19028 C -0.01319 -0.19375 -0.02031 -0.19954 -0.02031 -0.19954 C -0.06597 -0.1919 -0.05 -0.19468 -0.13403 -0.19259 C -0.13229 -0.19097 -0.13021 -0.18981 -0.12882 -0.18796 C -0.12743 -0.18611 -0.12708 -0.18241 -0.12535 -0.18102 C -0.12222 -0.17847 -0.11806 -0.17917 -0.1151 -0.17639 C -0.11163 -0.17338 -0.10816 -0.17014 -0.10469 -0.16713 C -0.10295 -0.16574 -0.10139 -0.16412 -0.09965 -0.16273 C -0.09792 -0.16111 -0.09618 -0.15972 -0.09444 -0.1581 C -0.09271 -0.15648 -0.08924 -0.15347 -0.08924 -0.15347 C -0.10365 -0.15278 -0.1184 -0.15579 -0.13229 -0.15116 C -0.13507 -0.15023 -0.13142 -0.14329 -0.13056 -0.13958 C -0.12951 -0.13495 -0.12708 -0.12593 -0.12708 -0.12593 C -0.12656 -0.07222 -0.12639 -0.01875 -0.12535 0.03495 C -0.12517 0.0419 -0.12847 0.05255 -0.12378 0.05579 C -0.11615 0.06088 -0.1066 0.05417 -0.09792 0.05347 C -0.08698 0.04861 -0.07604 0.04398 -0.0651 0.03958 C -0.06163 0.03819 -0.05816 0.03657 -0.05469 0.03495 C -0.05295 0.03426 -0.04965 0.03287 -0.04965 0.03287 C -0.0441 0.02801 -0.03802 0.02546 -0.03229 0.0213 C -0.02691 0.01713 -0.02274 0.00995 -0.01684 0.00741 C -0.00799 0.00347 -0.01267 0.00625 -0.00122 -0.00394 C 0.00052 -0.00532 0.00191 -0.00764 0.00382 -0.00856 C 0.00556 -0.00926 0.00747 -0.00972 0.00903 -0.01088 C 0.01267 -0.01366 0.01944 -0.02014 0.01944 -0.02014 C 0.02066 -0.02245 0.02378 -0.02454 0.02292 -0.02708 C 0.01927 -0.03796 0.01007 -0.04375 0.00382 -0.05231 C 0.00208 -0.05463 0.00052 -0.05694 -0.00122 -0.05926 C -0.00295 -0.06157 -0.00642 -0.0662 -0.00642 -0.0662 C -0.01233 -0.08912 -0.00226 -0.05301 -0.01337 -0.07986 C -0.01597 -0.08611 -0.01562 -0.09444 -0.01858 -0.10046 C -0.02118 -0.10579 -0.03194 -0.12546 -0.03403 -0.12824 C -0.03924 -0.13519 -0.04566 -0.14074 -0.04965 -0.14884 C -0.05191 -0.1537 -0.06354 -0.17199 -0.0651 -0.17639 C -0.06667 -0.18079 -0.06736 -0.18565 -0.06858 -0.19028 C -0.0691 -0.19259 -0.07031 -0.19722 -0.07031 -0.19722 C -0.07743 -0.16852 -0.07049 -0.19815 -0.07535 -0.12361 C -0.07656 -0.10347 -0.07812 -0.08102 -0.08229 -0.06157 C -0.08559 -0.04676 -0.09149 -0.0331 -0.09444 -0.01782 C -0.09392 0.00046 -0.09462 0.01898 -0.09271 0.03727 C -0.09236 0.04005 -0.0901 0.0331 -0.08924 0.03056 C -0.08576 0.02014 -0.08594 0.01597 -0.07708 0.01204 C -0.07309 0.0037 -0.06892 1.11022E-16 -0.06337 -0.00625 C -0.06146 -0.00833 -0.06024 -0.01157 -0.05816 -0.01319 C -0.05503 -0.01551 -0.05087 -0.01505 -0.04792 -0.01782 C -0.04167 -0.02338 -0.0342 -0.02847 -0.02708 -0.03171 C -0.02604 -0.03403 -0.02448 -0.03588 -0.02378 -0.03843 C -0.02292 -0.04144 -0.02326 -0.04491 -0.02205 -0.04769 C -0.01806 -0.05718 -0.00208 -0.06366 0.00556 -0.0662 C 0.01181 -0.07153 0.0191 -0.07662 0.02622 -0.07986 C 0.0217 -0.08935 0.01441 -0.09676 0.00729 -0.10278 C -0.00122 -0.11991 -0.00087 -0.14329 -0.00469 -0.16273 C -0.00729 -0.17639 -0.00573 -0.16875 -0.0099 -0.18565 C -0.01042 -0.18796 -0.01163 -0.19259 -0.01163 -0.19259 C -0.03872 -0.18056 -0.01181 -0.19583 -0.02535 -0.18102 C -0.02674 -0.1794 -0.02899 -0.17986 -0.03056 -0.1787 C -0.04045 -0.17199 -0.04184 -0.17153 -0.05469 -0.16944 C -0.06024 -0.1669 -0.06476 -0.16296 -0.07031 -0.16042 C -0.07969 -0.14769 -0.07882 -0.13981 -0.08403 -0.15347 C -0.0849 -0.15556 -0.08524 -0.1581 -0.08576 -0.16042 C -0.08628 -0.16644 -0.08681 -0.17269 -0.0875 -0.1787 C -0.08802 -0.18264 -0.08698 -0.18773 -0.08924 -0.19028 C -0.09115 -0.19236 -0.09392 -0.18866 -0.09618 -0.18796 C -0.09792 -0.18565 -0.09931 -0.1831 -0.10122 -0.18102 C -0.10278 -0.17917 -0.10503 -0.17824 -0.10642 -0.17639 C -0.11424 -0.16597 -0.10503 -0.17153 -0.1151 -0.16713 C -0.11684 -0.16481 -0.1184 -0.1625 -0.12031 -0.16042 C -0.12361 -0.15694 -0.13056 -0.15116 -0.13056 -0.15116 C -0.13628 -0.12847 -0.13403 -0.14329 -0.13229 -0.11204 C -0.12986 -0.06944 -0.13299 -0.08773 -0.12882 -0.0662 C -0.12639 -0.02847 -0.12361 0.00856 -0.12205 0.04653 C -0.11997 0.03819 -0.11892 0.03102 -0.1151 0.02361 C -0.11215 0.00347 -0.10278 -0.0044 -0.09444 -0.02014 C -0.08663 -0.03472 -0.09583 -0.02523 -0.08576 -0.0338 C -0.08524 -0.03611 -0.0842 -0.03843 -0.08403 -0.04074 C -0.08299 -0.05301 -0.08437 -0.06551 -0.08229 -0.07755 C -0.07986 -0.09167 -0.07604 -0.08935 -0.07031 -0.09606 C -0.06667 -0.10046 -0.0599 -0.10972 -0.0599 -0.10972 C -0.05729 -0.11991 -0.05365 -0.12963 -0.04792 -0.13727 C -0.04306 -0.15648 -0.04913 -0.13056 -0.04444 -0.17407 C -0.04375 -0.18032 -0.04097 -0.19259 -0.04097 -0.19259 C -0.03924 -0.19028 -0.03715 -0.18843 -0.03576 -0.18565 C -0.03472 -0.18356 -0.03524 -0.18032 -0.03403 -0.1787 C -0.02899 -0.17199 0.0066 -0.17407 0.00903 -0.17407 " pathEditMode="relative" ptsTypes="fffffffffffffffffffffffffffffffffffffffffffffffffffffffffffffffffffffffffffffffffffffffffffffffA">
                                      <p:cBhvr>
                                        <p:cTn id="124" dur="2000" fill="hold"/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5" grpId="1" animBg="1"/>
      <p:bldP spid="148486" grpId="0" animBg="1"/>
      <p:bldP spid="148487" grpId="0" animBg="1"/>
      <p:bldP spid="148488" grpId="0" animBg="1"/>
      <p:bldP spid="148489" grpId="0" animBg="1"/>
      <p:bldP spid="148489" grpId="1" animBg="1"/>
      <p:bldP spid="148490" grpId="0" animBg="1"/>
      <p:bldP spid="148491" grpId="0" animBg="1"/>
      <p:bldP spid="148492" grpId="0" animBg="1"/>
      <p:bldP spid="148493" grpId="0" animBg="1"/>
      <p:bldP spid="148494" grpId="0" animBg="1"/>
      <p:bldP spid="148495" grpId="0" animBg="1"/>
      <p:bldP spid="148496" grpId="0" animBg="1"/>
      <p:bldP spid="148497" grpId="0" animBg="1"/>
      <p:bldP spid="148498" grpId="0" animBg="1"/>
      <p:bldP spid="148499" grpId="0" animBg="1"/>
      <p:bldP spid="148500" grpId="0" animBg="1"/>
      <p:bldP spid="148500" grpId="1" animBg="1"/>
      <p:bldP spid="148501" grpId="0" animBg="1"/>
      <p:bldP spid="148502" grpId="0" animBg="1"/>
      <p:bldP spid="148503" grpId="0" animBg="1"/>
      <p:bldP spid="148504" grpId="0" animBg="1"/>
      <p:bldP spid="148505" grpId="0" animBg="1"/>
      <p:bldP spid="148506" grpId="0" animBg="1"/>
      <p:bldP spid="148507" grpId="0" animBg="1"/>
      <p:bldP spid="148508" grpId="0" animBg="1"/>
      <p:bldP spid="148509" grpId="0" animBg="1"/>
      <p:bldP spid="1485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not-so-obvious meanings of </a:t>
            </a:r>
            <a:r>
              <a:rPr lang="en-US" sz="3200" b="1">
                <a:solidFill>
                  <a:srgbClr val="FF0000"/>
                </a:solidFill>
              </a:rPr>
              <a:t>PV=nRT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 (cont.)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304800" y="1114842"/>
            <a:ext cx="426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/>
              <a:t>The is no time variable in the equation…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867400" y="2209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7543800" y="3048000"/>
            <a:ext cx="304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6172200" y="1828800"/>
            <a:ext cx="2438400" cy="255454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Your common sense says ball will bounce so…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1409700" y="3124200"/>
            <a:ext cx="3810000" cy="230832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PV=</a:t>
            </a:r>
            <a:r>
              <a:rPr lang="en-US" sz="3600" b="1" dirty="0" err="1"/>
              <a:t>nRT</a:t>
            </a:r>
            <a:r>
              <a:rPr lang="en-US" sz="3600" b="1" dirty="0"/>
              <a:t> implies ball bounces </a:t>
            </a:r>
            <a:r>
              <a:rPr lang="en-US" sz="3600" b="1" dirty="0">
                <a:solidFill>
                  <a:srgbClr val="FF0000"/>
                </a:solidFill>
              </a:rPr>
              <a:t>forever</a:t>
            </a:r>
            <a:r>
              <a:rPr lang="en-US" sz="3600" b="1" dirty="0"/>
              <a:t> without stopping</a:t>
            </a:r>
          </a:p>
        </p:txBody>
      </p:sp>
    </p:spTree>
    <p:extLst>
      <p:ext uri="{BB962C8B-B14F-4D97-AF65-F5344CB8AC3E}">
        <p14:creationId xmlns:p14="http://schemas.microsoft.com/office/powerpoint/2010/main" val="3703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7  -0.018 -0.02133  -0.023 -0.02133  c -0.031 0  -0.063 0.16667  -0.063 0.33333  c 0 -0.084  -0.016 -0.16667  -0.031 -0.16667  c -0.016 0  -0.031 0.084  -0.031 0.16667  c 0 -0.04133  -0.008 -0.084  -0.016 -0.084  c -0.008 0  -0.016 0.04133  -0.016 0.084  c 0 -0.02133  -0.004 -0.04133  -0.008 -0.04133  c -0.004 0  -0.008 0.02133  -0.008 0.04133  c 0 -0.01067  -0.002 -0.02133  -0.004 -0.02133  c -0.001 0  -0.004 0.01067  -0.004 0.02133  c 0 -0.00533  -0.001 -0.01067  -0.002 -0.01067  c 0 -0.00133  -0.002 0.00533  -0.002 0.01067  c 0 -0.00267  0 -0.00533  -0.001 -0.00533  c 0 0.00133  -0.001 0.00267  -0.001 0.00533  c 0 -0.00133  0 -0.00267  0 -0.004  c -0.001 0  -0.001 0.00133  -0.001 0.00267  c -0.001 0  -0.001 -0.00133  -0.001 -0.00267  c -0.001 0  -0.001 0.00133  -0.001 0.00267  E" pathEditMode="relative" ptsTypes="">
                                      <p:cBhvr>
                                        <p:cTn id="11" dur="2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4.07407E-6 C -0.00174 0.00231 -0.00331 0.00532 -0.00539 0.00717 C -0.00695 0.00856 -0.00938 0.00787 -0.01077 0.00949 C -0.01251 0.01111 -0.01286 0.01458 -0.01424 0.01643 C -0.01841 0.02338 -0.01997 0.02407 -0.02501 0.0287 C -0.03056 0.03958 -0.03681 0.0493 -0.04289 0.05949 C -0.04897 0.06967 -0.05226 0.07893 -0.05904 0.08819 C -0.06303 0.10486 -0.07483 0.11875 -0.08404 0.13079 C -0.09011 0.13912 -0.09081 0.14583 -0.09463 0.15486 C -0.09931 0.16574 -0.10695 0.17361 -0.11251 0.1831 C -0.1172 0.19143 -0.12119 0.20463 -0.12674 0.21204 C -0.13126 0.21805 -0.14411 0.23541 -0.14654 0.24028 C -0.15279 0.25324 -0.15869 0.26481 -0.16615 0.27592 C -0.17119 0.28379 -0.17813 0.28935 -0.18213 0.29745 C -0.18334 0.3 -0.18421 0.30254 -0.18577 0.30486 C -0.19098 0.31157 -0.19584 0.31528 -0.20018 0.32361 C -0.20643 0.31111 -0.21667 0.30278 -0.22501 0.29259 C -0.23126 0.28518 -0.23595 0.27546 -0.24289 0.26921 C -0.24463 0.26759 -0.24671 0.26597 -0.24827 0.26435 C -0.25904 0.25231 -0.2481 0.2625 -0.25904 0.24768 C -0.26407 0.24051 -0.27188 0.23588 -0.27674 0.2287 C -0.28074 0.22268 -0.28386 0.21597 -0.28751 0.20926 C -0.29063 0.2037 -0.3014 0.19583 -0.30539 0.19051 C -0.31199 0.18171 -0.31702 0.17153 -0.32501 0.16435 C -0.33126 0.15208 -0.33716 0.14676 -0.34654 0.13819 C -0.35487 0.1206 -0.34445 0.14051 -0.35539 0.12592 C -0.36077 0.11898 -0.36199 0.11319 -0.36963 0.10949 C -0.37674 0.09606 -0.3882 0.08541 -0.39827 0.07616 C -0.40435 0.0706 -0.40643 0.06273 -0.41251 0.05717 C -0.41945 0.04329 -0.41216 0.05579 -0.42154 0.04537 C -0.42726 0.03912 -0.42952 0.03148 -0.43577 0.02616 C -0.44115 0.01551 -0.45036 0.00671 -0.45713 -0.00232 C -0.46407 -0.01158 -0.47032 -0.02153 -0.47865 -0.02847 C -0.48751 -0.04676 -0.47622 -0.0257 -0.48751 -0.04074 C -0.49706 -0.05324 -0.48803 -0.04792 -0.49827 -0.05255 C -0.50747 -0.07153 -0.49532 -0.04838 -0.50713 -0.06412 C -0.50921 -0.06713 -0.51025 -0.07107 -0.51251 -0.07384 C -0.51563 -0.07755 -0.52015 -0.07917 -0.52327 -0.08357 C -0.52657 -0.08773 -0.52883 -0.09306 -0.53213 -0.09746 C -0.53716 -0.1044 -0.54324 -0.11019 -0.54827 -0.11667 C -0.55279 -0.12292 -0.55383 -0.13334 -0.55904 -0.13796 C -0.56077 -0.13959 -0.56251 -0.14144 -0.56424 -0.14283 C -0.56685 -0.14792 -0.57067 -0.15209 -0.57327 -0.15718 C -0.57431 -0.15949 -0.57379 -0.1625 -0.57518 -0.16435 C -0.5764 -0.16597 -0.57865 -0.16574 -0.58039 -0.16667 C -0.58959 -0.18588 -0.59862 -0.20301 -0.61077 -0.21921 C -0.61407 -0.23287 -0.62275 -0.24445 -0.63039 -0.25463 C -0.63299 -0.26505 -0.63976 -0.26945 -0.64463 -0.27847 C -0.64845 -0.28542 -0.65261 -0.29421 -0.65713 -0.3 C -0.65921 -0.30301 -0.66216 -0.30463 -0.66424 -0.30718 C -0.67154 -0.31667 -0.6757 -0.32778 -0.68404 -0.33565 C -0.68525 -0.3382 -0.68612 -0.34097 -0.68751 -0.34283 C -0.68907 -0.34537 -0.6915 -0.34746 -0.69289 -0.35 C -0.69393 -0.35209 -0.69358 -0.35533 -0.69463 -0.35718 C -0.6981 -0.36435 -0.704 -0.37153 -0.70904 -0.37639 C -0.71338 -0.3882 -0.72067 -0.39421 -0.72674 -0.40463 C -0.73421 -0.41736 -0.73976 -0.43125 -0.75001 -0.44051 C -0.75574 -0.45139 -0.76251 -0.46065 -0.76789 -0.4713 C -0.78629 -0.46528 -0.79463 -0.43658 -0.81077 -0.42616 C -0.81598 -0.41921 -0.81876 -0.4125 -0.82501 -0.40718 C -0.83178 -0.39398 -0.83976 -0.38264 -0.84636 -0.36898 C -0.84115 -0.31621 -0.83022 -0.25671 -0.81268 -0.20949 C -0.80556 -0.19097 -0.80244 -0.17107 -0.79289 -0.15463 C -0.78976 -0.14167 -0.78421 -0.1294 -0.78039 -0.11667 C -0.77258 -0.09051 -0.76911 -0.05926 -0.75713 -0.03588 C -0.75487 -0.02639 -0.75435 -0.01783 -0.75001 -0.00972 C -0.74879 -0.00417 -0.74792 0.00162 -0.74654 0.00717 C -0.74549 0.01111 -0.74393 0.01504 -0.74289 0.01921 C -0.73994 0.03079 -0.7415 0.03356 -0.73942 0.04745 C -0.73716 0.06065 -0.73265 0.07291 -0.73056 0.08588 C -0.72779 0.12083 -0.73074 0.09815 -0.72327 0.13079 C -0.72258 0.13403 -0.72223 0.1375 -0.72171 0.14051 C -0.72049 0.14537 -0.71789 0.15486 -0.71789 0.15486 C -0.71737 0.16041 -0.71702 0.16597 -0.71615 0.17153 C -0.71529 0.17639 -0.71251 0.18588 -0.71251 0.18588 C -0.71199 0.19282 -0.71216 0.20023 -0.71077 0.20717 C -0.70973 0.21157 -0.70695 0.21504 -0.70539 0.21898 C -0.70452 0.22129 -0.70417 0.22384 -0.70365 0.22616 C -0.69983 0.24467 -0.69549 0.26273 -0.69115 0.28102 C -0.68786 0.29444 -0.68629 0.30741 -0.68039 0.31921 C -0.6764 0.31736 -0.67275 0.3162 -0.66963 0.31204 C -0.66511 0.30602 -0.66685 0.30463 -0.66424 0.29745 C -0.65713 0.2787 -0.65001 0.25972 -0.64289 0.24028 C -0.64115 0.23588 -0.63803 0.23264 -0.63577 0.2287 C -0.62431 0.20833 -0.61095 0.18935 -0.60001 0.16921 C -0.59185 0.15416 -0.58542 0.13565 -0.57674 0.12153 C -0.56667 0.10463 -0.55417 0.0912 -0.54306 0.07616 C -0.53699 0.06805 -0.53091 0.06041 -0.52501 0.05231 C -0.52327 0.05023 -0.51963 0.04537 -0.51963 0.04537 C -0.51442 0.03125 -0.50956 0.01921 -0.50001 0.00949 C -0.49133 -0.02546 -0.47518 -0.05695 -0.45904 -0.08565 C -0.45504 -0.09283 -0.45296 -0.10185 -0.45001 -0.10972 C -0.44497 -0.12292 -0.43699 -0.13588 -0.43039 -0.14746 C -0.41858 -0.16829 -0.43699 -0.13681 -0.42327 -0.16667 C -0.42188 -0.16968 -0.41945 -0.17107 -0.41789 -0.17384 C -0.41147 -0.18542 -0.41112 -0.19722 -0.40713 -0.20949 C -0.40174 -0.22593 -0.39827 -0.23565 -0.38924 -0.24769 C -0.38386 -0.26181 -0.3797 -0.27732 -0.37327 -0.29051 C -0.36824 -0.31783 -0.35817 -0.34213 -0.34827 -0.3669 C -0.33595 -0.39722 -0.34688 -0.37477 -0.33404 -0.4 C -0.33282 -0.40232 -0.33161 -0.40486 -0.33039 -0.40718 C -0.32917 -0.40949 -0.32674 -0.41412 -0.32674 -0.41412 C -0.32345 -0.42801 -0.32345 -0.44375 -0.3198 -0.45718 C -0.3172 -0.46574 -0.3106 -0.4713 -0.30539 -0.47616 C -0.29845 -0.46273 -0.28733 -0.45232 -0.27865 -0.44051 C -0.27275 -0.43264 -0.26841 -0.42199 -0.26251 -0.41412 C -0.25452 -0.40371 -0.24619 -0.39329 -0.23751 -0.38334 C -0.23751 -0.38334 -0.2198 -0.36551 -0.21615 -0.36181 C -0.21355 -0.35903 -0.21164 -0.35533 -0.20904 -0.35255 C -0.20695 -0.35023 -0.20383 -0.35 -0.20174 -0.34746 C -0.19306 -0.3382 -0.1849 -0.32523 -0.17674 -0.31412 C -0.17397 -0.31042 -0.16945 -0.30996 -0.16615 -0.30718 C -0.1573 -0.29005 -0.16424 -0.30185 -0.14115 -0.27639 C -0.13942 -0.27454 -0.13907 -0.27084 -0.13751 -0.26921 C -0.13369 -0.26459 -0.12501 -0.25718 -0.12501 -0.25718 C -0.12379 -0.25486 -0.12292 -0.25209 -0.12154 -0.25 C -0.11824 -0.24514 -0.1139 -0.24097 -0.11077 -0.23565 C -0.10313 -0.22199 -0.09497 -0.20903 -0.08751 -0.19514 C -0.08508 -0.19074 -0.08161 -0.18195 -0.07865 -0.17847 C -0.07536 -0.175 -0.06789 -0.16898 -0.06789 -0.16898 C -0.06251 -0.15857 -0.05504 -0.15185 -0.04827 -0.14283 C -0.0349 -0.12523 -0.02466 -0.10278 -0.01251 -0.08357 C -0.0047 -0.07107 -0.0099 -0.08102 -0.00174 -0.0713 C 0.00503 -0.06366 0.01128 -0.05533 0.01787 -0.04769 C 0.02464 -0.03959 0.03263 -0.03426 0.03923 -0.02639 C 0.046 -0.01783 0.05225 -0.0088 0.05885 4.07407E-6 C 0.06041 0.00208 0.06093 0.00532 0.06249 0.00717 C 0.07551 0.02315 0.09218 0.0412 0.10711 0.05486 C 0.11197 0.06435 0.1144 0.06273 0.12135 0.06921 C 0.12881 0.08356 0.14235 0.09004 0.15173 0.10254 C 0.14774 0.11829 0.15346 0.09977 0.14096 0.11921 C 0.13836 0.12315 0.13819 0.12916 0.13576 0.13333 C 0.1276 0.14768 0.11093 0.18495 0.09826 0.19051 C 0.09253 0.20162 0.0894 0.19745 0.08211 0.20717 C 0.06961 0.22384 0.08767 0.20579 0.07326 0.21898 C 0.07065 0.2287 0.05746 0.24815 0.04999 0.25486 C 0.04583 0.26296 0.04183 0.26852 0.03576 0.27384 C 0.03315 0.28333 0.02951 0.28704 0.02326 0.29259 C 0.01683 0.30555 0.02117 0.29768 0.00885 0.31435 C 0.00711 0.31666 0.00346 0.32153 0.00346 0.32153 C 0.00294 0.32361 0.00364 0.32778 0.00173 0.32847 C -0.00365 0.33055 -0.00435 0.31967 -0.00539 0.31666 C -0.01008 0.30416 -0.01598 0.29282 -0.02327 0.28333 C -0.02917 0.26713 -0.03994 0.25602 -0.04654 0.24028 C -0.06615 0.19282 -0.08438 0.14398 -0.10539 0.09768 C -0.10869 0.07963 -0.10435 0.09606 -0.11251 0.08102 C -0.11754 0.07176 -0.11945 0.06412 -0.12674 0.05717 C -0.12987 0.0456 -0.14115 0.02616 -0.14115 0.02616 C -0.14688 0.00324 -0.13508 0.04791 -0.15539 -0.00486 C -0.16199 -0.02199 -0.17015 -0.03727 -0.17865 -0.05255 C -0.18976 -0.07246 -0.19515 -0.09792 -0.20713 -0.11667 C -0.21546 -0.12986 -0.22292 -0.14375 -0.23039 -0.15718 C -0.23317 -0.16227 -0.23473 -0.16852 -0.23751 -0.17384 C -0.24515 -0.1882 -0.25296 -0.20232 -0.26077 -0.21667 C -0.27501 -0.24283 -0.29115 -0.26945 -0.30365 -0.29746 C -0.31095 -0.31366 -0.31893 -0.32917 -0.32674 -0.34514 C -0.3349 -0.36227 -0.34081 -0.38148 -0.35001 -0.39746 C -0.35417 -0.41482 -0.3481 -0.39468 -0.35713 -0.40949 C -0.35834 -0.41158 -0.35817 -0.41435 -0.35904 -0.41667 C -0.3599 -0.41921 -0.36112 -0.42176 -0.36251 -0.42384 C -0.37258 -0.44028 -0.38404 -0.45648 -0.39289 -0.47384 C -0.4099 -0.47037 -0.42292 -0.45718 -0.43924 -0.45 C -0.45765 -0.4338 -0.47779 -0.42246 -0.49654 -0.40718 C -0.52744 -0.38195 -0.50088 -0.39838 -0.53213 -0.37639 C -0.55331 -0.36111 -0.52605 -0.3882 -0.55904 -0.35718 C -0.58334 -0.33449 -0.60313 -0.30371 -0.62865 -0.28357 C -0.64011 -0.26296 -0.65817 -0.25116 -0.67154 -0.23334 C -0.68976 -0.20903 -0.70435 -0.18033 -0.72171 -0.15463 C -0.73108 -0.14051 -0.74167 -0.12755 -0.75174 -0.11412 C -0.75661 -0.10764 -0.76789 -0.09746 -0.76789 -0.09746 C -0.77171 -0.09028 -0.77292 -0.08704 -0.77865 -0.08102 C -0.78265 -0.07639 -0.79115 -0.06898 -0.79115 -0.06898 C -0.8007 -0.04908 -0.78803 -0.07222 -0.80001 -0.05949 C -0.80174 -0.05787 -0.80209 -0.05417 -0.80383 -0.05255 C -0.80678 -0.04861 -0.81424 -0.04283 -0.81424 -0.04283 C -0.81911 -0.025 -0.81216 -0.04676 -0.82154 -0.03102 C -0.83143 -0.01459 -0.81286 -0.03334 -0.82865 -0.01898 C -0.83334 -0.00949 -0.83595 -0.01088 -0.84289 -0.00486 C -0.84549 0.00625 -0.84081 0.01736 -0.83924 0.0287 C -0.83577 0.05347 -0.8257 0.07477 -0.81789 0.09768 C -0.81216 0.11435 -0.80799 0.13241 -0.80001 0.14768 C -0.7981 0.16666 -0.79636 0.16852 -0.78751 0.1831 C -0.7849 0.19444 -0.78334 0.20463 -0.77865 0.21412 C -0.77796 0.21759 -0.77779 0.22083 -0.77674 0.22384 C -0.77483 0.22893 -0.76963 0.23819 -0.76963 0.23819 C -0.76824 0.24375 -0.76772 0.24954 -0.76615 0.25486 C -0.75834 0.28217 -0.7665 0.24884 -0.75904 0.27129 C -0.75122 0.29537 -0.75956 0.27801 -0.75174 0.29259 C -0.74879 0.30532 -0.74497 0.31366 -0.74115 0.32616 C -0.72466 0.32268 -0.73525 0.32778 -0.72327 0.31435 C -0.71806 0.30833 -0.70713 0.29745 -0.70713 0.29745 C -0.70435 0.28611 -0.69931 0.27754 -0.69289 0.26921 C -0.68751 0.25509 -0.68161 0.2419 -0.67501 0.2287 C -0.66841 0.19699 -0.67206 0.21065 -0.65365 0.16435 C -0.64792 0.15 -0.64254 0.1331 -0.63213 0.12384 C -0.62345 0.10324 -0.61147 0.08009 -0.60001 0.06204 C -0.59358 0.03981 -0.5797 0.01991 -0.56963 4.07407E-6 C -0.56911 -0.00324 -0.56911 -0.00671 -0.56789 -0.00972 C -0.56442 -0.01713 -0.55539 -0.03102 -0.55539 -0.03102 C -0.55226 -0.04838 -0.54133 -0.06343 -0.53421 -0.07871 C -0.52501 -0.09746 -0.51407 -0.11644 -0.50539 -0.13588 C -0.49549 -0.15741 -0.50487 -0.14375 -0.49463 -0.15718 C -0.48838 -0.17477 -0.49428 -0.15996 -0.48213 -0.18079 C -0.47501 -0.19306 -0.46893 -0.20903 -0.46251 -0.2213 C -0.45157 -0.24259 -0.44567 -0.26991 -0.43213 -0.28796 C -0.42796 -0.30232 -0.4224 -0.31528 -0.41424 -0.32616 C -0.41025 -0.34236 -0.41581 -0.32477 -0.40713 -0.3382 C -0.40088 -0.34746 -0.39792 -0.35787 -0.39115 -0.3669 C -0.3882 -0.37778 -0.38299 -0.38935 -0.37674 -0.39746 C -0.37362 -0.41019 -0.37709 -0.39977 -0.36963 -0.41181 C -0.3632 -0.42222 -0.36511 -0.42963 -0.35539 -0.4382 C -0.35417 -0.44028 -0.35331 -0.44352 -0.35174 -0.44514 C -0.34862 -0.44908 -0.34115 -0.45463 -0.34115 -0.45463 C -0.33699 -0.46273 -0.33282 -0.46852 -0.32674 -0.47384 C -0.3264 -0.47616 -0.32553 -0.47847 -0.32501 -0.48079 C -0.32431 -0.48426 -0.32536 -0.48889 -0.32327 -0.49051 C -0.32275 -0.49097 -0.31199 -0.48611 -0.31095 -0.48565 C -0.30956 -0.48334 -0.30869 -0.48033 -0.30713 -0.47847 C -0.304 -0.47477 -0.29654 -0.46898 -0.29654 -0.46898 C -0.29202 -0.46019 -0.28438 -0.45556 -0.27674 -0.45232 C -0.26737 -0.44283 -0.25851 -0.43704 -0.24827 -0.42847 C -0.23022 -0.41412 -0.21407 -0.39676 -0.19463 -0.38565 C -0.1882 -0.38195 -0.18143 -0.38009 -0.17501 -0.37639 C -0.17119 -0.37384 -0.16598 -0.36644 -0.16251 -0.36435 C -0.15226 -0.35741 -0.13942 -0.35278 -0.12865 -0.34746 C -0.10904 -0.3375 -0.09306 -0.31574 -0.07327 -0.30718 C -0.05539 -0.29144 -0.03542 -0.27732 -0.01615 -0.26435 C 0.00051 -0.25301 0.01579 -0.2375 0.03385 -0.23079 C 0.04721 -0.21945 0.06197 -0.20972 0.07499 -0.19746 C 0.07708 -0.19584 0.07812 -0.19213 0.08037 -0.19074 C 0.08714 -0.18565 0.09635 -0.1831 0.10346 -0.17847 C 0.11232 -0.17269 0.11839 -0.16898 0.12846 -0.16667 C 0.13211 -0.16505 0.1361 -0.16482 0.13923 -0.16204 C 0.15711 -0.14699 0.12933 -0.16042 0.14826 -0.15232 C 0.14756 -0.14931 0.14791 -0.14537 0.14635 -0.14283 C 0.14409 -0.13935 0.14044 -0.13843 0.13749 -0.13588 C 0.11996 -0.12037 0.13124 -0.12662 0.11423 -0.11898 C 0.09791 -0.10139 0.08402 -0.09861 0.06596 -0.08565 C 0.05659 -0.07917 0.04982 -0.07014 0.03923 -0.0669 C 0.01492 -0.04838 0.02899 -0.05787 -0.00365 -0.04074 C -0.01164 -0.03658 -0.01789 -0.02755 -0.02501 -0.02153 C -0.02674 -0.01991 -0.02831 -0.01759 -0.03039 -0.01667 C -0.03213 -0.01574 -0.03421 -0.01551 -0.03577 -0.01412 C -0.05192 -0.00116 -0.06112 0.0125 -0.07865 0.01921 C -0.09115 0.03148 -0.10417 0.04074 -0.11789 0.05 C -0.12674 0.05579 -0.13438 0.06504 -0.14289 0.07153 C -0.15244 0.07847 -0.16199 0.08565 -0.17154 0.09282 C -0.17674 0.09676 -0.18091 0.10278 -0.18577 0.10717 C -0.20417 0.12361 -0.2231 0.13935 -0.24289 0.15254 C -0.25851 0.16296 -0.27588 0.16944 -0.29115 0.18102 C -0.31008 0.19537 -0.32917 0.21111 -0.34654 0.2287 C -0.35886 0.2412 -0.37084 0.25231 -0.38577 0.25717 C -0.39827 0.26736 -0.41095 0.27477 -0.42327 0.28588 C -0.42657 0.28889 -0.43074 0.29004 -0.43404 0.29259 C -0.4415 0.30787 -0.4323 0.29143 -0.44654 0.30694 C -0.45036 0.31134 -0.45713 0.32153 -0.45713 0.32153 C -0.46563 0.31366 -0.46459 0.30648 -0.46789 0.29259 C -0.47553 0.26065 -0.48143 0.23009 -0.48751 0.19768 C -0.49393 0.1625 -0.49549 0.14305 -0.50001 0.10463 C -0.50244 0.08356 -0.5073 0.06342 -0.51077 0.04259 C -0.51876 -0.00556 -0.51667 -0.05509 -0.52865 -0.10255 C -0.53161 -0.15834 -0.5389 -0.21134 -0.54463 -0.2669 C -0.54792 -0.33496 -0.55313 -0.40301 -0.55539 -0.4713 C -0.56806 -0.46806 -0.56772 -0.46204 -0.57865 -0.45463 C -0.5849 -0.4419 -0.57935 -0.45139 -0.59289 -0.4382 C -0.604 -0.42732 -0.61442 -0.41551 -0.62674 -0.40718 C -0.63595 -0.40116 -0.64601 -0.39676 -0.65539 -0.39074 C -0.66615 -0.38334 -0.67466 -0.37037 -0.68577 -0.36435 C -0.69341 -0.35972 -0.7014 -0.35648 -0.70904 -0.35255 C -0.72136 -0.3456 -0.73612 -0.33357 -0.74827 -0.32847 C -0.75296 -0.32662 -0.75782 -0.32546 -0.76251 -0.32408 C -0.76615 -0.32269 -0.77327 -0.31898 -0.77327 -0.31898 C -0.78108 -0.31227 -0.79463 -0.30533 -0.80383 -0.30232 C -0.80938 -0.29722 -0.81494 -0.29329 -0.82154 -0.29051 C -0.82917 -0.28357 -0.83612 -0.28033 -0.84289 -0.27153 C -0.84029 -0.24259 -0.83265 -0.2206 -0.82327 -0.19514 C -0.8198 -0.18588 -0.81824 -0.17593 -0.81424 -0.16667 C -0.80244 -0.13796 -0.78872 -0.11042 -0.77501 -0.08357 C -0.77032 -0.06366 -0.77813 -0.09445 -0.76424 -0.05741 C -0.7514 -0.02292 -0.76789 -0.05695 -0.75713 -0.03588 C -0.75331 -0.01528 -0.7507 -0.01273 -0.74463 0.00486 C -0.74115 0.01481 -0.73942 0.02592 -0.73577 0.03588 C -0.73299 0.04398 -0.72883 0.05116 -0.72674 0.05949 C -0.72275 0.07616 -0.71893 0.09305 -0.71424 0.10949 C -0.71164 0.13472 -0.71442 0.12153 -0.70365 0.15 C -0.70244 0.15324 -0.70001 0.15949 -0.70001 0.15949 C -0.69619 0.18102 -0.68786 0.20208 -0.68039 0.22153 C -0.67744 0.2412 -0.67258 0.26412 -0.66789 0.28333 C -0.66598 0.30416 -0.66893 0.31204 -0.65365 0.31921 C -0.63959 0.31643 -0.64167 0.31481 -0.63039 0.30949 C -0.61338 0.29259 -0.59185 0.28935 -0.57518 0.27129 C -0.55261 0.24745 -0.52536 0.22986 -0.50001 0.21204 C -0.49567 0.20856 -0.48907 0.20092 -0.48577 0.19768 C -0.47275 0.18449 -0.48768 0.19977 -0.47501 0.19051 C -0.45209 0.17407 -0.46841 0.18217 -0.45539 0.17616 C -0.43004 0.14329 -0.38386 0.12708 -0.35365 0.10463 C -0.33976 0.09421 -0.32917 0.0831 -0.31424 0.07616 C -0.30626 0.06551 -0.30036 0.06204 -0.28924 0.05949 C -0.26685 0.0419 -0.29688 0.06458 -0.25001 0.03588 C -0.24567 0.0331 -0.24202 0.02824 -0.23751 0.02616 C -0.2356 0.02523 -0.2198 0.02268 -0.21424 0.01921 C -0.20417 0.01296 -0.19463 0.0037 -0.18404 4.07407E-6 C -0.14983 -0.0294 -0.11216 -0.05371 -0.07501 -0.07639 C -0.06685 -0.08125 -0.0606 -0.09005 -0.05365 -0.09746 C -0.04254 -0.10903 -0.02605 -0.10972 -0.01424 -0.11898 C -5.27778E-6 -0.13079 0.01631 -0.13866 0.03211 -0.14514 C 0.04357 -0.15533 0.05468 -0.16574 0.06596 -0.17616 C 0.07135 -0.18102 0.07603 -0.1882 0.08211 -0.19074 C 0.09461 -0.19607 0.0802 -0.18912 0.09287 -0.19746 C 0.09964 -0.20185 0.10763 -0.20463 0.11423 -0.20949 C 0.12378 -0.21667 0.12742 -0.22292 0.13749 -0.22616 C 0.14357 -0.23148 0.14826 -0.23334 0.15537 -0.23565 C 0.15954 -0.25324 0.14721 -0.28125 0.13923 -0.29537 C 0.12256 -0.32408 0.10711 -0.35394 0.09096 -0.38334 C 0.08315 -0.39746 0.07534 -0.41158 0.06423 -0.4213 C 0.06006 -0.43033 0.05451 -0.43658 0.04999 -0.44514 C 0.04635 -0.45232 0.04374 -0.46065 0.03923 -0.4669 C 0.03749 -0.46898 0.03541 -0.4713 0.03385 -0.47384 C 0.03124 -0.47847 0.02673 -0.48796 0.02673 -0.48796 C 0.0052 -0.48241 0.02794 -0.48982 0.01249 -0.48079 C 0.00902 -0.47871 0.00173 -0.47616 0.00173 -0.47616 C -0.00504 -0.47014 -0.00973 -0.46898 -0.01789 -0.4669 C -0.04098 -0.45139 -0.03161 -0.45556 -0.04463 -0.45 C -0.05921 -0.4375 -0.06511 -0.43056 -0.08213 -0.42616 C -0.09237 -0.4125 -0.12067 -0.39398 -0.13213 -0.38565 C -0.14428 -0.37685 -0.15417 -0.36389 -0.16789 -0.35949 C -0.17084 -0.35718 -0.17362 -0.35417 -0.17674 -0.35255 C -0.179 -0.35093 -0.18195 -0.35162 -0.18404 -0.35 C -0.18803 -0.34676 -0.19081 -0.34144 -0.19463 -0.3382 C -0.21667 -0.31736 -0.24254 -0.30093 -0.26615 -0.28357 C -0.27813 -0.27477 -0.28942 -0.26273 -0.30174 -0.25463 C -0.34497 -0.2257 -0.38768 -0.19445 -0.43213 -0.16898 C -0.44341 -0.1625 -0.45331 -0.15278 -0.46424 -0.14514 C -0.47501 -0.13773 -0.48612 -0.13241 -0.49654 -0.12384 C -0.51008 -0.11273 -0.52084 -0.09954 -0.53577 -0.09283 C -0.53664 -0.09213 -0.54706 -0.08033 -0.55001 -0.07871 C -0.55904 -0.07338 -0.56147 -0.07523 -0.56963 -0.06898 C -0.57223 -0.06736 -0.57431 -0.06412 -0.57674 -0.06204 C -0.57848 -0.06019 -0.58022 -0.05857 -0.58213 -0.05741 C -0.59983 -0.04421 -0.61754 -0.03241 -0.63577 -0.02153 C -0.64289 -0.01713 -0.64897 -0.00996 -0.65539 -0.00486 C -0.66164 0.00046 -0.66858 0.0044 -0.67501 0.00949 C -0.68004 0.01366 -0.69115 0.01921 -0.69115 0.01921 C -0.70383 0.03148 -0.71841 0.04004 -0.73213 0.05 C -0.74706 0.06088 -0.7599 0.075 -0.77501 0.08588 C -0.78386 0.09236 -0.79063 0.10208 -0.80001 0.10717 C -0.80348 0.10903 -0.81077 0.11204 -0.81077 0.11204 C -0.83508 0.13819 -0.80713 0.11088 -0.82674 0.12384 C -0.83056 0.12639 -0.83751 0.13333 -0.83751 0.13333 C -0.84358 0.15903 -0.8231 0.19815 -0.81268 0.21898 C -0.80956 0.23125 -0.80574 0.24236 -0.80001 0.25254 C -0.79827 0.25926 -0.79445 0.26481 -0.79289 0.27129 C -0.78924 0.28704 -0.79202 0.29166 -0.78577 0.30486 C -0.78525 0.31111 -0.78716 0.31875 -0.78404 0.32361 C -0.78195 0.32685 -0.77796 0.32245 -0.77501 0.32153 C -0.7665 0.31875 -0.75851 0.31481 -0.75001 0.31204 C -0.74133 0.30903 -0.73473 0.30023 -0.72674 0.29537 C -0.70313 0.28102 -0.67709 0.27454 -0.65174 0.26921 C -0.6382 0.25995 -0.64445 0.26342 -0.63039 0.25717 C -0.62865 0.25625 -0.62501 0.25486 -0.62501 0.25486 C -0.62327 0.25324 -0.62171 0.25116 -0.61963 0.24977 C -0.61789 0.24884 -0.61581 0.24884 -0.61424 0.24768 C -0.60556 0.24143 -0.6007 0.23472 -0.59115 0.23102 C -0.58299 0.22361 -0.57779 0.22129 -0.56789 0.21898 C -0.53351 0.20139 -0.54688 0.20648 -0.52865 0.2 C -0.51129 0.18217 -0.48872 0.17592 -0.46789 0.16921 C -0.45174 0.15833 -0.43438 0.15486 -0.41789 0.14537 C -0.40279 0.13634 -0.38751 0.125 -0.37327 0.11435 C -0.36199 0.10602 -0.36737 0.11227 -0.35713 0.10717 C -0.33161 0.09421 -0.30747 0.08102 -0.28039 0.07616 C -0.24914 0.06273 -0.2165 0.05579 -0.18404 0.05 C -0.17084 0.04166 -0.15643 0.04028 -0.14289 0.03333 C -0.1349 0.0294 -0.13004 0.02616 -0.12154 0.02384 C -0.1132 0.01273 -0.09879 0.01088 -0.08751 0.00717 C -0.07553 0.00301 -0.06372 -0.00255 -0.05174 -0.00718 C -0.04584 -0.00972 -0.04011 -0.01459 -0.03404 -0.01667 C -0.01529 -0.02408 0.00381 -0.03334 0.02326 -0.03796 C 0.04826 -0.04375 0.0736 -0.04884 0.09826 -0.05741 C 0.10798 -0.06042 0.11683 -0.06667 0.12673 -0.06898 C 0.1328 -0.07338 0.13819 -0.07801 0.14461 -0.08102 C 0.15364 -0.09838 0.13801 -0.11227 0.13037 -0.12616 C 0.11839 -0.14838 0.10399 -0.16736 0.09287 -0.19074 C 0.0828 -0.21158 0.07395 -0.23334 0.06423 -0.25463 C 0.05902 -0.2831 0.05346 -0.31366 0.04096 -0.3382 C 0.04044 -0.34028 0.0401 -0.34283 0.03923 -0.34514 C 0.03714 -0.35023 0.03211 -0.35949 0.03211 -0.35949 C 0.02794 -0.38195 0.01336 -0.40324 0.00537 -0.42384 C 0.00416 -0.42709 0.00312 -0.43033 0.00173 -0.43334 C -0.00053 -0.4382 -0.00539 -0.44746 -0.00539 -0.44746 C -0.00817 -0.45903 -0.01633 -0.47477 -0.02501 -0.47847 C -0.03404 -0.47084 -0.0389 -0.45787 -0.04654 -0.44746 C -0.04983 -0.43449 -0.04827 -0.43889 -0.05713 -0.4213 C -0.06199 -0.41181 -0.07154 -0.39283 -0.07154 -0.39283 C -0.07761 -0.36343 -0.08751 -0.34537 -0.09827 -0.31898 C -0.10643 -0.29884 -0.11685 -0.26597 -0.12865 -0.25 C -0.13612 -0.22454 -0.15348 -0.20255 -0.16615 -0.18079 C -0.17206 -0.1706 -0.17831 -0.16065 -0.18404 -0.15 C -0.18855 -0.14167 -0.19133 -0.13125 -0.19654 -0.12384 C -0.20122 -0.11759 -0.20661 -0.11158 -0.21077 -0.10486 C -0.21372 -0.09977 -0.21511 -0.09329 -0.21789 -0.08796 C -0.23143 -0.06227 -0.24706 -0.03773 -0.26077 -0.01181 C -0.27119 0.00787 -0.27917 0.02986 -0.28924 0.05 C -0.29463 0.06065 -0.30209 0.07037 -0.30713 0.08102 C -0.31772 0.10278 -0.3264 0.12893 -0.33404 0.15254 C -0.33716 0.1618 -0.33855 0.17014 -0.34289 0.1787 C -0.34497 0.18981 -0.34931 0.19954 -0.35365 0.20926 C -0.35591 0.21412 -0.36077 0.22384 -0.36077 0.22384 C -0.36615 0.24583 -0.35678 0.20903 -0.36789 0.24282 C -0.36893 0.2456 -0.36841 0.24954 -0.36963 0.25254 C -0.37206 0.25856 -0.37865 0.26921 -0.37865 0.26921 C -0.38282 0.28611 -0.39046 0.30648 -0.40001 0.31921 C -0.41216 0.31481 -0.41841 0.3 -0.42865 0.29051 C -0.45504 0.26551 -0.47761 0.23796 -0.50174 0.20926 C -0.50678 0.20324 -0.51286 0.19884 -0.51789 0.19259 C -0.52119 0.18842 -0.52327 0.18264 -0.52674 0.1787 C -0.5382 0.16504 -0.55313 0.15532 -0.56424 0.14051 C -0.58924 0.10717 -0.61685 0.07731 -0.64289 0.04537 C -0.65417 0.03148 -0.66841 0.02222 -0.67865 0.00717 C -0.68213 0.00208 -0.68421 -0.00463 -0.68751 -0.00972 C -0.69897 -0.02709 -0.71286 -0.04306 -0.72501 -0.05949 C -0.72692 -0.06227 -0.72726 -0.06621 -0.72865 -0.06898 C -0.73751 -0.08542 -0.74983 -0.09977 -0.76077 -0.11412 C -0.76806 -0.13449 -0.75973 -0.11551 -0.76963 -0.12847 C -0.779 -0.14097 -0.78629 -0.15579 -0.79654 -0.16667 C -0.80383 -0.17431 -0.80921 -0.18426 -0.81789 -0.1882 C -0.82379 -0.19861 -0.83108 -0.20695 -0.83924 -0.21412 C -0.84775 -0.23125 -0.85053 -0.22709 -0.83924 -0.23079 C -0.82779 -0.24653 -0.84098 -0.23102 -0.82674 -0.24051 C -0.82292 -0.24306 -0.8198 -0.24722 -0.81615 -0.25 C -0.80348 -0.25926 -0.78838 -0.26389 -0.77674 -0.27639 C -0.76789 -0.28542 -0.76025 -0.29746 -0.75174 -0.30718 C -0.73716 -0.32408 -0.72258 -0.33658 -0.70904 -0.35463 C -0.70105 -0.36528 -0.69497 -0.3794 -0.68751 -0.39074 C -0.68351 -0.39653 -0.67761 -0.39931 -0.67327 -0.40463 C -0.66129 -0.41921 -0.64949 -0.43565 -0.63577 -0.44746 C -0.63247 -0.46111 -0.63664 -0.44908 -0.62865 -0.45949 C -0.62709 -0.46181 -0.62657 -0.46459 -0.62501 -0.4669 C -0.62101 -0.47176 -0.60904 -0.47847 -0.60365 -0.48079 C -0.59463 -0.47685 -0.59376 -0.46204 -0.58751 -0.45232 C -0.58629 -0.45023 -0.58351 -0.44977 -0.58213 -0.44746 C -0.56893 -0.42801 -0.55747 -0.40556 -0.54463 -0.38565 C -0.52813 -0.36042 -0.51476 -0.33218 -0.49827 -0.30718 C -0.48786 -0.29167 -0.4764 -0.27755 -0.46615 -0.26181 C -0.45608 -0.2463 -0.44827 -0.22847 -0.43924 -0.21181 C -0.42327 -0.18264 -0.40591 -0.15347 -0.38751 -0.12616 C -0.38074 -0.10255 -0.36598 -0.08912 -0.35539 -0.06898 C -0.35157 -0.06204 -0.35053 -0.05255 -0.34654 -0.04514 C -0.3448 -0.04213 -0.34115 -0.04121 -0.33924 -0.03796 C -0.32206 -0.01088 -0.30331 0.02106 -0.28751 0.05 C -0.27692 0.06921 -0.26824 0.09467 -0.25556 0.11204 C -0.25053 0.12778 -0.24185 0.14074 -0.23404 0.15486 C -0.22188 0.17639 -0.21303 0.20069 -0.20018 0.22153 C -0.19306 0.24514 -0.18195 0.26435 -0.17154 0.28588 C -0.16772 0.29375 -0.1665 0.30185 -0.16251 0.30949 C -0.15904 0.32361 -0.15643 0.33541 -0.14463 0.34051 C -0.13733 0.33565 -0.13334 0.32916 -0.12674 0.32361 C -0.11164 0.31111 -0.09029 0.29861 -0.07501 0.28333 C -0.0632 0.27106 -0.04845 0.25717 -0.03404 0.25254 C -0.01997 0.24305 -0.0047 0.23032 0.01076 0.22384 C 0.02187 0.21111 0.02412 0.20995 0.03576 0.20254 C 0.04166 0.19444 0.04895 0.18935 0.05711 0.18588 C 0.05885 0.18426 0.06058 0.18217 0.06249 0.18102 C 0.06423 0.17986 0.06631 0.18009 0.06787 0.1787 C 0.06996 0.17685 0.07135 0.17361 0.07326 0.17153 C 0.07899 0.16504 0.08576 0.1618 0.09287 0.15949 C 0.0993 0.15324 0.10485 0.14861 0.11249 0.14537 C 0.1243 0.13472 0.13645 0.13541 0.14999 0.13079 C 0.14843 0.10879 0.14843 0.08611 0.14461 0.06435 C 0.13801 0.02639 0.12916 -0.01065 0.11961 -0.04769 C 0.11753 -0.07315 0.11475 -0.09838 0.11249 -0.12384 C 0.11301 -0.15232 0.11336 -0.18102 0.11423 -0.20949 C 0.1151 -0.23634 0.11909 -0.26713 0.10711 -0.29051 C 0.10155 -0.34375 0.10989 -0.26991 0.10173 -0.32408 C 0.09982 -0.33704 0.09964 -0.34908 0.09635 -0.36181 C 0.09374 -0.39815 0.08784 -0.41505 0.07326 -0.44514 C 0.06214 -0.46806 0.07655 -0.45347 0.06423 -0.46435 C 0.05416 -0.4625 0.04374 -0.46273 0.03385 -0.45949 C 0.03176 -0.4588 0.03037 -0.45579 0.02846 -0.45463 C 0.02638 -0.45347 0.01388 -0.4507 0.01249 -0.45 C 0.00485 -0.44468 -0.00053 -0.44259 -0.00904 -0.44051 C -0.01147 -0.43889 -0.01355 -0.43704 -0.01615 -0.43565 C -0.01893 -0.43449 -0.02223 -0.43496 -0.02501 -0.43334 C -0.02779 -0.43171 -0.02952 -0.42801 -0.03213 -0.42616 C -0.03838 -0.42199 -0.04549 -0.4206 -0.05174 -0.41667 C -0.06581 -0.40787 -0.07883 -0.39676 -0.09289 -0.3882 C -0.10157 -0.38287 -0.11112 -0.37986 -0.11963 -0.37384 C -0.12518 -0.37014 -0.13004 -0.36482 -0.13577 -0.36181 C -0.1665 -0.3463 -0.13351 -0.36945 -0.16424 -0.35 C -0.19393 -0.33171 -0.22466 -0.31621 -0.25556 -0.3 C -0.27379 -0.29028 -0.29167 -0.27755 -0.31095 -0.26921 C -0.31546 -0.2669 -0.32032 -0.26621 -0.32501 -0.26435 C -0.33456 -0.26042 -0.34428 -0.25671 -0.35365 -0.25232 C -0.37744 -0.24121 -0.39827 -0.22107 -0.42327 -0.21412 C -0.43855 -0.19769 -0.45765 -0.19236 -0.47501 -0.18079 C -0.47935 -0.17801 -0.48317 -0.17384 -0.48751 -0.1713 C -0.49272 -0.16829 -0.49845 -0.16736 -0.50365 -0.16435 C -0.52831 -0.14977 -0.50643 -0.15787 -0.52327 -0.15232 C -0.53247 -0.14259 -0.53786 -0.14167 -0.54827 -0.13588 C -0.56789 -0.12431 -0.58768 -0.11366 -0.6073 -0.10255 C -0.61077 -0.10023 -0.61407 -0.09722 -0.61789 -0.09514 C -0.62553 -0.09167 -0.63351 -0.08959 -0.64115 -0.08565 C -0.66963 -0.0713 -0.64063 -0.07639 -0.68404 -0.06204 C -0.69463 -0.05834 -0.70556 -0.05625 -0.71615 -0.05255 C -0.76233 -0.03588 -0.7297 -0.04398 -0.75539 -0.03796 C -0.76476 -0.03287 -0.77865 -0.02361 -0.78924 -0.01898 C -0.79792 -0.01528 -0.80799 -0.01528 -0.81615 -0.00972 C -0.82345 -0.00463 -0.83022 0.00208 -0.83751 0.00717 C -0.85279 0.01805 -0.87032 0.02315 -0.88577 0.03333 C -0.88404 0.03565 -0.88299 0.04004 -0.88039 0.04051 C -0.85921 0.04398 -0.81286 0.0456 -0.78751 0.04745 C -0.77015 0.05231 -0.75157 0.05995 -0.73404 0.06204 C -0.72032 0.06342 -0.70661 0.06342 -0.69289 0.06435 C -0.67449 0.06805 -0.65626 0.07268 -0.63751 0.07361 C -0.60591 0.07569 -0.54306 0.07847 -0.54306 0.07847 C -0.52796 0.08264 -0.51355 0.08403 -0.49827 0.08588 C -0.47449 0.0919 -0.44914 0.09329 -0.42501 0.09537 C -0.37501 0.09977 -0.32501 0.10416 -0.27501 0.10717 C -0.23629 0.10555 -0.19758 0.10602 -0.15904 0.10254 C -0.13733 0.10046 -0.09463 0.09051 -0.09463 0.09051 C -0.03681 0.09282 0.02065 0.09722 0.07846 0.09977 C 0.09895 0.11111 0.07343 0.09861 0.10346 0.10717 C 0.11145 0.10949 0.11857 0.11458 0.12673 0.11666 C 0.12742 0.11713 0.15121 0.13217 0.14999 0.11921 C 0.14912 0.10995 0.13923 0.1081 0.13385 0.10254 C 0.11649 0.08472 0.09756 0.05741 0.07846 0.04537 C 0.07117 0.03565 0.07326 0.03704 0.06596 0.03102 C 0.06128 0.02685 0.05572 0.02454 0.05173 0.01921 C 0.04496 0.01018 0.04878 0.01319 0.04096 0.00949 C 0.03333 0.00231 0.02569 -0.00486 0.01787 -0.01181 C 0.0118 -0.01713 0.01475 -0.01667 0.01076 -0.01667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0" dur="5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nimBg="1"/>
      <p:bldP spid="149509" grpId="1" animBg="1"/>
      <p:bldP spid="149511" grpId="0" animBg="1"/>
      <p:bldP spid="1495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ideal</a:t>
            </a:r>
            <a:r>
              <a:rPr lang="en-US" sz="2400" b="1" dirty="0"/>
              <a:t> part explained</a:t>
            </a:r>
            <a:br>
              <a:rPr lang="en-US" sz="2400" b="1" dirty="0"/>
            </a:br>
            <a:r>
              <a:rPr lang="en-US" sz="2400" b="1" dirty="0"/>
              <a:t>(kinetic theory of gases: 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82296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If </a:t>
            </a:r>
            <a:r>
              <a:rPr lang="en-US" sz="2400" b="1" dirty="0">
                <a:solidFill>
                  <a:srgbClr val="FF0000"/>
                </a:solidFill>
              </a:rPr>
              <a:t>PV=</a:t>
            </a:r>
            <a:r>
              <a:rPr lang="en-US" sz="2400" b="1" dirty="0" err="1">
                <a:solidFill>
                  <a:srgbClr val="FF0000"/>
                </a:solidFill>
              </a:rPr>
              <a:t>nRT</a:t>
            </a:r>
            <a:r>
              <a:rPr lang="en-US" sz="2400" b="1" dirty="0"/>
              <a:t>…</a:t>
            </a:r>
            <a:r>
              <a:rPr lang="en-US" sz="2400" b="1" dirty="0">
                <a:solidFill>
                  <a:srgbClr val="0066CC"/>
                </a:solidFill>
              </a:rPr>
              <a:t>gases</a:t>
            </a:r>
            <a:r>
              <a:rPr lang="en-US" sz="2400" b="1" dirty="0"/>
              <a:t> are ~ </a:t>
            </a:r>
            <a:r>
              <a:rPr lang="en-US" sz="2400" b="1" dirty="0">
                <a:solidFill>
                  <a:srgbClr val="FF0000"/>
                </a:solidFill>
              </a:rPr>
              <a:t>ideal </a:t>
            </a:r>
            <a:r>
              <a:rPr lang="en-US" sz="2400" b="1" dirty="0"/>
              <a:t>particles </a:t>
            </a:r>
            <a:r>
              <a:rPr lang="en-US" sz="2400" b="1" dirty="0" smtClean="0"/>
              <a:t>which are…:</a:t>
            </a:r>
            <a:endParaRPr lang="en-US" sz="2400" b="1" dirty="0"/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2400" b="1" u="sng" dirty="0">
                <a:solidFill>
                  <a:srgbClr val="FF0000"/>
                </a:solidFill>
              </a:rPr>
              <a:t>point masses</a:t>
            </a:r>
            <a:r>
              <a:rPr lang="en-US" b="1" dirty="0">
                <a:solidFill>
                  <a:srgbClr val="FF0000"/>
                </a:solidFill>
              </a:rPr>
              <a:t> (no volume, just masses-else crowding a problem)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u="sng" dirty="0">
                <a:solidFill>
                  <a:srgbClr val="0066CC"/>
                </a:solidFill>
              </a:rPr>
              <a:t>Non-interacting </a:t>
            </a:r>
            <a:r>
              <a:rPr lang="en-US" b="1" u="sng" dirty="0">
                <a:solidFill>
                  <a:srgbClr val="0066CC"/>
                </a:solidFill>
              </a:rPr>
              <a:t>(</a:t>
            </a:r>
            <a:r>
              <a:rPr lang="en-US" b="1" dirty="0">
                <a:solidFill>
                  <a:srgbClr val="0066CC"/>
                </a:solidFill>
              </a:rPr>
              <a:t>else they would stick and condense eventually)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u="sng" dirty="0">
                <a:solidFill>
                  <a:schemeClr val="hlink"/>
                </a:solidFill>
              </a:rPr>
              <a:t>hit walls elastically</a:t>
            </a:r>
            <a:r>
              <a:rPr lang="en-US" b="1" dirty="0">
                <a:solidFill>
                  <a:schemeClr val="hlink"/>
                </a:solidFill>
              </a:rPr>
              <a:t> (no loss of energy, else they would start to pile up at the bottom of the closed cylinder)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 u="sng" dirty="0">
                <a:solidFill>
                  <a:srgbClr val="FF0000"/>
                </a:solidFill>
              </a:rPr>
              <a:t>No dependency on gas identity…all</a:t>
            </a:r>
            <a:r>
              <a:rPr lang="en-US" sz="2000" b="1" dirty="0">
                <a:solidFill>
                  <a:srgbClr val="FF0000"/>
                </a:solidFill>
              </a:rPr>
              <a:t> gas particles big and small seem to have same pressure even if they move at different speeds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=&gt;</a:t>
            </a:r>
            <a:r>
              <a:rPr lang="en-US" sz="2000" b="1" u="sng" dirty="0" smtClean="0">
                <a:solidFill>
                  <a:srgbClr val="FF0000"/>
                </a:solidFill>
              </a:rPr>
              <a:t>Grahams </a:t>
            </a:r>
            <a:r>
              <a:rPr lang="en-US" sz="2000" b="1" u="sng" dirty="0">
                <a:solidFill>
                  <a:srgbClr val="FF0000"/>
                </a:solidFill>
              </a:rPr>
              <a:t>Law seems to apply</a:t>
            </a:r>
            <a:r>
              <a:rPr lang="en-US" sz="2000" b="1" dirty="0">
                <a:solidFill>
                  <a:srgbClr val="FF0000"/>
                </a:solidFill>
              </a:rPr>
              <a:t>: </a:t>
            </a:r>
            <a:r>
              <a:rPr lang="en-US" sz="2000" b="1" dirty="0">
                <a:solidFill>
                  <a:srgbClr val="CC00FF"/>
                </a:solidFill>
              </a:rPr>
              <a:t>(</a:t>
            </a:r>
            <a:r>
              <a:rPr lang="en-US" sz="2000" b="1" dirty="0">
                <a:solidFill>
                  <a:schemeClr val="tx2"/>
                </a:solidFill>
              </a:rPr>
              <a:t>v</a:t>
            </a:r>
            <a:r>
              <a:rPr lang="en-US" sz="2000" b="1" baseline="-25000" dirty="0">
                <a:solidFill>
                  <a:schemeClr val="tx2"/>
                </a:solidFill>
              </a:rPr>
              <a:t>1</a:t>
            </a:r>
            <a:r>
              <a:rPr lang="en-US" sz="2000" b="1" dirty="0">
                <a:solidFill>
                  <a:schemeClr val="tx2"/>
                </a:solidFill>
              </a:rPr>
              <a:t>/v</a:t>
            </a:r>
            <a:r>
              <a:rPr lang="en-US" sz="2000" b="1" baseline="-25000" dirty="0">
                <a:solidFill>
                  <a:schemeClr val="tx2"/>
                </a:solidFill>
              </a:rPr>
              <a:t>2</a:t>
            </a:r>
            <a:r>
              <a:rPr lang="en-US" sz="2000" b="1" dirty="0">
                <a:solidFill>
                  <a:schemeClr val="tx2"/>
                </a:solidFill>
              </a:rPr>
              <a:t>)</a:t>
            </a:r>
            <a:r>
              <a:rPr lang="en-US" sz="2000" b="1" baseline="30000" dirty="0">
                <a:solidFill>
                  <a:schemeClr val="tx2"/>
                </a:solidFill>
              </a:rPr>
              <a:t>2</a:t>
            </a:r>
            <a:r>
              <a:rPr lang="en-US" sz="2000" b="1" dirty="0">
                <a:solidFill>
                  <a:schemeClr val="tx2"/>
                </a:solidFill>
              </a:rPr>
              <a:t> = </a:t>
            </a:r>
            <a:r>
              <a:rPr lang="en-US" sz="2000" b="1" dirty="0" smtClean="0">
                <a:solidFill>
                  <a:schemeClr val="tx2"/>
                </a:solidFill>
              </a:rPr>
              <a:t>m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/m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1</a:t>
            </a:r>
            <a:endParaRPr lang="en-US" sz="2000" b="1" baseline="300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sz="2000" b="1" baseline="30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372814"/>
            <a:ext cx="7620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/>
          </a:p>
          <a:p>
            <a:r>
              <a:rPr lang="en-US" sz="2000" b="1" dirty="0"/>
              <a:t> </a:t>
            </a:r>
            <a:r>
              <a:rPr lang="en-US" sz="2800" b="1" dirty="0"/>
              <a:t>Assuming </a:t>
            </a:r>
            <a:r>
              <a:rPr lang="en-US" sz="2800" b="1" dirty="0">
                <a:solidFill>
                  <a:srgbClr val="FF0000"/>
                </a:solidFill>
              </a:rPr>
              <a:t>all gas molecules have same energy</a:t>
            </a:r>
            <a:r>
              <a:rPr lang="en-US" sz="2800" b="1" dirty="0"/>
              <a:t> recapitulates Graham’s law for gases, so what dictates energy value ?</a:t>
            </a:r>
            <a:endParaRPr lang="en-US" sz="2800" dirty="0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2057400" y="2773362"/>
            <a:ext cx="5334000" cy="5794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Big idea:  E(gas) ~ nR</a:t>
            </a:r>
            <a:r>
              <a:rPr lang="en-US" sz="32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602105" y="4267200"/>
            <a:ext cx="777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R tells us something </a:t>
            </a:r>
            <a:r>
              <a:rPr lang="en-US" sz="3200" b="1" dirty="0" smtClean="0"/>
              <a:t>fundamental about </a:t>
            </a:r>
            <a:r>
              <a:rPr lang="en-US" sz="3200" b="1" dirty="0"/>
              <a:t>how gases move and how that movement is connected to </a:t>
            </a:r>
            <a:r>
              <a:rPr lang="en-US" sz="3200" b="1" dirty="0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2568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maxwell-stealthi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990600"/>
            <a:ext cx="3011488" cy="3962400"/>
          </a:xfrm>
          <a:prstGeom prst="rect">
            <a:avLst/>
          </a:prstGeom>
          <a:noFill/>
        </p:spPr>
      </p:pic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3173413" cy="3886200"/>
          </a:xfrm>
          <a:prstGeom prst="rect">
            <a:avLst/>
          </a:prstGeom>
          <a:noFill/>
        </p:spPr>
      </p:pic>
      <p:pic>
        <p:nvPicPr>
          <p:cNvPr id="151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3536950" cy="3943350"/>
          </a:xfrm>
          <a:prstGeom prst="rect">
            <a:avLst/>
          </a:prstGeom>
          <a:noFill/>
        </p:spPr>
      </p:pic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  <a:r>
              <a:rPr lang="en-US"/>
              <a:t> (considered a total loon)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181600" y="5105400"/>
            <a:ext cx="32766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James Clerk Maxwell</a:t>
            </a:r>
          </a:p>
          <a:p>
            <a:pPr>
              <a:spcBef>
                <a:spcPct val="50000"/>
              </a:spcBef>
            </a:pPr>
            <a:r>
              <a:rPr lang="en-US" b="1"/>
              <a:t>(..considered too young to be taken seriously even with 2 doctorates in Physics and Math)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28600" y="51816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publishes his big idea (connected to T~RT)…on his grave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609600" y="304800"/>
            <a:ext cx="80772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Main Inventors of this improbable </a:t>
            </a:r>
            <a:r>
              <a:rPr lang="en-US" sz="2400" b="1" dirty="0">
                <a:solidFill>
                  <a:srgbClr val="FF0000"/>
                </a:solidFill>
              </a:rPr>
              <a:t>kinetic model</a:t>
            </a:r>
            <a:r>
              <a:rPr lang="en-US" sz="2400" b="1" dirty="0"/>
              <a:t> of ideal gases</a:t>
            </a:r>
          </a:p>
        </p:txBody>
      </p:sp>
      <p:pic>
        <p:nvPicPr>
          <p:cNvPr id="15156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776913"/>
            <a:ext cx="2667000" cy="1084262"/>
          </a:xfrm>
          <a:prstGeom prst="rect">
            <a:avLst/>
          </a:prstGeom>
          <a:noFill/>
        </p:spPr>
      </p:pic>
      <p:sp>
        <p:nvSpPr>
          <p:cNvPr id="151562" name="Line 10"/>
          <p:cNvSpPr>
            <a:spLocks noChangeShapeType="1"/>
          </p:cNvSpPr>
          <p:nvPr/>
        </p:nvSpPr>
        <p:spPr bwMode="auto">
          <a:xfrm flipH="1">
            <a:off x="2895600" y="1600200"/>
            <a:ext cx="0" cy="464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1600200" y="914400"/>
            <a:ext cx="1447800" cy="533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  <p:bldP spid="151559" grpId="0"/>
      <p:bldP spid="151562" grpId="0" animBg="1"/>
      <p:bldP spid="151562" grpId="1" animBg="1"/>
      <p:bldP spid="151563" grpId="0" animBg="1"/>
      <p:bldP spid="15156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A sample of oxygen gas is expanded from 20 to 50</a:t>
            </a:r>
          </a:p>
          <a:p>
            <a:pPr marL="514350" indent="-514350"/>
            <a:r>
              <a:rPr lang="en-US" sz="2800" dirty="0" smtClean="0"/>
              <a:t>       liters at constant temperature. The final pressure is 4 atm. What was the initial pressure ?	 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324600" y="1447800"/>
            <a:ext cx="228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=10 </a:t>
            </a:r>
            <a:r>
              <a:rPr lang="en-US" sz="3200" b="1" dirty="0" err="1" smtClean="0"/>
              <a:t>atm</a:t>
            </a:r>
            <a:endParaRPr lang="en-US" sz="3200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2438400"/>
            <a:ext cx="84941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>
                <a:tab pos="2857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 sample of gas at fixed volume is heated from  300 K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to 600 K.  If the initial pressure is  5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atm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what is the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final pressure 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3429000"/>
            <a:ext cx="228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= 10 </a:t>
            </a:r>
            <a:r>
              <a:rPr lang="en-US" sz="3200" b="1" dirty="0" err="1" smtClean="0"/>
              <a:t>atm</a:t>
            </a:r>
            <a:endParaRPr lang="en-US" sz="32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4327267"/>
            <a:ext cx="932569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>
                <a:tab pos="2857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The volume of a piston at fixed pressure changes as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it is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cooled from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500 </a:t>
            </a:r>
            <a:r>
              <a:rPr kumimoji="0" lang="en-US" sz="28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to 250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C.  If the final volume is 6.76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what is the initial volume ?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54864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=10 L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481" grpId="0"/>
      <p:bldP spid="5" grpId="0" animBg="1"/>
      <p:bldP spid="20482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723900" y="274637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Also partly responsible for the improbable model of ideal gases…another `wacko’…</a:t>
            </a:r>
          </a:p>
        </p:txBody>
      </p:sp>
      <p:pic>
        <p:nvPicPr>
          <p:cNvPr id="152579" name="Picture 3" descr="kel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414" y="1482144"/>
            <a:ext cx="2554288" cy="3276600"/>
          </a:xfrm>
          <a:prstGeom prst="rect">
            <a:avLst/>
          </a:prstGeom>
          <a:noFill/>
        </p:spPr>
      </p:pic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750702" y="2027074"/>
            <a:ext cx="6407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“There </a:t>
            </a:r>
            <a:r>
              <a:rPr lang="en-US" sz="2400" b="1" dirty="0"/>
              <a:t>is nothing new to be discovered in physics </a:t>
            </a:r>
            <a:r>
              <a:rPr lang="en-US" sz="2400" b="1" dirty="0" smtClean="0"/>
              <a:t>now. </a:t>
            </a:r>
            <a:r>
              <a:rPr lang="en-US" sz="2400" b="1" dirty="0"/>
              <a:t>All that remains is more and more precise measurement."  (1896)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2790412" y="3235088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/>
              <a:t>"I can state flatly that heavier than air flying machines are impossible."</a:t>
            </a:r>
            <a:r>
              <a:rPr lang="en-US" sz="2400" dirty="0"/>
              <a:t> </a:t>
            </a:r>
          </a:p>
        </p:txBody>
      </p:sp>
      <p:pic>
        <p:nvPicPr>
          <p:cNvPr id="152582" name="Picture 6" descr="kelvin's a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14800"/>
            <a:ext cx="3867150" cy="2651125"/>
          </a:xfrm>
          <a:prstGeom prst="rect">
            <a:avLst/>
          </a:prstGeom>
          <a:noFill/>
        </p:spPr>
      </p:pic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57200" y="5673467"/>
            <a:ext cx="426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“I give you the likely shape of atoms…”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2778606" y="1502535"/>
            <a:ext cx="5653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b="1" dirty="0" smtClean="0"/>
              <a:t>“X-rays </a:t>
            </a:r>
            <a:r>
              <a:rPr lang="en-US" sz="2400" b="1" dirty="0"/>
              <a:t>will prove to be a hoax."</a:t>
            </a:r>
            <a:r>
              <a:rPr lang="en-US" sz="2400" dirty="0"/>
              <a:t> 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304800" y="4724400"/>
            <a:ext cx="48768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Lord Kelvin: knighted wacko</a:t>
            </a:r>
          </a:p>
        </p:txBody>
      </p:sp>
    </p:spTree>
    <p:extLst>
      <p:ext uri="{BB962C8B-B14F-4D97-AF65-F5344CB8AC3E}">
        <p14:creationId xmlns:p14="http://schemas.microsoft.com/office/powerpoint/2010/main" val="84405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3" grpId="0"/>
      <p:bldP spid="152584" grpId="0"/>
      <p:bldP spid="1525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moral</a:t>
            </a:r>
          </a:p>
        </p:txBody>
      </p:sp>
      <p:pic>
        <p:nvPicPr>
          <p:cNvPr id="153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3173413" cy="3886200"/>
          </a:xfrm>
          <a:prstGeom prst="rect">
            <a:avLst/>
          </a:prstGeom>
          <a:noFill/>
        </p:spPr>
      </p:pic>
      <p:pic>
        <p:nvPicPr>
          <p:cNvPr id="153604" name="Picture 4" descr="maxwell-stealthi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2513" y="1066800"/>
            <a:ext cx="3011487" cy="3962400"/>
          </a:xfrm>
          <a:prstGeom prst="rect">
            <a:avLst/>
          </a:prstGeom>
          <a:noFill/>
        </p:spPr>
      </p:pic>
      <p:pic>
        <p:nvPicPr>
          <p:cNvPr id="153605" name="Picture 5" descr="kelv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971800"/>
            <a:ext cx="2554288" cy="3276600"/>
          </a:xfrm>
          <a:prstGeom prst="rect">
            <a:avLst/>
          </a:prstGeom>
          <a:noFill/>
        </p:spPr>
      </p:pic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3200401" y="1295400"/>
            <a:ext cx="2782888" cy="13849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Sometimes crazy and naïve </a:t>
            </a:r>
            <a:r>
              <a:rPr lang="en-US" sz="2800" b="1" dirty="0">
                <a:solidFill>
                  <a:srgbClr val="FF0000"/>
                </a:solidFill>
              </a:rPr>
              <a:t>works just fine</a:t>
            </a:r>
            <a:r>
              <a:rPr lang="en-US" sz="2800" b="1" dirty="0"/>
              <a:t>…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381000" y="5105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Ludwig von Boltzmann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3733800" y="624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Lord Kelvin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6248400" y="5181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James Clerk Maxwell</a:t>
            </a: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1752600" y="3429000"/>
            <a:ext cx="5943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600"/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2286000" y="3352800"/>
            <a:ext cx="6096000" cy="14465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800" b="1" dirty="0"/>
              <a:t>PV = </a:t>
            </a:r>
            <a:r>
              <a:rPr lang="en-US" sz="8800" b="1" dirty="0" err="1" smtClean="0"/>
              <a:t>n</a:t>
            </a:r>
            <a:r>
              <a:rPr lang="en-US" sz="8800" b="1" dirty="0" err="1" smtClean="0">
                <a:solidFill>
                  <a:srgbClr val="FF0000"/>
                </a:solidFill>
              </a:rPr>
              <a:t>R</a:t>
            </a:r>
            <a:r>
              <a:rPr lang="en-US" sz="8800" b="1" dirty="0" err="1" smtClean="0"/>
              <a:t>T</a:t>
            </a:r>
            <a:r>
              <a:rPr lang="en-US" sz="8000" dirty="0"/>
              <a:t> </a:t>
            </a:r>
            <a:r>
              <a:rPr lang="en-US" sz="8000" dirty="0" smtClean="0"/>
              <a:t>!!</a:t>
            </a:r>
            <a:endParaRPr lang="en-US" sz="8000" b="1" dirty="0"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/>
      <p:bldP spid="153607" grpId="1"/>
      <p:bldP spid="153608" grpId="0"/>
      <p:bldP spid="153608" grpId="1"/>
      <p:bldP spid="153609" grpId="0"/>
      <p:bldP spid="153609" grpId="1"/>
      <p:bldP spid="1536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4572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28600" y="347246"/>
            <a:ext cx="91132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A  child’s balloon originally occupies 5 liters at sea level </a:t>
            </a:r>
            <a:endParaRPr lang="en-US" sz="2800" dirty="0"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P=1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atm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and room temperature  (300 K) . It is released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and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is allowed to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rise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to an altitude where the pressure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0.25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atm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and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temperature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is 150 K.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What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is the balloon’s new volume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2286000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10 L</a:t>
            </a:r>
            <a:endParaRPr lang="en-US" sz="3200" b="1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2772489"/>
            <a:ext cx="915122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>
                <a:tab pos="2857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Autoclaves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are essentially pressure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cookers. At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atm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  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team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has a temperature of 100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Would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you expect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the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pressure 	to double if the autoclave to attains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 steam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sz="28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temperature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of 200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C ?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595456"/>
            <a:ext cx="77343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r>
              <a:rPr lang="en-US" sz="2800" b="1" dirty="0" smtClean="0"/>
              <a:t>) NO…must convert C</a:t>
            </a:r>
            <a:r>
              <a:rPr lang="en-US" sz="2800" b="1" dirty="0" smtClean="0">
                <a:sym typeface="Wingdings" pitchFamily="2" charset="2"/>
              </a:rPr>
              <a:t> K…ratio is not 200/100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1054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pressure do you actually expect to reach at 200 </a:t>
            </a:r>
            <a:r>
              <a:rPr lang="en-US" sz="2800" baseline="30000" dirty="0" err="1" smtClean="0"/>
              <a:t>o</a:t>
            </a:r>
            <a:r>
              <a:rPr lang="en-US" sz="2800" dirty="0" err="1" smtClean="0"/>
              <a:t>C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5638800"/>
            <a:ext cx="2819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473.15</a:t>
            </a:r>
            <a:r>
              <a:rPr lang="en-US" sz="2800" b="1" dirty="0" smtClean="0"/>
              <a:t> =1.73 </a:t>
            </a:r>
            <a:r>
              <a:rPr lang="en-US" sz="2800" b="1" dirty="0" err="1" smtClean="0"/>
              <a:t>atm</a:t>
            </a:r>
            <a:endParaRPr lang="en-US" sz="2800" b="1" u="sng" dirty="0" smtClean="0"/>
          </a:p>
          <a:p>
            <a:r>
              <a:rPr lang="en-US" sz="2800" b="1" dirty="0" smtClean="0"/>
              <a:t>373.15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722" grpId="0"/>
      <p:bldP spid="7" grpId="0" animBg="1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 problem 59 page 322</a:t>
            </a:r>
            <a:endParaRPr lang="en-US" sz="3200" dirty="0"/>
          </a:p>
        </p:txBody>
      </p:sp>
      <p:sp>
        <p:nvSpPr>
          <p:cNvPr id="3" name="Oval 2"/>
          <p:cNvSpPr/>
          <p:nvPr/>
        </p:nvSpPr>
        <p:spPr>
          <a:xfrm>
            <a:off x="1295400" y="1676400"/>
            <a:ext cx="19812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013960" y="2095500"/>
            <a:ext cx="1143000" cy="990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2590800"/>
            <a:ext cx="9906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43400" y="2590800"/>
            <a:ext cx="670560" cy="76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2362200"/>
            <a:ext cx="76200" cy="609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12520" y="335280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2.00 L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at 0.625 </a:t>
            </a:r>
            <a:r>
              <a:rPr lang="en-US" sz="3200" dirty="0" err="1" smtClean="0"/>
              <a:t>atm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335280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1.00 L 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at 0.200 </a:t>
            </a:r>
            <a:r>
              <a:rPr lang="en-US" sz="3200" dirty="0" err="1" smtClean="0"/>
              <a:t>atm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>
          <a:xfrm>
            <a:off x="1295400" y="4373880"/>
            <a:ext cx="1981200" cy="1676400"/>
          </a:xfrm>
          <a:prstGeom prst="ellipse">
            <a:avLst/>
          </a:prstGeom>
          <a:solidFill>
            <a:srgbClr val="B09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13960" y="4792980"/>
            <a:ext cx="1143000" cy="990600"/>
          </a:xfrm>
          <a:prstGeom prst="ellipse">
            <a:avLst/>
          </a:prstGeom>
          <a:solidFill>
            <a:srgbClr val="B09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288280"/>
            <a:ext cx="990600" cy="76200"/>
          </a:xfrm>
          <a:prstGeom prst="rect">
            <a:avLst/>
          </a:prstGeom>
          <a:solidFill>
            <a:srgbClr val="B09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43400" y="5288280"/>
            <a:ext cx="670560" cy="76200"/>
          </a:xfrm>
          <a:prstGeom prst="rect">
            <a:avLst/>
          </a:prstGeom>
          <a:solidFill>
            <a:srgbClr val="B09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92880" y="5227320"/>
            <a:ext cx="54864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59480" y="1175325"/>
            <a:ext cx="163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Stopcock closed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383280" y="5629364"/>
            <a:ext cx="163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Stopcock open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54140" y="4965114"/>
            <a:ext cx="2667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Final P = ???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605028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0.483 </a:t>
            </a:r>
            <a:r>
              <a:rPr lang="en-US" sz="3600" dirty="0" err="1" smtClean="0">
                <a:solidFill>
                  <a:srgbClr val="FF0000"/>
                </a:solidFill>
              </a:rPr>
              <a:t>atm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9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66CC"/>
                </a:solidFill>
                <a:latin typeface="+mj-lt"/>
                <a:ea typeface="+mj-ea"/>
                <a:cs typeface="+mj-cs"/>
              </a:rPr>
              <a:t>When n varies….Avogadro’s real lesson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143000"/>
            <a:ext cx="4572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Blowing up a balloon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143000"/>
            <a:ext cx="3048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What varies 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1828800"/>
            <a:ext cx="426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n, </a:t>
            </a:r>
            <a:r>
              <a:rPr lang="en-US" sz="2700" b="1" dirty="0" smtClean="0">
                <a:solidFill>
                  <a:srgbClr val="0070C0"/>
                </a:solidFill>
              </a:rPr>
              <a:t>V</a:t>
            </a:r>
            <a:r>
              <a:rPr lang="en-US" sz="2700" b="1" dirty="0" smtClean="0"/>
              <a:t> (1st time n changes)</a:t>
            </a:r>
            <a:endParaRPr lang="en-US" sz="2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362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=&gt; </a:t>
            </a:r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271FD1"/>
                </a:solidFill>
              </a:rPr>
              <a:t>T </a:t>
            </a:r>
            <a:r>
              <a:rPr lang="en-US" sz="2800" dirty="0" smtClean="0"/>
              <a:t>are constant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182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n </a:t>
            </a:r>
            <a:r>
              <a:rPr lang="en-US" sz="2800" b="1" dirty="0" smtClean="0">
                <a:solidFill>
                  <a:srgbClr val="FF0000"/>
                </a:solidFill>
              </a:rPr>
              <a:t>up</a:t>
            </a:r>
            <a:r>
              <a:rPr lang="en-US" sz="2800" b="1" dirty="0" smtClean="0"/>
              <a:t> ? 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1828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 </a:t>
            </a:r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up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362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 </a:t>
            </a:r>
            <a:r>
              <a:rPr lang="en-US" sz="2800" b="1" dirty="0" smtClean="0">
                <a:solidFill>
                  <a:srgbClr val="3399FF"/>
                </a:solidFill>
              </a:rPr>
              <a:t>down 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23622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 </a:t>
            </a:r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3399FF"/>
                </a:solidFill>
              </a:rPr>
              <a:t>down</a:t>
            </a:r>
            <a:endParaRPr lang="en-US" sz="3200" b="1" dirty="0">
              <a:solidFill>
                <a:srgbClr val="3399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334000" y="3810000"/>
            <a:ext cx="0" cy="1905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34000" y="5715000"/>
            <a:ext cx="27432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467600" y="586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48200" y="3810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334000" y="4572000"/>
            <a:ext cx="2209800" cy="1143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3200400"/>
            <a:ext cx="480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Avogadro’s Law </a:t>
            </a:r>
            <a:r>
              <a:rPr lang="en-US" sz="2400" b="1" dirty="0" smtClean="0"/>
              <a:t>(pp. 289-90)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219200" y="3810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/>
              <a:t>=an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4724400"/>
            <a:ext cx="411480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Or: 	  </a:t>
            </a:r>
            <a:r>
              <a:rPr lang="en-US" sz="3200" b="1" u="sng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200" b="1" dirty="0" smtClean="0">
                <a:solidFill>
                  <a:srgbClr val="0070C0"/>
                </a:solidFill>
              </a:rPr>
              <a:t>  =   </a:t>
            </a:r>
            <a:r>
              <a:rPr lang="en-US" sz="3200" b="1" u="sng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</a:p>
          <a:p>
            <a:r>
              <a:rPr lang="en-US" sz="3200" b="1" baseline="-25000" dirty="0">
                <a:solidFill>
                  <a:srgbClr val="0070C0"/>
                </a:solidFill>
              </a:rPr>
              <a:t>	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3200" b="1" dirty="0" smtClean="0"/>
              <a:t>n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       n</a:t>
            </a:r>
            <a:r>
              <a:rPr lang="en-US" sz="3200" b="1" baseline="-25000" dirty="0" smtClean="0"/>
              <a:t>2</a:t>
            </a:r>
            <a:endParaRPr lang="en-US" sz="3200" b="1" baseline="-25000" dirty="0"/>
          </a:p>
          <a:p>
            <a:endParaRPr lang="en-US" sz="3200" b="1" baseline="-25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413" y="212086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hidden insight from Avogadro’s Law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8786" y="94348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 mention is made of the chemical nature of the gas.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99186" y="2274148"/>
            <a:ext cx="655320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</a:t>
            </a:r>
            <a:r>
              <a:rPr lang="en-US" sz="3200" dirty="0" smtClean="0"/>
              <a:t>	  </a:t>
            </a:r>
            <a:r>
              <a:rPr lang="en-US" sz="3200" b="1" u="sng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200" b="1" dirty="0" smtClean="0">
                <a:solidFill>
                  <a:srgbClr val="0070C0"/>
                </a:solidFill>
              </a:rPr>
              <a:t>(He)  =   </a:t>
            </a:r>
            <a:r>
              <a:rPr lang="en-US" sz="3200" b="1" u="sng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(O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)  = </a:t>
            </a:r>
            <a:r>
              <a:rPr lang="en-US" sz="3200" b="1" u="sng" dirty="0" smtClean="0">
                <a:solidFill>
                  <a:srgbClr val="0070C0"/>
                </a:solidFill>
              </a:rPr>
              <a:t>V</a:t>
            </a:r>
            <a:r>
              <a:rPr lang="en-US" sz="3200" b="1" u="sng" baseline="-25000" dirty="0" smtClean="0">
                <a:solidFill>
                  <a:srgbClr val="0070C0"/>
                </a:solidFill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</a:rPr>
              <a:t>(N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)…</a:t>
            </a:r>
            <a:endParaRPr lang="en-US" sz="3200" b="1" baseline="-25000" dirty="0" smtClean="0">
              <a:solidFill>
                <a:srgbClr val="0070C0"/>
              </a:solidFill>
            </a:endParaRPr>
          </a:p>
          <a:p>
            <a:r>
              <a:rPr lang="en-US" sz="3200" b="1" baseline="-25000" dirty="0">
                <a:solidFill>
                  <a:srgbClr val="0070C0"/>
                </a:solidFill>
              </a:rPr>
              <a:t>	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3200" b="1" dirty="0" smtClean="0"/>
              <a:t>n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(He)       n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(O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     n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(N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</a:t>
            </a:r>
            <a:endParaRPr lang="en-US" sz="3200" b="1" baseline="-25000" dirty="0"/>
          </a:p>
          <a:p>
            <a:endParaRPr lang="en-US" sz="3200" b="1" baseline="-25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5372" y="3429000"/>
            <a:ext cx="685800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Symbol" panose="05050102010706020507" pitchFamily="18" charset="2"/>
              <a:buChar char="\"/>
            </a:pPr>
            <a:r>
              <a:rPr lang="en-US" sz="3200" b="1" dirty="0" smtClean="0">
                <a:sym typeface="Symbol" panose="05050102010706020507" pitchFamily="18" charset="2"/>
              </a:rPr>
              <a:t>If 		</a:t>
            </a:r>
            <a:r>
              <a:rPr lang="en-US" sz="3200" b="1" dirty="0" smtClean="0"/>
              <a:t>n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(He</a:t>
            </a:r>
            <a:r>
              <a:rPr lang="en-US" sz="3200" b="1" dirty="0"/>
              <a:t>) </a:t>
            </a:r>
            <a:r>
              <a:rPr lang="en-US" sz="3200" b="1" dirty="0" smtClean="0"/>
              <a:t>   =  </a:t>
            </a:r>
            <a:r>
              <a:rPr lang="en-US" sz="3200" b="1" dirty="0"/>
              <a:t>n</a:t>
            </a:r>
            <a:r>
              <a:rPr lang="en-US" sz="3200" b="1" baseline="-25000" dirty="0"/>
              <a:t>2</a:t>
            </a:r>
            <a:r>
              <a:rPr lang="en-US" sz="3200" b="1" dirty="0"/>
              <a:t>(O</a:t>
            </a:r>
            <a:r>
              <a:rPr lang="en-US" sz="3200" b="1" baseline="-25000" dirty="0"/>
              <a:t>2</a:t>
            </a:r>
            <a:r>
              <a:rPr lang="en-US" sz="3200" b="1" dirty="0"/>
              <a:t>)  </a:t>
            </a:r>
            <a:r>
              <a:rPr lang="en-US" sz="3200" b="1" dirty="0" smtClean="0"/>
              <a:t>=   n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(N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    </a:t>
            </a:r>
          </a:p>
          <a:p>
            <a:r>
              <a:rPr lang="en-US" sz="3200" b="1" dirty="0" smtClean="0"/>
              <a:t>     then       V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</a:t>
            </a:r>
            <a:r>
              <a:rPr lang="en-US" sz="3200" b="1" dirty="0"/>
              <a:t>(He) </a:t>
            </a:r>
            <a:r>
              <a:rPr lang="en-US" sz="3200" b="1" dirty="0" smtClean="0"/>
              <a:t> =  </a:t>
            </a:r>
            <a:r>
              <a:rPr lang="en-US" sz="3200" b="1" dirty="0"/>
              <a:t>n</a:t>
            </a:r>
            <a:r>
              <a:rPr lang="en-US" sz="3200" b="1" baseline="-25000" dirty="0"/>
              <a:t>2</a:t>
            </a:r>
            <a:r>
              <a:rPr lang="en-US" sz="3200" b="1" dirty="0"/>
              <a:t>(O</a:t>
            </a:r>
            <a:r>
              <a:rPr lang="en-US" sz="3200" b="1" baseline="-25000" dirty="0"/>
              <a:t>2</a:t>
            </a:r>
            <a:r>
              <a:rPr lang="en-US" sz="3200" b="1" dirty="0"/>
              <a:t>) </a:t>
            </a:r>
            <a:r>
              <a:rPr lang="en-US" sz="3200" b="1" dirty="0" smtClean="0"/>
              <a:t> =   </a:t>
            </a:r>
            <a:r>
              <a:rPr lang="en-US" sz="3200" b="1" dirty="0"/>
              <a:t>n</a:t>
            </a:r>
            <a:r>
              <a:rPr lang="en-US" sz="3200" b="1" baseline="-25000" dirty="0"/>
              <a:t>3</a:t>
            </a:r>
            <a:r>
              <a:rPr lang="en-US" sz="3200" b="1" dirty="0"/>
              <a:t>(N</a:t>
            </a:r>
            <a:r>
              <a:rPr lang="en-US" sz="3200" b="1" baseline="-25000" dirty="0"/>
              <a:t>2</a:t>
            </a:r>
            <a:r>
              <a:rPr lang="en-US" sz="3200" b="1" dirty="0"/>
              <a:t>)</a:t>
            </a:r>
            <a:endParaRPr lang="en-US" sz="3200" b="1" baseline="-25000" dirty="0"/>
          </a:p>
          <a:p>
            <a:endParaRPr lang="en-US" sz="32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33718" y="4528770"/>
            <a:ext cx="6858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 Equal Volumes, Equal Moles”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31413" y="5395674"/>
            <a:ext cx="7983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experimentally: this means we can measure volume to measure moles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649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700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http://www.youtube.com/watch?v=OTEX38bQ-2w&amp;feature=player_detailpage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7620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Avogadro’s Law is what finally let’s us figure out that water is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696435"/>
            <a:ext cx="3733800" cy="27967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43600" y="3993653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 H + 1 O !!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40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648074" y="1466260"/>
            <a:ext cx="3429000" cy="1323439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u="sng" dirty="0"/>
              <a:t>P</a:t>
            </a:r>
            <a:r>
              <a:rPr lang="en-US" sz="4000" b="1" u="sng" baseline="-25000" dirty="0"/>
              <a:t>1</a:t>
            </a:r>
            <a:r>
              <a:rPr lang="en-US" sz="4000" b="1" u="sng" dirty="0"/>
              <a:t>V</a:t>
            </a:r>
            <a:r>
              <a:rPr lang="en-US" sz="4000" b="1" u="sng" baseline="-25000" dirty="0"/>
              <a:t>1</a:t>
            </a:r>
            <a:r>
              <a:rPr lang="en-US" sz="4000" b="1" u="none" dirty="0"/>
              <a:t>	  </a:t>
            </a:r>
            <a:r>
              <a:rPr lang="en-US" sz="4000" b="1" u="none" dirty="0" smtClean="0"/>
              <a:t> </a:t>
            </a:r>
            <a:r>
              <a:rPr lang="en-US" sz="4000" b="1" u="none" dirty="0"/>
              <a:t>= </a:t>
            </a:r>
            <a:r>
              <a:rPr lang="en-US" sz="4000" b="1" u="sng" dirty="0" smtClean="0"/>
              <a:t>   </a:t>
            </a:r>
            <a:r>
              <a:rPr lang="en-US" sz="4000" b="1" u="sng" dirty="0"/>
              <a:t>P</a:t>
            </a:r>
            <a:r>
              <a:rPr lang="en-US" sz="4000" b="1" u="sng" baseline="-25000" dirty="0"/>
              <a:t>2 </a:t>
            </a:r>
            <a:r>
              <a:rPr lang="en-US" sz="4000" b="1" u="sng" dirty="0"/>
              <a:t>V</a:t>
            </a:r>
            <a:r>
              <a:rPr lang="en-US" sz="4000" b="1" u="sng" baseline="-25000" dirty="0"/>
              <a:t>2</a:t>
            </a:r>
          </a:p>
          <a:p>
            <a:r>
              <a:rPr lang="en-US" sz="4000" b="1" u="none" baseline="-25000" dirty="0"/>
              <a:t>   </a:t>
            </a:r>
            <a:r>
              <a:rPr lang="en-US" sz="4000" b="1" u="none" dirty="0"/>
              <a:t>T</a:t>
            </a:r>
            <a:r>
              <a:rPr lang="en-US" sz="4000" b="1" u="none" baseline="-25000" dirty="0"/>
              <a:t>1</a:t>
            </a:r>
            <a:r>
              <a:rPr lang="en-US" sz="4000" b="1" u="none" dirty="0"/>
              <a:t>		</a:t>
            </a:r>
            <a:r>
              <a:rPr lang="en-US" sz="4000" b="1" u="none" dirty="0" smtClean="0"/>
              <a:t>    T</a:t>
            </a:r>
            <a:r>
              <a:rPr lang="en-US" sz="4000" b="1" u="none" baseline="-25000" dirty="0" smtClean="0"/>
              <a:t>2</a:t>
            </a:r>
            <a:endParaRPr lang="en-US" sz="4000" b="1" u="none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28177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Combining Avogadro and the Combined Gas </a:t>
            </a:r>
            <a:r>
              <a:rPr lang="en-US" sz="3200" b="1" dirty="0" smtClean="0"/>
              <a:t>Laws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9676" y="1447800"/>
            <a:ext cx="2848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  </a:t>
            </a:r>
            <a:r>
              <a:rPr lang="en-US" sz="3600" b="1" dirty="0" smtClean="0"/>
              <a:t>constant</a:t>
            </a:r>
          </a:p>
          <a:p>
            <a:r>
              <a:rPr lang="en-US" sz="3600" b="1" dirty="0" smtClean="0"/>
              <a:t>P,V,T variable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74" y="954128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Combined Gas Law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7" y="30480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P, </a:t>
            </a:r>
            <a:r>
              <a:rPr lang="en-US" sz="3600" b="1" dirty="0" smtClean="0"/>
              <a:t>T  </a:t>
            </a:r>
            <a:r>
              <a:rPr lang="en-US" sz="3600" b="1" dirty="0" smtClean="0"/>
              <a:t>constant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n</a:t>
            </a:r>
            <a:r>
              <a:rPr lang="en-US" sz="3600" b="1" dirty="0" smtClean="0"/>
              <a:t> </a:t>
            </a:r>
            <a:r>
              <a:rPr lang="en-US" sz="3600" b="1" dirty="0" smtClean="0"/>
              <a:t>variable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30624" y="3291540"/>
            <a:ext cx="344805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</a:t>
            </a:r>
            <a:r>
              <a:rPr lang="en-US" sz="4400" b="1" u="sng" dirty="0" smtClean="0"/>
              <a:t>V</a:t>
            </a:r>
            <a:r>
              <a:rPr lang="en-US" sz="4400" b="1" baseline="-25000" dirty="0" smtClean="0"/>
              <a:t>1</a:t>
            </a:r>
            <a:r>
              <a:rPr lang="en-US" sz="4400" b="1" dirty="0" smtClean="0"/>
              <a:t>    =   </a:t>
            </a:r>
            <a:r>
              <a:rPr lang="en-US" sz="4400" b="1" u="sng" dirty="0" smtClean="0"/>
              <a:t>V</a:t>
            </a:r>
            <a:r>
              <a:rPr lang="en-US" sz="4400" b="1" baseline="-25000" dirty="0" smtClean="0"/>
              <a:t>2</a:t>
            </a:r>
          </a:p>
          <a:p>
            <a:r>
              <a:rPr lang="en-US" sz="44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b="1" dirty="0" smtClean="0">
                <a:solidFill>
                  <a:srgbClr val="FF0000"/>
                </a:solidFill>
              </a:rPr>
              <a:t>          </a:t>
            </a:r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283" y="4672625"/>
            <a:ext cx="38147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Suggests grand combo equation</a:t>
            </a:r>
          </a:p>
          <a:p>
            <a:r>
              <a:rPr lang="en-US" sz="3600" b="1" dirty="0" smtClean="0"/>
              <a:t>n, P, V, T variable</a:t>
            </a:r>
            <a:endParaRPr lang="en-US" sz="3600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424237" y="4951578"/>
            <a:ext cx="5719763" cy="14465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u="sng" dirty="0" smtClean="0"/>
              <a:t>P</a:t>
            </a:r>
            <a:r>
              <a:rPr lang="en-US" sz="4400" b="1" u="sng" baseline="-25000" dirty="0" smtClean="0"/>
              <a:t>1</a:t>
            </a:r>
            <a:r>
              <a:rPr lang="en-US" sz="4400" b="1" u="sng" dirty="0" smtClean="0"/>
              <a:t>V</a:t>
            </a:r>
            <a:r>
              <a:rPr lang="en-US" sz="4400" b="1" u="sng" baseline="-25000" dirty="0" smtClean="0"/>
              <a:t>1</a:t>
            </a:r>
            <a:r>
              <a:rPr lang="en-US" sz="4400" b="1" u="none" dirty="0" smtClean="0"/>
              <a:t>   </a:t>
            </a:r>
            <a:r>
              <a:rPr lang="en-US" sz="4400" b="1" u="none" dirty="0"/>
              <a:t>= </a:t>
            </a:r>
            <a:r>
              <a:rPr lang="en-US" sz="4400" b="1" u="sng" dirty="0" smtClean="0"/>
              <a:t>   </a:t>
            </a:r>
            <a:r>
              <a:rPr lang="en-US" sz="4400" b="1" u="sng" dirty="0"/>
              <a:t>P</a:t>
            </a:r>
            <a:r>
              <a:rPr lang="en-US" sz="4400" b="1" u="sng" baseline="-25000" dirty="0"/>
              <a:t>2 </a:t>
            </a:r>
            <a:r>
              <a:rPr lang="en-US" sz="4400" b="1" u="sng" dirty="0" smtClean="0"/>
              <a:t>V</a:t>
            </a:r>
            <a:r>
              <a:rPr lang="en-US" sz="4400" b="1" baseline="-25000" dirty="0" smtClean="0"/>
              <a:t>2 </a:t>
            </a:r>
            <a:r>
              <a:rPr lang="en-US" sz="4400" b="1" dirty="0" smtClean="0"/>
              <a:t>= const. ?</a:t>
            </a:r>
            <a:endParaRPr lang="en-US" sz="4400" b="1" dirty="0"/>
          </a:p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u="none" dirty="0" smtClean="0"/>
              <a:t>T</a:t>
            </a:r>
            <a:r>
              <a:rPr lang="en-US" sz="4400" b="1" u="none" baseline="-25000" dirty="0" smtClean="0"/>
              <a:t>1          </a:t>
            </a:r>
            <a:r>
              <a:rPr lang="en-US" sz="4400" b="1" u="none" dirty="0" smtClean="0"/>
              <a:t> </a:t>
            </a:r>
            <a:r>
              <a:rPr lang="en-US" sz="4400" b="1" u="none" dirty="0" smtClean="0">
                <a:solidFill>
                  <a:srgbClr val="FF0000"/>
                </a:solidFill>
              </a:rPr>
              <a:t> n</a:t>
            </a:r>
            <a:r>
              <a:rPr lang="en-US" sz="4400" b="1" u="none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u="none" dirty="0" smtClean="0">
                <a:solidFill>
                  <a:srgbClr val="FF0000"/>
                </a:solidFill>
              </a:rPr>
              <a:t> </a:t>
            </a:r>
            <a:r>
              <a:rPr lang="en-US" sz="4400" b="1" u="none" dirty="0" smtClean="0"/>
              <a:t>T</a:t>
            </a:r>
            <a:r>
              <a:rPr lang="en-US" sz="4400" b="1" u="none" baseline="-25000" dirty="0" smtClean="0"/>
              <a:t>2</a:t>
            </a:r>
            <a:endParaRPr lang="en-US" sz="4400" b="1" u="none" dirty="0"/>
          </a:p>
        </p:txBody>
      </p:sp>
      <p:sp>
        <p:nvSpPr>
          <p:cNvPr id="11" name="TextBox 10"/>
          <p:cNvSpPr txBox="1"/>
          <p:nvPr/>
        </p:nvSpPr>
        <p:spPr>
          <a:xfrm>
            <a:off x="3535185" y="2717056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Avogadro’s Law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95400" y="1684976"/>
            <a:ext cx="7543800" cy="14465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u="sng" dirty="0" smtClean="0"/>
              <a:t>P</a:t>
            </a:r>
            <a:r>
              <a:rPr lang="en-US" sz="4400" b="1" u="sng" baseline="-25000" dirty="0" smtClean="0"/>
              <a:t>1</a:t>
            </a:r>
            <a:r>
              <a:rPr lang="en-US" sz="4400" b="1" u="sng" dirty="0" smtClean="0"/>
              <a:t>V</a:t>
            </a:r>
            <a:r>
              <a:rPr lang="en-US" sz="4400" b="1" u="sng" baseline="-25000" dirty="0" smtClean="0"/>
              <a:t>1</a:t>
            </a:r>
            <a:r>
              <a:rPr lang="en-US" sz="4400" b="1" u="none" dirty="0" smtClean="0"/>
              <a:t>   </a:t>
            </a:r>
            <a:r>
              <a:rPr lang="en-US" sz="4400" b="1" u="none" dirty="0"/>
              <a:t>= </a:t>
            </a:r>
            <a:r>
              <a:rPr lang="en-US" sz="4400" b="1" u="sng" dirty="0" smtClean="0"/>
              <a:t>   </a:t>
            </a:r>
            <a:r>
              <a:rPr lang="en-US" sz="4400" b="1" u="sng" dirty="0"/>
              <a:t>P</a:t>
            </a:r>
            <a:r>
              <a:rPr lang="en-US" sz="4400" b="1" u="sng" baseline="-25000" dirty="0"/>
              <a:t>2 </a:t>
            </a:r>
            <a:r>
              <a:rPr lang="en-US" sz="4400" b="1" u="sng" dirty="0" smtClean="0"/>
              <a:t>V</a:t>
            </a:r>
            <a:r>
              <a:rPr lang="en-US" sz="4400" b="1" baseline="-25000" dirty="0" smtClean="0"/>
              <a:t>2 </a:t>
            </a:r>
            <a:r>
              <a:rPr lang="en-US" sz="4400" b="1" dirty="0" smtClean="0"/>
              <a:t>= </a:t>
            </a:r>
            <a:r>
              <a:rPr lang="en-US" sz="4400" b="1" u="sng" dirty="0" smtClean="0"/>
              <a:t>0.08206 </a:t>
            </a:r>
            <a:r>
              <a:rPr lang="en-US" sz="4400" b="1" u="sng" dirty="0" err="1" smtClean="0"/>
              <a:t>atm</a:t>
            </a:r>
            <a:r>
              <a:rPr lang="en-US" sz="4400" b="1" u="sng" dirty="0" smtClean="0"/>
              <a:t>*L</a:t>
            </a:r>
            <a:endParaRPr lang="en-US" sz="4400" b="1" u="sng" dirty="0"/>
          </a:p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u="none" dirty="0" smtClean="0"/>
              <a:t>T</a:t>
            </a:r>
            <a:r>
              <a:rPr lang="en-US" sz="4400" b="1" u="none" baseline="-25000" dirty="0" smtClean="0"/>
              <a:t>1          </a:t>
            </a:r>
            <a:r>
              <a:rPr lang="en-US" sz="4400" b="1" u="none" dirty="0" smtClean="0"/>
              <a:t> </a:t>
            </a:r>
            <a:r>
              <a:rPr lang="en-US" sz="4400" b="1" u="none" dirty="0" smtClean="0">
                <a:solidFill>
                  <a:srgbClr val="FF0000"/>
                </a:solidFill>
              </a:rPr>
              <a:t> n</a:t>
            </a:r>
            <a:r>
              <a:rPr lang="en-US" sz="4400" b="1" u="none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u="none" dirty="0" smtClean="0">
                <a:solidFill>
                  <a:srgbClr val="FF0000"/>
                </a:solidFill>
              </a:rPr>
              <a:t> </a:t>
            </a:r>
            <a:r>
              <a:rPr lang="en-US" sz="4400" b="1" u="none" dirty="0" smtClean="0"/>
              <a:t>T</a:t>
            </a:r>
            <a:r>
              <a:rPr lang="en-US" sz="4400" b="1" u="none" baseline="-25000" dirty="0" smtClean="0"/>
              <a:t>2</a:t>
            </a:r>
            <a:r>
              <a:rPr lang="en-US" sz="4400" b="1" u="none" baseline="30000" dirty="0" smtClean="0"/>
              <a:t>		</a:t>
            </a:r>
            <a:r>
              <a:rPr lang="en-US" sz="4400" b="1" u="none" dirty="0" smtClean="0"/>
              <a:t>K mole</a:t>
            </a:r>
            <a:endParaRPr lang="en-US" sz="4400" b="1" u="none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57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From experiment (at high temperatures and modest pressures)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3312437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Ideal </a:t>
            </a:r>
            <a:r>
              <a:rPr lang="en-US" sz="4400" b="1" u="sng" dirty="0"/>
              <a:t>G</a:t>
            </a:r>
            <a:r>
              <a:rPr lang="en-US" sz="4400" b="1" u="sng" dirty="0" smtClean="0"/>
              <a:t>as Equation</a:t>
            </a:r>
            <a:endParaRPr lang="en-US" sz="44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716280" y="5029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R=0.08206 </a:t>
            </a:r>
            <a:r>
              <a:rPr lang="en-US" sz="3600" b="1" u="sng" dirty="0" err="1" smtClean="0"/>
              <a:t>atm</a:t>
            </a:r>
            <a:r>
              <a:rPr lang="en-US" sz="3600" b="1" u="sng" dirty="0" smtClean="0"/>
              <a:t> L     </a:t>
            </a:r>
            <a:r>
              <a:rPr lang="en-US" sz="3600" b="1" dirty="0" smtClean="0"/>
              <a:t>= Ideal Gas constant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 K mole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4124800"/>
            <a:ext cx="3276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PV=</a:t>
            </a:r>
            <a:r>
              <a:rPr lang="en-US" sz="4800" b="1" dirty="0" err="1" smtClean="0">
                <a:solidFill>
                  <a:srgbClr val="FF0000"/>
                </a:solidFill>
              </a:rPr>
              <a:t>n</a:t>
            </a:r>
            <a:r>
              <a:rPr lang="en-US" sz="4800" b="1" dirty="0" err="1" smtClean="0"/>
              <a:t>RT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25731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3737</TotalTime>
  <Words>1209</Words>
  <Application>Microsoft Office PowerPoint</Application>
  <PresentationFormat>On-screen Show (4:3)</PresentationFormat>
  <Paragraphs>194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Calibri</vt:lpstr>
      <vt:lpstr>Comic Sans MS</vt:lpstr>
      <vt:lpstr>Curlz MT</vt:lpstr>
      <vt:lpstr>Symbol</vt:lpstr>
      <vt:lpstr>Times New Roman</vt:lpstr>
      <vt:lpstr>Wingdings</vt:lpstr>
      <vt:lpstr>Office Theme</vt:lpstr>
      <vt:lpstr>How Boyle, Gay-Lussac and Charles Laws are reflected in the  Combined Gas Law (when n is constant)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not-so-obvious meanings of PV=nRT why do they call it the Ideal Gas law ?? (see pp. 299-305)</vt:lpstr>
      <vt:lpstr>PowerPoint Presentation</vt:lpstr>
      <vt:lpstr>PowerPoint Presentation</vt:lpstr>
      <vt:lpstr>The not-so-obvious meanings of PV=nRT (cont.)</vt:lpstr>
      <vt:lpstr>The not-so-obvious meanings of PV=nRT  (cont.)</vt:lpstr>
      <vt:lpstr>The ideal part explained (kinetic theory of gases: )</vt:lpstr>
      <vt:lpstr>PowerPoint Presentation</vt:lpstr>
      <vt:lpstr>PowerPoint Presentation</vt:lpstr>
      <vt:lpstr>PowerPoint Presentation</vt:lpstr>
      <vt:lpstr>moral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330</cp:revision>
  <dcterms:created xsi:type="dcterms:W3CDTF">2013-10-17T01:22:54Z</dcterms:created>
  <dcterms:modified xsi:type="dcterms:W3CDTF">2013-11-20T21:43:37Z</dcterms:modified>
</cp:coreProperties>
</file>