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21" r:id="rId2"/>
    <p:sldId id="417" r:id="rId3"/>
    <p:sldId id="418" r:id="rId4"/>
    <p:sldId id="419" r:id="rId5"/>
    <p:sldId id="420" r:id="rId6"/>
    <p:sldId id="424" r:id="rId7"/>
    <p:sldId id="426" r:id="rId8"/>
    <p:sldId id="427" r:id="rId9"/>
    <p:sldId id="428" r:id="rId10"/>
    <p:sldId id="431" r:id="rId11"/>
    <p:sldId id="429" r:id="rId12"/>
    <p:sldId id="430" r:id="rId13"/>
    <p:sldId id="432" r:id="rId14"/>
    <p:sldId id="433" r:id="rId15"/>
    <p:sldId id="434" r:id="rId16"/>
    <p:sldId id="437" r:id="rId17"/>
    <p:sldId id="438" r:id="rId18"/>
    <p:sldId id="439" r:id="rId19"/>
    <p:sldId id="440" r:id="rId20"/>
    <p:sldId id="441" r:id="rId21"/>
    <p:sldId id="442" r:id="rId22"/>
    <p:sldId id="43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9F6DAA-D8BE-4FD0-8245-F87A23356AF0}">
          <p14:sldIdLst>
            <p14:sldId id="421"/>
            <p14:sldId id="417"/>
            <p14:sldId id="418"/>
            <p14:sldId id="419"/>
            <p14:sldId id="420"/>
            <p14:sldId id="424"/>
            <p14:sldId id="426"/>
            <p14:sldId id="427"/>
            <p14:sldId id="428"/>
            <p14:sldId id="431"/>
            <p14:sldId id="429"/>
            <p14:sldId id="430"/>
            <p14:sldId id="432"/>
            <p14:sldId id="433"/>
            <p14:sldId id="434"/>
            <p14:sldId id="437"/>
            <p14:sldId id="438"/>
            <p14:sldId id="439"/>
            <p14:sldId id="440"/>
            <p14:sldId id="441"/>
            <p14:sldId id="442"/>
            <p14:sldId id="435"/>
          </p14:sldIdLst>
        </p14:section>
        <p14:section name="Untitled Section" id="{61584A91-D702-441F-82AB-DE788CC454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7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4724400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endParaRPr lang="en-US" sz="2400" dirty="0" smtClean="0"/>
          </a:p>
          <a:p>
            <a:r>
              <a:rPr lang="en-US" sz="2400" b="1" u="sng" dirty="0" smtClean="0"/>
              <a:t>Page	  do problem(s)</a:t>
            </a:r>
          </a:p>
          <a:p>
            <a:r>
              <a:rPr lang="en-US" sz="2400" b="1" dirty="0" smtClean="0"/>
              <a:t>317	1-3</a:t>
            </a:r>
          </a:p>
          <a:p>
            <a:r>
              <a:rPr lang="en-US" sz="2400" b="1" dirty="0" smtClean="0"/>
              <a:t>318	12-15</a:t>
            </a:r>
          </a:p>
          <a:p>
            <a:r>
              <a:rPr lang="en-US" sz="2400" b="1" dirty="0" smtClean="0"/>
              <a:t>319       17,18,21,23</a:t>
            </a:r>
          </a:p>
          <a:p>
            <a:r>
              <a:rPr lang="en-US" sz="2400" b="1" dirty="0" smtClean="0"/>
              <a:t>320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/>
              <a:t>29,31; 35,37,39</a:t>
            </a:r>
          </a:p>
          <a:p>
            <a:pPr marL="457200" indent="-457200">
              <a:buAutoNum type="arabicPlain" startAt="321"/>
            </a:pPr>
            <a:r>
              <a:rPr lang="en-US" sz="2400" b="1" dirty="0" smtClean="0"/>
              <a:t>       41,43,45,47,49,51,53;  57</a:t>
            </a:r>
          </a:p>
          <a:p>
            <a:r>
              <a:rPr lang="en-US" sz="2400" b="1" dirty="0" smtClean="0"/>
              <a:t>322       59,61,63; 69,71</a:t>
            </a:r>
          </a:p>
          <a:p>
            <a:r>
              <a:rPr lang="en-US" sz="2400" b="1" dirty="0" smtClean="0"/>
              <a:t>323       73, 75,77</a:t>
            </a:r>
          </a:p>
          <a:p>
            <a:pPr marL="457200" indent="-457200">
              <a:buAutoNum type="arabicPlain" startAt="322"/>
            </a:pPr>
            <a:endParaRPr lang="en-US" sz="2400" b="1" dirty="0" smtClean="0"/>
          </a:p>
          <a:p>
            <a:pPr marL="457200" indent="-457200"/>
            <a:endParaRPr lang="en-US" sz="2400" b="1" dirty="0" smtClean="0"/>
          </a:p>
          <a:p>
            <a:pPr marL="457200" indent="-457200"/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53000" y="584775"/>
            <a:ext cx="4191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Chapter 7: 281-311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WEEK 13 (11/18-11/22)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756868"/>
            <a:ext cx="55626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To do</a:t>
            </a:r>
          </a:p>
          <a:p>
            <a:pPr algn="ctr"/>
            <a:r>
              <a:rPr lang="en-US" sz="2800" b="1" i="1" u="sng" dirty="0" smtClean="0"/>
              <a:t>Marathon problem 10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Gas Problem</a:t>
            </a:r>
          </a:p>
          <a:p>
            <a:pPr algn="ctr"/>
            <a:r>
              <a:rPr lang="en-US" sz="2800" b="1" dirty="0" smtClean="0"/>
              <a:t>Due Monday 25 November 2013</a:t>
            </a:r>
          </a:p>
          <a:p>
            <a:pPr algn="ctr"/>
            <a:r>
              <a:rPr lang="en-US" sz="2800" b="1" dirty="0" smtClean="0"/>
              <a:t> by 4 PM (can be submitted electronically)</a:t>
            </a:r>
            <a:endParaRPr lang="en-US" sz="2800" dirty="0" smtClean="0"/>
          </a:p>
          <a:p>
            <a:pPr algn="ctr"/>
            <a:endParaRPr lang="en-US" sz="2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3086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57200" y="2971800"/>
            <a:ext cx="8686800" cy="193899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 dirty="0">
                <a:solidFill>
                  <a:srgbClr val="FF0000"/>
                </a:solidFill>
              </a:rPr>
              <a:t>Pressure </a:t>
            </a:r>
            <a:r>
              <a:rPr lang="en-US" sz="4000" b="1" u="none" dirty="0" smtClean="0"/>
              <a:t>expresses </a:t>
            </a:r>
            <a:r>
              <a:rPr lang="en-US" sz="4000" b="1" u="none" dirty="0"/>
              <a:t>how much </a:t>
            </a:r>
            <a:r>
              <a:rPr lang="en-US" sz="4000" b="1" dirty="0" smtClean="0"/>
              <a:t>a (constant)</a:t>
            </a:r>
            <a:r>
              <a:rPr lang="en-US" sz="4000" b="1" u="none" dirty="0" smtClean="0"/>
              <a:t> </a:t>
            </a:r>
            <a:r>
              <a:rPr lang="en-US" sz="4000" b="1" u="none" dirty="0"/>
              <a:t>impressed force is spread </a:t>
            </a:r>
            <a:r>
              <a:rPr lang="en-US" sz="4000" b="1" u="none" dirty="0" smtClean="0"/>
              <a:t>out…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3338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51054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b="1" dirty="0" smtClean="0"/>
              <a:t>MORE AREA, LOWER PRESSURE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b="1" dirty="0" smtClean="0"/>
              <a:t>LESS AREA, HIGHER PRESSURE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934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133600" y="1652587"/>
            <a:ext cx="198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/>
              <a:t>outer </a:t>
            </a:r>
            <a:r>
              <a:rPr lang="en-US" sz="3200" b="1" u="none" dirty="0"/>
              <a:t>space</a:t>
            </a: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3810000" y="3810000"/>
            <a:ext cx="12192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3086100" y="3076575"/>
            <a:ext cx="2667000" cy="2714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4343400" y="3076575"/>
            <a:ext cx="152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3810000" y="4198142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/>
              <a:t>Earth</a:t>
            </a: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 flipV="1">
            <a:off x="5348285" y="5600700"/>
            <a:ext cx="747713" cy="2667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152400" y="3048000"/>
            <a:ext cx="3124200" cy="156966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 dirty="0"/>
              <a:t>~</a:t>
            </a:r>
            <a:r>
              <a:rPr lang="en-US" sz="2400" b="1" u="none" dirty="0">
                <a:solidFill>
                  <a:srgbClr val="FF0000"/>
                </a:solidFill>
              </a:rPr>
              <a:t>20 mile tall</a:t>
            </a:r>
          </a:p>
          <a:p>
            <a:r>
              <a:rPr lang="en-US" sz="2400" b="1" u="none" dirty="0">
                <a:solidFill>
                  <a:srgbClr val="FF0000"/>
                </a:solidFill>
              </a:rPr>
              <a:t>column of </a:t>
            </a:r>
            <a:r>
              <a:rPr lang="en-US" sz="2400" b="1" u="none" dirty="0" smtClean="0">
                <a:solidFill>
                  <a:srgbClr val="FF0000"/>
                </a:solidFill>
              </a:rPr>
              <a:t>air in Earth’s atmosphere </a:t>
            </a:r>
            <a:r>
              <a:rPr lang="en-US" sz="2400" b="1" u="none" dirty="0">
                <a:solidFill>
                  <a:srgbClr val="FF0000"/>
                </a:solidFill>
              </a:rPr>
              <a:t>creates </a:t>
            </a:r>
            <a:r>
              <a:rPr lang="en-US" sz="2400" b="1" u="none" dirty="0" smtClean="0">
                <a:solidFill>
                  <a:srgbClr val="FF0000"/>
                </a:solidFill>
              </a:rPr>
              <a:t>pressure we all feel </a:t>
            </a:r>
            <a:endParaRPr lang="en-US" sz="2400" b="1" u="none" dirty="0">
              <a:solidFill>
                <a:srgbClr val="FF0000"/>
              </a:solidFill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4581524" y="3278188"/>
            <a:ext cx="1514475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5680469" y="2137916"/>
            <a:ext cx="34218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/>
              <a:t>Pressure =1 </a:t>
            </a:r>
            <a:r>
              <a:rPr lang="en-US" sz="2800" b="1" u="none" dirty="0" err="1">
                <a:solidFill>
                  <a:srgbClr val="FF0066"/>
                </a:solidFill>
              </a:rPr>
              <a:t>atm</a:t>
            </a:r>
            <a:r>
              <a:rPr lang="en-US" sz="2800" b="1" u="none" dirty="0">
                <a:solidFill>
                  <a:srgbClr val="FF0066"/>
                </a:solidFill>
              </a:rPr>
              <a:t> </a:t>
            </a:r>
            <a:r>
              <a:rPr lang="en-US" sz="2800" b="1" dirty="0" smtClean="0"/>
              <a:t>at </a:t>
            </a:r>
            <a:r>
              <a:rPr lang="en-US" sz="2800" b="1" u="none" dirty="0" smtClean="0"/>
              <a:t>sea level</a:t>
            </a:r>
            <a:endParaRPr lang="en-US" sz="2800" b="1" u="none" dirty="0"/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>
            <a:off x="3124200" y="3457575"/>
            <a:ext cx="990599" cy="72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Pressure in  `lowbrow’ </a:t>
            </a:r>
            <a:r>
              <a:rPr lang="en-US" sz="3600" b="1" i="1" dirty="0" err="1" smtClean="0">
                <a:solidFill>
                  <a:schemeClr val="accent2"/>
                </a:solidFill>
              </a:rPr>
              <a:t>Chem</a:t>
            </a:r>
            <a:r>
              <a:rPr lang="en-US" sz="3600" b="1" i="1" dirty="0" smtClean="0">
                <a:solidFill>
                  <a:schemeClr val="accent2"/>
                </a:solidFill>
              </a:rPr>
              <a:t> speak</a:t>
            </a:r>
            <a:r>
              <a:rPr lang="en-US" sz="3600" b="1" dirty="0" smtClean="0"/>
              <a:t>: </a:t>
            </a:r>
            <a:br>
              <a:rPr lang="en-US" sz="3600" b="1" dirty="0" smtClean="0"/>
            </a:br>
            <a:r>
              <a:rPr lang="en-US" sz="3600" b="1" dirty="0" smtClean="0"/>
              <a:t>barometers ( see p 283)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38725" y="5791200"/>
            <a:ext cx="374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Edge of Earth’s atmosphere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9" grpId="0" animBg="1"/>
      <p:bldP spid="107540" grpId="0" animBg="1"/>
      <p:bldP spid="107541" grpId="0" animBg="1"/>
      <p:bldP spid="107542" grpId="0"/>
      <p:bldP spid="107543" grpId="0" animBg="1"/>
      <p:bldP spid="107544" grpId="0" animBg="1"/>
      <p:bldP spid="107545" grpId="0" animBg="1"/>
      <p:bldP spid="107546" grpId="0"/>
      <p:bldP spid="107553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Pressure in </a:t>
            </a:r>
            <a:r>
              <a:rPr lang="en-US" sz="3200" b="1" dirty="0" smtClean="0"/>
              <a:t> `lowbrow’ </a:t>
            </a:r>
            <a:r>
              <a:rPr lang="en-US" sz="3200" b="1" i="1" dirty="0" err="1" smtClean="0">
                <a:solidFill>
                  <a:schemeClr val="accent2"/>
                </a:solidFill>
              </a:rPr>
              <a:t>Chem</a:t>
            </a:r>
            <a:r>
              <a:rPr lang="en-US" sz="3200" b="1" i="1" dirty="0" smtClean="0">
                <a:solidFill>
                  <a:schemeClr val="accent2"/>
                </a:solidFill>
              </a:rPr>
              <a:t> speak (continued)</a:t>
            </a:r>
            <a:r>
              <a:rPr lang="en-US" sz="3200" b="1" dirty="0" smtClean="0"/>
              <a:t>: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barometers </a:t>
            </a:r>
            <a:r>
              <a:rPr lang="en-US" sz="3200" b="1" dirty="0" smtClean="0"/>
              <a:t>( see p 284)</a:t>
            </a:r>
            <a:endParaRPr lang="en-US" sz="3200" b="1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752600" y="1676400"/>
            <a:ext cx="228600" cy="31242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066800" y="4267200"/>
            <a:ext cx="1752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371600" y="4267200"/>
            <a:ext cx="8382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371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1981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21336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743200" y="22860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/>
              <a:t>Evacuated space</a:t>
            </a: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762000" y="26670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0" y="3124200"/>
            <a:ext cx="1447800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66"/>
                </a:solidFill>
              </a:rPr>
              <a:t>P</a:t>
            </a:r>
            <a:r>
              <a:rPr lang="en-US" sz="2800" b="1" u="none" dirty="0"/>
              <a:t> in mm Hg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2362200" y="3352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847975" y="2882205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66"/>
                </a:solidFill>
              </a:rPr>
              <a:t>External atmospheric pressure, P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1600200" y="4572000"/>
            <a:ext cx="80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1752600" y="167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5943600" y="3487737"/>
            <a:ext cx="251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u="none" dirty="0"/>
              <a:t>A </a:t>
            </a:r>
            <a:r>
              <a:rPr lang="en-US" sz="4000" b="1" i="1" u="none" dirty="0"/>
              <a:t>Torricelli </a:t>
            </a:r>
            <a:r>
              <a:rPr lang="en-US" sz="4000" i="1" u="none" dirty="0"/>
              <a:t>barometer </a:t>
            </a: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V="1">
            <a:off x="1600200" y="2743200"/>
            <a:ext cx="0" cy="1524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1752600" y="2667000"/>
            <a:ext cx="2286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  <p:bldP spid="107529" grpId="0"/>
      <p:bldP spid="107531" grpId="0" animBg="1"/>
      <p:bldP spid="107532" grpId="0" animBg="1"/>
      <p:bldP spid="107533" grpId="0"/>
      <p:bldP spid="107538" grpId="0"/>
      <p:bldP spid="107551" grpId="0" animBg="1"/>
      <p:bldP spid="1075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Atmosphere demonstrated the </a:t>
            </a:r>
            <a:r>
              <a:rPr lang="en-US" sz="3200" b="1">
                <a:solidFill>
                  <a:srgbClr val="009900"/>
                </a:solidFill>
              </a:rPr>
              <a:t>Italian Way</a:t>
            </a:r>
            <a:r>
              <a:rPr lang="en-US" sz="3200"/>
              <a:t> (</a:t>
            </a:r>
            <a:r>
              <a:rPr lang="en-US" sz="3600"/>
              <a:t>BIG</a:t>
            </a:r>
            <a:r>
              <a:rPr lang="en-US" sz="3200"/>
              <a:t> time </a:t>
            </a:r>
            <a:r>
              <a:rPr lang="en-US" sz="3200" b="1">
                <a:solidFill>
                  <a:srgbClr val="009900"/>
                </a:solidFill>
              </a:rPr>
              <a:t>Torricelli</a:t>
            </a:r>
            <a:r>
              <a:rPr lang="en-US" sz="3200"/>
              <a:t> Barometers)</a:t>
            </a:r>
          </a:p>
        </p:txBody>
      </p:sp>
      <p:pic>
        <p:nvPicPr>
          <p:cNvPr id="111619" name="Picture 3" descr="torric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724400" cy="4378325"/>
          </a:xfrm>
          <a:prstGeom prst="rect">
            <a:avLst/>
          </a:prstGeom>
          <a:noFill/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705600" y="3570744"/>
            <a:ext cx="2362200" cy="26776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/>
              <a:t>Height  of </a:t>
            </a:r>
            <a:r>
              <a:rPr lang="en-US" sz="2800" b="1" u="none" dirty="0">
                <a:solidFill>
                  <a:srgbClr val="CC00FF"/>
                </a:solidFill>
              </a:rPr>
              <a:t>Hg</a:t>
            </a:r>
            <a:r>
              <a:rPr lang="en-US" sz="2800" b="1" u="none" dirty="0"/>
              <a:t> columns is </a:t>
            </a:r>
            <a:r>
              <a:rPr lang="en-US" sz="2800" b="1" u="none" dirty="0">
                <a:solidFill>
                  <a:srgbClr val="FF0000"/>
                </a:solidFill>
              </a:rPr>
              <a:t>independent</a:t>
            </a:r>
            <a:r>
              <a:rPr lang="en-US" sz="2800" b="1" u="none" dirty="0"/>
              <a:t> of cross-sectional areas of tubes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7010400" y="10668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/>
              <a:t>Lesson from 17</a:t>
            </a:r>
            <a:r>
              <a:rPr lang="en-US" sz="3600" b="1" u="none" baseline="30000" dirty="0"/>
              <a:t>th</a:t>
            </a:r>
            <a:r>
              <a:rPr lang="en-US" sz="3600" b="1" u="none" dirty="0"/>
              <a:t> century picture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4495800" y="3505200"/>
            <a:ext cx="2057400" cy="1143000"/>
          </a:xfrm>
          <a:prstGeom prst="line">
            <a:avLst/>
          </a:prstGeom>
          <a:noFill/>
          <a:ln w="666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352800" y="6019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Vat of mercury </a:t>
            </a:r>
            <a:r>
              <a:rPr lang="en-US" sz="2400" b="1" u="none">
                <a:solidFill>
                  <a:srgbClr val="CC00FF"/>
                </a:solidFill>
              </a:rPr>
              <a:t>(Hg)</a:t>
            </a:r>
          </a:p>
        </p:txBody>
      </p:sp>
    </p:spTree>
    <p:extLst>
      <p:ext uri="{BB962C8B-B14F-4D97-AF65-F5344CB8AC3E}">
        <p14:creationId xmlns:p14="http://schemas.microsoft.com/office/powerpoint/2010/main" val="28484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/>
      <p:bldP spid="111622" grpId="0" animBg="1"/>
      <p:bldP spid="111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3936206" y="762000"/>
            <a:ext cx="5207794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/>
              <a:t>1 </a:t>
            </a:r>
            <a:r>
              <a:rPr lang="en-US" sz="2800" b="1" u="none" dirty="0">
                <a:solidFill>
                  <a:srgbClr val="FF0066"/>
                </a:solidFill>
              </a:rPr>
              <a:t>atm</a:t>
            </a:r>
            <a:r>
              <a:rPr lang="en-US" sz="2800" i="1" u="none" dirty="0">
                <a:solidFill>
                  <a:srgbClr val="FF0066"/>
                </a:solidFill>
              </a:rPr>
              <a:t>osphere</a:t>
            </a:r>
            <a:r>
              <a:rPr lang="en-US" sz="2800" b="1" u="none" dirty="0"/>
              <a:t>      =760 mm </a:t>
            </a:r>
            <a:r>
              <a:rPr lang="en-US" sz="2800" b="1" u="none" dirty="0" smtClean="0">
                <a:solidFill>
                  <a:srgbClr val="0000FF"/>
                </a:solidFill>
              </a:rPr>
              <a:t>Hg</a:t>
            </a:r>
            <a:endParaRPr lang="en-US" b="1" u="none" dirty="0">
              <a:solidFill>
                <a:srgbClr val="FF0066"/>
              </a:solidFill>
            </a:endParaRPr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3962400" y="3581400"/>
            <a:ext cx="5181600" cy="221599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u="none" dirty="0"/>
              <a:t>		</a:t>
            </a:r>
            <a:endParaRPr lang="en-US" b="1" u="none" dirty="0" smtClean="0"/>
          </a:p>
          <a:p>
            <a:r>
              <a:rPr lang="en-US" sz="2400" b="1" dirty="0" smtClean="0"/>
              <a:t>1 atmosphere</a:t>
            </a:r>
            <a:r>
              <a:rPr lang="en-US" sz="2400" b="1" u="none" dirty="0" smtClean="0"/>
              <a:t>=10336 </a:t>
            </a:r>
            <a:r>
              <a:rPr lang="en-US" sz="2400" b="1" u="none" dirty="0"/>
              <a:t>mm H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O</a:t>
            </a:r>
          </a:p>
          <a:p>
            <a:r>
              <a:rPr lang="en-US" sz="2400" b="1" u="none" dirty="0"/>
              <a:t>		=</a:t>
            </a:r>
            <a:r>
              <a:rPr lang="en-US" sz="2400" b="1" u="none" dirty="0" smtClean="0"/>
              <a:t>33.9 </a:t>
            </a:r>
            <a:r>
              <a:rPr lang="en-US" sz="2400" b="1" u="none" dirty="0"/>
              <a:t>ft H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O</a:t>
            </a:r>
          </a:p>
          <a:p>
            <a:r>
              <a:rPr lang="en-US" sz="2400" b="1" u="none" dirty="0"/>
              <a:t>		= 20 </a:t>
            </a:r>
            <a:r>
              <a:rPr lang="en-US" sz="2400" b="1" u="none" dirty="0" smtClean="0"/>
              <a:t>miles </a:t>
            </a:r>
            <a:r>
              <a:rPr lang="en-US" sz="2400" b="1" u="none" dirty="0"/>
              <a:t>of </a:t>
            </a:r>
            <a:r>
              <a:rPr lang="en-US" sz="2400" b="1" u="none" dirty="0" smtClean="0"/>
              <a:t>air</a:t>
            </a:r>
          </a:p>
          <a:p>
            <a:r>
              <a:rPr lang="en-US" sz="2400" b="1" dirty="0" smtClean="0"/>
              <a:t>		= 15 pounds/in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(psi)</a:t>
            </a:r>
          </a:p>
          <a:p>
            <a:endParaRPr lang="en-US" sz="2400" b="1" u="none" dirty="0"/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6400800" y="12954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0000FF"/>
                </a:solidFill>
              </a:rPr>
              <a:t>= </a:t>
            </a:r>
            <a:r>
              <a:rPr lang="en-US" sz="2800" b="1" u="none" dirty="0"/>
              <a:t>760 </a:t>
            </a:r>
            <a:r>
              <a:rPr lang="en-US" sz="2800" b="1" u="none" dirty="0" err="1" smtClean="0"/>
              <a:t>torr</a:t>
            </a:r>
            <a:endParaRPr lang="en-US" sz="2800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38125" y="24101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Pressure units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0425" y="225893"/>
            <a:ext cx="574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CHEMISTRY LAND</a:t>
            </a:r>
            <a:endParaRPr lang="en-US" sz="3200" b="1" dirty="0"/>
          </a:p>
        </p:txBody>
      </p:sp>
      <p:pic>
        <p:nvPicPr>
          <p:cNvPr id="65538" name="Picture 2" descr="http://a1981.phobos.apple.com/us/r1000/114/Purple/cd/6c/e4/mzl.ncuiwwbr.320x480-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944020"/>
            <a:ext cx="3605213" cy="54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828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r>
              <a:rPr lang="en-US" sz="2800" b="1" dirty="0" smtClean="0"/>
              <a:t>29.92 inches Hg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438400"/>
            <a:ext cx="48768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Other common measures of an atmosphere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15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7" grpId="0"/>
      <p:bldP spid="10755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3025077" y="902582"/>
            <a:ext cx="5386583" cy="178510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Physics speak</a:t>
            </a:r>
          </a:p>
          <a:p>
            <a:pPr>
              <a:spcBef>
                <a:spcPct val="50000"/>
              </a:spcBef>
            </a:pPr>
            <a:r>
              <a:rPr lang="en-US" sz="4400" b="1" u="none" dirty="0" smtClean="0">
                <a:solidFill>
                  <a:srgbClr val="FF0000"/>
                </a:solidFill>
              </a:rPr>
              <a:t>1 </a:t>
            </a:r>
            <a:r>
              <a:rPr lang="en-US" sz="4400" b="1" u="none" dirty="0" err="1" smtClean="0">
                <a:solidFill>
                  <a:srgbClr val="FF0000"/>
                </a:solidFill>
              </a:rPr>
              <a:t>atm</a:t>
            </a:r>
            <a:r>
              <a:rPr lang="en-US" sz="4400" b="1" u="none" dirty="0" smtClean="0">
                <a:solidFill>
                  <a:srgbClr val="FF0000"/>
                </a:solidFill>
              </a:rPr>
              <a:t> = </a:t>
            </a:r>
            <a:r>
              <a:rPr lang="en-US" sz="4400" b="1" u="none" dirty="0">
                <a:solidFill>
                  <a:srgbClr val="FF0000"/>
                </a:solidFill>
              </a:rPr>
              <a:t>101.3 </a:t>
            </a:r>
            <a:r>
              <a:rPr lang="en-US" sz="4400" b="1" u="none" dirty="0" err="1">
                <a:solidFill>
                  <a:srgbClr val="FF0000"/>
                </a:solidFill>
              </a:rPr>
              <a:t>kPa</a:t>
            </a:r>
            <a:endParaRPr lang="en-US" sz="4400" b="1" u="none" dirty="0">
              <a:solidFill>
                <a:srgbClr val="FF0000"/>
              </a:solidFill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3276600" y="3429000"/>
            <a:ext cx="59517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Confusing Compromise </a:t>
            </a:r>
          </a:p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chemeClr val="hlink"/>
                </a:solidFill>
              </a:rPr>
              <a:t>1 bar</a:t>
            </a:r>
            <a:r>
              <a:rPr lang="en-US" sz="3600" b="1" u="none" dirty="0"/>
              <a:t> =</a:t>
            </a:r>
            <a:r>
              <a:rPr lang="en-US" sz="3600" b="1" u="none" dirty="0">
                <a:solidFill>
                  <a:srgbClr val="FF0000"/>
                </a:solidFill>
              </a:rPr>
              <a:t>100 </a:t>
            </a:r>
            <a:r>
              <a:rPr lang="en-US" sz="3600" b="1" u="none" dirty="0" err="1">
                <a:solidFill>
                  <a:srgbClr val="FF0000"/>
                </a:solidFill>
              </a:rPr>
              <a:t>kPa</a:t>
            </a:r>
            <a:r>
              <a:rPr lang="en-US" sz="3600" b="1" u="none" dirty="0"/>
              <a:t>= </a:t>
            </a:r>
            <a:r>
              <a:rPr lang="en-US" sz="3600" b="1" u="none" dirty="0">
                <a:solidFill>
                  <a:srgbClr val="0066CC"/>
                </a:solidFill>
              </a:rPr>
              <a:t>0.986 </a:t>
            </a:r>
            <a:r>
              <a:rPr lang="en-US" sz="3600" b="1" u="none" dirty="0" err="1">
                <a:solidFill>
                  <a:srgbClr val="0066CC"/>
                </a:solidFill>
              </a:rPr>
              <a:t>atm</a:t>
            </a:r>
            <a:endParaRPr lang="en-US" sz="3600" b="1" u="none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4" y="241012"/>
            <a:ext cx="852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Pressure units in PHYSICS COUNTRY</a:t>
            </a:r>
            <a:endParaRPr lang="en-US" sz="3200" b="1" dirty="0"/>
          </a:p>
        </p:txBody>
      </p:sp>
      <p:pic>
        <p:nvPicPr>
          <p:cNvPr id="65540" name="Picture 4" descr="http://i.qkme.me/3opl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193"/>
            <a:ext cx="3025077" cy="36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98312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 ARE GOING TO STICK WITH ATMOSPHERES (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) IN THIS COURSE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64" y="793587"/>
            <a:ext cx="17049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5" grpId="0" animBg="1"/>
      <p:bldP spid="10755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66CC"/>
                </a:solidFill>
              </a:rPr>
              <a:t>Empiric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gas law</a:t>
            </a:r>
            <a:r>
              <a:rPr lang="en-US" sz="2800" b="1" dirty="0"/>
              <a:t> derivations:</a:t>
            </a:r>
            <a:br>
              <a:rPr lang="en-US" sz="2800" b="1" dirty="0"/>
            </a:br>
            <a:r>
              <a:rPr lang="en-US" sz="2800" b="1" dirty="0"/>
              <a:t>the common sense way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en-US" u="none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33400" y="36576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0066CC"/>
                </a:solidFill>
              </a:rPr>
              <a:t>T</a:t>
            </a:r>
            <a:r>
              <a:rPr lang="en-US" sz="3200" b="1" u="none" dirty="0"/>
              <a:t> </a:t>
            </a:r>
            <a:r>
              <a:rPr lang="en-US" sz="3200" b="1" u="none" dirty="0">
                <a:solidFill>
                  <a:srgbClr val="FF0000"/>
                </a:solidFill>
              </a:rPr>
              <a:t>down</a:t>
            </a:r>
            <a:r>
              <a:rPr lang="en-US" sz="3200" b="1" u="none" dirty="0">
                <a:sym typeface="Symbol" pitchFamily="18" charset="2"/>
              </a:rPr>
              <a:t> ?? 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78788" cy="457200"/>
          </a:xfrm>
          <a:prstGeom prst="rect">
            <a:avLst/>
          </a:prstGeom>
          <a:noFill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447800" y="1752600"/>
            <a:ext cx="57150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FF0000"/>
                </a:solidFill>
              </a:rPr>
              <a:t>		P</a:t>
            </a:r>
            <a:r>
              <a:rPr lang="en-US" sz="2800" b="1" u="none"/>
              <a:t>, </a:t>
            </a:r>
            <a:r>
              <a:rPr lang="en-US" sz="2800" b="1" u="none">
                <a:solidFill>
                  <a:srgbClr val="0066CC"/>
                </a:solidFill>
              </a:rPr>
              <a:t>T</a:t>
            </a:r>
            <a:r>
              <a:rPr lang="en-US" sz="2800" b="1" u="none"/>
              <a:t>, </a:t>
            </a:r>
            <a:r>
              <a:rPr lang="en-US" sz="2800" b="1" u="none">
                <a:solidFill>
                  <a:schemeClr val="hlink"/>
                </a:solidFill>
              </a:rPr>
              <a:t>V</a:t>
            </a:r>
            <a:r>
              <a:rPr lang="en-US" sz="2800" b="1" u="none"/>
              <a:t>, n</a:t>
            </a:r>
            <a:endParaRPr lang="en-US" sz="2800" u="none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867400" y="27432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/>
              <a:t>	</a:t>
            </a:r>
            <a:r>
              <a:rPr lang="en-US" sz="3200" b="1" u="none" dirty="0"/>
              <a:t>n   </a:t>
            </a:r>
            <a:r>
              <a:rPr lang="en-US" sz="3200" b="1" u="none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276600" y="36576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hlink"/>
                </a:solidFill>
              </a:rPr>
              <a:t>V</a:t>
            </a:r>
            <a:r>
              <a:rPr lang="en-US" sz="3200" u="none" dirty="0"/>
              <a:t> </a:t>
            </a:r>
            <a:r>
              <a:rPr lang="en-US" sz="3200" b="1" u="none" dirty="0">
                <a:solidFill>
                  <a:srgbClr val="FF0000"/>
                </a:solidFill>
              </a:rPr>
              <a:t>down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38400"/>
            <a:ext cx="4343400" cy="457200"/>
          </a:xfrm>
          <a:prstGeom prst="rect">
            <a:avLst/>
          </a:prstGeom>
          <a:noFill/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599" y="2362200"/>
            <a:ext cx="3470031" cy="457200"/>
          </a:xfrm>
          <a:prstGeom prst="rect">
            <a:avLst/>
          </a:prstGeom>
          <a:noFill/>
        </p:spPr>
      </p:pic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2286000" y="4572000"/>
            <a:ext cx="1905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hlink"/>
                </a:solidFill>
              </a:rPr>
              <a:t>  V = </a:t>
            </a:r>
            <a:r>
              <a:rPr lang="en-US" sz="2800" b="1" dirty="0" err="1" smtClean="0">
                <a:solidFill>
                  <a:schemeClr val="hlink"/>
                </a:solidFill>
              </a:rPr>
              <a:t>b</a:t>
            </a:r>
            <a:r>
              <a:rPr lang="en-US" sz="2800" b="1" u="none" dirty="0" err="1" smtClean="0">
                <a:solidFill>
                  <a:srgbClr val="0066CC"/>
                </a:solidFill>
              </a:rPr>
              <a:t>T</a:t>
            </a:r>
            <a:endParaRPr lang="en-US" sz="2800" b="1" u="none" dirty="0">
              <a:solidFill>
                <a:schemeClr val="hlink"/>
              </a:solidFill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609600" y="3124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0066CC"/>
                </a:solidFill>
              </a:rPr>
              <a:t>T</a:t>
            </a:r>
            <a:r>
              <a:rPr lang="en-US" sz="3200" b="1" u="none" dirty="0"/>
              <a:t> </a:t>
            </a:r>
            <a:r>
              <a:rPr lang="en-US" sz="3200" b="1" u="none" dirty="0">
                <a:solidFill>
                  <a:srgbClr val="0066CC"/>
                </a:solidFill>
              </a:rPr>
              <a:t>up    </a:t>
            </a:r>
            <a:r>
              <a:rPr lang="en-US" sz="3200" b="1" u="none" dirty="0">
                <a:sym typeface="Symbol" pitchFamily="18" charset="2"/>
              </a:rPr>
              <a:t> ?? 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276600" y="31242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hlink"/>
                </a:solidFill>
              </a:rPr>
              <a:t>V</a:t>
            </a:r>
            <a:r>
              <a:rPr lang="en-US" sz="3200" u="none" dirty="0"/>
              <a:t> </a:t>
            </a:r>
            <a:r>
              <a:rPr lang="en-US" sz="3200" b="1" u="none" dirty="0">
                <a:solidFill>
                  <a:srgbClr val="0066CC"/>
                </a:solidFill>
              </a:rPr>
              <a:t>up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685800" y="4191000"/>
            <a:ext cx="40386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/>
              <a:t>CHARLES’ </a:t>
            </a:r>
            <a:r>
              <a:rPr lang="en-US" sz="2400" b="1" u="none" dirty="0" smtClean="0"/>
              <a:t>LAW (p. 287-8) </a:t>
            </a:r>
            <a:endParaRPr lang="en-US" sz="2400" b="1" u="none" dirty="0"/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5715000" y="4038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none"/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209800" y="6096000"/>
            <a:ext cx="24384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chemeClr val="hlink"/>
                </a:solidFill>
              </a:rPr>
              <a:t>V</a:t>
            </a:r>
            <a:r>
              <a:rPr lang="en-US" sz="2800" b="1" u="none" baseline="-25000" dirty="0"/>
              <a:t>1</a:t>
            </a:r>
            <a:r>
              <a:rPr lang="en-US" sz="2800" b="1" u="none" dirty="0"/>
              <a:t>/</a:t>
            </a:r>
            <a:r>
              <a:rPr lang="en-US" sz="2800" b="1" u="none" dirty="0">
                <a:solidFill>
                  <a:srgbClr val="0066CC"/>
                </a:solidFill>
              </a:rPr>
              <a:t>T</a:t>
            </a:r>
            <a:r>
              <a:rPr lang="en-US" sz="2800" b="1" u="none" baseline="-25000" dirty="0">
                <a:solidFill>
                  <a:srgbClr val="0066CC"/>
                </a:solidFill>
              </a:rPr>
              <a:t>1</a:t>
            </a:r>
            <a:r>
              <a:rPr lang="en-US" sz="2800" b="1" u="none" dirty="0"/>
              <a:t>= </a:t>
            </a:r>
            <a:r>
              <a:rPr lang="en-US" sz="2800" b="1" u="none" dirty="0">
                <a:solidFill>
                  <a:schemeClr val="hlink"/>
                </a:solidFill>
              </a:rPr>
              <a:t>V</a:t>
            </a:r>
            <a:r>
              <a:rPr lang="en-US" sz="2800" b="1" u="none" baseline="-25000" dirty="0"/>
              <a:t>2</a:t>
            </a:r>
            <a:r>
              <a:rPr lang="en-US" sz="2800" b="1" u="none" dirty="0"/>
              <a:t>/</a:t>
            </a:r>
            <a:r>
              <a:rPr lang="en-US" sz="2800" b="1" u="none" dirty="0">
                <a:solidFill>
                  <a:srgbClr val="0066CC"/>
                </a:solidFill>
              </a:rPr>
              <a:t>T</a:t>
            </a:r>
            <a:r>
              <a:rPr lang="en-US" sz="2800" b="1" u="none" baseline="-25000" dirty="0"/>
              <a:t>2</a:t>
            </a:r>
          </a:p>
        </p:txBody>
      </p:sp>
      <p:pic>
        <p:nvPicPr>
          <p:cNvPr id="138258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038600"/>
            <a:ext cx="1905000" cy="403777"/>
          </a:xfrm>
          <a:prstGeom prst="rect">
            <a:avLst/>
          </a:prstGeom>
          <a:noFill/>
        </p:spPr>
      </p:pic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2286000" y="5105400"/>
            <a:ext cx="160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hlink"/>
                </a:solidFill>
              </a:rPr>
              <a:t>V</a:t>
            </a:r>
            <a:r>
              <a:rPr lang="en-US" sz="2800" b="1" baseline="-25000" dirty="0">
                <a:solidFill>
                  <a:schemeClr val="hlink"/>
                </a:solidFill>
              </a:rPr>
              <a:t>1</a:t>
            </a:r>
            <a:r>
              <a:rPr lang="en-US" sz="2800" b="1" u="none" baseline="-25000" dirty="0">
                <a:solidFill>
                  <a:srgbClr val="0066CC"/>
                </a:solidFill>
              </a:rPr>
              <a:t> </a:t>
            </a:r>
            <a:r>
              <a:rPr lang="en-US" sz="2800" b="1" u="none" dirty="0"/>
              <a:t> =  </a:t>
            </a:r>
            <a:r>
              <a:rPr lang="en-US" sz="2800" b="1" u="sng" dirty="0">
                <a:solidFill>
                  <a:srgbClr val="0070C0"/>
                </a:solidFill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</a:rPr>
              <a:t>1</a:t>
            </a:r>
          </a:p>
          <a:p>
            <a:r>
              <a:rPr lang="en-US" sz="2800" b="1" u="none" dirty="0">
                <a:solidFill>
                  <a:schemeClr val="hlink"/>
                </a:solidFill>
              </a:rPr>
              <a:t>V</a:t>
            </a:r>
            <a:r>
              <a:rPr lang="en-US" sz="2800" b="1" u="none" baseline="-25000" dirty="0">
                <a:solidFill>
                  <a:srgbClr val="0070C0"/>
                </a:solidFill>
              </a:rPr>
              <a:t>2</a:t>
            </a:r>
            <a:r>
              <a:rPr lang="en-US" sz="2800" b="1" u="none" dirty="0"/>
              <a:t>     </a:t>
            </a:r>
            <a:r>
              <a:rPr lang="en-US" sz="2800" b="1" u="none" dirty="0" smtClean="0"/>
              <a:t> </a:t>
            </a:r>
            <a:r>
              <a:rPr lang="en-US" sz="2800" b="1" u="none" dirty="0" smtClean="0">
                <a:solidFill>
                  <a:srgbClr val="0070C0"/>
                </a:solidFill>
              </a:rPr>
              <a:t>T</a:t>
            </a:r>
            <a:r>
              <a:rPr lang="en-US" sz="2800" b="1" u="none" baseline="-25000" dirty="0" smtClean="0">
                <a:solidFill>
                  <a:srgbClr val="0070C0"/>
                </a:solidFill>
              </a:rPr>
              <a:t>2</a:t>
            </a:r>
            <a:endParaRPr lang="en-US" sz="2800" b="1" u="none" baseline="-25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3429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</a:t>
            </a:r>
            <a:r>
              <a:rPr lang="en-US" sz="3200" b="1" dirty="0" smtClean="0">
                <a:solidFill>
                  <a:srgbClr val="0070C0"/>
                </a:solidFill>
              </a:rPr>
              <a:t>T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271FD1"/>
                </a:solidFill>
              </a:rPr>
              <a:t>V</a:t>
            </a:r>
            <a:r>
              <a:rPr lang="en-US" sz="3200" b="1" dirty="0" smtClean="0"/>
              <a:t> vary</a:t>
            </a:r>
            <a:endParaRPr lang="en-US" sz="3200" b="1" dirty="0"/>
          </a:p>
        </p:txBody>
      </p:sp>
      <p:cxnSp>
        <p:nvCxnSpPr>
          <p:cNvPr id="22" name="Straight Connector 21"/>
          <p:cNvCxnSpPr>
            <a:stCxn id="138255" idx="1"/>
          </p:cNvCxnSpPr>
          <p:nvPr/>
        </p:nvCxnSpPr>
        <p:spPr>
          <a:xfrm>
            <a:off x="5715000" y="4221957"/>
            <a:ext cx="0" cy="1797843"/>
          </a:xfrm>
          <a:prstGeom prst="line">
            <a:avLst/>
          </a:prstGeom>
          <a:ln w="47625">
            <a:solidFill>
              <a:srgbClr val="271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5000" y="6019800"/>
            <a:ext cx="25146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4267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1FD1"/>
                </a:solidFill>
              </a:rPr>
              <a:t>V</a:t>
            </a:r>
            <a:endParaRPr lang="en-US" sz="2800" b="1" dirty="0">
              <a:solidFill>
                <a:srgbClr val="271FD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0" y="5715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715000" y="4724400"/>
            <a:ext cx="2057400" cy="1295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1143000"/>
            <a:ext cx="8458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variables do we follow when describing a gas ???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6" grpId="0" animBg="1"/>
      <p:bldP spid="138247" grpId="0"/>
      <p:bldP spid="138248" grpId="0"/>
      <p:bldP spid="138251" grpId="0" animBg="1"/>
      <p:bldP spid="138252" grpId="0"/>
      <p:bldP spid="138253" grpId="0"/>
      <p:bldP spid="138254" grpId="0" animBg="1"/>
      <p:bldP spid="138257" grpId="0" animBg="1"/>
      <p:bldP spid="138259" grpId="0"/>
      <p:bldP spid="20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66CC"/>
                </a:solidFill>
              </a:rPr>
              <a:t>Empiric</a:t>
            </a:r>
            <a:r>
              <a:rPr lang="en-US" sz="3200" b="1"/>
              <a:t> </a:t>
            </a:r>
            <a:r>
              <a:rPr lang="en-US" sz="3200" b="1">
                <a:solidFill>
                  <a:srgbClr val="FF0000"/>
                </a:solidFill>
              </a:rPr>
              <a:t>gas law</a:t>
            </a:r>
            <a:r>
              <a:rPr lang="en-US" sz="3200" b="1"/>
              <a:t> derivations:</a:t>
            </a:r>
            <a:br>
              <a:rPr lang="en-US" sz="3200" b="1"/>
            </a:br>
            <a:r>
              <a:rPr lang="en-US" sz="3200" b="1"/>
              <a:t>the common sense way (cont.)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4419600" cy="457200"/>
          </a:xfrm>
          <a:prstGeom prst="rect">
            <a:avLst/>
          </a:prstGeom>
          <a:noFill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631" y="1600200"/>
            <a:ext cx="4048369" cy="533400"/>
          </a:xfrm>
          <a:prstGeom prst="rect">
            <a:avLst/>
          </a:prstGeom>
          <a:noFill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638800" y="21336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chemeClr val="tx2"/>
                </a:solidFill>
              </a:rPr>
              <a:t>  </a:t>
            </a:r>
            <a:r>
              <a:rPr lang="en-US" sz="2800" b="1" u="none" dirty="0">
                <a:solidFill>
                  <a:schemeClr val="tx2"/>
                </a:solidFill>
              </a:rPr>
              <a:t>n</a:t>
            </a:r>
            <a:r>
              <a:rPr lang="en-US" sz="2800" b="1" u="none" dirty="0"/>
              <a:t>     </a:t>
            </a:r>
            <a:r>
              <a:rPr lang="en-US" sz="2800" b="1" u="none" dirty="0">
                <a:solidFill>
                  <a:srgbClr val="0066CC"/>
                </a:solidFill>
              </a:rPr>
              <a:t>T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52400" y="24384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/>
              <a:t> </a:t>
            </a:r>
            <a:r>
              <a:rPr lang="en-US" sz="3200" b="1" dirty="0" smtClean="0">
                <a:solidFill>
                  <a:schemeClr val="hlink"/>
                </a:solidFill>
              </a:rPr>
              <a:t>V </a:t>
            </a:r>
            <a:r>
              <a:rPr lang="en-US" sz="3200" b="1" dirty="0" smtClean="0">
                <a:solidFill>
                  <a:srgbClr val="0066CC"/>
                </a:solidFill>
              </a:rPr>
              <a:t>down </a:t>
            </a:r>
            <a:r>
              <a:rPr lang="en-US" sz="3200" b="1" dirty="0" smtClean="0">
                <a:sym typeface="Symbol" pitchFamily="18" charset="2"/>
              </a:rPr>
              <a:t>??</a:t>
            </a:r>
            <a:r>
              <a:rPr lang="en-US" sz="3200" b="1" dirty="0" smtClean="0">
                <a:solidFill>
                  <a:srgbClr val="0066CC"/>
                </a:solidFill>
              </a:rPr>
              <a:t>  </a:t>
            </a:r>
            <a:r>
              <a:rPr lang="en-US" sz="3200" b="1" u="none" dirty="0" smtClean="0">
                <a:sym typeface="Symbol" pitchFamily="18" charset="2"/>
              </a:rPr>
              <a:t></a:t>
            </a:r>
            <a:endParaRPr lang="en-US" sz="3200" b="1" u="none" dirty="0">
              <a:sym typeface="Symbol" pitchFamily="18" charset="2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124200" y="243840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u="none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up</a:t>
            </a:r>
            <a:endParaRPr lang="en-US" sz="3200" b="1" u="none" dirty="0">
              <a:solidFill>
                <a:srgbClr val="FF0000"/>
              </a:solidFill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286000" y="31242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ym typeface="Symbol" pitchFamily="18" charset="2"/>
              </a:rPr>
              <a:t> </a:t>
            </a:r>
            <a:r>
              <a:rPr lang="en-US" sz="3200" b="1" u="none" dirty="0" smtClean="0">
                <a:solidFill>
                  <a:srgbClr val="FF0000"/>
                </a:solidFill>
              </a:rPr>
              <a:t>P</a:t>
            </a:r>
            <a:r>
              <a:rPr lang="en-US" sz="3200" b="1" u="none" dirty="0" smtClean="0"/>
              <a:t> </a:t>
            </a:r>
            <a:r>
              <a:rPr lang="en-US" sz="3200" b="1" u="none" dirty="0" smtClean="0">
                <a:solidFill>
                  <a:srgbClr val="FF0000"/>
                </a:solidFill>
              </a:rPr>
              <a:t>down</a:t>
            </a:r>
            <a:endParaRPr lang="en-US" sz="3200" b="1" u="none" dirty="0">
              <a:sym typeface="Symbol" pitchFamily="18" charset="2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81000" y="31242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hlink"/>
                </a:solidFill>
              </a:rPr>
              <a:t>V</a:t>
            </a:r>
            <a:r>
              <a:rPr lang="en-US" sz="3200" u="none" dirty="0"/>
              <a:t> </a:t>
            </a:r>
            <a:r>
              <a:rPr lang="en-US" sz="3200" b="1" u="none" dirty="0" smtClean="0">
                <a:solidFill>
                  <a:srgbClr val="0066CC"/>
                </a:solidFill>
              </a:rPr>
              <a:t>up</a:t>
            </a:r>
            <a:r>
              <a:rPr lang="en-US" sz="3200" b="1" dirty="0" smtClean="0">
                <a:sym typeface="Symbol" pitchFamily="18" charset="2"/>
              </a:rPr>
              <a:t> ??</a:t>
            </a:r>
            <a:endParaRPr lang="en-US" sz="3200" b="1" u="none" dirty="0">
              <a:solidFill>
                <a:srgbClr val="0066CC"/>
              </a:solidFill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0" y="3886200"/>
            <a:ext cx="5181600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BOYLE’S </a:t>
            </a:r>
            <a:r>
              <a:rPr lang="en-US" sz="3200" b="1" u="none" dirty="0" smtClean="0"/>
              <a:t>LAW (p. 285-6)</a:t>
            </a:r>
            <a:endParaRPr lang="en-US" sz="3200" b="1" u="none" dirty="0"/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1600200" y="44958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</a:rPr>
              <a:t>P </a:t>
            </a:r>
            <a:r>
              <a:rPr lang="en-US" sz="3200" b="1" u="none" dirty="0" smtClean="0">
                <a:solidFill>
                  <a:srgbClr val="FF0000"/>
                </a:solidFill>
              </a:rPr>
              <a:t> </a:t>
            </a:r>
            <a:r>
              <a:rPr lang="en-US" sz="3200" b="1" u="none" dirty="0" smtClean="0"/>
              <a:t> </a:t>
            </a:r>
            <a:r>
              <a:rPr lang="en-US" sz="3200" b="1" dirty="0" smtClean="0">
                <a:latin typeface="MaplePi" pitchFamily="2" charset="0"/>
              </a:rPr>
              <a:t>= </a:t>
            </a:r>
            <a:r>
              <a:rPr lang="en-US" sz="3200" b="1" dirty="0" smtClean="0">
                <a:latin typeface="+mj-lt"/>
              </a:rPr>
              <a:t>k</a:t>
            </a:r>
            <a:r>
              <a:rPr lang="en-US" sz="3200" b="1" u="none" dirty="0" smtClean="0"/>
              <a:t>/</a:t>
            </a:r>
            <a:r>
              <a:rPr lang="en-US" sz="3200" b="1" u="none" dirty="0" smtClean="0">
                <a:solidFill>
                  <a:schemeClr val="hlink"/>
                </a:solidFill>
              </a:rPr>
              <a:t>V</a:t>
            </a:r>
            <a:r>
              <a:rPr lang="en-US" sz="3200" u="none" dirty="0" smtClean="0"/>
              <a:t> </a:t>
            </a:r>
            <a:endParaRPr lang="en-US" sz="3200" u="none" dirty="0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600200" y="6172200"/>
            <a:ext cx="21336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</a:rPr>
              <a:t>P</a:t>
            </a:r>
            <a:r>
              <a:rPr lang="en-US" sz="2800" b="1" u="none" baseline="-25000" dirty="0"/>
              <a:t>1</a:t>
            </a:r>
            <a:r>
              <a:rPr lang="en-US" sz="2800" b="1" u="none" dirty="0">
                <a:solidFill>
                  <a:schemeClr val="hlink"/>
                </a:solidFill>
              </a:rPr>
              <a:t>V</a:t>
            </a:r>
            <a:r>
              <a:rPr lang="en-US" sz="2800" b="1" u="none" baseline="-25000" dirty="0"/>
              <a:t>1</a:t>
            </a:r>
            <a:r>
              <a:rPr lang="en-US" sz="2800" b="1" u="none" dirty="0"/>
              <a:t>=</a:t>
            </a:r>
            <a:r>
              <a:rPr lang="en-US" sz="2800" b="1" u="none" dirty="0">
                <a:solidFill>
                  <a:srgbClr val="FF0000"/>
                </a:solidFill>
              </a:rPr>
              <a:t>P</a:t>
            </a:r>
            <a:r>
              <a:rPr lang="en-US" sz="2800" b="1" u="none" baseline="-25000" dirty="0"/>
              <a:t>2</a:t>
            </a:r>
            <a:r>
              <a:rPr lang="en-US" sz="2800" b="1" u="none" dirty="0">
                <a:solidFill>
                  <a:schemeClr val="hlink"/>
                </a:solidFill>
              </a:rPr>
              <a:t>V</a:t>
            </a:r>
            <a:r>
              <a:rPr lang="en-US" sz="2800" b="1" u="none" baseline="-25000" dirty="0"/>
              <a:t>2</a:t>
            </a:r>
          </a:p>
        </p:txBody>
      </p:sp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408148"/>
            <a:ext cx="2590800" cy="376366"/>
          </a:xfrm>
          <a:prstGeom prst="rect">
            <a:avLst/>
          </a:prstGeom>
          <a:noFill/>
        </p:spPr>
      </p:pic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4098925" y="5827713"/>
            <a:ext cx="2301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none"/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1600200" y="518160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P</a:t>
            </a:r>
            <a:r>
              <a:rPr lang="en-US" sz="2800" b="1" u="sng" baseline="-25000" dirty="0">
                <a:solidFill>
                  <a:srgbClr val="FF0000"/>
                </a:solidFill>
              </a:rPr>
              <a:t>1</a:t>
            </a:r>
            <a:r>
              <a:rPr lang="en-US" sz="2800" u="sng" dirty="0"/>
              <a:t> </a:t>
            </a:r>
            <a:r>
              <a:rPr lang="en-US" sz="2800" u="none" dirty="0" smtClean="0"/>
              <a:t> = </a:t>
            </a:r>
            <a:r>
              <a:rPr lang="en-US" sz="2800" b="1" u="sng" dirty="0">
                <a:solidFill>
                  <a:schemeClr val="hlink"/>
                </a:solidFill>
              </a:rPr>
              <a:t>1/V</a:t>
            </a:r>
            <a:r>
              <a:rPr lang="en-US" sz="2800" b="1" u="sng" baseline="-250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800" b="1" u="none" dirty="0">
                <a:solidFill>
                  <a:srgbClr val="FF0000"/>
                </a:solidFill>
              </a:rPr>
              <a:t>P</a:t>
            </a:r>
            <a:r>
              <a:rPr lang="en-US" sz="2800" b="1" u="none" baseline="-25000" dirty="0">
                <a:solidFill>
                  <a:srgbClr val="FF0000"/>
                </a:solidFill>
              </a:rPr>
              <a:t>2</a:t>
            </a:r>
            <a:r>
              <a:rPr lang="en-US" sz="2800" u="none" dirty="0"/>
              <a:t> </a:t>
            </a:r>
            <a:r>
              <a:rPr lang="en-US" sz="2800" u="none" dirty="0" smtClean="0"/>
              <a:t>    </a:t>
            </a:r>
            <a:r>
              <a:rPr lang="en-US" sz="2800" b="1" u="none" dirty="0" smtClean="0">
                <a:solidFill>
                  <a:schemeClr val="hlink"/>
                </a:solidFill>
              </a:rPr>
              <a:t>1/V</a:t>
            </a:r>
            <a:r>
              <a:rPr lang="en-US" sz="2800" b="1" u="none" baseline="-25000" dirty="0" smtClean="0">
                <a:solidFill>
                  <a:schemeClr val="hlink"/>
                </a:solidFill>
              </a:rPr>
              <a:t>2</a:t>
            </a:r>
            <a:endParaRPr lang="en-US" sz="2800" b="1" u="none" baseline="-25000" dirty="0">
              <a:solidFill>
                <a:schemeClr val="hlin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743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</a:t>
            </a:r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271FD1"/>
                </a:solidFill>
              </a:rPr>
              <a:t>V</a:t>
            </a:r>
            <a:r>
              <a:rPr lang="en-US" sz="3200" b="1" dirty="0" smtClean="0"/>
              <a:t> vary</a:t>
            </a:r>
            <a:endParaRPr lang="en-US" sz="32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43600" y="3505200"/>
            <a:ext cx="0" cy="2209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5715000"/>
            <a:ext cx="2438400" cy="0"/>
          </a:xfrm>
          <a:prstGeom prst="line">
            <a:avLst/>
          </a:prstGeom>
          <a:ln w="47625">
            <a:solidFill>
              <a:srgbClr val="271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3800" y="5867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71FD1"/>
                </a:solidFill>
              </a:rPr>
              <a:t>V</a:t>
            </a:r>
            <a:endParaRPr lang="en-US" sz="3200" b="1" dirty="0">
              <a:solidFill>
                <a:srgbClr val="271FD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505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312023" y="3630967"/>
            <a:ext cx="2166152" cy="1526959"/>
          </a:xfrm>
          <a:custGeom>
            <a:avLst/>
            <a:gdLst>
              <a:gd name="connsiteX0" fmla="*/ 0 w 2166152"/>
              <a:gd name="connsiteY0" fmla="*/ 0 h 1526959"/>
              <a:gd name="connsiteX1" fmla="*/ 115410 w 2166152"/>
              <a:gd name="connsiteY1" fmla="*/ 346229 h 1526959"/>
              <a:gd name="connsiteX2" fmla="*/ 257453 w 2166152"/>
              <a:gd name="connsiteY2" fmla="*/ 630315 h 1526959"/>
              <a:gd name="connsiteX3" fmla="*/ 390618 w 2166152"/>
              <a:gd name="connsiteY3" fmla="*/ 790113 h 1526959"/>
              <a:gd name="connsiteX4" fmla="*/ 568171 w 2166152"/>
              <a:gd name="connsiteY4" fmla="*/ 967666 h 1526959"/>
              <a:gd name="connsiteX5" fmla="*/ 852257 w 2166152"/>
              <a:gd name="connsiteY5" fmla="*/ 1136342 h 1526959"/>
              <a:gd name="connsiteX6" fmla="*/ 1358284 w 2166152"/>
              <a:gd name="connsiteY6" fmla="*/ 1340528 h 1526959"/>
              <a:gd name="connsiteX7" fmla="*/ 1722268 w 2166152"/>
              <a:gd name="connsiteY7" fmla="*/ 1438183 h 1526959"/>
              <a:gd name="connsiteX8" fmla="*/ 2166152 w 2166152"/>
              <a:gd name="connsiteY8" fmla="*/ 1526959 h 1526959"/>
              <a:gd name="connsiteX9" fmla="*/ 2166152 w 2166152"/>
              <a:gd name="connsiteY9" fmla="*/ 1526959 h 15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6152" h="1526959">
                <a:moveTo>
                  <a:pt x="0" y="0"/>
                </a:moveTo>
                <a:cubicBezTo>
                  <a:pt x="36250" y="120588"/>
                  <a:pt x="72501" y="241176"/>
                  <a:pt x="115410" y="346229"/>
                </a:cubicBezTo>
                <a:cubicBezTo>
                  <a:pt x="158319" y="451282"/>
                  <a:pt x="211585" y="556334"/>
                  <a:pt x="257453" y="630315"/>
                </a:cubicBezTo>
                <a:cubicBezTo>
                  <a:pt x="303321" y="704296"/>
                  <a:pt x="338832" y="733888"/>
                  <a:pt x="390618" y="790113"/>
                </a:cubicBezTo>
                <a:cubicBezTo>
                  <a:pt x="442404" y="846338"/>
                  <a:pt x="491231" y="909961"/>
                  <a:pt x="568171" y="967666"/>
                </a:cubicBezTo>
                <a:cubicBezTo>
                  <a:pt x="645111" y="1025371"/>
                  <a:pt x="720571" y="1074198"/>
                  <a:pt x="852257" y="1136342"/>
                </a:cubicBezTo>
                <a:cubicBezTo>
                  <a:pt x="983943" y="1198486"/>
                  <a:pt x="1213282" y="1290221"/>
                  <a:pt x="1358284" y="1340528"/>
                </a:cubicBezTo>
                <a:cubicBezTo>
                  <a:pt x="1503286" y="1390835"/>
                  <a:pt x="1587623" y="1407111"/>
                  <a:pt x="1722268" y="1438183"/>
                </a:cubicBezTo>
                <a:cubicBezTo>
                  <a:pt x="1856913" y="1469255"/>
                  <a:pt x="2166152" y="1526959"/>
                  <a:pt x="2166152" y="1526959"/>
                </a:cubicBezTo>
                <a:lnTo>
                  <a:pt x="2166152" y="1526959"/>
                </a:lnTo>
              </a:path>
            </a:pathLst>
          </a:cu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/>
      <p:bldP spid="139271" grpId="0"/>
      <p:bldP spid="139272" grpId="0"/>
      <p:bldP spid="139273" grpId="0"/>
      <p:bldP spid="139275" grpId="0" animBg="1"/>
      <p:bldP spid="139276" grpId="0"/>
      <p:bldP spid="139277" grpId="0" animBg="1"/>
      <p:bldP spid="139280" grpId="0"/>
      <p:bldP spid="17" grpId="0"/>
      <p:bldP spid="23" grpId="0"/>
      <p:bldP spid="24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66CC"/>
                </a:solidFill>
              </a:rPr>
              <a:t>Empiric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gas law</a:t>
            </a:r>
            <a:r>
              <a:rPr lang="en-US" sz="3200" b="1" dirty="0"/>
              <a:t> derivations:</a:t>
            </a:r>
            <a:br>
              <a:rPr lang="en-US" sz="3200" b="1" dirty="0"/>
            </a:br>
            <a:r>
              <a:rPr lang="en-US" sz="3200" b="1" dirty="0"/>
              <a:t>the common sense way (cont.)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343400" cy="819150"/>
          </a:xfrm>
          <a:prstGeom prst="rect">
            <a:avLst/>
          </a:prstGeom>
          <a:noFill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631" y="1524000"/>
            <a:ext cx="4048369" cy="457200"/>
          </a:xfrm>
          <a:prstGeom prst="rect">
            <a:avLst/>
          </a:prstGeom>
          <a:noFill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638800" y="19812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/>
              <a:t>n     </a:t>
            </a:r>
            <a:r>
              <a:rPr lang="en-US" sz="2800" b="1" u="none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143000" y="2590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none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0033CC"/>
                </a:solidFill>
              </a:rPr>
              <a:t>T</a:t>
            </a:r>
            <a:r>
              <a:rPr lang="en-US" sz="3200" b="1" u="none" dirty="0"/>
              <a:t> </a:t>
            </a:r>
            <a:r>
              <a:rPr lang="en-US" sz="3200" b="1" u="none" dirty="0">
                <a:solidFill>
                  <a:srgbClr val="0066CC"/>
                </a:solidFill>
              </a:rPr>
              <a:t>up</a:t>
            </a:r>
            <a:r>
              <a:rPr lang="en-US" sz="3200" b="1" u="none" dirty="0">
                <a:sym typeface="Symbol" pitchFamily="18" charset="2"/>
              </a:rPr>
              <a:t> ?? 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514600" y="22860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</a:rPr>
              <a:t>P</a:t>
            </a:r>
            <a:r>
              <a:rPr lang="en-US" sz="3200" b="1" u="none" dirty="0">
                <a:solidFill>
                  <a:schemeClr val="hlink"/>
                </a:solidFill>
              </a:rPr>
              <a:t>  </a:t>
            </a:r>
            <a:r>
              <a:rPr lang="en-US" sz="3200" b="1" u="none" dirty="0">
                <a:solidFill>
                  <a:srgbClr val="0066CC"/>
                </a:solidFill>
              </a:rPr>
              <a:t>up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0" y="3048000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0033CC"/>
                </a:solidFill>
              </a:rPr>
              <a:t>T</a:t>
            </a:r>
            <a:r>
              <a:rPr lang="en-US" sz="3200" b="1" u="none" dirty="0"/>
              <a:t> </a:t>
            </a:r>
            <a:r>
              <a:rPr lang="en-US" sz="3200" b="1" u="none" dirty="0">
                <a:solidFill>
                  <a:srgbClr val="FF0000"/>
                </a:solidFill>
              </a:rPr>
              <a:t>down</a:t>
            </a:r>
            <a:r>
              <a:rPr lang="en-US" sz="3200" b="1" u="none" dirty="0">
                <a:sym typeface="Symbol" pitchFamily="18" charset="2"/>
              </a:rPr>
              <a:t> ?? 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819400" y="30480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</a:rPr>
              <a:t>P</a:t>
            </a:r>
            <a:r>
              <a:rPr lang="en-US" sz="3200" b="1" u="none" dirty="0">
                <a:solidFill>
                  <a:schemeClr val="hlink"/>
                </a:solidFill>
              </a:rPr>
              <a:t>  </a:t>
            </a:r>
            <a:r>
              <a:rPr lang="en-US" sz="3200" b="1" u="none" dirty="0">
                <a:solidFill>
                  <a:srgbClr val="FF0000"/>
                </a:solidFill>
              </a:rPr>
              <a:t>down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2286000" y="44196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>
                <a:solidFill>
                  <a:srgbClr val="FF0000"/>
                </a:solidFill>
              </a:rPr>
              <a:t>P = </a:t>
            </a:r>
            <a:r>
              <a:rPr lang="en-US" sz="2800" b="1" dirty="0" err="1" smtClean="0"/>
              <a:t>a</a:t>
            </a:r>
            <a:r>
              <a:rPr lang="en-US" sz="2800" b="1" u="none" dirty="0" err="1" smtClean="0">
                <a:solidFill>
                  <a:srgbClr val="0070C0"/>
                </a:solidFill>
              </a:rPr>
              <a:t>T</a:t>
            </a:r>
            <a:endParaRPr lang="en-US" sz="2800" b="1" u="none" dirty="0">
              <a:solidFill>
                <a:srgbClr val="0070C0"/>
              </a:solidFill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57200" y="3810000"/>
            <a:ext cx="50292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/>
              <a:t>GAY-LUSSAC’S </a:t>
            </a:r>
            <a:r>
              <a:rPr lang="en-US" sz="2400" b="1" u="none" dirty="0" smtClean="0"/>
              <a:t>LAW (not in text)</a:t>
            </a:r>
            <a:endParaRPr lang="en-US" sz="2400" b="1" u="none" dirty="0"/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1981200" y="6019800"/>
            <a:ext cx="25908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</a:rPr>
              <a:t>P</a:t>
            </a:r>
            <a:r>
              <a:rPr lang="en-US" sz="2800" b="1" u="none" baseline="-25000" dirty="0"/>
              <a:t>1</a:t>
            </a:r>
            <a:r>
              <a:rPr lang="en-US" sz="2800" b="1" u="none" dirty="0"/>
              <a:t>/</a:t>
            </a:r>
            <a:r>
              <a:rPr lang="en-US" sz="2800" b="1" u="none" dirty="0">
                <a:solidFill>
                  <a:srgbClr val="0066CC"/>
                </a:solidFill>
              </a:rPr>
              <a:t>T</a:t>
            </a:r>
            <a:r>
              <a:rPr lang="en-US" sz="2800" b="1" u="none" baseline="-25000" dirty="0">
                <a:solidFill>
                  <a:srgbClr val="0066CC"/>
                </a:solidFill>
              </a:rPr>
              <a:t>1</a:t>
            </a:r>
            <a:r>
              <a:rPr lang="en-US" sz="2800" b="1" u="none" dirty="0"/>
              <a:t>= </a:t>
            </a:r>
            <a:r>
              <a:rPr lang="en-US" sz="2800" b="1" u="none" dirty="0">
                <a:solidFill>
                  <a:srgbClr val="FF0000"/>
                </a:solidFill>
              </a:rPr>
              <a:t>P</a:t>
            </a:r>
            <a:r>
              <a:rPr lang="en-US" sz="2800" b="1" u="none" baseline="-25000" dirty="0"/>
              <a:t>2</a:t>
            </a:r>
            <a:r>
              <a:rPr lang="en-US" sz="2800" b="1" u="none" dirty="0"/>
              <a:t>/</a:t>
            </a:r>
            <a:r>
              <a:rPr lang="en-US" sz="2800" b="1" u="none" dirty="0">
                <a:solidFill>
                  <a:srgbClr val="0066CC"/>
                </a:solidFill>
              </a:rPr>
              <a:t>T</a:t>
            </a:r>
            <a:r>
              <a:rPr lang="en-US" sz="2800" b="1" u="none" baseline="-25000" dirty="0"/>
              <a:t>2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2209800" y="4876800"/>
            <a:ext cx="1752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0066CC"/>
                </a:solidFill>
              </a:rPr>
              <a:t>T</a:t>
            </a:r>
            <a:r>
              <a:rPr lang="en-US" sz="2800" b="1" u="sng" baseline="-25000" dirty="0">
                <a:solidFill>
                  <a:srgbClr val="0066CC"/>
                </a:solidFill>
              </a:rPr>
              <a:t>1</a:t>
            </a:r>
            <a:r>
              <a:rPr lang="en-US" sz="2800" b="1" u="sng" dirty="0"/>
              <a:t> </a:t>
            </a:r>
            <a:r>
              <a:rPr lang="en-US" sz="2800" b="1" u="none" dirty="0"/>
              <a:t> </a:t>
            </a:r>
            <a:r>
              <a:rPr lang="en-US" sz="2800" u="none" dirty="0"/>
              <a:t>= </a:t>
            </a:r>
            <a:r>
              <a:rPr lang="en-US" sz="2800" b="1" u="sng" dirty="0">
                <a:solidFill>
                  <a:srgbClr val="FF0000"/>
                </a:solidFill>
              </a:rPr>
              <a:t>P</a:t>
            </a:r>
            <a:r>
              <a:rPr lang="en-US" sz="2800" b="1" u="sng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en-US" sz="2800" b="1" u="none" dirty="0">
                <a:solidFill>
                  <a:srgbClr val="0066CC"/>
                </a:solidFill>
              </a:rPr>
              <a:t>T</a:t>
            </a:r>
            <a:r>
              <a:rPr lang="en-US" sz="2800" b="1" u="none" baseline="-25000" dirty="0">
                <a:solidFill>
                  <a:srgbClr val="0066CC"/>
                </a:solidFill>
              </a:rPr>
              <a:t>2</a:t>
            </a:r>
            <a:r>
              <a:rPr lang="en-US" sz="2800" b="1" u="none" dirty="0">
                <a:solidFill>
                  <a:srgbClr val="0066CC"/>
                </a:solidFill>
              </a:rPr>
              <a:t> </a:t>
            </a:r>
            <a:r>
              <a:rPr lang="en-US" sz="2800" u="none" dirty="0"/>
              <a:t>    </a:t>
            </a:r>
            <a:r>
              <a:rPr lang="en-US" sz="2800" b="1" u="none" dirty="0">
                <a:solidFill>
                  <a:srgbClr val="FF0000"/>
                </a:solidFill>
              </a:rPr>
              <a:t>P</a:t>
            </a:r>
            <a:r>
              <a:rPr lang="en-US" sz="2800" b="1" u="none" baseline="-25000" dirty="0">
                <a:solidFill>
                  <a:srgbClr val="FF0000"/>
                </a:solidFill>
              </a:rPr>
              <a:t>2</a:t>
            </a:r>
            <a:r>
              <a:rPr lang="en-US" u="none" dirty="0"/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2590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</a:t>
            </a:r>
            <a:r>
              <a:rPr lang="en-US" sz="3200" b="1" dirty="0" smtClean="0">
                <a:solidFill>
                  <a:srgbClr val="0070C0"/>
                </a:solidFill>
              </a:rPr>
              <a:t>T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 vary</a:t>
            </a:r>
            <a:endParaRPr lang="en-US" sz="3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172200" y="3733800"/>
            <a:ext cx="0" cy="18288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5562600"/>
            <a:ext cx="2057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3657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5715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172200" y="3810000"/>
            <a:ext cx="99060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4724400"/>
            <a:ext cx="1219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r>
              <a:rPr lang="en-US" sz="2800" b="1" dirty="0" smtClean="0"/>
              <a:t> in 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42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140295" grpId="0"/>
      <p:bldP spid="140296" grpId="0"/>
      <p:bldP spid="140297" grpId="0"/>
      <p:bldP spid="140298" grpId="0"/>
      <p:bldP spid="140300" grpId="0"/>
      <p:bldP spid="140301" grpId="0" animBg="1"/>
      <p:bldP spid="140302" grpId="0" animBg="1"/>
      <p:bldP spid="140303" grpId="0"/>
      <p:bldP spid="16" grpId="0"/>
      <p:bldP spid="21" grpId="0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924800" cy="14779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Boyle, Gay-Lussac and Charles Laws are reflected in the  </a:t>
            </a:r>
            <a:r>
              <a:rPr lang="en-US" sz="2800" b="1" dirty="0">
                <a:solidFill>
                  <a:srgbClr val="0000FF"/>
                </a:solidFill>
              </a:rPr>
              <a:t>Combined Gas </a:t>
            </a:r>
            <a:r>
              <a:rPr lang="en-US" sz="2800" b="1" dirty="0" smtClean="0">
                <a:solidFill>
                  <a:srgbClr val="0000FF"/>
                </a:solidFill>
              </a:rPr>
              <a:t>Law </a:t>
            </a:r>
            <a:r>
              <a:rPr lang="en-US" sz="2800" b="1" dirty="0" smtClean="0"/>
              <a:t>(when n is constant)</a:t>
            </a:r>
            <a:r>
              <a:rPr lang="en-US" sz="2800" b="1" dirty="0">
                <a:solidFill>
                  <a:srgbClr val="0000FF"/>
                </a:solidFill>
              </a:rPr>
              <a:t/>
            </a:r>
            <a:br>
              <a:rPr lang="en-US" sz="2800" b="1" dirty="0">
                <a:solidFill>
                  <a:srgbClr val="0000FF"/>
                </a:solidFill>
              </a:rPr>
            </a:br>
            <a:endParaRPr lang="en-US" sz="2800" dirty="0"/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133600" y="2514600"/>
            <a:ext cx="3429000" cy="83099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none" dirty="0"/>
              <a:t>	    = 	</a:t>
            </a:r>
            <a:r>
              <a:rPr lang="en-US" sz="2400" b="1" u="sng" dirty="0"/>
              <a:t>   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14478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constant n,P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133600" y="37338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none" dirty="0"/>
              <a:t>	    = 	</a:t>
            </a:r>
            <a:r>
              <a:rPr lang="en-US" sz="2400" b="1" u="sng" dirty="0"/>
              <a:t>   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H="1">
            <a:off x="2286000" y="38100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 flipH="1">
            <a:off x="4343400" y="38100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943600" y="3886200"/>
            <a:ext cx="19050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Charles’ Law (P</a:t>
            </a:r>
            <a:r>
              <a:rPr lang="en-US" b="1" u="none" baseline="-25000"/>
              <a:t>1</a:t>
            </a:r>
            <a:r>
              <a:rPr lang="en-US" b="1" u="none"/>
              <a:t>=P</a:t>
            </a:r>
            <a:r>
              <a:rPr lang="en-US" b="1" u="none" baseline="-25000"/>
              <a:t>2</a:t>
            </a:r>
            <a:r>
              <a:rPr lang="en-US" b="1" u="none"/>
              <a:t>)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33400" y="4724400"/>
            <a:ext cx="12954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constant  n, T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019800" y="4724400"/>
            <a:ext cx="16764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Boyle’s Law (T</a:t>
            </a:r>
            <a:r>
              <a:rPr lang="en-US" b="1" u="none" baseline="-25000"/>
              <a:t>1</a:t>
            </a:r>
            <a:r>
              <a:rPr lang="en-US" b="1" u="none"/>
              <a:t>=T</a:t>
            </a:r>
            <a:r>
              <a:rPr lang="en-US" b="1" u="none" baseline="-25000"/>
              <a:t>2</a:t>
            </a:r>
            <a:r>
              <a:rPr lang="en-US" b="1" u="none"/>
              <a:t>)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533400" y="5638800"/>
            <a:ext cx="12954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constant  n, V</a:t>
            </a:r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 flipH="1">
            <a:off x="2590800" y="55626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 flipH="1">
            <a:off x="4724400" y="55626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5867400" y="5562600"/>
            <a:ext cx="2743200" cy="7794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Gay-Lussac’s Law</a:t>
            </a:r>
          </a:p>
          <a:p>
            <a:pPr>
              <a:spcBef>
                <a:spcPct val="50000"/>
              </a:spcBef>
            </a:pPr>
            <a:r>
              <a:rPr lang="en-US" b="1" u="none"/>
              <a:t>(V</a:t>
            </a:r>
            <a:r>
              <a:rPr lang="en-US" b="1" u="none" baseline="-25000"/>
              <a:t>1</a:t>
            </a:r>
            <a:r>
              <a:rPr lang="en-US" b="1" u="none"/>
              <a:t>=V</a:t>
            </a:r>
            <a:r>
              <a:rPr lang="en-US" b="1" u="none" baseline="-25000"/>
              <a:t>2</a:t>
            </a:r>
            <a:r>
              <a:rPr lang="en-US" b="1" u="none"/>
              <a:t>)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638800" y="2743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>
                <a:solidFill>
                  <a:srgbClr val="0000FF"/>
                </a:solidFill>
              </a:rPr>
              <a:t>Combined Gas Law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81000" y="2667000"/>
            <a:ext cx="14478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none"/>
              <a:t>constant</a:t>
            </a:r>
          </a:p>
          <a:p>
            <a:r>
              <a:rPr lang="en-US" b="1" u="none"/>
              <a:t> n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2133600" y="45720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none" dirty="0"/>
              <a:t>	    = 	   </a:t>
            </a:r>
            <a:r>
              <a:rPr lang="en-US" sz="2400" b="1" u="sng" dirty="0"/>
              <a:t>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 flipH="1">
            <a:off x="2514600" y="50292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H="1">
            <a:off x="4648200" y="50292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2057400" y="54864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	</a:t>
            </a:r>
            <a:r>
              <a:rPr lang="en-US" sz="2400" b="1" u="none" dirty="0"/>
              <a:t>    = 	   </a:t>
            </a:r>
            <a:r>
              <a:rPr lang="en-US" sz="2400" b="1" u="sng" dirty="0"/>
              <a:t>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228600" y="1981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Conditions</a:t>
            </a: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5791200" y="1981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Name of Gas Law</a:t>
            </a:r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514600" y="1981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 Black" pitchFamily="34" charset="0"/>
              </a:rPr>
              <a:t>Gas Law Equation</a:t>
            </a:r>
          </a:p>
        </p:txBody>
      </p:sp>
    </p:spTree>
    <p:extLst>
      <p:ext uri="{BB962C8B-B14F-4D97-AF65-F5344CB8AC3E}">
        <p14:creationId xmlns:p14="http://schemas.microsoft.com/office/powerpoint/2010/main" val="7757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41316" grpId="0" animBg="1"/>
      <p:bldP spid="141317" grpId="0"/>
      <p:bldP spid="141318" grpId="0" animBg="1"/>
      <p:bldP spid="141319" grpId="0" animBg="1"/>
      <p:bldP spid="141320" grpId="0" animBg="1"/>
      <p:bldP spid="141321" grpId="0" animBg="1"/>
      <p:bldP spid="141322" grpId="0" animBg="1"/>
      <p:bldP spid="141323" grpId="0" animBg="1"/>
      <p:bldP spid="141324" grpId="0" animBg="1"/>
      <p:bldP spid="141325" grpId="0" animBg="1"/>
      <p:bldP spid="141326" grpId="0" animBg="1"/>
      <p:bldP spid="141327" grpId="0"/>
      <p:bldP spid="141328" grpId="0" animBg="1"/>
      <p:bldP spid="141329" grpId="0"/>
      <p:bldP spid="141330" grpId="0" animBg="1"/>
      <p:bldP spid="141331" grpId="0" animBg="1"/>
      <p:bldP spid="141332" grpId="0"/>
      <p:bldP spid="141333" grpId="0"/>
      <p:bldP spid="141334" grpId="0"/>
      <p:bldP spid="1413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7" y="70896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 panose="05050102010706020507" pitchFamily="18" charset="2"/>
              </a:rPr>
              <a:t>Sum of Product </a:t>
            </a:r>
            <a:r>
              <a:rPr lang="en-US" sz="3600" dirty="0" err="1" smtClean="0">
                <a:sym typeface="Symbol" panose="05050102010706020507" pitchFamily="18" charset="2"/>
              </a:rPr>
              <a:t>H</a:t>
            </a:r>
            <a:r>
              <a:rPr lang="en-US" sz="3600" baseline="-25000" dirty="0" err="1" smtClean="0">
                <a:sym typeface="Symbol" panose="05050102010706020507" pitchFamily="18" charset="2"/>
              </a:rPr>
              <a:t>f</a:t>
            </a:r>
            <a:r>
              <a:rPr lang="en-US" sz="3600" baseline="30000" dirty="0" err="1" smtClean="0">
                <a:sym typeface="Symbol" panose="05050102010706020507" pitchFamily="18" charset="2"/>
              </a:rPr>
              <a:t>o</a:t>
            </a:r>
            <a:r>
              <a:rPr lang="en-US" sz="3600" dirty="0" smtClean="0">
                <a:sym typeface="Symbol" panose="05050102010706020507" pitchFamily="18" charset="2"/>
              </a:rPr>
              <a:t> – Sum of Reactant </a:t>
            </a:r>
            <a:r>
              <a:rPr lang="en-US" sz="3600" dirty="0" err="1" smtClean="0">
                <a:sym typeface="Symbol" panose="05050102010706020507" pitchFamily="18" charset="2"/>
              </a:rPr>
              <a:t>H</a:t>
            </a:r>
            <a:r>
              <a:rPr lang="en-US" sz="3600" baseline="-25000" dirty="0" err="1" smtClean="0">
                <a:sym typeface="Symbol" panose="05050102010706020507" pitchFamily="18" charset="2"/>
              </a:rPr>
              <a:t>f</a:t>
            </a:r>
            <a:r>
              <a:rPr lang="en-US" sz="3600" baseline="30000" dirty="0" err="1" smtClean="0">
                <a:sym typeface="Symbol" panose="05050102010706020507" pitchFamily="18" charset="2"/>
              </a:rPr>
              <a:t>o</a:t>
            </a:r>
            <a:r>
              <a:rPr lang="en-US" sz="3600" baseline="30000" dirty="0" smtClean="0">
                <a:sym typeface="Symbol" panose="05050102010706020507" pitchFamily="18" charset="2"/>
              </a:rPr>
              <a:t> </a:t>
            </a:r>
          </a:p>
          <a:p>
            <a:r>
              <a:rPr lang="en-US" sz="3600" baseline="30000" dirty="0">
                <a:sym typeface="Symbol" panose="05050102010706020507" pitchFamily="18" charset="2"/>
              </a:rPr>
              <a:t>	</a:t>
            </a:r>
            <a:r>
              <a:rPr lang="en-US" sz="3600" baseline="30000" dirty="0" smtClean="0">
                <a:sym typeface="Symbol" panose="05050102010706020507" pitchFamily="18" charset="2"/>
              </a:rPr>
              <a:t>	</a:t>
            </a:r>
            <a:r>
              <a:rPr lang="en-US" sz="3600" dirty="0" smtClean="0">
                <a:sym typeface="Symbol" panose="05050102010706020507" pitchFamily="18" charset="2"/>
              </a:rPr>
              <a:t>= Heat of Reaction </a:t>
            </a:r>
            <a:r>
              <a:rPr lang="en-US" sz="3600" dirty="0">
                <a:sym typeface="Symbol" panose="05050102010706020507" pitchFamily="18" charset="2"/>
              </a:rPr>
              <a:t></a:t>
            </a:r>
            <a:r>
              <a:rPr lang="en-US" sz="3600" dirty="0" smtClean="0">
                <a:sym typeface="Symbol" panose="05050102010706020507" pitchFamily="18" charset="2"/>
              </a:rPr>
              <a:t>H</a:t>
            </a:r>
            <a:r>
              <a:rPr lang="en-US" sz="3600" baseline="30000" dirty="0" smtClean="0">
                <a:sym typeface="Symbol" panose="05050102010706020507" pitchFamily="18" charset="2"/>
              </a:rPr>
              <a:t>o</a:t>
            </a:r>
            <a:endParaRPr lang="en-US" sz="3600" dirty="0"/>
          </a:p>
          <a:p>
            <a:r>
              <a:rPr lang="en-US" sz="3600" dirty="0" smtClean="0">
                <a:sym typeface="Symbol" panose="05050102010706020507" pitchFamily="18" charset="2"/>
              </a:rPr>
              <a:t>  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4343400"/>
            <a:ext cx="5105400" cy="0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5400" y="2683277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Reactants </a:t>
            </a:r>
          </a:p>
          <a:p>
            <a:r>
              <a:rPr lang="en-US" sz="32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</a:t>
            </a:r>
            <a:r>
              <a:rPr lang="en-US" sz="3200" b="1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lang="en-US" sz="3200" b="1" baseline="30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13527" y="2683277"/>
            <a:ext cx="20966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2683277"/>
            <a:ext cx="0" cy="166012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8753" y="276808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Products</a:t>
            </a:r>
          </a:p>
          <a:p>
            <a:r>
              <a:rPr lang="en-US" sz="3200" b="1" dirty="0">
                <a:solidFill>
                  <a:srgbClr val="002060"/>
                </a:solidFill>
                <a:sym typeface="Symbol" panose="05050102010706020507" pitchFamily="18" charset="2"/>
              </a:rPr>
              <a:t></a:t>
            </a:r>
            <a:r>
              <a:rPr lang="en-US" sz="3200" b="1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lang="en-US" sz="3200" b="1" baseline="30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o</a:t>
            </a:r>
            <a:endParaRPr lang="en-US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3903419"/>
            <a:ext cx="2438400" cy="70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33600" y="6096000"/>
            <a:ext cx="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23963" y="3910454"/>
            <a:ext cx="0" cy="43294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464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Element reference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the </a:t>
            </a:r>
            <a:r>
              <a:rPr lang="en-US" sz="32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</a:t>
            </a:r>
            <a:r>
              <a:rPr lang="en-US" sz="3200" b="1" dirty="0" err="1">
                <a:solidFill>
                  <a:srgbClr val="00206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lang="en-US" sz="3200" b="1" baseline="30000" dirty="0" err="1">
                <a:solidFill>
                  <a:srgbClr val="002060"/>
                </a:solidFill>
                <a:sym typeface="Symbol" panose="05050102010706020507" pitchFamily="18" charset="2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 tabulations are good for: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10200" y="2683277"/>
            <a:ext cx="0" cy="122014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40091" y="3048000"/>
            <a:ext cx="94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Symbol" panose="05050102010706020507" pitchFamily="18" charset="2"/>
              </a:rPr>
              <a:t>H</a:t>
            </a:r>
            <a:r>
              <a:rPr lang="en-US" sz="3600" b="1" baseline="30000" dirty="0">
                <a:sym typeface="Symbol" panose="05050102010706020507" pitchFamily="18" charset="2"/>
              </a:rPr>
              <a:t>o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52600" y="5562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 for also: text figures 6.6-6.8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71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When n varies….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457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Blowing up a balloon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143000"/>
            <a:ext cx="3048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varies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828800"/>
            <a:ext cx="426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n, </a:t>
            </a:r>
            <a:r>
              <a:rPr lang="en-US" sz="2700" b="1" dirty="0" smtClean="0">
                <a:solidFill>
                  <a:srgbClr val="0070C0"/>
                </a:solidFill>
              </a:rPr>
              <a:t>V</a:t>
            </a:r>
            <a:r>
              <a:rPr lang="en-US" sz="2700" b="1" dirty="0" smtClean="0"/>
              <a:t> (1st time n changes)</a:t>
            </a:r>
            <a:endParaRPr lang="en-US" sz="2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362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=&gt; </a:t>
            </a:r>
            <a:r>
              <a:rPr lang="en-US" sz="2800" b="1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271FD1"/>
                </a:solidFill>
              </a:rPr>
              <a:t>T </a:t>
            </a:r>
            <a:r>
              <a:rPr lang="en-US" sz="2800" dirty="0" smtClean="0"/>
              <a:t>are constant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n </a:t>
            </a:r>
            <a:r>
              <a:rPr lang="en-US" sz="2800" b="1" dirty="0" smtClean="0">
                <a:solidFill>
                  <a:srgbClr val="FF0000"/>
                </a:solidFill>
              </a:rPr>
              <a:t>up</a:t>
            </a:r>
            <a:r>
              <a:rPr lang="en-US" sz="2800" b="1" dirty="0" smtClean="0"/>
              <a:t> ?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82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</a:t>
            </a:r>
            <a:r>
              <a:rPr lang="en-US" sz="3200" b="1" dirty="0" smtClean="0">
                <a:solidFill>
                  <a:srgbClr val="0070C0"/>
                </a:solidFill>
              </a:rPr>
              <a:t>V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up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36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 </a:t>
            </a:r>
            <a:r>
              <a:rPr lang="en-US" sz="2800" b="1" dirty="0" smtClean="0">
                <a:solidFill>
                  <a:srgbClr val="3399FF"/>
                </a:solidFill>
              </a:rPr>
              <a:t>down 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2362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</a:t>
            </a:r>
            <a:r>
              <a:rPr lang="en-US" sz="3200" b="1" dirty="0" smtClean="0">
                <a:solidFill>
                  <a:srgbClr val="0070C0"/>
                </a:solidFill>
              </a:rPr>
              <a:t>V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3399FF"/>
                </a:solidFill>
              </a:rPr>
              <a:t>down</a:t>
            </a:r>
            <a:endParaRPr lang="en-US" sz="3200" b="1" dirty="0">
              <a:solidFill>
                <a:srgbClr val="3399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0" y="3810000"/>
            <a:ext cx="0" cy="190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5715000"/>
            <a:ext cx="27432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7600" y="5867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3810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V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334000" y="4572000"/>
            <a:ext cx="2209800" cy="1143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3200400"/>
            <a:ext cx="480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Avogadro’s Law </a:t>
            </a:r>
            <a:r>
              <a:rPr lang="en-US" sz="2400" b="1" dirty="0" smtClean="0"/>
              <a:t>(pp. 289-90)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3810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V</a:t>
            </a:r>
            <a:r>
              <a:rPr lang="en-US" sz="3200" b="1" dirty="0" smtClean="0"/>
              <a:t>=an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A sample of oxygen gas is expanded from 20 to 50</a:t>
            </a:r>
          </a:p>
          <a:p>
            <a:pPr marL="514350" indent="-514350"/>
            <a:r>
              <a:rPr lang="en-US" sz="2800" dirty="0" smtClean="0"/>
              <a:t>       liters at constant temperature. The final pressure is 4 atm. What was the initial pressure ?	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1447800"/>
            <a:ext cx="2286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=10 </a:t>
            </a:r>
            <a:r>
              <a:rPr lang="en-US" sz="3200" b="1" dirty="0" err="1" smtClean="0"/>
              <a:t>atm</a:t>
            </a:r>
            <a:endParaRPr lang="en-US" sz="32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2438400"/>
            <a:ext cx="84941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2857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 sample of gas at fixed volume is heated from  300 K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 600 K.  If the initial pressure is  5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what is the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final pressure  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3429000"/>
            <a:ext cx="2286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= 10 </a:t>
            </a:r>
            <a:r>
              <a:rPr lang="en-US" sz="3200" b="1" dirty="0" err="1" smtClean="0"/>
              <a:t>atm</a:t>
            </a:r>
            <a:endParaRPr lang="en-US" sz="3200" b="1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419600"/>
            <a:ext cx="8464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>
                <a:tab pos="2857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The volume of a piston at fixed pressure changes as it is cooled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from 500 </a:t>
            </a:r>
            <a:r>
              <a:rPr kumimoji="0" lang="en-US" sz="2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to 250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C.  If the final volume is 6.76 liters,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what is the initial volume ? 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486400"/>
            <a:ext cx="228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=10 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81" grpId="0"/>
      <p:bldP spid="5" grpId="0" animBg="1"/>
      <p:bldP spid="2048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57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685800"/>
            <a:ext cx="903926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  child’s balloon originally occupies 5 liters at sea level (P=1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and room temperature  (300 K) . It is released and is allowed to rise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 an altitude where the pressure is 0.25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and the temperature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is 150 K. What is the balloon’s new volume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2286000"/>
            <a:ext cx="99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 L</a:t>
            </a:r>
            <a:endParaRPr lang="en-US" sz="3200" b="1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957155"/>
            <a:ext cx="960782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5.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Autoclaves are essentially pressure cookers ( fixed volume and water vapor)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used to sterilize medical and biological tools like scalpels and sample bottles.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 At 1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steam has a temperature of 100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C.Would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you expect the pressure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to double if the autoclave to attains steam temperature of 200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 ?  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723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="1" dirty="0" smtClean="0"/>
              <a:t>) </a:t>
            </a:r>
            <a:r>
              <a:rPr lang="en-US" sz="2800" b="1" dirty="0" smtClean="0"/>
              <a:t>NO…must convert C</a:t>
            </a:r>
            <a:r>
              <a:rPr lang="en-US" sz="2800" b="1" dirty="0" smtClean="0">
                <a:sym typeface="Wingdings" pitchFamily="2" charset="2"/>
              </a:rPr>
              <a:t> K…ratio is not 200/100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05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pressure do you actually expect to reach at 200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638800"/>
            <a:ext cx="2819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473.15</a:t>
            </a:r>
            <a:r>
              <a:rPr lang="en-US" sz="2800" b="1" dirty="0" smtClean="0"/>
              <a:t> =1.73 </a:t>
            </a:r>
            <a:r>
              <a:rPr lang="en-US" sz="2800" b="1" dirty="0" err="1" smtClean="0"/>
              <a:t>atm</a:t>
            </a:r>
            <a:endParaRPr lang="en-US" sz="2800" b="1" u="sng" dirty="0" smtClean="0"/>
          </a:p>
          <a:p>
            <a:r>
              <a:rPr lang="en-US" sz="2800" b="1" dirty="0" smtClean="0"/>
              <a:t>373.15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22" grpId="0"/>
      <p:bldP spid="7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Board examples of calculations using heats of formation to compute heats of reaction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 H</a:t>
            </a:r>
            <a:r>
              <a:rPr lang="en-US" sz="4000" b="1" baseline="-25000" dirty="0" smtClean="0"/>
              <a:t>12</a:t>
            </a:r>
            <a:r>
              <a:rPr lang="en-US" sz="4000" b="1" dirty="0" smtClean="0"/>
              <a:t>O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(s)  +6O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  (g)</a:t>
            </a:r>
            <a:r>
              <a:rPr lang="en-US" sz="4000" b="1" dirty="0" smtClean="0">
                <a:sym typeface="Wingdings" panose="05000000000000000000" pitchFamily="2" charset="2"/>
              </a:rPr>
              <a:t> 6CO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ym typeface="Wingdings" panose="05000000000000000000" pitchFamily="2" charset="2"/>
              </a:rPr>
              <a:t>(g)+ 6H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ym typeface="Wingdings" panose="05000000000000000000" pitchFamily="2" charset="2"/>
              </a:rPr>
              <a:t>O(l)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1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2Al(s) + Fe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(s) </a:t>
            </a:r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Al</a:t>
            </a:r>
            <a:r>
              <a:rPr lang="en-US" sz="40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(s)+ 2Fe(s)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876800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smtClean="0"/>
              <a:t>-</a:t>
            </a:r>
            <a:r>
              <a:rPr lang="en-US" sz="3200" b="1" smtClean="0"/>
              <a:t>801 </a:t>
            </a:r>
            <a:r>
              <a:rPr lang="en-US" sz="3200" b="1" dirty="0" smtClean="0"/>
              <a:t>kJ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819400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-2802kJ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72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4000" dirty="0" smtClean="0"/>
              <a:t>thermite’ reaction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3505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~3700 kJ/lb glucose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2667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glucose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486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~7150 kJ/lb 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5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5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143000"/>
            <a:ext cx="8775700" cy="523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thermite</a:t>
            </a:r>
            <a:r>
              <a:rPr lang="en-US" sz="2800" b="1" dirty="0" smtClean="0"/>
              <a:t> reaction is used way to weld railroad track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48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0052"/>
            <a:ext cx="7061830" cy="4684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2504"/>
            <a:ext cx="4191000" cy="2794000"/>
          </a:xfrm>
          <a:prstGeom prst="rect">
            <a:avLst/>
          </a:prstGeom>
        </p:spPr>
      </p:pic>
      <p:graphicFrame>
        <p:nvGraphicFramePr>
          <p:cNvPr id="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45462"/>
              </p:ext>
            </p:extLst>
          </p:nvPr>
        </p:nvGraphicFramePr>
        <p:xfrm>
          <a:off x="2133600" y="5429504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ackager Shell Object" showAsIcon="1" r:id="rId5" imgW="1030320" imgH="682560" progId="Package">
                  <p:embed/>
                </p:oleObj>
              </mc:Choice>
              <mc:Fallback>
                <p:oleObj name="Packager Shell Object" showAsIcon="1" r:id="rId5" imgW="1030320" imgH="682560" progId="Packa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29504"/>
                        <a:ext cx="1828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14722"/>
            <a:ext cx="480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Chapter 7:Gases</a:t>
            </a:r>
          </a:p>
          <a:p>
            <a:r>
              <a:rPr lang="en-US" sz="4000" b="1" dirty="0" smtClean="0"/>
              <a:t>(pp. 281-316)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/>
              <a:t>our first exploration of `aggregate’ behavior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886200" cy="2739211"/>
          </a:xfrm>
          <a:prstGeom prst="rect">
            <a:avLst/>
          </a:prstGeom>
          <a:solidFill>
            <a:srgbClr val="FFCC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>
                <a:solidFill>
                  <a:srgbClr val="FF0000"/>
                </a:solidFill>
              </a:rPr>
              <a:t>Our Chemistry Road </a:t>
            </a:r>
            <a:r>
              <a:rPr lang="en-US" sz="2800" b="1" u="none" dirty="0">
                <a:solidFill>
                  <a:srgbClr val="FF0000"/>
                </a:solidFill>
              </a:rPr>
              <a:t>trip so far</a:t>
            </a:r>
            <a:r>
              <a:rPr lang="en-US" sz="2800" b="1" u="none" dirty="0"/>
              <a:t> </a:t>
            </a:r>
            <a:r>
              <a:rPr lang="en-US" sz="2800" b="1" u="none" dirty="0" smtClean="0"/>
              <a:t>…</a:t>
            </a:r>
            <a:r>
              <a:rPr lang="en-US" sz="3600" b="1" u="none" dirty="0" smtClean="0"/>
              <a:t> mostly </a:t>
            </a:r>
            <a:r>
              <a:rPr lang="en-US" sz="3600" b="1" u="none" dirty="0" smtClean="0">
                <a:solidFill>
                  <a:srgbClr val="FF0000"/>
                </a:solidFill>
              </a:rPr>
              <a:t>individual, isolated </a:t>
            </a:r>
            <a:r>
              <a:rPr lang="en-US" sz="3600" b="1" u="none" dirty="0" smtClean="0"/>
              <a:t> </a:t>
            </a:r>
            <a:r>
              <a:rPr lang="en-US" sz="3600" b="1" u="none" dirty="0"/>
              <a:t>molecular/atomic </a:t>
            </a:r>
            <a:r>
              <a:rPr lang="en-US" sz="3600" b="1" dirty="0" smtClean="0"/>
              <a:t>properties</a:t>
            </a:r>
            <a:endParaRPr lang="en-US" sz="3600" b="1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52400"/>
            <a:ext cx="5105400" cy="2743200"/>
          </a:xfrm>
          <a:prstGeom prst="rect">
            <a:avLst/>
          </a:prstGeom>
        </p:spPr>
      </p:pic>
      <p:pic>
        <p:nvPicPr>
          <p:cNvPr id="5" name="Picture 5" descr="Football-Cro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3657600"/>
            <a:ext cx="4248150" cy="2841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3048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Chemistry of the crowd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794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Pressure (</a:t>
            </a: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b="1" dirty="0"/>
              <a:t>) concepts &amp; measures in “</a:t>
            </a:r>
            <a:r>
              <a:rPr lang="en-US" sz="4000" b="1" i="1" dirty="0">
                <a:solidFill>
                  <a:srgbClr val="FF0000"/>
                </a:solidFill>
              </a:rPr>
              <a:t>Physics-speak</a:t>
            </a:r>
            <a:r>
              <a:rPr lang="en-US" sz="4000" b="1" i="1" dirty="0"/>
              <a:t> “</a:t>
            </a:r>
            <a:r>
              <a:rPr lang="en-US" sz="4000" b="1" dirty="0">
                <a:solidFill>
                  <a:schemeClr val="tx1"/>
                </a:solidFill>
              </a:rPr>
              <a:t>(see p </a:t>
            </a:r>
            <a:r>
              <a:rPr lang="en-US" sz="4000" b="1" dirty="0" smtClean="0"/>
              <a:t>283-4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  <a:r>
              <a:rPr lang="en-US" sz="4000" b="1" dirty="0"/>
              <a:t>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895600" y="17526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none" dirty="0">
                <a:solidFill>
                  <a:srgbClr val="FF0000"/>
                </a:solidFill>
              </a:rPr>
              <a:t>P</a:t>
            </a:r>
            <a:r>
              <a:rPr lang="en-US" sz="3600" b="1" u="none" dirty="0"/>
              <a:t> = </a:t>
            </a:r>
            <a:r>
              <a:rPr lang="en-US" sz="3600" b="1" u="sng" dirty="0"/>
              <a:t>Force</a:t>
            </a:r>
          </a:p>
          <a:p>
            <a:r>
              <a:rPr lang="en-US" sz="3600" b="1" u="none" dirty="0"/>
              <a:t>       </a:t>
            </a:r>
            <a:r>
              <a:rPr lang="en-US" sz="3600" b="1" u="none" dirty="0">
                <a:solidFill>
                  <a:srgbClr val="0066CC"/>
                </a:solidFill>
              </a:rPr>
              <a:t>Area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09600" y="1771650"/>
            <a:ext cx="2133600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/>
              <a:t>Physics speak</a:t>
            </a:r>
            <a:endParaRPr lang="en-US" sz="3600" u="none" dirty="0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09600" y="3048000"/>
            <a:ext cx="2133600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/>
              <a:t>Physics units</a:t>
            </a:r>
            <a:r>
              <a:rPr lang="en-US" sz="3600" u="none" dirty="0"/>
              <a:t> 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210729" y="2958886"/>
            <a:ext cx="3481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none" dirty="0">
                <a:solidFill>
                  <a:srgbClr val="FF0000"/>
                </a:solidFill>
              </a:rPr>
              <a:t>P</a:t>
            </a:r>
            <a:r>
              <a:rPr lang="en-US" sz="3200" u="none" dirty="0"/>
              <a:t> </a:t>
            </a:r>
            <a:r>
              <a:rPr lang="en-US" sz="3200" b="1" u="none" dirty="0"/>
              <a:t>=</a:t>
            </a:r>
            <a:r>
              <a:rPr lang="en-US" sz="3200" u="none" dirty="0"/>
              <a:t> </a:t>
            </a:r>
            <a:r>
              <a:rPr lang="en-US" sz="3200" b="1" u="sng" dirty="0" err="1"/>
              <a:t>newtons</a:t>
            </a:r>
            <a:endParaRPr lang="en-US" sz="3200" b="1" u="sng" dirty="0"/>
          </a:p>
          <a:p>
            <a:r>
              <a:rPr lang="en-US" sz="3200" b="1" u="none" dirty="0"/>
              <a:t>        m</a:t>
            </a:r>
            <a:r>
              <a:rPr lang="en-US" sz="3200" b="1" u="none" baseline="30000" dirty="0"/>
              <a:t>2</a:t>
            </a:r>
            <a:endParaRPr lang="en-US" sz="3200" b="1" u="none" dirty="0"/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390899" y="4129644"/>
            <a:ext cx="22672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  <a:r>
              <a:rPr lang="en-US" sz="3600" b="1" u="sng" dirty="0" smtClean="0"/>
              <a:t>kg*m/s</a:t>
            </a:r>
            <a:r>
              <a:rPr lang="en-US" sz="3600" b="1" u="sng" baseline="30000" dirty="0" smtClean="0"/>
              <a:t>2</a:t>
            </a:r>
            <a:endParaRPr lang="en-US" sz="3600" b="1" u="sng" baseline="30000" dirty="0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3962400" y="4631902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u="none" dirty="0"/>
              <a:t>m*m</a:t>
            </a: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H="1">
            <a:off x="4581964" y="4842875"/>
            <a:ext cx="437859" cy="26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3962399" y="4884109"/>
            <a:ext cx="619565" cy="2212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5658142" y="4129644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u="none" dirty="0"/>
              <a:t>=</a:t>
            </a:r>
            <a:r>
              <a:rPr lang="en-US" sz="3600" u="none" dirty="0"/>
              <a:t>  </a:t>
            </a:r>
            <a:r>
              <a:rPr lang="en-US" sz="3600" b="1" u="sng" dirty="0"/>
              <a:t>kg   </a:t>
            </a:r>
            <a:r>
              <a:rPr lang="en-US" sz="3600" b="1" dirty="0"/>
              <a:t>    </a:t>
            </a:r>
          </a:p>
          <a:p>
            <a:r>
              <a:rPr lang="en-US" sz="3600" u="none" dirty="0"/>
              <a:t>    </a:t>
            </a:r>
            <a:r>
              <a:rPr lang="en-US" sz="3600" b="1" u="none" dirty="0"/>
              <a:t>m s</a:t>
            </a:r>
            <a:r>
              <a:rPr lang="en-US" sz="3600" b="1" u="none" baseline="30000" dirty="0"/>
              <a:t>2</a:t>
            </a:r>
            <a:endParaRPr lang="en-US" sz="3600" b="1" u="none" dirty="0"/>
          </a:p>
        </p:txBody>
      </p:sp>
    </p:spTree>
    <p:extLst>
      <p:ext uri="{BB962C8B-B14F-4D97-AF65-F5344CB8AC3E}">
        <p14:creationId xmlns:p14="http://schemas.microsoft.com/office/powerpoint/2010/main" val="36622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0" grpId="0" animBg="1"/>
      <p:bldP spid="108551" grpId="0" animBg="1"/>
      <p:bldP spid="108552" grpId="0"/>
      <p:bldP spid="108555" grpId="0"/>
      <p:bldP spid="108558" grpId="0"/>
      <p:bldP spid="108559" grpId="0" animBg="1"/>
      <p:bldP spid="108560" grpId="0" animBg="1"/>
      <p:bldP spid="1085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Pressure (</a:t>
            </a: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b="1" dirty="0"/>
              <a:t>) concepts &amp; measures in “</a:t>
            </a:r>
            <a:r>
              <a:rPr lang="en-US" sz="4000" b="1" i="1" dirty="0">
                <a:solidFill>
                  <a:srgbClr val="FF0000"/>
                </a:solidFill>
              </a:rPr>
              <a:t>Physics-speak</a:t>
            </a:r>
            <a:r>
              <a:rPr lang="en-US" sz="4000" b="1" i="1" dirty="0"/>
              <a:t> </a:t>
            </a:r>
            <a:r>
              <a:rPr lang="en-US" sz="4000" i="1" dirty="0"/>
              <a:t>“</a:t>
            </a:r>
            <a:r>
              <a:rPr lang="en-US" sz="4000" b="1" dirty="0">
                <a:solidFill>
                  <a:schemeClr val="tx1"/>
                </a:solidFill>
              </a:rPr>
              <a:t>(see p </a:t>
            </a:r>
            <a:r>
              <a:rPr lang="en-US" sz="4000" b="1" dirty="0" smtClean="0"/>
              <a:t>283-4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  <a:r>
              <a:rPr lang="en-US" sz="4000" dirty="0"/>
              <a:t>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905000" y="1676400"/>
            <a:ext cx="55626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u="sng" dirty="0"/>
              <a:t>1 </a:t>
            </a:r>
            <a:r>
              <a:rPr lang="en-US" sz="3600" b="1" u="sng" dirty="0"/>
              <a:t>kg     </a:t>
            </a:r>
            <a:r>
              <a:rPr lang="en-US" sz="3600" b="1" u="none" dirty="0"/>
              <a:t>=    </a:t>
            </a:r>
            <a:r>
              <a:rPr lang="en-US" sz="3600" b="1" u="none" dirty="0">
                <a:solidFill>
                  <a:srgbClr val="FF0000"/>
                </a:solidFill>
              </a:rPr>
              <a:t>1</a:t>
            </a:r>
            <a:r>
              <a:rPr lang="en-US" sz="3600" b="1" u="none" dirty="0"/>
              <a:t> </a:t>
            </a:r>
            <a:r>
              <a:rPr lang="en-US" sz="3600" b="1" u="none" dirty="0">
                <a:solidFill>
                  <a:srgbClr val="FF0000"/>
                </a:solidFill>
              </a:rPr>
              <a:t>Pascal (Pa)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u="none" dirty="0"/>
              <a:t>  </a:t>
            </a:r>
            <a:r>
              <a:rPr lang="en-US" sz="3600" b="1" u="none" dirty="0"/>
              <a:t>m s</a:t>
            </a:r>
            <a:r>
              <a:rPr lang="en-US" sz="3600" b="1" u="none" baseline="30000" dirty="0"/>
              <a:t>2</a:t>
            </a:r>
            <a:endParaRPr lang="en-US" sz="3600" b="1" u="none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ym typeface="Symbol"/>
              </a:rPr>
              <a:t>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536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029200" y="152400"/>
            <a:ext cx="4114800" cy="2031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/>
              <a:t>Some lowbrow </a:t>
            </a:r>
            <a:r>
              <a:rPr lang="en-US" sz="3600" b="1" dirty="0" err="1" smtClean="0"/>
              <a:t>chem</a:t>
            </a:r>
            <a:r>
              <a:rPr lang="en-US" sz="3600" b="1" dirty="0" smtClean="0"/>
              <a:t> </a:t>
            </a:r>
            <a:r>
              <a:rPr lang="en-US" sz="3600" b="1" u="none" dirty="0" smtClean="0"/>
              <a:t>insights</a:t>
            </a:r>
          </a:p>
          <a:p>
            <a:pPr>
              <a:spcBef>
                <a:spcPct val="50000"/>
              </a:spcBef>
            </a:pPr>
            <a:r>
              <a:rPr lang="en-US" sz="3600" b="1" u="none" dirty="0" smtClean="0"/>
              <a:t> </a:t>
            </a:r>
            <a:r>
              <a:rPr lang="en-US" sz="3600" b="1" u="none" dirty="0"/>
              <a:t>into </a:t>
            </a:r>
            <a:r>
              <a:rPr lang="en-US" sz="3600" b="1" dirty="0" smtClean="0"/>
              <a:t>Pressure</a:t>
            </a:r>
            <a:endParaRPr lang="en-US" b="1" u="none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600200" y="4267200"/>
            <a:ext cx="6324600" cy="178510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4400" b="1" u="none" dirty="0">
                <a:solidFill>
                  <a:schemeClr val="bg1"/>
                </a:solidFill>
              </a:rPr>
              <a:t>Getting hammered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4400" b="1" u="none" dirty="0">
                <a:solidFill>
                  <a:schemeClr val="bg1"/>
                </a:solidFill>
              </a:rPr>
              <a:t>Bed of nails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32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895</Words>
  <Application>Microsoft Office PowerPoint</Application>
  <PresentationFormat>On-screen Show (4:3)</PresentationFormat>
  <Paragraphs>207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MaplePi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(P) concepts &amp; measures in “Physics-speak “(see p 283-4 ) </vt:lpstr>
      <vt:lpstr>Pressure (P) concepts &amp; measures in “Physics-speak “(see p 283-4 ) </vt:lpstr>
      <vt:lpstr>PowerPoint Presentation</vt:lpstr>
      <vt:lpstr>PowerPoint Presentation</vt:lpstr>
      <vt:lpstr>PowerPoint Presentation</vt:lpstr>
      <vt:lpstr>Pressure in  `lowbrow’ Chem speak (continued):  barometers ( see p 284)</vt:lpstr>
      <vt:lpstr>Atmosphere demonstrated the Italian Way (BIG time Torricelli Barometers)</vt:lpstr>
      <vt:lpstr>PowerPoint Presentation</vt:lpstr>
      <vt:lpstr>PowerPoint Presentation</vt:lpstr>
      <vt:lpstr>Empiric gas law derivations: the common sense way</vt:lpstr>
      <vt:lpstr>Empiric gas law derivations: the common sense way (cont.)</vt:lpstr>
      <vt:lpstr>Empiric gas law derivations: the common sense way (cont.)</vt:lpstr>
      <vt:lpstr>How Boyle, Gay-Lussac and Charles Laws are reflected in the  Combined Gas Law (when n is constant)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316</cp:revision>
  <dcterms:created xsi:type="dcterms:W3CDTF">2013-10-17T01:22:54Z</dcterms:created>
  <dcterms:modified xsi:type="dcterms:W3CDTF">2013-11-20T15:14:40Z</dcterms:modified>
</cp:coreProperties>
</file>