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4" r:id="rId2"/>
    <p:sldId id="407" r:id="rId3"/>
    <p:sldId id="412" r:id="rId4"/>
    <p:sldId id="408" r:id="rId5"/>
    <p:sldId id="409" r:id="rId6"/>
    <p:sldId id="410" r:id="rId7"/>
    <p:sldId id="411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9F6DAA-D8BE-4FD0-8245-F87A23356AF0}">
          <p14:sldIdLst>
            <p14:sldId id="404"/>
            <p14:sldId id="407"/>
            <p14:sldId id="412"/>
            <p14:sldId id="408"/>
            <p14:sldId id="409"/>
            <p14:sldId id="410"/>
            <p14:sldId id="411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Untitled Section" id="{61584A91-D702-441F-82AB-DE788CC454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317" y="19497"/>
            <a:ext cx="8001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		</a:t>
            </a:r>
            <a:r>
              <a:rPr lang="en-US" sz="3200" b="1" dirty="0" smtClean="0"/>
              <a:t>Enthalpy, </a:t>
            </a:r>
            <a:r>
              <a:rPr lang="en-US" sz="3200" b="1" dirty="0" smtClean="0">
                <a:sym typeface="Symbol"/>
              </a:rPr>
              <a:t>H</a:t>
            </a:r>
          </a:p>
          <a:p>
            <a:r>
              <a:rPr lang="en-US" sz="3200" dirty="0" smtClean="0"/>
              <a:t> the Chemist’s Reaction Energy State Function			</a:t>
            </a:r>
            <a:r>
              <a:rPr lang="en-US" sz="2000" dirty="0" smtClean="0"/>
              <a:t>(see p 251)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53778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 definition:	H= E +PV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059514"/>
            <a:ext cx="312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H =E + (PV) </a:t>
            </a:r>
          </a:p>
          <a:p>
            <a:r>
              <a:rPr lang="en-US" dirty="0" smtClean="0">
                <a:sym typeface="Symbol"/>
              </a:rPr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0526" y="2653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H </a:t>
            </a:r>
            <a:r>
              <a:rPr lang="en-US" sz="3200" dirty="0" smtClean="0">
                <a:sym typeface="Symbol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US" sz="3200" dirty="0" smtClean="0">
                <a:sym typeface="Symbol"/>
              </a:rPr>
              <a:t>+</a:t>
            </a:r>
            <a:r>
              <a:rPr lang="en-US" sz="3200" b="1" dirty="0" smtClean="0">
                <a:sym typeface="Symbol"/>
              </a:rPr>
              <a:t>W</a:t>
            </a:r>
            <a:r>
              <a:rPr lang="en-US" sz="3200" dirty="0" smtClean="0">
                <a:sym typeface="Symbol"/>
              </a:rPr>
              <a:t> + </a:t>
            </a:r>
            <a:r>
              <a:rPr lang="en-US" sz="3200" b="1" dirty="0" smtClean="0">
                <a:sym typeface="Symbol"/>
              </a:rPr>
              <a:t>(PV)</a:t>
            </a:r>
            <a:r>
              <a:rPr lang="en-US" dirty="0" smtClean="0">
                <a:sym typeface="Symbol"/>
              </a:rPr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0243" y="3176201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H =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US" sz="3200" b="1" dirty="0" smtClean="0">
                <a:sym typeface="Symbol"/>
              </a:rPr>
              <a:t>-PV + (PV) </a:t>
            </a:r>
          </a:p>
          <a:p>
            <a:r>
              <a:rPr lang="en-US" dirty="0" smtClean="0">
                <a:sym typeface="Symbol"/>
              </a:rPr>
              <a:t>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4700" y="3672126"/>
            <a:ext cx="541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H =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US" sz="3200" b="1" dirty="0" smtClean="0">
                <a:sym typeface="Symbol"/>
              </a:rPr>
              <a:t>-PV + (PV +VP) </a:t>
            </a:r>
          </a:p>
          <a:p>
            <a:r>
              <a:rPr lang="en-US" dirty="0" smtClean="0">
                <a:sym typeface="Symbol"/>
              </a:rPr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572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 constant P, </a:t>
            </a:r>
            <a:r>
              <a:rPr lang="en-US" sz="3200" b="1" dirty="0" smtClean="0">
                <a:sym typeface="Symbol"/>
              </a:rPr>
              <a:t>P=0=&gt;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4572000"/>
            <a:ext cx="541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</a:t>
            </a:r>
            <a:r>
              <a:rPr lang="en-US" sz="3200" b="1" dirty="0" err="1" smtClean="0">
                <a:sym typeface="Symbol"/>
              </a:rPr>
              <a:t>H</a:t>
            </a:r>
            <a:r>
              <a:rPr lang="en-US" sz="3200" b="1" baseline="-25000" dirty="0" err="1" smtClean="0">
                <a:sym typeface="Symbol"/>
              </a:rPr>
              <a:t>p</a:t>
            </a:r>
            <a:r>
              <a:rPr lang="en-US" sz="3200" b="1" dirty="0" smtClean="0">
                <a:sym typeface="Symbol"/>
              </a:rPr>
              <a:t> =</a:t>
            </a:r>
            <a:r>
              <a:rPr lang="en-US" sz="3200" b="1" dirty="0" err="1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US" sz="3200" b="1" baseline="-25000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b="1" dirty="0" smtClean="0">
                <a:sym typeface="Symbol"/>
              </a:rPr>
              <a:t> +VP</a:t>
            </a:r>
          </a:p>
          <a:p>
            <a:r>
              <a:rPr lang="en-US" dirty="0" smtClean="0">
                <a:sym typeface="Symbol"/>
              </a:rPr>
              <a:t>  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86300" y="3803106"/>
            <a:ext cx="762000" cy="457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9800" y="3886200"/>
            <a:ext cx="685800" cy="3810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5257800"/>
            <a:ext cx="8915400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/>
              <a:t>The heat of reaction at constant P is independent of how you run the reaction: </a:t>
            </a:r>
            <a:r>
              <a:rPr lang="en-US" sz="3100" b="1" dirty="0" err="1" smtClean="0">
                <a:solidFill>
                  <a:srgbClr val="FF0000"/>
                </a:solidFill>
              </a:rPr>
              <a:t>Q</a:t>
            </a:r>
            <a:r>
              <a:rPr lang="en-US" sz="31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3100" b="1" dirty="0" smtClean="0"/>
              <a:t>= </a:t>
            </a:r>
            <a:r>
              <a:rPr lang="en-US" sz="3100" b="1" dirty="0" smtClean="0">
                <a:sym typeface="Symbol"/>
              </a:rPr>
              <a:t>H</a:t>
            </a:r>
            <a:r>
              <a:rPr lang="en-US" sz="3100" b="1" baseline="-25000" dirty="0" smtClean="0">
                <a:sym typeface="Symbol"/>
              </a:rPr>
              <a:t>p</a:t>
            </a:r>
            <a:r>
              <a:rPr lang="en-US" sz="3100" b="1" dirty="0" smtClean="0">
                <a:sym typeface="Symbol"/>
              </a:rPr>
              <a:t> </a:t>
            </a:r>
            <a:r>
              <a:rPr lang="en-US" sz="3100" b="1" dirty="0" smtClean="0"/>
              <a:t>is a state function</a:t>
            </a:r>
            <a:endParaRPr lang="en-US" sz="3100" b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842782" y="4800600"/>
            <a:ext cx="838200" cy="762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82942"/>
            <a:ext cx="6477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(g) + 1/2O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(g)</a:t>
            </a:r>
            <a:r>
              <a:rPr lang="en-US" sz="4400" dirty="0" smtClean="0">
                <a:sym typeface="Wingdings" panose="05000000000000000000" pitchFamily="2" charset="2"/>
              </a:rPr>
              <a:t> H</a:t>
            </a:r>
            <a:r>
              <a:rPr lang="en-US" sz="4400" baseline="-25000" dirty="0" smtClean="0">
                <a:sym typeface="Wingdings" panose="05000000000000000000" pitchFamily="2" charset="2"/>
              </a:rPr>
              <a:t>2</a:t>
            </a:r>
            <a:r>
              <a:rPr lang="en-US" sz="4400" dirty="0" smtClean="0">
                <a:sym typeface="Wingdings" panose="05000000000000000000" pitchFamily="2" charset="2"/>
              </a:rPr>
              <a:t>O(l)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24428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elements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40667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 mole of compound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830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ym typeface="Symbol" panose="05050102010706020507" pitchFamily="18" charset="2"/>
              </a:rPr>
              <a:t>Example of reaction leading to </a:t>
            </a:r>
            <a:r>
              <a:rPr lang="en-US" sz="4400" b="1" dirty="0" err="1">
                <a:sym typeface="Symbol" panose="05050102010706020507" pitchFamily="18" charset="2"/>
              </a:rPr>
              <a:t>H</a:t>
            </a:r>
            <a:r>
              <a:rPr lang="en-US" sz="4400" b="1" baseline="-25000" dirty="0" err="1">
                <a:sym typeface="Symbol" panose="05050102010706020507" pitchFamily="18" charset="2"/>
              </a:rPr>
              <a:t>f</a:t>
            </a:r>
            <a:r>
              <a:rPr lang="en-US" sz="4400" b="1" baseline="30000" dirty="0" err="1">
                <a:sym typeface="Symbol" panose="05050102010706020507" pitchFamily="18" charset="2"/>
              </a:rPr>
              <a:t>o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71950" y="3767144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 panose="05050102010706020507" pitchFamily="18" charset="2"/>
              </a:rPr>
              <a:t></a:t>
            </a:r>
            <a:r>
              <a:rPr lang="en-US" sz="3600" b="1" dirty="0" err="1" smtClean="0">
                <a:sym typeface="Symbol" panose="05050102010706020507" pitchFamily="18" charset="2"/>
              </a:rPr>
              <a:t>H</a:t>
            </a:r>
            <a:r>
              <a:rPr lang="en-US" sz="3600" b="1" baseline="-25000" dirty="0" err="1" smtClean="0">
                <a:sym typeface="Symbol" panose="05050102010706020507" pitchFamily="18" charset="2"/>
              </a:rPr>
              <a:t>f</a:t>
            </a:r>
            <a:r>
              <a:rPr lang="en-US" sz="3600" b="1" baseline="30000" dirty="0" err="1" smtClean="0">
                <a:sym typeface="Symbol" panose="05050102010706020507" pitchFamily="18" charset="2"/>
              </a:rPr>
              <a:t>o</a:t>
            </a:r>
            <a:r>
              <a:rPr lang="en-US" sz="3600" b="1" dirty="0" smtClean="0">
                <a:sym typeface="Symbol" panose="05050102010706020507" pitchFamily="18" charset="2"/>
              </a:rPr>
              <a:t>(H</a:t>
            </a:r>
            <a:r>
              <a:rPr lang="en-US" sz="3600" b="1" baseline="-25000" dirty="0" smtClean="0">
                <a:sym typeface="Symbol" panose="05050102010706020507" pitchFamily="18" charset="2"/>
              </a:rPr>
              <a:t>2</a:t>
            </a:r>
            <a:r>
              <a:rPr lang="en-US" sz="3600" b="1" dirty="0" smtClean="0">
                <a:sym typeface="Symbol" panose="05050102010706020507" pitchFamily="18" charset="2"/>
              </a:rPr>
              <a:t>O(l)= -286 kJ/</a:t>
            </a:r>
            <a:r>
              <a:rPr lang="en-US" sz="3600" b="1" dirty="0" err="1" smtClean="0">
                <a:sym typeface="Symbol" panose="05050102010706020507" pitchFamily="18" charset="2"/>
              </a:rPr>
              <a:t>mol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4114800"/>
            <a:ext cx="2133600" cy="0"/>
          </a:xfrm>
          <a:prstGeom prst="line">
            <a:avLst/>
          </a:prstGeom>
          <a:ln w="539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0" y="3459368"/>
            <a:ext cx="318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Element reference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14500" y="4114800"/>
            <a:ext cx="0" cy="17526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5867400"/>
            <a:ext cx="22860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7645" y="52926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Compound</a:t>
            </a:r>
            <a:r>
              <a:rPr lang="en-US" sz="3200" dirty="0" smtClean="0"/>
              <a:t> energy relative to </a:t>
            </a:r>
            <a:r>
              <a:rPr lang="en-US" sz="3200" b="1" dirty="0" smtClean="0">
                <a:solidFill>
                  <a:srgbClr val="0070C0"/>
                </a:solidFill>
              </a:rPr>
              <a:t>element  reference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3587" y="4467880"/>
            <a:ext cx="210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b="1" dirty="0" smtClean="0"/>
              <a:t>286 kJ/</a:t>
            </a:r>
            <a:r>
              <a:rPr lang="en-US" sz="2800" b="1" dirty="0" err="1" smtClean="0"/>
              <a:t>mol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58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10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839201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Tabulations of the Standard State Enthalpies of compounds are usually at 25 C = 298 K (see appendix A-20 of text)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94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27" y="70896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Symbol" panose="05050102010706020507" pitchFamily="18" charset="2"/>
              </a:rPr>
              <a:t>Sum of Product </a:t>
            </a:r>
            <a:r>
              <a:rPr lang="en-US" sz="3600" dirty="0" err="1" smtClean="0">
                <a:sym typeface="Symbol" panose="05050102010706020507" pitchFamily="18" charset="2"/>
              </a:rPr>
              <a:t>H</a:t>
            </a:r>
            <a:r>
              <a:rPr lang="en-US" sz="3600" baseline="-25000" dirty="0" err="1" smtClean="0">
                <a:sym typeface="Symbol" panose="05050102010706020507" pitchFamily="18" charset="2"/>
              </a:rPr>
              <a:t>f</a:t>
            </a:r>
            <a:r>
              <a:rPr lang="en-US" sz="3600" baseline="30000" dirty="0" err="1" smtClean="0">
                <a:sym typeface="Symbol" panose="05050102010706020507" pitchFamily="18" charset="2"/>
              </a:rPr>
              <a:t>o</a:t>
            </a:r>
            <a:r>
              <a:rPr lang="en-US" sz="3600" dirty="0" smtClean="0">
                <a:sym typeface="Symbol" panose="05050102010706020507" pitchFamily="18" charset="2"/>
              </a:rPr>
              <a:t> – Sum of Reactant </a:t>
            </a:r>
            <a:r>
              <a:rPr lang="en-US" sz="3600" dirty="0" err="1" smtClean="0">
                <a:sym typeface="Symbol" panose="05050102010706020507" pitchFamily="18" charset="2"/>
              </a:rPr>
              <a:t>H</a:t>
            </a:r>
            <a:r>
              <a:rPr lang="en-US" sz="3600" baseline="-25000" dirty="0" err="1" smtClean="0">
                <a:sym typeface="Symbol" panose="05050102010706020507" pitchFamily="18" charset="2"/>
              </a:rPr>
              <a:t>f</a:t>
            </a:r>
            <a:r>
              <a:rPr lang="en-US" sz="3600" baseline="30000" dirty="0" err="1" smtClean="0">
                <a:sym typeface="Symbol" panose="05050102010706020507" pitchFamily="18" charset="2"/>
              </a:rPr>
              <a:t>o</a:t>
            </a:r>
            <a:r>
              <a:rPr lang="en-US" sz="3600" baseline="30000" dirty="0" smtClean="0">
                <a:sym typeface="Symbol" panose="05050102010706020507" pitchFamily="18" charset="2"/>
              </a:rPr>
              <a:t> </a:t>
            </a:r>
          </a:p>
          <a:p>
            <a:r>
              <a:rPr lang="en-US" sz="3600" baseline="30000" dirty="0">
                <a:sym typeface="Symbol" panose="05050102010706020507" pitchFamily="18" charset="2"/>
              </a:rPr>
              <a:t>	</a:t>
            </a:r>
            <a:r>
              <a:rPr lang="en-US" sz="3600" baseline="30000" dirty="0" smtClean="0">
                <a:sym typeface="Symbol" panose="05050102010706020507" pitchFamily="18" charset="2"/>
              </a:rPr>
              <a:t>	</a:t>
            </a:r>
            <a:r>
              <a:rPr lang="en-US" sz="3600" dirty="0" smtClean="0">
                <a:sym typeface="Symbol" panose="05050102010706020507" pitchFamily="18" charset="2"/>
              </a:rPr>
              <a:t>= Heat of Reaction </a:t>
            </a:r>
            <a:r>
              <a:rPr lang="en-US" sz="3600" dirty="0">
                <a:sym typeface="Symbol" panose="05050102010706020507" pitchFamily="18" charset="2"/>
              </a:rPr>
              <a:t></a:t>
            </a:r>
            <a:r>
              <a:rPr lang="en-US" sz="3600" dirty="0" smtClean="0">
                <a:sym typeface="Symbol" panose="05050102010706020507" pitchFamily="18" charset="2"/>
              </a:rPr>
              <a:t>H</a:t>
            </a:r>
            <a:r>
              <a:rPr lang="en-US" sz="3600" baseline="30000" dirty="0" smtClean="0">
                <a:sym typeface="Symbol" panose="05050102010706020507" pitchFamily="18" charset="2"/>
              </a:rPr>
              <a:t>o</a:t>
            </a:r>
            <a:endParaRPr lang="en-US" sz="3600" dirty="0"/>
          </a:p>
          <a:p>
            <a:r>
              <a:rPr lang="en-US" sz="3600" dirty="0" smtClean="0">
                <a:sym typeface="Symbol" panose="05050102010706020507" pitchFamily="18" charset="2"/>
              </a:rPr>
              <a:t>  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4343400"/>
            <a:ext cx="5105400" cy="0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95400" y="2683277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Reactants </a:t>
            </a:r>
          </a:p>
          <a:p>
            <a:r>
              <a:rPr lang="en-US" sz="32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</a:t>
            </a:r>
            <a:r>
              <a:rPr lang="en-US" sz="3200" b="1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lang="en-US" sz="3200" b="1" baseline="30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13527" y="2683277"/>
            <a:ext cx="20966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2683277"/>
            <a:ext cx="0" cy="166012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8753" y="276808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Products</a:t>
            </a:r>
          </a:p>
          <a:p>
            <a:r>
              <a:rPr lang="en-US" sz="3200" b="1" dirty="0">
                <a:solidFill>
                  <a:srgbClr val="002060"/>
                </a:solidFill>
                <a:sym typeface="Symbol" panose="05050102010706020507" pitchFamily="18" charset="2"/>
              </a:rPr>
              <a:t></a:t>
            </a:r>
            <a:r>
              <a:rPr lang="en-US" sz="3200" b="1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lang="en-US" sz="3200" b="1" baseline="30000" dirty="0" err="1" smtClean="0">
                <a:solidFill>
                  <a:srgbClr val="002060"/>
                </a:solidFill>
                <a:sym typeface="Symbol" panose="05050102010706020507" pitchFamily="18" charset="2"/>
              </a:rPr>
              <a:t>o</a:t>
            </a:r>
            <a:endParaRPr lang="en-US" sz="32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3903419"/>
            <a:ext cx="2438400" cy="70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33600" y="6096000"/>
            <a:ext cx="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23963" y="3910454"/>
            <a:ext cx="0" cy="43294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4648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Element reference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the </a:t>
            </a:r>
            <a:r>
              <a:rPr lang="en-US" sz="3200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</a:t>
            </a:r>
            <a:r>
              <a:rPr lang="en-US" sz="3200" b="1" dirty="0" err="1">
                <a:solidFill>
                  <a:srgbClr val="002060"/>
                </a:solidFill>
                <a:sym typeface="Symbol" panose="05050102010706020507" pitchFamily="18" charset="2"/>
              </a:rPr>
              <a:t>H</a:t>
            </a:r>
            <a:r>
              <a:rPr lang="en-US" sz="3200" b="1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lang="en-US" sz="3200" b="1" baseline="30000" dirty="0" err="1">
                <a:solidFill>
                  <a:srgbClr val="002060"/>
                </a:solidFill>
                <a:sym typeface="Symbol" panose="05050102010706020507" pitchFamily="18" charset="2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 tabulations are good for: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10200" y="2683277"/>
            <a:ext cx="0" cy="122014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40091" y="3048000"/>
            <a:ext cx="94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Symbol" panose="05050102010706020507" pitchFamily="18" charset="2"/>
              </a:rPr>
              <a:t>H</a:t>
            </a:r>
            <a:r>
              <a:rPr lang="en-US" sz="3600" b="1" baseline="30000" dirty="0">
                <a:sym typeface="Symbol" panose="05050102010706020507" pitchFamily="18" charset="2"/>
              </a:rPr>
              <a:t>o</a:t>
            </a:r>
            <a:endParaRPr lang="en-US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752600" y="5562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 for also: text figures 6.6-6.8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71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21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Board examples of calculations using heats of formation to compute heats of reaction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6772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</a:t>
            </a:r>
            <a:r>
              <a:rPr lang="en-US" sz="4000" b="1" baseline="-25000" dirty="0" smtClean="0"/>
              <a:t>4</a:t>
            </a:r>
            <a:r>
              <a:rPr lang="en-US" sz="4000" b="1" dirty="0" smtClean="0"/>
              <a:t>(g)+2 O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(g)</a:t>
            </a:r>
            <a:r>
              <a:rPr lang="en-US" sz="4000" b="1" dirty="0" smtClean="0">
                <a:sym typeface="Wingdings" panose="05000000000000000000" pitchFamily="2" charset="2"/>
              </a:rPr>
              <a:t> CO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ym typeface="Wingdings" panose="05000000000000000000" pitchFamily="2" charset="2"/>
              </a:rPr>
              <a:t>(g)+ 2H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ym typeface="Wingdings" panose="05000000000000000000" pitchFamily="2" charset="2"/>
              </a:rPr>
              <a:t>O(l)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150095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 H</a:t>
            </a:r>
            <a:r>
              <a:rPr lang="en-US" sz="4000" b="1" baseline="-25000" dirty="0" smtClean="0"/>
              <a:t>12</a:t>
            </a:r>
            <a:r>
              <a:rPr lang="en-US" sz="4000" b="1" dirty="0" smtClean="0"/>
              <a:t>O</a:t>
            </a:r>
            <a:r>
              <a:rPr lang="en-US" sz="4000" b="1" baseline="-25000" dirty="0" smtClean="0"/>
              <a:t>6</a:t>
            </a:r>
            <a:r>
              <a:rPr lang="en-US" sz="4000" b="1" dirty="0" smtClean="0"/>
              <a:t>(s)  +6O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  (g)</a:t>
            </a:r>
            <a:r>
              <a:rPr lang="en-US" sz="4000" b="1" dirty="0" smtClean="0">
                <a:sym typeface="Wingdings" panose="05000000000000000000" pitchFamily="2" charset="2"/>
              </a:rPr>
              <a:t> 6CO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ym typeface="Wingdings" panose="05000000000000000000" pitchFamily="2" charset="2"/>
              </a:rPr>
              <a:t>(g)+ 6H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ym typeface="Wingdings" panose="05000000000000000000" pitchFamily="2" charset="2"/>
              </a:rPr>
              <a:t>O(l)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54523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2Al(s) + Fe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(s) </a:t>
            </a:r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Al</a:t>
            </a:r>
            <a:r>
              <a:rPr lang="en-US" sz="40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(s)+ 2Fe(s)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5181270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  <a:r>
              <a:rPr lang="en-US" sz="3200" b="1" dirty="0" smtClean="0"/>
              <a:t>850 kJ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909218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-2802kJ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2558085"/>
            <a:ext cx="2057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-890 kJ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696" y="505686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4000" dirty="0" smtClean="0"/>
              <a:t>thermite’ reaction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65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 animBg="1"/>
      <p:bldP spid="11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143000"/>
            <a:ext cx="8775700" cy="523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Thermite Reaction is used way to weld railroad track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48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0052"/>
            <a:ext cx="7061830" cy="4684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2504"/>
            <a:ext cx="4191000" cy="2794000"/>
          </a:xfrm>
          <a:prstGeom prst="rect">
            <a:avLst/>
          </a:prstGeom>
        </p:spPr>
      </p:pic>
      <p:graphicFrame>
        <p:nvGraphicFramePr>
          <p:cNvPr id="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45462"/>
              </p:ext>
            </p:extLst>
          </p:nvPr>
        </p:nvGraphicFramePr>
        <p:xfrm>
          <a:off x="2133600" y="5429504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5" imgW="1030320" imgH="682560" progId="Package">
                  <p:embed/>
                </p:oleObj>
              </mc:Choice>
              <mc:Fallback>
                <p:oleObj name="Packager Shell Object" showAsIcon="1" r:id="rId5" imgW="1030320" imgH="682560" progId="Packag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29504"/>
                        <a:ext cx="1828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6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"/>
            <a:ext cx="7239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4000" u="sng" dirty="0" smtClean="0"/>
              <a:t>Hess’s Law: </a:t>
            </a:r>
            <a:endParaRPr lang="en-US" sz="4000" dirty="0" smtClean="0"/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No matter how you arrive at a reaction heat at constant pressure, you get the same answer.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590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Textbook’s example: pg 252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08746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One step: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874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 + 2O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2NO</a:t>
            </a:r>
            <a:r>
              <a:rPr lang="en-US" sz="3600" b="1" baseline="-250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(g</a:t>
            </a:r>
            <a:r>
              <a:rPr lang="en-US" sz="3200" b="1" dirty="0" smtClean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20040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H=+68 kJ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11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	N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 +O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 </a:t>
            </a:r>
            <a:r>
              <a:rPr lang="en-US" sz="3600" dirty="0" smtClean="0">
                <a:sym typeface="Wingdings" pitchFamily="2" charset="2"/>
              </a:rPr>
              <a:t> 2NO(g)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H</a:t>
            </a:r>
            <a:r>
              <a:rPr lang="en-US" sz="3200" baseline="-25000" dirty="0" smtClean="0">
                <a:sym typeface="Symbol"/>
              </a:rPr>
              <a:t>1</a:t>
            </a:r>
            <a:r>
              <a:rPr lang="en-US" sz="3200" dirty="0" smtClean="0">
                <a:sym typeface="Symbol"/>
              </a:rPr>
              <a:t>=+ 180 kJ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8269" y="4731813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2)     2NO(g) +O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(g)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2NO</a:t>
            </a:r>
            <a:r>
              <a:rPr lang="en-US" sz="3600" b="1" baseline="-250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sz="3600" b="1" dirty="0" smtClean="0">
                <a:solidFill>
                  <a:srgbClr val="C00000"/>
                </a:solidFill>
                <a:sym typeface="Wingdings" pitchFamily="2" charset="2"/>
              </a:rPr>
              <a:t>(g)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648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H</a:t>
            </a:r>
            <a:r>
              <a:rPr lang="en-US" sz="3200" baseline="-25000" dirty="0" smtClean="0">
                <a:sym typeface="Symbol"/>
              </a:rPr>
              <a:t>2</a:t>
            </a:r>
            <a:r>
              <a:rPr lang="en-US" sz="3200" dirty="0" smtClean="0">
                <a:sym typeface="Symbol"/>
              </a:rPr>
              <a:t>=-112 kJ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5486400"/>
            <a:ext cx="46482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3733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Two steps: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5626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add/ and simplify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791200"/>
            <a:ext cx="723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 +2O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 +2NO(g)</a:t>
            </a:r>
            <a:r>
              <a:rPr lang="en-US" sz="3200" dirty="0" smtClean="0">
                <a:sym typeface="Wingdings" pitchFamily="2" charset="2"/>
              </a:rPr>
              <a:t> 2NO(g)</a:t>
            </a:r>
            <a:r>
              <a:rPr lang="en-US" sz="3200" b="1" dirty="0" smtClean="0">
                <a:solidFill>
                  <a:srgbClr val="C00000"/>
                </a:solidFill>
                <a:sym typeface="Wingdings" pitchFamily="2" charset="2"/>
              </a:rPr>
              <a:t> +2NO</a:t>
            </a:r>
            <a:r>
              <a:rPr lang="en-US" sz="3200" b="1" baseline="-250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sym typeface="Wingdings" pitchFamily="2" charset="2"/>
              </a:rPr>
              <a:t>(g)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86200" y="5943600"/>
            <a:ext cx="1143000" cy="228600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943600"/>
            <a:ext cx="914400" cy="228600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0" y="5181600"/>
            <a:ext cx="1981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9400" y="5273526"/>
            <a:ext cx="2438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H</a:t>
            </a:r>
            <a:r>
              <a:rPr lang="en-US" sz="3200" baseline="-25000" dirty="0" smtClean="0">
                <a:sym typeface="Symbol"/>
              </a:rPr>
              <a:t>1+2</a:t>
            </a:r>
            <a:r>
              <a:rPr lang="en-US" sz="3200" dirty="0" smtClean="0">
                <a:sym typeface="Symbol"/>
              </a:rPr>
              <a:t> =+68 kJ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4" grpId="0"/>
      <p:bldP spid="15" grpId="0"/>
      <p:bldP spid="1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A simple, two equation example of using Hess’s law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6486" y="2362200"/>
            <a:ext cx="7315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Predict </a:t>
            </a:r>
            <a:r>
              <a:rPr lang="en-US" sz="4000" b="1" dirty="0" smtClean="0">
                <a:sym typeface="Symbol" panose="05050102010706020507" pitchFamily="18" charset="2"/>
              </a:rPr>
              <a:t>H for:  </a:t>
            </a:r>
            <a:r>
              <a:rPr lang="en-US" sz="4000" b="1" dirty="0" smtClean="0"/>
              <a:t> N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 + 2H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 </a:t>
            </a:r>
            <a:r>
              <a:rPr lang="en-US" sz="4000" b="1" dirty="0" smtClean="0">
                <a:sym typeface="Wingdings" panose="05000000000000000000" pitchFamily="2" charset="2"/>
              </a:rPr>
              <a:t> N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4000" b="1" dirty="0" smtClean="0">
                <a:sym typeface="Wingdings" panose="05000000000000000000" pitchFamily="2" charset="2"/>
              </a:rPr>
              <a:t>H</a:t>
            </a:r>
            <a:r>
              <a:rPr lang="en-US" sz="4000" b="1" baseline="-25000" dirty="0" smtClean="0">
                <a:sym typeface="Wingdings" panose="05000000000000000000" pitchFamily="2" charset="2"/>
              </a:rPr>
              <a:t>4</a:t>
            </a:r>
            <a:endParaRPr lang="en-US" sz="40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486486" y="3276600"/>
            <a:ext cx="716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Given:</a:t>
            </a:r>
          </a:p>
          <a:p>
            <a:endParaRPr lang="en-US" dirty="0"/>
          </a:p>
          <a:p>
            <a:r>
              <a:rPr lang="en-US" sz="3600" b="1" dirty="0" smtClean="0"/>
              <a:t>N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+ O</a:t>
            </a:r>
            <a:r>
              <a:rPr lang="en-US" sz="3600" b="1" baseline="-25000" dirty="0" smtClean="0"/>
              <a:t>2</a:t>
            </a:r>
            <a:r>
              <a:rPr lang="en-US" sz="3600" b="1" dirty="0" smtClean="0">
                <a:sym typeface="Wingdings" panose="05000000000000000000" pitchFamily="2" charset="2"/>
              </a:rPr>
              <a:t> N</a:t>
            </a:r>
            <a:r>
              <a:rPr lang="en-US" sz="3600" b="1" baseline="-25000" dirty="0" smtClean="0">
                <a:sym typeface="Wingdings" panose="05000000000000000000" pitchFamily="2" charset="2"/>
              </a:rPr>
              <a:t>2 </a:t>
            </a:r>
            <a:r>
              <a:rPr lang="en-US" sz="3600" b="1" dirty="0" smtClean="0">
                <a:sym typeface="Wingdings" panose="05000000000000000000" pitchFamily="2" charset="2"/>
              </a:rPr>
              <a:t>+ 2H</a:t>
            </a:r>
            <a:r>
              <a:rPr lang="en-US" sz="36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ym typeface="Wingdings" panose="05000000000000000000" pitchFamily="2" charset="2"/>
              </a:rPr>
              <a:t>O	     -622.2 kJ</a:t>
            </a:r>
          </a:p>
          <a:p>
            <a:r>
              <a:rPr lang="en-US" sz="3600" b="1" dirty="0" smtClean="0"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ym typeface="Wingdings" panose="05000000000000000000" pitchFamily="2" charset="2"/>
              </a:rPr>
              <a:t> + ½ O</a:t>
            </a:r>
            <a:r>
              <a:rPr lang="en-US" sz="3600" b="1" baseline="-25000" dirty="0" smtClean="0">
                <a:sym typeface="Wingdings" panose="05000000000000000000" pitchFamily="2" charset="2"/>
              </a:rPr>
              <a:t>2 </a:t>
            </a:r>
            <a:r>
              <a:rPr lang="en-US" sz="3600" b="1" dirty="0" smtClean="0">
                <a:sym typeface="Wingdings" panose="05000000000000000000" pitchFamily="2" charset="2"/>
              </a:rPr>
              <a:t>H</a:t>
            </a:r>
            <a:r>
              <a:rPr lang="en-US" sz="36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ym typeface="Wingdings" panose="05000000000000000000" pitchFamily="2" charset="2"/>
              </a:rPr>
              <a:t>O		     -285.8 kJ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715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50.6 kJ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89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Working some text book problems on white board</a:t>
            </a:r>
          </a:p>
          <a:p>
            <a:endParaRPr lang="en-US" sz="4000" dirty="0" smtClean="0"/>
          </a:p>
          <a:p>
            <a:r>
              <a:rPr lang="en-US" sz="4000" dirty="0" smtClean="0"/>
              <a:t>Problems 44,45,46 page 276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19200"/>
            <a:ext cx="9067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Problem 44:   </a:t>
            </a:r>
            <a:r>
              <a:rPr lang="en-US" sz="4400" b="1" dirty="0" err="1" smtClean="0"/>
              <a:t>ClF</a:t>
            </a:r>
            <a:r>
              <a:rPr lang="en-US" sz="4400" b="1" dirty="0" smtClean="0"/>
              <a:t> + F</a:t>
            </a:r>
            <a:r>
              <a:rPr lang="en-US" sz="4400" b="1" baseline="-25000" dirty="0" smtClean="0"/>
              <a:t>2</a:t>
            </a:r>
            <a:r>
              <a:rPr lang="en-US" sz="4400" b="1" dirty="0" smtClean="0">
                <a:sym typeface="Wingdings" pitchFamily="2" charset="2"/>
              </a:rPr>
              <a:t> ClF</a:t>
            </a:r>
            <a:r>
              <a:rPr lang="en-US" sz="4400" b="1" baseline="-25000" dirty="0" smtClean="0">
                <a:sym typeface="Wingdings" pitchFamily="2" charset="2"/>
              </a:rPr>
              <a:t>3</a:t>
            </a:r>
            <a:r>
              <a:rPr lang="en-US" sz="4400" b="1" dirty="0" smtClean="0">
                <a:sym typeface="Wingdings" pitchFamily="2" charset="2"/>
              </a:rPr>
              <a:t>    </a:t>
            </a:r>
            <a:r>
              <a:rPr lang="en-US" sz="4400" b="1" dirty="0" smtClean="0">
                <a:sym typeface="Symbol"/>
              </a:rPr>
              <a:t>H = ??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/>
              <a:t>2ClF + O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sym typeface="Wingdings" pitchFamily="2" charset="2"/>
              </a:rPr>
              <a:t>Cl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 + F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</a:t>
            </a:r>
            <a:r>
              <a:rPr lang="en-US" sz="3600" dirty="0" smtClean="0">
                <a:sym typeface="Symbol"/>
              </a:rPr>
              <a:t> 		H=167.4 kJ</a:t>
            </a:r>
          </a:p>
          <a:p>
            <a:pPr marL="342900" indent="-342900">
              <a:buAutoNum type="arabicParenR"/>
            </a:pPr>
            <a:r>
              <a:rPr lang="en-US" sz="3600" dirty="0" smtClean="0">
                <a:sym typeface="Symbol"/>
              </a:rPr>
              <a:t>2ClF</a:t>
            </a:r>
            <a:r>
              <a:rPr lang="en-US" sz="3600" baseline="-25000" dirty="0" smtClean="0">
                <a:sym typeface="Symbol"/>
              </a:rPr>
              <a:t>3</a:t>
            </a:r>
            <a:r>
              <a:rPr lang="en-US" sz="3600" dirty="0" smtClean="0">
                <a:sym typeface="Symbol"/>
              </a:rPr>
              <a:t> + 2O</a:t>
            </a:r>
            <a:r>
              <a:rPr lang="en-US" sz="3600" baseline="-25000" dirty="0" smtClean="0">
                <a:sym typeface="Symbol"/>
              </a:rPr>
              <a:t>2</a:t>
            </a:r>
            <a:r>
              <a:rPr lang="en-US" sz="3600" dirty="0" smtClean="0">
                <a:sym typeface="Wingdings" pitchFamily="2" charset="2"/>
              </a:rPr>
              <a:t> Cl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 +3F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	 </a:t>
            </a:r>
            <a:r>
              <a:rPr lang="en-US" sz="3600" dirty="0" smtClean="0">
                <a:sym typeface="Symbol"/>
              </a:rPr>
              <a:t>H=341.4</a:t>
            </a:r>
          </a:p>
          <a:p>
            <a:pPr marL="342900" indent="-342900">
              <a:buAutoNum type="arabicParenR"/>
            </a:pPr>
            <a:r>
              <a:rPr lang="en-US" sz="3600" dirty="0" smtClean="0">
                <a:sym typeface="Symbol"/>
              </a:rPr>
              <a:t>2F2 +O</a:t>
            </a:r>
            <a:r>
              <a:rPr lang="en-US" sz="3600" baseline="-25000" dirty="0" smtClean="0">
                <a:sym typeface="Symbol"/>
              </a:rPr>
              <a:t>2</a:t>
            </a:r>
            <a:r>
              <a:rPr lang="en-US" sz="3600" dirty="0" smtClean="0">
                <a:sym typeface="Wingdings" pitchFamily="2" charset="2"/>
              </a:rPr>
              <a:t>2F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 			 </a:t>
            </a:r>
            <a:r>
              <a:rPr lang="en-US" sz="3600" dirty="0" smtClean="0">
                <a:sym typeface="Symbol"/>
              </a:rPr>
              <a:t>H= -43.4</a:t>
            </a:r>
            <a:endParaRPr lang="en-US" sz="3600" dirty="0" smtClean="0"/>
          </a:p>
          <a:p>
            <a:r>
              <a:rPr lang="en-US" sz="3600" dirty="0" smtClean="0">
                <a:sym typeface="Wingdings" pitchFamily="2" charset="2"/>
              </a:rPr>
              <a:t>	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57150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-108.7 kJ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382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 45:	 NO +O </a:t>
            </a:r>
            <a:r>
              <a:rPr lang="en-US" sz="3600" b="1" dirty="0" smtClean="0">
                <a:sym typeface="Wingdings" pitchFamily="2" charset="2"/>
              </a:rPr>
              <a:t> NO</a:t>
            </a:r>
            <a:r>
              <a:rPr lang="en-US" sz="3600" b="1" baseline="-25000" dirty="0" smtClean="0">
                <a:sym typeface="Wingdings" pitchFamily="2" charset="2"/>
              </a:rPr>
              <a:t>2 </a:t>
            </a:r>
            <a:r>
              <a:rPr lang="en-US" sz="3600" b="1" dirty="0" smtClean="0">
                <a:sym typeface="Wingdings" pitchFamily="2" charset="2"/>
              </a:rPr>
              <a:t>	</a:t>
            </a:r>
            <a:r>
              <a:rPr lang="en-US" sz="3600" b="1" dirty="0" smtClean="0">
                <a:sym typeface="Symbol"/>
              </a:rPr>
              <a:t>H</a:t>
            </a:r>
            <a:r>
              <a:rPr lang="en-US" sz="3600" b="1" dirty="0" smtClean="0">
                <a:sym typeface="Wingdings" pitchFamily="2" charset="2"/>
              </a:rPr>
              <a:t> = </a:t>
            </a:r>
            <a:r>
              <a:rPr lang="en-US" sz="3600" dirty="0" smtClean="0">
                <a:sym typeface="Wingdings" pitchFamily="2" charset="2"/>
              </a:rPr>
              <a:t>?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1)2O</a:t>
            </a:r>
            <a:r>
              <a:rPr lang="en-US" sz="4000" baseline="-25000" dirty="0" smtClean="0"/>
              <a:t>3 </a:t>
            </a:r>
            <a:r>
              <a:rPr lang="en-US" sz="4000" dirty="0" smtClean="0">
                <a:sym typeface="Wingdings" pitchFamily="2" charset="2"/>
              </a:rPr>
              <a:t>3O</a:t>
            </a:r>
            <a:r>
              <a:rPr lang="en-US" sz="4000" baseline="-25000" dirty="0" smtClean="0">
                <a:sym typeface="Wingdings" pitchFamily="2" charset="2"/>
              </a:rPr>
              <a:t>2</a:t>
            </a:r>
            <a:r>
              <a:rPr lang="en-US" sz="4000" dirty="0" smtClean="0">
                <a:sym typeface="Symbol"/>
              </a:rPr>
              <a:t>			 H =-427 kJ</a:t>
            </a:r>
          </a:p>
          <a:p>
            <a:r>
              <a:rPr lang="en-US" sz="4000" dirty="0" smtClean="0">
                <a:sym typeface="Symbol"/>
              </a:rPr>
              <a:t>2)O</a:t>
            </a:r>
            <a:r>
              <a:rPr lang="en-US" sz="4000" baseline="-25000" dirty="0" smtClean="0">
                <a:sym typeface="Symbol"/>
              </a:rPr>
              <a:t>2</a:t>
            </a:r>
            <a:r>
              <a:rPr lang="en-US" sz="4000" dirty="0" smtClean="0">
                <a:sym typeface="Symbol"/>
              </a:rPr>
              <a:t> </a:t>
            </a:r>
            <a:r>
              <a:rPr lang="en-US" sz="4000" dirty="0" smtClean="0">
                <a:sym typeface="Wingdings" pitchFamily="2" charset="2"/>
              </a:rPr>
              <a:t>2O 			</a:t>
            </a:r>
            <a:r>
              <a:rPr lang="en-US" sz="4000" dirty="0" smtClean="0">
                <a:sym typeface="Symbol"/>
              </a:rPr>
              <a:t> H =+495</a:t>
            </a:r>
          </a:p>
          <a:p>
            <a:r>
              <a:rPr lang="en-US" sz="4000" dirty="0" smtClean="0">
                <a:sym typeface="Symbol"/>
              </a:rPr>
              <a:t>3)NO +O</a:t>
            </a:r>
            <a:r>
              <a:rPr lang="en-US" sz="4000" baseline="-25000" dirty="0" smtClean="0">
                <a:sym typeface="Symbol"/>
              </a:rPr>
              <a:t>3</a:t>
            </a:r>
            <a:r>
              <a:rPr lang="en-US" sz="4000" dirty="0" smtClean="0">
                <a:sym typeface="Symbol"/>
              </a:rPr>
              <a:t> </a:t>
            </a:r>
            <a:r>
              <a:rPr lang="en-US" sz="4000" dirty="0" smtClean="0">
                <a:sym typeface="Wingdings" pitchFamily="2" charset="2"/>
              </a:rPr>
              <a:t> NO</a:t>
            </a:r>
            <a:r>
              <a:rPr lang="en-US" sz="4000" baseline="-25000" dirty="0" smtClean="0">
                <a:sym typeface="Wingdings" pitchFamily="2" charset="2"/>
              </a:rPr>
              <a:t>2</a:t>
            </a:r>
            <a:r>
              <a:rPr lang="en-US" sz="4000" dirty="0" smtClean="0">
                <a:sym typeface="Wingdings" pitchFamily="2" charset="2"/>
              </a:rPr>
              <a:t> +O</a:t>
            </a:r>
            <a:r>
              <a:rPr lang="en-US" sz="4000" baseline="-25000" dirty="0" smtClean="0">
                <a:sym typeface="Wingdings" pitchFamily="2" charset="2"/>
              </a:rPr>
              <a:t>2</a:t>
            </a:r>
            <a:r>
              <a:rPr lang="en-US" sz="4000" dirty="0" smtClean="0">
                <a:sym typeface="Symbol"/>
              </a:rPr>
              <a:t> 	 H =-199</a:t>
            </a:r>
            <a:r>
              <a:rPr lang="en-US" sz="4000" dirty="0" smtClean="0">
                <a:sym typeface="Wingdings" pitchFamily="2" charset="2"/>
              </a:rPr>
              <a:t>	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571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-233 kJ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06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 46: N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+O</a:t>
            </a:r>
            <a:r>
              <a:rPr lang="en-US" sz="3600" b="1" baseline="-25000" dirty="0" smtClean="0"/>
              <a:t>2</a:t>
            </a:r>
            <a:r>
              <a:rPr lang="en-US" sz="3600" b="1" dirty="0" smtClean="0">
                <a:sym typeface="Wingdings" pitchFamily="2" charset="2"/>
              </a:rPr>
              <a:t> N</a:t>
            </a:r>
            <a:r>
              <a:rPr lang="en-US" sz="3600" b="1" baseline="-25000" dirty="0" smtClean="0">
                <a:sym typeface="Wingdings" pitchFamily="2" charset="2"/>
              </a:rPr>
              <a:t>2</a:t>
            </a:r>
            <a:r>
              <a:rPr lang="en-US" sz="3600" b="1" dirty="0" smtClean="0">
                <a:sym typeface="Wingdings" pitchFamily="2" charset="2"/>
              </a:rPr>
              <a:t> + 2H</a:t>
            </a:r>
            <a:r>
              <a:rPr lang="en-US" sz="3600" b="1" baseline="-25000" dirty="0" smtClean="0">
                <a:sym typeface="Wingdings" pitchFamily="2" charset="2"/>
              </a:rPr>
              <a:t>2</a:t>
            </a:r>
            <a:r>
              <a:rPr lang="en-US" sz="3600" b="1" dirty="0" smtClean="0">
                <a:sym typeface="Wingdings" pitchFamily="2" charset="2"/>
              </a:rPr>
              <a:t>O    </a:t>
            </a:r>
            <a:r>
              <a:rPr lang="en-US" sz="3600" b="1" dirty="0" smtClean="0">
                <a:sym typeface="Symbol"/>
              </a:rPr>
              <a:t>H</a:t>
            </a:r>
            <a:r>
              <a:rPr lang="en-US" sz="3600" b="1" dirty="0" smtClean="0">
                <a:sym typeface="Wingdings" pitchFamily="2" charset="2"/>
              </a:rPr>
              <a:t> = ?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2NH</a:t>
            </a:r>
            <a:r>
              <a:rPr lang="en-US" sz="3600" baseline="-25000" dirty="0" smtClean="0"/>
              <a:t>3 </a:t>
            </a:r>
            <a:r>
              <a:rPr lang="en-US" sz="3600" dirty="0" smtClean="0"/>
              <a:t>+ 3N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dirty="0" smtClean="0">
                <a:sym typeface="Wingdings" pitchFamily="2" charset="2"/>
              </a:rPr>
              <a:t> 4N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 + 3H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		</a:t>
            </a:r>
            <a:r>
              <a:rPr lang="en-US" sz="3600" dirty="0" smtClean="0">
                <a:sym typeface="Symbol"/>
              </a:rPr>
              <a:t> H=-1010 kJ</a:t>
            </a:r>
          </a:p>
          <a:p>
            <a:r>
              <a:rPr lang="en-US" sz="3600" dirty="0" smtClean="0">
                <a:sym typeface="Symbol"/>
              </a:rPr>
              <a:t>2) N</a:t>
            </a:r>
            <a:r>
              <a:rPr lang="en-US" sz="3600" baseline="-25000" dirty="0" smtClean="0">
                <a:sym typeface="Symbol"/>
              </a:rPr>
              <a:t>2</a:t>
            </a:r>
            <a:r>
              <a:rPr lang="en-US" sz="3600" dirty="0" smtClean="0">
                <a:sym typeface="Symbol"/>
              </a:rPr>
              <a:t>O +3H</a:t>
            </a:r>
            <a:r>
              <a:rPr lang="en-US" sz="3600" baseline="-25000" dirty="0" smtClean="0">
                <a:sym typeface="Symbol"/>
              </a:rPr>
              <a:t>2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sym typeface="Wingdings" pitchFamily="2" charset="2"/>
              </a:rPr>
              <a:t>N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H</a:t>
            </a:r>
            <a:r>
              <a:rPr lang="en-US" sz="3600" baseline="-25000" dirty="0" smtClean="0">
                <a:sym typeface="Wingdings" pitchFamily="2" charset="2"/>
              </a:rPr>
              <a:t>4</a:t>
            </a:r>
            <a:r>
              <a:rPr lang="en-US" sz="3600" dirty="0" smtClean="0">
                <a:sym typeface="Wingdings" pitchFamily="2" charset="2"/>
              </a:rPr>
              <a:t> + H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 		</a:t>
            </a:r>
            <a:r>
              <a:rPr lang="en-US" sz="3600" dirty="0" smtClean="0">
                <a:sym typeface="Symbol"/>
              </a:rPr>
              <a:t>H=-317</a:t>
            </a:r>
          </a:p>
          <a:p>
            <a:r>
              <a:rPr lang="en-US" sz="3600" dirty="0" smtClean="0">
                <a:sym typeface="Symbol"/>
              </a:rPr>
              <a:t>3) 2NH</a:t>
            </a:r>
            <a:r>
              <a:rPr lang="en-US" sz="3600" baseline="-25000" dirty="0" smtClean="0">
                <a:sym typeface="Symbol"/>
              </a:rPr>
              <a:t>3</a:t>
            </a:r>
            <a:r>
              <a:rPr lang="en-US" sz="3600" dirty="0" smtClean="0">
                <a:sym typeface="Symbol"/>
              </a:rPr>
              <a:t> +1/2 O</a:t>
            </a:r>
            <a:r>
              <a:rPr lang="en-US" sz="3600" baseline="-25000" dirty="0" smtClean="0">
                <a:sym typeface="Symbol"/>
              </a:rPr>
              <a:t>2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sym typeface="Wingdings" pitchFamily="2" charset="2"/>
              </a:rPr>
              <a:t> N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H</a:t>
            </a:r>
            <a:r>
              <a:rPr lang="en-US" sz="3600" baseline="-25000" dirty="0" smtClean="0">
                <a:sym typeface="Wingdings" pitchFamily="2" charset="2"/>
              </a:rPr>
              <a:t>4</a:t>
            </a:r>
            <a:r>
              <a:rPr lang="en-US" sz="3600" dirty="0" smtClean="0">
                <a:sym typeface="Wingdings" pitchFamily="2" charset="2"/>
              </a:rPr>
              <a:t> + H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	</a:t>
            </a:r>
            <a:r>
              <a:rPr lang="en-US" sz="3600" dirty="0" smtClean="0">
                <a:sym typeface="Symbol"/>
              </a:rPr>
              <a:t> H=-143</a:t>
            </a:r>
          </a:p>
          <a:p>
            <a:r>
              <a:rPr lang="en-US" sz="3600" dirty="0" smtClean="0">
                <a:sym typeface="Symbol"/>
              </a:rPr>
              <a:t>4) H</a:t>
            </a:r>
            <a:r>
              <a:rPr lang="en-US" sz="3600" baseline="-25000" dirty="0" smtClean="0">
                <a:sym typeface="Symbol"/>
              </a:rPr>
              <a:t>2</a:t>
            </a:r>
            <a:r>
              <a:rPr lang="en-US" sz="3600" dirty="0" smtClean="0">
                <a:sym typeface="Symbol"/>
              </a:rPr>
              <a:t> +1/2 O</a:t>
            </a:r>
            <a:r>
              <a:rPr lang="en-US" sz="3600" baseline="-25000" dirty="0" smtClean="0">
                <a:sym typeface="Symbol"/>
              </a:rPr>
              <a:t>2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sym typeface="Wingdings" pitchFamily="2" charset="2"/>
              </a:rPr>
              <a:t> H</a:t>
            </a:r>
            <a:r>
              <a:rPr lang="en-US" sz="3600" baseline="-25000" dirty="0" smtClean="0">
                <a:sym typeface="Wingdings" pitchFamily="2" charset="2"/>
              </a:rPr>
              <a:t>2</a:t>
            </a:r>
            <a:r>
              <a:rPr lang="en-US" sz="3600" dirty="0" smtClean="0">
                <a:sym typeface="Wingdings" pitchFamily="2" charset="2"/>
              </a:rPr>
              <a:t>O			</a:t>
            </a:r>
            <a:r>
              <a:rPr lang="en-US" sz="3600" dirty="0" smtClean="0">
                <a:sym typeface="Symbol"/>
              </a:rPr>
              <a:t> H=-286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Extra credit…+5 </a:t>
            </a:r>
            <a:r>
              <a:rPr lang="en-US" sz="2800" b="1" dirty="0" err="1" smtClean="0"/>
              <a:t>pts</a:t>
            </a:r>
            <a:r>
              <a:rPr lang="en-US" sz="2800" b="1" dirty="0" smtClean="0"/>
              <a:t> for correct answer by Wednesday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58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Standard State Enthalpies of formation: </a:t>
            </a:r>
            <a:r>
              <a:rPr lang="en-US" sz="4400" dirty="0" smtClean="0">
                <a:sym typeface="Symbol" panose="05050102010706020507" pitchFamily="18" charset="2"/>
              </a:rPr>
              <a:t></a:t>
            </a:r>
            <a:r>
              <a:rPr lang="en-US" sz="4400" dirty="0" err="1" smtClean="0">
                <a:sym typeface="Symbol" panose="05050102010706020507" pitchFamily="18" charset="2"/>
              </a:rPr>
              <a:t>H</a:t>
            </a:r>
            <a:r>
              <a:rPr lang="en-US" sz="4400" baseline="-25000" dirty="0" err="1" smtClean="0">
                <a:sym typeface="Symbol" panose="05050102010706020507" pitchFamily="18" charset="2"/>
              </a:rPr>
              <a:t>f</a:t>
            </a:r>
            <a:r>
              <a:rPr lang="en-US" sz="4400" baseline="30000" dirty="0" err="1" smtClean="0">
                <a:sym typeface="Symbol" panose="05050102010706020507" pitchFamily="18" charset="2"/>
              </a:rPr>
              <a:t>o</a:t>
            </a:r>
            <a:r>
              <a:rPr lang="en-US" sz="4400" baseline="30000" dirty="0" smtClean="0">
                <a:sym typeface="Symbol" panose="05050102010706020507" pitchFamily="18" charset="2"/>
              </a:rPr>
              <a:t>  </a:t>
            </a:r>
            <a:r>
              <a:rPr lang="en-US" sz="3200" dirty="0" smtClean="0">
                <a:sym typeface="Symbol" panose="05050102010706020507" pitchFamily="18" charset="2"/>
              </a:rPr>
              <a:t>(pp. 256-262)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124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ym typeface="Symbol" panose="05050102010706020507" pitchFamily="18" charset="2"/>
              </a:rPr>
              <a:t></a:t>
            </a:r>
            <a:r>
              <a:rPr lang="en-US" sz="8000" dirty="0" err="1">
                <a:sym typeface="Symbol" panose="05050102010706020507" pitchFamily="18" charset="2"/>
              </a:rPr>
              <a:t>H</a:t>
            </a:r>
            <a:r>
              <a:rPr lang="en-US" sz="8000" baseline="-25000" dirty="0" err="1">
                <a:sym typeface="Symbol" panose="05050102010706020507" pitchFamily="18" charset="2"/>
              </a:rPr>
              <a:t>f</a:t>
            </a:r>
            <a:r>
              <a:rPr lang="en-US" sz="8000" baseline="30000" dirty="0" err="1">
                <a:sym typeface="Symbol" panose="05050102010706020507" pitchFamily="18" charset="2"/>
              </a:rPr>
              <a:t>o</a:t>
            </a:r>
            <a:endParaRPr lang="en-US" sz="8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3124200"/>
            <a:ext cx="304800" cy="53340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2362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Change vs. …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38600" y="4572000"/>
            <a:ext cx="38100" cy="761999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53340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…vs. elements (=&gt; a heat of </a:t>
            </a:r>
            <a:r>
              <a:rPr lang="en-US" sz="4000" b="1" u="sng" dirty="0" smtClean="0"/>
              <a:t>f</a:t>
            </a:r>
            <a:r>
              <a:rPr lang="en-US" sz="4000" dirty="0" smtClean="0"/>
              <a:t>ormation)</a:t>
            </a:r>
            <a:endParaRPr lang="en-US" sz="4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57700" y="3115270"/>
            <a:ext cx="1333500" cy="54233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6456" y="2032218"/>
            <a:ext cx="3088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Reaction conditions at “standard state”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255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Standard state definitions (p. 256)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For Compounds</a:t>
            </a:r>
          </a:p>
          <a:p>
            <a:pPr algn="ctr"/>
            <a:r>
              <a:rPr lang="en-US" sz="3200" b="1" u="sng" dirty="0" smtClean="0"/>
              <a:t>Gas phase </a:t>
            </a:r>
          </a:p>
          <a:p>
            <a:pPr algn="ctr"/>
            <a:r>
              <a:rPr lang="en-US" sz="3200" b="1" dirty="0" smtClean="0"/>
              <a:t>P=1.000 </a:t>
            </a:r>
            <a:r>
              <a:rPr lang="en-US" sz="3200" b="1" dirty="0" err="1" smtClean="0"/>
              <a:t>atm</a:t>
            </a:r>
            <a:r>
              <a:rPr lang="en-US" sz="3200" b="1" dirty="0" smtClean="0"/>
              <a:t>  (and for most tabulations: T=25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 C)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u="sng" dirty="0" smtClean="0"/>
              <a:t>Pure solids &amp; liquids</a:t>
            </a:r>
          </a:p>
          <a:p>
            <a:pPr algn="ctr"/>
            <a:r>
              <a:rPr lang="en-US" sz="3200" b="1" dirty="0" smtClean="0"/>
              <a:t>P=1.000 </a:t>
            </a:r>
            <a:r>
              <a:rPr lang="en-US" sz="3200" b="1" dirty="0" err="1" smtClean="0"/>
              <a:t>atm</a:t>
            </a:r>
            <a:r>
              <a:rPr lang="en-US" sz="3200" b="1" dirty="0" smtClean="0"/>
              <a:t> (and </a:t>
            </a:r>
            <a:r>
              <a:rPr lang="en-US" sz="3200" b="1" dirty="0"/>
              <a:t>for most tabulations: </a:t>
            </a:r>
            <a:r>
              <a:rPr lang="en-US" sz="3200" b="1" dirty="0" smtClean="0"/>
              <a:t>T=25</a:t>
            </a:r>
            <a:r>
              <a:rPr lang="en-US" sz="3200" b="1" baseline="30000" dirty="0"/>
              <a:t>O</a:t>
            </a:r>
            <a:r>
              <a:rPr lang="en-US" sz="3200" b="1" dirty="0" smtClean="0"/>
              <a:t> </a:t>
            </a:r>
            <a:r>
              <a:rPr lang="en-US" sz="3200" b="1" dirty="0"/>
              <a:t>C) </a:t>
            </a:r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u="sng" dirty="0" smtClean="0"/>
              <a:t>Solutions</a:t>
            </a:r>
          </a:p>
          <a:p>
            <a:pPr algn="ctr"/>
            <a:r>
              <a:rPr lang="en-US" sz="3200" b="1" dirty="0" smtClean="0"/>
              <a:t>1=Mole substance/L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08" y="516727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For Elements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807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Form the element exists in at P=1.000 </a:t>
            </a:r>
            <a:r>
              <a:rPr lang="en-US" sz="3200" b="1" dirty="0" err="1" smtClean="0"/>
              <a:t>atm</a:t>
            </a:r>
            <a:r>
              <a:rPr lang="en-US" sz="3200" b="1" dirty="0" smtClean="0"/>
              <a:t> and 25 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 C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5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546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299</cp:revision>
  <dcterms:created xsi:type="dcterms:W3CDTF">2013-10-17T01:22:54Z</dcterms:created>
  <dcterms:modified xsi:type="dcterms:W3CDTF">2013-11-18T15:11:23Z</dcterms:modified>
</cp:coreProperties>
</file>