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92" r:id="rId2"/>
    <p:sldId id="395" r:id="rId3"/>
    <p:sldId id="394" r:id="rId4"/>
    <p:sldId id="397" r:id="rId5"/>
    <p:sldId id="402" r:id="rId6"/>
    <p:sldId id="396" r:id="rId7"/>
    <p:sldId id="398" r:id="rId8"/>
    <p:sldId id="399" r:id="rId9"/>
    <p:sldId id="400" r:id="rId10"/>
    <p:sldId id="401" r:id="rId11"/>
    <p:sldId id="403" r:id="rId12"/>
    <p:sldId id="404" r:id="rId13"/>
    <p:sldId id="407" r:id="rId14"/>
    <p:sldId id="412" r:id="rId15"/>
    <p:sldId id="408" r:id="rId16"/>
    <p:sldId id="409" r:id="rId17"/>
    <p:sldId id="410" r:id="rId18"/>
    <p:sldId id="41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9F6DAA-D8BE-4FD0-8245-F87A23356AF0}">
          <p14:sldIdLst>
            <p14:sldId id="392"/>
            <p14:sldId id="395"/>
            <p14:sldId id="394"/>
            <p14:sldId id="397"/>
            <p14:sldId id="402"/>
            <p14:sldId id="396"/>
            <p14:sldId id="398"/>
            <p14:sldId id="399"/>
            <p14:sldId id="400"/>
            <p14:sldId id="401"/>
            <p14:sldId id="403"/>
            <p14:sldId id="404"/>
            <p14:sldId id="407"/>
            <p14:sldId id="412"/>
            <p14:sldId id="408"/>
            <p14:sldId id="409"/>
            <p14:sldId id="410"/>
            <p14:sldId id="411"/>
          </p14:sldIdLst>
        </p14:section>
        <p14:section name="Untitled Section" id="{61584A91-D702-441F-82AB-DE788CC454E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FE2C-0A22-416A-915A-80E8222C70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9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64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7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state functions </a:t>
            </a:r>
            <a:r>
              <a:rPr lang="en-US" sz="2400" b="1" dirty="0" smtClean="0"/>
              <a:t>(see p.244)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 </a:t>
            </a:r>
            <a:r>
              <a:rPr lang="en-US" sz="4400" b="1" dirty="0" smtClean="0">
                <a:solidFill>
                  <a:srgbClr val="FF0000"/>
                </a:solidFill>
              </a:rPr>
              <a:t>state function </a:t>
            </a:r>
            <a:r>
              <a:rPr lang="en-US" sz="4400" b="1" dirty="0" smtClean="0"/>
              <a:t>is a property which is `path independent’.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8100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6869" y="3657600"/>
            <a:ext cx="7467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The internal energy, </a:t>
            </a:r>
            <a:r>
              <a:rPr lang="en-US" sz="4800" b="1" dirty="0" smtClean="0">
                <a:sym typeface="Symbol" panose="05050102010706020507" pitchFamily="18" charset="2"/>
              </a:rPr>
              <a:t>E, of a system, is a </a:t>
            </a:r>
            <a:r>
              <a:rPr lang="en-US" sz="48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state function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Using the Ideal Gas Piston to show that neither </a:t>
            </a:r>
            <a:r>
              <a:rPr lang="en-US" sz="3200" b="1" dirty="0" smtClean="0">
                <a:solidFill>
                  <a:srgbClr val="FF0000"/>
                </a:solidFill>
              </a:rPr>
              <a:t>Q</a:t>
            </a:r>
            <a:r>
              <a:rPr lang="en-US" sz="3200" dirty="0" smtClean="0"/>
              <a:t> or </a:t>
            </a:r>
            <a:r>
              <a:rPr lang="en-US" sz="3200" b="1" dirty="0" smtClean="0">
                <a:solidFill>
                  <a:srgbClr val="0070C0"/>
                </a:solidFill>
              </a:rPr>
              <a:t>W</a:t>
            </a:r>
            <a:r>
              <a:rPr lang="en-US" sz="3200" dirty="0" smtClean="0"/>
              <a:t> are state functions, even though they are energies.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76400" y="1676400"/>
            <a:ext cx="0" cy="320040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76400" y="4876800"/>
            <a:ext cx="49530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286000" y="1905000"/>
            <a:ext cx="3050848" cy="1897167"/>
          </a:xfrm>
          <a:custGeom>
            <a:avLst/>
            <a:gdLst>
              <a:gd name="connsiteX0" fmla="*/ 0 w 3050848"/>
              <a:gd name="connsiteY0" fmla="*/ 0 h 1897167"/>
              <a:gd name="connsiteX1" fmla="*/ 418744 w 3050848"/>
              <a:gd name="connsiteY1" fmla="*/ 760576 h 1897167"/>
              <a:gd name="connsiteX2" fmla="*/ 948583 w 3050848"/>
              <a:gd name="connsiteY2" fmla="*/ 1281869 h 1897167"/>
              <a:gd name="connsiteX3" fmla="*/ 1956987 w 3050848"/>
              <a:gd name="connsiteY3" fmla="*/ 1709159 h 1897167"/>
              <a:gd name="connsiteX4" fmla="*/ 3050848 w 3050848"/>
              <a:gd name="connsiteY4" fmla="*/ 1897167 h 1897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0848" h="1897167">
                <a:moveTo>
                  <a:pt x="0" y="0"/>
                </a:moveTo>
                <a:cubicBezTo>
                  <a:pt x="130323" y="273465"/>
                  <a:pt x="260647" y="546931"/>
                  <a:pt x="418744" y="760576"/>
                </a:cubicBezTo>
                <a:cubicBezTo>
                  <a:pt x="576841" y="974221"/>
                  <a:pt x="692209" y="1123772"/>
                  <a:pt x="948583" y="1281869"/>
                </a:cubicBezTo>
                <a:cubicBezTo>
                  <a:pt x="1204957" y="1439966"/>
                  <a:pt x="1606610" y="1606609"/>
                  <a:pt x="1956987" y="1709159"/>
                </a:cubicBezTo>
                <a:cubicBezTo>
                  <a:pt x="2307364" y="1811709"/>
                  <a:pt x="2679106" y="1854438"/>
                  <a:pt x="3050848" y="1897167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743200" y="2667000"/>
            <a:ext cx="2378580" cy="0"/>
          </a:xfrm>
          <a:prstGeom prst="straightConnector1">
            <a:avLst/>
          </a:prstGeom>
          <a:ln w="47625">
            <a:solidFill>
              <a:schemeClr val="tx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105400" y="3733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105400" y="2590800"/>
            <a:ext cx="38456" cy="1144424"/>
          </a:xfrm>
          <a:prstGeom prst="straightConnector1">
            <a:avLst/>
          </a:prstGeom>
          <a:ln w="444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667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819400" y="4724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81600" y="4724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524000" y="3810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524000" y="2667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362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2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3505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514600" y="5029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2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5029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990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Compression pathway 2</a:t>
            </a:r>
            <a:endParaRPr lang="en-US" sz="2400" b="1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3276600" y="220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181600" y="2971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962400" y="1371600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step c:	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W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c</a:t>
            </a:r>
            <a:r>
              <a:rPr lang="en-US" sz="2800" dirty="0" smtClean="0"/>
              <a:t>= 0</a:t>
            </a:r>
          </a:p>
          <a:p>
            <a:r>
              <a:rPr lang="en-US" sz="2800" b="1" dirty="0" smtClean="0"/>
              <a:t>Step d:	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W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d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= -P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*(V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2209800" y="4038600"/>
            <a:ext cx="6172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W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path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 2</a:t>
            </a:r>
            <a:r>
              <a:rPr lang="en-US" sz="3200" b="1" dirty="0" smtClean="0">
                <a:solidFill>
                  <a:srgbClr val="0070C0"/>
                </a:solidFill>
              </a:rPr>
              <a:t> =</a:t>
            </a:r>
            <a:r>
              <a:rPr lang="en-US" sz="3200" b="1" dirty="0" err="1" smtClean="0">
                <a:solidFill>
                  <a:srgbClr val="0070C0"/>
                </a:solidFill>
              </a:rPr>
              <a:t>W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c</a:t>
            </a:r>
            <a:r>
              <a:rPr lang="en-US" sz="3200" b="1" dirty="0" smtClean="0">
                <a:solidFill>
                  <a:srgbClr val="0070C0"/>
                </a:solidFill>
              </a:rPr>
              <a:t>+ W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d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dirty="0" smtClean="0"/>
              <a:t>=-P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(V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-V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)= </a:t>
            </a:r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Q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path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pic>
        <p:nvPicPr>
          <p:cNvPr id="35" name="Picture 34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884938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56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Pathway		</a:t>
            </a:r>
            <a:r>
              <a:rPr lang="en-US" sz="4000" b="1" u="sng" dirty="0" smtClean="0">
                <a:solidFill>
                  <a:srgbClr val="FF0000"/>
                </a:solidFill>
              </a:rPr>
              <a:t>Q</a:t>
            </a:r>
            <a:r>
              <a:rPr lang="en-US" sz="4000" b="1" u="sng" dirty="0" smtClean="0"/>
              <a:t>		</a:t>
            </a:r>
            <a:r>
              <a:rPr lang="en-US" sz="4000" b="1" u="sng" dirty="0" smtClean="0">
                <a:solidFill>
                  <a:srgbClr val="0070C0"/>
                </a:solidFill>
              </a:rPr>
              <a:t>W</a:t>
            </a:r>
            <a:r>
              <a:rPr lang="en-US" sz="4000" u="sng" dirty="0" smtClean="0"/>
              <a:t>		</a:t>
            </a:r>
            <a:r>
              <a:rPr lang="en-US" sz="4000" b="1" u="sng" dirty="0" smtClean="0">
                <a:sym typeface="Symbol"/>
              </a:rPr>
              <a:t>E</a:t>
            </a:r>
            <a:endParaRPr lang="en-US" sz="4000" b="1" u="sng" dirty="0" smtClean="0"/>
          </a:p>
          <a:p>
            <a:r>
              <a:rPr lang="en-US" sz="4000" dirty="0" smtClean="0"/>
              <a:t>   1</a:t>
            </a:r>
          </a:p>
          <a:p>
            <a:r>
              <a:rPr lang="en-US" sz="4000" dirty="0" smtClean="0"/>
              <a:t>   2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11430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+P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(V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1143000"/>
            <a:ext cx="1676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-P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(V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1828800"/>
            <a:ext cx="16764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+P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(V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1828800"/>
            <a:ext cx="16764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-P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(V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96200" y="1143000"/>
            <a:ext cx="609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96200" y="1905000"/>
            <a:ext cx="533400" cy="5334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0</a:t>
            </a:r>
            <a:endParaRPr lang="en-US" sz="2800" b="1" dirty="0"/>
          </a:p>
        </p:txBody>
      </p:sp>
      <p:pic>
        <p:nvPicPr>
          <p:cNvPr id="9" name="Picture 8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371600" cy="1219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447800" y="2667000"/>
            <a:ext cx="76962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ym typeface="Symbol"/>
              </a:rPr>
              <a:t></a:t>
            </a:r>
            <a:r>
              <a:rPr lang="en-US" sz="3600" dirty="0" smtClean="0"/>
              <a:t>Only </a:t>
            </a:r>
            <a:r>
              <a:rPr lang="en-US" sz="3600" dirty="0" smtClean="0">
                <a:sym typeface="Symbol"/>
              </a:rPr>
              <a:t>E =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600" dirty="0" smtClean="0">
                <a:sym typeface="Symbol"/>
              </a:rPr>
              <a:t>+</a:t>
            </a:r>
            <a:r>
              <a:rPr lang="en-US" sz="3600" b="1" dirty="0" smtClean="0">
                <a:solidFill>
                  <a:srgbClr val="0070C0"/>
                </a:solidFill>
                <a:sym typeface="Symbol"/>
              </a:rPr>
              <a:t>W</a:t>
            </a:r>
            <a:r>
              <a:rPr lang="en-US" sz="3600" dirty="0" smtClean="0">
                <a:sym typeface="Symbol"/>
              </a:rPr>
              <a:t> is path independent</a:t>
            </a:r>
          </a:p>
          <a:p>
            <a:r>
              <a:rPr lang="en-US" sz="3600" dirty="0" smtClean="0">
                <a:sym typeface="Symbol"/>
              </a:rPr>
              <a:t>W and Q by themselves are not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39624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Non-chemical analogy</a:t>
            </a:r>
          </a:p>
          <a:p>
            <a:r>
              <a:rPr lang="en-US" sz="2800" b="1" dirty="0" smtClean="0"/>
              <a:t>You can cheat and lie and sleep your way through a 4 year program to a degree (the `change in state’)</a:t>
            </a:r>
          </a:p>
          <a:p>
            <a:r>
              <a:rPr lang="en-US" sz="2800" b="1" dirty="0" smtClean="0"/>
              <a:t>Or you can sweat and bust your tail honestly for the same degree….what’s the same regardless ?</a:t>
            </a:r>
          </a:p>
          <a:p>
            <a:r>
              <a:rPr lang="en-US" sz="2800" b="1" dirty="0" smtClean="0"/>
              <a:t>			</a:t>
            </a:r>
            <a:r>
              <a:rPr lang="en-US" sz="3600" b="1" dirty="0" smtClean="0">
                <a:solidFill>
                  <a:srgbClr val="0070C0"/>
                </a:solidFill>
              </a:rPr>
              <a:t>Tuition costs($) are the same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8001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		</a:t>
            </a:r>
            <a:r>
              <a:rPr lang="en-US" sz="3200" b="1" dirty="0" smtClean="0"/>
              <a:t>Enthalpy, </a:t>
            </a:r>
            <a:r>
              <a:rPr lang="en-US" sz="3200" b="1" dirty="0" smtClean="0">
                <a:sym typeface="Symbol"/>
              </a:rPr>
              <a:t>H</a:t>
            </a:r>
          </a:p>
          <a:p>
            <a:r>
              <a:rPr lang="en-US" sz="3200" dirty="0" smtClean="0"/>
              <a:t> the Chemist’s Reaction Energy State Function			</a:t>
            </a:r>
            <a:r>
              <a:rPr lang="en-US" sz="2000" dirty="0" smtClean="0"/>
              <a:t>(see p 251)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9050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By definition:	H= E +PV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2514600"/>
            <a:ext cx="3124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H =E + (PV) </a:t>
            </a:r>
          </a:p>
          <a:p>
            <a:r>
              <a:rPr lang="en-US" dirty="0" smtClean="0">
                <a:sym typeface="Symbol"/>
              </a:rPr>
              <a:t>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29718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H </a:t>
            </a:r>
            <a:r>
              <a:rPr lang="en-US" sz="3200" dirty="0" smtClean="0">
                <a:sym typeface="Symbol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200" dirty="0" smtClean="0">
                <a:sym typeface="Symbol"/>
              </a:rPr>
              <a:t>+</a:t>
            </a:r>
            <a:r>
              <a:rPr lang="en-US" sz="3200" b="1" dirty="0" smtClean="0">
                <a:sym typeface="Symbol"/>
              </a:rPr>
              <a:t>W</a:t>
            </a:r>
            <a:r>
              <a:rPr lang="en-US" sz="3200" dirty="0" smtClean="0">
                <a:sym typeface="Symbol"/>
              </a:rPr>
              <a:t> + </a:t>
            </a:r>
            <a:r>
              <a:rPr lang="en-US" sz="3200" b="1" dirty="0" smtClean="0">
                <a:sym typeface="Symbol"/>
              </a:rPr>
              <a:t>(PV)</a:t>
            </a:r>
            <a:r>
              <a:rPr lang="en-US" dirty="0" smtClean="0">
                <a:sym typeface="Symbol"/>
              </a:rPr>
              <a:t>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3429000"/>
            <a:ext cx="4114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H =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200" b="1" dirty="0" smtClean="0">
                <a:sym typeface="Symbol"/>
              </a:rPr>
              <a:t>-PV + (PV) </a:t>
            </a:r>
          </a:p>
          <a:p>
            <a:r>
              <a:rPr lang="en-US" dirty="0" smtClean="0">
                <a:sym typeface="Symbol"/>
              </a:rPr>
              <a:t>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3962400"/>
            <a:ext cx="541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H =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200" b="1" dirty="0" smtClean="0">
                <a:sym typeface="Symbol"/>
              </a:rPr>
              <a:t>-PV + (PV +VP) </a:t>
            </a:r>
          </a:p>
          <a:p>
            <a:r>
              <a:rPr lang="en-US" dirty="0" smtClean="0">
                <a:sym typeface="Symbol"/>
              </a:rPr>
              <a:t> 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4572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At constant P, </a:t>
            </a:r>
            <a:r>
              <a:rPr lang="en-US" sz="3200" b="1" dirty="0" smtClean="0">
                <a:sym typeface="Symbol"/>
              </a:rPr>
              <a:t>P=0=&gt;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38600" y="4572000"/>
            <a:ext cx="541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H</a:t>
            </a:r>
            <a:r>
              <a:rPr lang="en-US" sz="3200" b="1" baseline="-25000" dirty="0" smtClean="0">
                <a:sym typeface="Symbol"/>
              </a:rPr>
              <a:t>p</a:t>
            </a:r>
            <a:r>
              <a:rPr lang="en-US" sz="3200" b="1" dirty="0" smtClean="0">
                <a:sym typeface="Symbol"/>
              </a:rPr>
              <a:t> =</a:t>
            </a:r>
            <a:r>
              <a:rPr lang="en-US" sz="3200" b="1" dirty="0" err="1" smtClean="0">
                <a:solidFill>
                  <a:srgbClr val="FF0000"/>
                </a:solidFill>
                <a:sym typeface="Symbol"/>
              </a:rPr>
              <a:t>Q</a:t>
            </a:r>
            <a:r>
              <a:rPr lang="en-US" sz="3200" b="1" baseline="-25000" dirty="0" err="1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3200" b="1" dirty="0" smtClean="0">
                <a:sym typeface="Symbol"/>
              </a:rPr>
              <a:t>-PV + (PV +VP) </a:t>
            </a:r>
          </a:p>
          <a:p>
            <a:r>
              <a:rPr lang="en-US" dirty="0" smtClean="0">
                <a:sym typeface="Symbol"/>
              </a:rPr>
              <a:t>   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638800" y="4648200"/>
            <a:ext cx="762000" cy="4572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0" y="4648200"/>
            <a:ext cx="685800" cy="3810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" y="5257800"/>
            <a:ext cx="8915400" cy="10464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100" b="1" dirty="0" smtClean="0"/>
              <a:t>The heat of reaction at constant P is independent of how you run the reaction: </a:t>
            </a:r>
            <a:r>
              <a:rPr lang="en-US" sz="3100" b="1" dirty="0" err="1" smtClean="0">
                <a:solidFill>
                  <a:srgbClr val="FF0000"/>
                </a:solidFill>
              </a:rPr>
              <a:t>Q</a:t>
            </a:r>
            <a:r>
              <a:rPr lang="en-US" sz="3100" b="1" baseline="-25000" dirty="0" err="1" smtClean="0">
                <a:solidFill>
                  <a:srgbClr val="FF0000"/>
                </a:solidFill>
              </a:rPr>
              <a:t>p</a:t>
            </a:r>
            <a:r>
              <a:rPr lang="en-US" sz="3100" b="1" dirty="0" smtClean="0"/>
              <a:t>= </a:t>
            </a:r>
            <a:r>
              <a:rPr lang="en-US" sz="3100" b="1" dirty="0" smtClean="0">
                <a:sym typeface="Symbol"/>
              </a:rPr>
              <a:t>H</a:t>
            </a:r>
            <a:r>
              <a:rPr lang="en-US" sz="3100" b="1" baseline="-25000" dirty="0" smtClean="0">
                <a:sym typeface="Symbol"/>
              </a:rPr>
              <a:t>p</a:t>
            </a:r>
            <a:r>
              <a:rPr lang="en-US" sz="3100" b="1" dirty="0" smtClean="0">
                <a:sym typeface="Symbol"/>
              </a:rPr>
              <a:t> </a:t>
            </a:r>
            <a:r>
              <a:rPr lang="en-US" sz="3100" b="1" dirty="0" smtClean="0"/>
              <a:t>is a state function</a:t>
            </a:r>
            <a:endParaRPr lang="en-US" sz="3100" b="1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7848600" y="4800600"/>
            <a:ext cx="838200" cy="762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"/>
            <a:ext cx="7239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u="sng" dirty="0" smtClean="0"/>
              <a:t>Hess’s Law: </a:t>
            </a:r>
            <a:endParaRPr lang="en-US" sz="4000" dirty="0" smtClean="0"/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No matter how you arrive at a reaction heat, at constant pressure, you get the same answer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2590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Textbook’s example: pg 252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087469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One step: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3087469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(g) + 2O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(g)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2NO</a:t>
            </a:r>
            <a:r>
              <a:rPr lang="en-US" sz="3600" b="1" baseline="-25000" dirty="0" smtClean="0">
                <a:solidFill>
                  <a:srgbClr val="C00000"/>
                </a:solidFill>
                <a:sym typeface="Wingdings" pitchFamily="2" charset="2"/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(g</a:t>
            </a:r>
            <a:r>
              <a:rPr lang="en-US" sz="3200" b="1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3200400"/>
            <a:ext cx="2133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H=+68 kJ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1148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	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(g) +O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(g) </a:t>
            </a:r>
            <a:r>
              <a:rPr lang="en-US" sz="3600" dirty="0" smtClean="0">
                <a:sym typeface="Wingdings" pitchFamily="2" charset="2"/>
              </a:rPr>
              <a:t> 2NO(g)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41148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H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=+ 180 kJ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48269" y="4731813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2)     2NO(g) +O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(g) 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2NO</a:t>
            </a:r>
            <a:r>
              <a:rPr lang="en-US" sz="3600" b="1" baseline="-25000" dirty="0" smtClean="0">
                <a:solidFill>
                  <a:srgbClr val="C00000"/>
                </a:solidFill>
                <a:sym typeface="Wingdings" pitchFamily="2" charset="2"/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(g)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46482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H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=-112 kJ</a:t>
            </a:r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0" y="5486400"/>
            <a:ext cx="46482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3733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Two steps: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5626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add/ and simplify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219200" y="5791200"/>
            <a:ext cx="723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(g) +2O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(g) +2NO(g)</a:t>
            </a:r>
            <a:r>
              <a:rPr lang="en-US" sz="3200" dirty="0" smtClean="0">
                <a:sym typeface="Wingdings" pitchFamily="2" charset="2"/>
              </a:rPr>
              <a:t> 2NO(g)</a:t>
            </a:r>
            <a:r>
              <a:rPr lang="en-US" sz="3200" b="1" dirty="0" smtClean="0">
                <a:solidFill>
                  <a:srgbClr val="C00000"/>
                </a:solidFill>
                <a:sym typeface="Wingdings" pitchFamily="2" charset="2"/>
              </a:rPr>
              <a:t> +2NO</a:t>
            </a:r>
            <a:r>
              <a:rPr lang="en-US" sz="3200" b="1" baseline="-25000" dirty="0" smtClean="0">
                <a:solidFill>
                  <a:srgbClr val="C00000"/>
                </a:solidFill>
                <a:sym typeface="Wingdings" pitchFamily="2" charset="2"/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  <a:sym typeface="Wingdings" pitchFamily="2" charset="2"/>
              </a:rPr>
              <a:t>(g)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886200" y="5943600"/>
            <a:ext cx="1143000" cy="228600"/>
          </a:xfrm>
          <a:prstGeom prst="line">
            <a:avLst/>
          </a:prstGeom>
          <a:ln w="476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562600" y="5943600"/>
            <a:ext cx="914400" cy="228600"/>
          </a:xfrm>
          <a:prstGeom prst="line">
            <a:avLst/>
          </a:prstGeom>
          <a:ln w="476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0" y="5181600"/>
            <a:ext cx="19812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29400" y="5273526"/>
            <a:ext cx="2438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H</a:t>
            </a:r>
            <a:r>
              <a:rPr lang="en-US" sz="3200" baseline="-25000" dirty="0" smtClean="0">
                <a:sym typeface="Symbol"/>
              </a:rPr>
              <a:t>1+2</a:t>
            </a:r>
            <a:r>
              <a:rPr lang="en-US" sz="3200" dirty="0" smtClean="0">
                <a:sym typeface="Symbol"/>
              </a:rPr>
              <a:t> =+68 kJ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4" grpId="0"/>
      <p:bldP spid="15" grpId="0"/>
      <p:bldP spid="16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066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</a:rPr>
              <a:t>A simple, two equation example of using Hess’s law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6486" y="2362200"/>
            <a:ext cx="7315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Predict </a:t>
            </a:r>
            <a:r>
              <a:rPr lang="en-US" sz="4000" b="1" dirty="0" smtClean="0">
                <a:sym typeface="Symbol" panose="05050102010706020507" pitchFamily="18" charset="2"/>
              </a:rPr>
              <a:t>H for:  </a:t>
            </a:r>
            <a:r>
              <a:rPr lang="en-US" sz="4000" b="1" dirty="0" smtClean="0"/>
              <a:t> N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+ 2H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Wingdings" panose="05000000000000000000" pitchFamily="2" charset="2"/>
              </a:rPr>
              <a:t> N</a:t>
            </a:r>
            <a:r>
              <a:rPr lang="en-US" sz="4000" b="1" baseline="-25000" dirty="0" smtClean="0">
                <a:sym typeface="Wingdings" panose="05000000000000000000" pitchFamily="2" charset="2"/>
              </a:rPr>
              <a:t>2</a:t>
            </a:r>
            <a:r>
              <a:rPr lang="en-US" sz="4000" b="1" dirty="0" smtClean="0">
                <a:sym typeface="Wingdings" panose="05000000000000000000" pitchFamily="2" charset="2"/>
              </a:rPr>
              <a:t>H</a:t>
            </a:r>
            <a:r>
              <a:rPr lang="en-US" sz="4000" b="1" baseline="-25000" dirty="0" smtClean="0">
                <a:sym typeface="Wingdings" panose="05000000000000000000" pitchFamily="2" charset="2"/>
              </a:rPr>
              <a:t>4</a:t>
            </a:r>
            <a:endParaRPr lang="en-US" sz="40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1486486" y="3276600"/>
            <a:ext cx="716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Given:</a:t>
            </a:r>
          </a:p>
          <a:p>
            <a:endParaRPr lang="en-US" dirty="0"/>
          </a:p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 + O</a:t>
            </a:r>
            <a:r>
              <a:rPr lang="en-US" sz="3600" b="1" baseline="-25000" dirty="0" smtClean="0"/>
              <a:t>2</a:t>
            </a:r>
            <a:r>
              <a:rPr lang="en-US" sz="3600" b="1" dirty="0" smtClean="0">
                <a:sym typeface="Wingdings" panose="05000000000000000000" pitchFamily="2" charset="2"/>
              </a:rPr>
              <a:t> N</a:t>
            </a:r>
            <a:r>
              <a:rPr lang="en-US" sz="3600" b="1" baseline="-25000" dirty="0" smtClean="0">
                <a:sym typeface="Wingdings" panose="05000000000000000000" pitchFamily="2" charset="2"/>
              </a:rPr>
              <a:t>2 </a:t>
            </a:r>
            <a:r>
              <a:rPr lang="en-US" sz="3600" b="1" dirty="0" smtClean="0">
                <a:sym typeface="Wingdings" panose="05000000000000000000" pitchFamily="2" charset="2"/>
              </a:rPr>
              <a:t>+ 2H</a:t>
            </a:r>
            <a:r>
              <a:rPr lang="en-US" sz="3600" b="1" baseline="-25000" dirty="0" smtClean="0"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ym typeface="Wingdings" panose="05000000000000000000" pitchFamily="2" charset="2"/>
              </a:rPr>
              <a:t>O	     -622.2 kJ</a:t>
            </a:r>
          </a:p>
          <a:p>
            <a:r>
              <a:rPr lang="en-US" sz="3600" b="1" dirty="0" smtClean="0">
                <a:sym typeface="Wingdings" panose="05000000000000000000" pitchFamily="2" charset="2"/>
              </a:rPr>
              <a:t>H</a:t>
            </a:r>
            <a:r>
              <a:rPr lang="en-US" sz="3600" b="1" baseline="-25000" dirty="0" smtClean="0"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ym typeface="Wingdings" panose="05000000000000000000" pitchFamily="2" charset="2"/>
              </a:rPr>
              <a:t> + ½ O</a:t>
            </a:r>
            <a:r>
              <a:rPr lang="en-US" sz="3600" b="1" baseline="-25000" dirty="0" smtClean="0">
                <a:sym typeface="Wingdings" panose="05000000000000000000" pitchFamily="2" charset="2"/>
              </a:rPr>
              <a:t>2 </a:t>
            </a:r>
            <a:r>
              <a:rPr lang="en-US" sz="3600" b="1" dirty="0" smtClean="0">
                <a:sym typeface="Wingdings" panose="05000000000000000000" pitchFamily="2" charset="2"/>
              </a:rPr>
              <a:t>H</a:t>
            </a:r>
            <a:r>
              <a:rPr lang="en-US" sz="3600" b="1" baseline="-25000" dirty="0" smtClean="0">
                <a:sym typeface="Wingdings" panose="05000000000000000000" pitchFamily="2" charset="2"/>
              </a:rPr>
              <a:t>2</a:t>
            </a:r>
            <a:r>
              <a:rPr lang="en-US" sz="3600" b="1" dirty="0" smtClean="0">
                <a:sym typeface="Wingdings" panose="05000000000000000000" pitchFamily="2" charset="2"/>
              </a:rPr>
              <a:t>O		     -285.8 kJ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5715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50.6 kJ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893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990600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Working some text book problems on white board</a:t>
            </a:r>
          </a:p>
          <a:p>
            <a:endParaRPr lang="en-US" sz="4000" dirty="0" smtClean="0"/>
          </a:p>
          <a:p>
            <a:r>
              <a:rPr lang="en-US" sz="4000" dirty="0" smtClean="0"/>
              <a:t>Problems 44,45,46 page 276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19200"/>
            <a:ext cx="88392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Problem 44:   </a:t>
            </a:r>
            <a:r>
              <a:rPr lang="en-US" sz="4400" dirty="0" err="1" smtClean="0"/>
              <a:t>ClF</a:t>
            </a:r>
            <a:r>
              <a:rPr lang="en-US" sz="4400" dirty="0" smtClean="0"/>
              <a:t> + F</a:t>
            </a:r>
            <a:r>
              <a:rPr lang="en-US" sz="4400" baseline="-25000" dirty="0" smtClean="0"/>
              <a:t>2</a:t>
            </a:r>
            <a:r>
              <a:rPr lang="en-US" sz="4400" dirty="0" smtClean="0">
                <a:sym typeface="Wingdings" pitchFamily="2" charset="2"/>
              </a:rPr>
              <a:t> ClF</a:t>
            </a:r>
            <a:r>
              <a:rPr lang="en-US" sz="4400" baseline="-25000" dirty="0" smtClean="0">
                <a:sym typeface="Wingdings" pitchFamily="2" charset="2"/>
              </a:rPr>
              <a:t>3</a:t>
            </a:r>
            <a:r>
              <a:rPr lang="en-US" sz="4400" dirty="0" smtClean="0">
                <a:sym typeface="Wingdings" pitchFamily="2" charset="2"/>
              </a:rPr>
              <a:t>    </a:t>
            </a:r>
            <a:r>
              <a:rPr lang="en-US" sz="4400" dirty="0" smtClean="0">
                <a:sym typeface="Symbol"/>
              </a:rPr>
              <a:t>H = ??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4384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3600" dirty="0" smtClean="0"/>
              <a:t>2ClF + O</a:t>
            </a:r>
            <a:r>
              <a:rPr lang="en-US" sz="3600" baseline="-25000" dirty="0" smtClean="0"/>
              <a:t>2</a:t>
            </a:r>
            <a:r>
              <a:rPr lang="en-US" sz="3600" dirty="0" smtClean="0">
                <a:sym typeface="Wingdings" pitchFamily="2" charset="2"/>
              </a:rPr>
              <a:t>Cl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 + F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</a:t>
            </a:r>
            <a:r>
              <a:rPr lang="en-US" sz="3600" dirty="0" smtClean="0">
                <a:sym typeface="Symbol"/>
              </a:rPr>
              <a:t> 		H=167.4 kJ</a:t>
            </a:r>
          </a:p>
          <a:p>
            <a:pPr marL="342900" indent="-342900">
              <a:buAutoNum type="arabicParenR"/>
            </a:pPr>
            <a:r>
              <a:rPr lang="en-US" sz="3600" dirty="0" smtClean="0">
                <a:sym typeface="Symbol"/>
              </a:rPr>
              <a:t>2ClF</a:t>
            </a:r>
            <a:r>
              <a:rPr lang="en-US" sz="3600" baseline="-25000" dirty="0" smtClean="0">
                <a:sym typeface="Symbol"/>
              </a:rPr>
              <a:t>3</a:t>
            </a:r>
            <a:r>
              <a:rPr lang="en-US" sz="3600" dirty="0" smtClean="0">
                <a:sym typeface="Symbol"/>
              </a:rPr>
              <a:t> + 2O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Wingdings" pitchFamily="2" charset="2"/>
              </a:rPr>
              <a:t> Cl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 +3F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 </a:t>
            </a:r>
            <a:r>
              <a:rPr lang="en-US" sz="3600" dirty="0" smtClean="0">
                <a:sym typeface="Symbol"/>
              </a:rPr>
              <a:t>H=341.4</a:t>
            </a:r>
          </a:p>
          <a:p>
            <a:pPr marL="342900" indent="-342900">
              <a:buAutoNum type="arabicParenR"/>
            </a:pPr>
            <a:r>
              <a:rPr lang="en-US" sz="3600" dirty="0" smtClean="0">
                <a:sym typeface="Symbol"/>
              </a:rPr>
              <a:t>2F2 +O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Wingdings" pitchFamily="2" charset="2"/>
              </a:rPr>
              <a:t>2F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 			 </a:t>
            </a:r>
            <a:r>
              <a:rPr lang="en-US" sz="3600" dirty="0" smtClean="0">
                <a:sym typeface="Symbol"/>
              </a:rPr>
              <a:t>H= -43.4</a:t>
            </a:r>
            <a:endParaRPr lang="en-US" sz="3600" dirty="0" smtClean="0"/>
          </a:p>
          <a:p>
            <a:r>
              <a:rPr lang="en-US" sz="3600" dirty="0" smtClean="0">
                <a:sym typeface="Wingdings" pitchFamily="2" charset="2"/>
              </a:rPr>
              <a:t>	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57150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-108.7 kJ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38200"/>
            <a:ext cx="838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Problem 45:	 NO +O </a:t>
            </a:r>
            <a:r>
              <a:rPr lang="en-US" sz="3600" dirty="0" smtClean="0">
                <a:sym typeface="Wingdings" pitchFamily="2" charset="2"/>
              </a:rPr>
              <a:t> NO</a:t>
            </a:r>
            <a:r>
              <a:rPr lang="en-US" sz="3600" baseline="-25000" dirty="0" smtClean="0">
                <a:sym typeface="Wingdings" pitchFamily="2" charset="2"/>
              </a:rPr>
              <a:t>2 </a:t>
            </a:r>
            <a:r>
              <a:rPr lang="en-US" sz="3600" dirty="0" smtClean="0">
                <a:sym typeface="Wingdings" pitchFamily="2" charset="2"/>
              </a:rPr>
              <a:t>	</a:t>
            </a:r>
            <a:r>
              <a:rPr lang="en-US" sz="3600" dirty="0" smtClean="0">
                <a:sym typeface="Symbol"/>
              </a:rPr>
              <a:t>H</a:t>
            </a:r>
            <a:r>
              <a:rPr lang="en-US" sz="3600" dirty="0" smtClean="0">
                <a:sym typeface="Wingdings" pitchFamily="2" charset="2"/>
              </a:rPr>
              <a:t> = ?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8288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1)2O</a:t>
            </a:r>
            <a:r>
              <a:rPr lang="en-US" sz="4000" baseline="-25000" dirty="0" smtClean="0"/>
              <a:t>3 </a:t>
            </a:r>
            <a:r>
              <a:rPr lang="en-US" sz="4000" dirty="0" smtClean="0">
                <a:sym typeface="Wingdings" pitchFamily="2" charset="2"/>
              </a:rPr>
              <a:t>3O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Symbol"/>
              </a:rPr>
              <a:t>			 H =-427 kJ</a:t>
            </a:r>
          </a:p>
          <a:p>
            <a:r>
              <a:rPr lang="en-US" sz="4000" dirty="0" smtClean="0">
                <a:sym typeface="Symbol"/>
              </a:rPr>
              <a:t>2)O</a:t>
            </a:r>
            <a:r>
              <a:rPr lang="en-US" sz="4000" baseline="-25000" dirty="0" smtClean="0">
                <a:sym typeface="Symbol"/>
              </a:rPr>
              <a:t>2</a:t>
            </a:r>
            <a:r>
              <a:rPr lang="en-US" sz="4000" dirty="0" smtClean="0">
                <a:sym typeface="Symbol"/>
              </a:rPr>
              <a:t> </a:t>
            </a:r>
            <a:r>
              <a:rPr lang="en-US" sz="4000" dirty="0" smtClean="0">
                <a:sym typeface="Wingdings" pitchFamily="2" charset="2"/>
              </a:rPr>
              <a:t>2O 			</a:t>
            </a:r>
            <a:r>
              <a:rPr lang="en-US" sz="4000" dirty="0" smtClean="0">
                <a:sym typeface="Symbol"/>
              </a:rPr>
              <a:t> H =+495</a:t>
            </a:r>
          </a:p>
          <a:p>
            <a:r>
              <a:rPr lang="en-US" sz="4000" dirty="0" smtClean="0">
                <a:sym typeface="Symbol"/>
              </a:rPr>
              <a:t>3)NO +O</a:t>
            </a:r>
            <a:r>
              <a:rPr lang="en-US" sz="4000" baseline="-25000" dirty="0" smtClean="0">
                <a:sym typeface="Symbol"/>
              </a:rPr>
              <a:t>3</a:t>
            </a:r>
            <a:r>
              <a:rPr lang="en-US" sz="4000" dirty="0" smtClean="0">
                <a:sym typeface="Symbol"/>
              </a:rPr>
              <a:t> </a:t>
            </a:r>
            <a:r>
              <a:rPr lang="en-US" sz="4000" dirty="0" smtClean="0">
                <a:sym typeface="Wingdings" pitchFamily="2" charset="2"/>
              </a:rPr>
              <a:t> NO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Wingdings" pitchFamily="2" charset="2"/>
              </a:rPr>
              <a:t> +O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Symbol"/>
              </a:rPr>
              <a:t> 	 H =-199</a:t>
            </a:r>
            <a:r>
              <a:rPr lang="en-US" sz="4000" dirty="0" smtClean="0">
                <a:sym typeface="Wingdings" pitchFamily="2" charset="2"/>
              </a:rPr>
              <a:t>	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5715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-233 kJ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38200"/>
            <a:ext cx="838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Problem 46: 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+O</a:t>
            </a:r>
            <a:r>
              <a:rPr lang="en-US" sz="3600" baseline="-25000" dirty="0" smtClean="0"/>
              <a:t>2</a:t>
            </a:r>
            <a:r>
              <a:rPr lang="en-US" sz="3600" dirty="0" smtClean="0">
                <a:sym typeface="Wingdings" pitchFamily="2" charset="2"/>
              </a:rPr>
              <a:t> 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    </a:t>
            </a:r>
            <a:r>
              <a:rPr lang="en-US" sz="3600" dirty="0" smtClean="0">
                <a:sym typeface="Symbol"/>
              </a:rPr>
              <a:t>H</a:t>
            </a:r>
            <a:r>
              <a:rPr lang="en-US" sz="3600" dirty="0" smtClean="0">
                <a:sym typeface="Wingdings" pitchFamily="2" charset="2"/>
              </a:rPr>
              <a:t> = ?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812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1) 2NH</a:t>
            </a:r>
            <a:r>
              <a:rPr lang="en-US" sz="3600" baseline="-25000" dirty="0" smtClean="0"/>
              <a:t>3 </a:t>
            </a:r>
            <a:r>
              <a:rPr lang="en-US" sz="3600" dirty="0" smtClean="0"/>
              <a:t>+ 3N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r>
              <a:rPr lang="en-US" sz="3600" dirty="0" smtClean="0">
                <a:sym typeface="Wingdings" pitchFamily="2" charset="2"/>
              </a:rPr>
              <a:t> 4N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+ 3H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	</a:t>
            </a:r>
            <a:r>
              <a:rPr lang="en-US" sz="3600" dirty="0" smtClean="0">
                <a:sym typeface="Symbol"/>
              </a:rPr>
              <a:t> H=-1010 kJ</a:t>
            </a:r>
          </a:p>
          <a:p>
            <a:r>
              <a:rPr lang="en-US" sz="3600" dirty="0" smtClean="0">
                <a:sym typeface="Symbol"/>
              </a:rPr>
              <a:t>2) N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O +3H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Wingdings" pitchFamily="2" charset="2"/>
              </a:rPr>
              <a:t>N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H</a:t>
            </a:r>
            <a:r>
              <a:rPr lang="en-US" sz="3600" baseline="-25000" dirty="0" smtClean="0">
                <a:sym typeface="Wingdings" pitchFamily="2" charset="2"/>
              </a:rPr>
              <a:t>4</a:t>
            </a:r>
            <a:r>
              <a:rPr lang="en-US" sz="3600" dirty="0" smtClean="0">
                <a:sym typeface="Wingdings" pitchFamily="2" charset="2"/>
              </a:rPr>
              <a:t> +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 		</a:t>
            </a:r>
            <a:r>
              <a:rPr lang="en-US" sz="3600" dirty="0" smtClean="0">
                <a:sym typeface="Symbol"/>
              </a:rPr>
              <a:t>H=-317</a:t>
            </a:r>
          </a:p>
          <a:p>
            <a:r>
              <a:rPr lang="en-US" sz="3600" dirty="0" smtClean="0">
                <a:sym typeface="Symbol"/>
              </a:rPr>
              <a:t>3) 2NH</a:t>
            </a:r>
            <a:r>
              <a:rPr lang="en-US" sz="3600" baseline="-25000" dirty="0" smtClean="0">
                <a:sym typeface="Symbol"/>
              </a:rPr>
              <a:t>3</a:t>
            </a:r>
            <a:r>
              <a:rPr lang="en-US" sz="3600" dirty="0" smtClean="0">
                <a:sym typeface="Symbol"/>
              </a:rPr>
              <a:t> +1/2 O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Wingdings" pitchFamily="2" charset="2"/>
              </a:rPr>
              <a:t> 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H</a:t>
            </a:r>
            <a:r>
              <a:rPr lang="en-US" sz="3600" baseline="-25000" dirty="0" smtClean="0">
                <a:sym typeface="Wingdings" pitchFamily="2" charset="2"/>
              </a:rPr>
              <a:t>4</a:t>
            </a:r>
            <a:r>
              <a:rPr lang="en-US" sz="3600" dirty="0" smtClean="0">
                <a:sym typeface="Wingdings" pitchFamily="2" charset="2"/>
              </a:rPr>
              <a:t> +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</a:t>
            </a:r>
            <a:r>
              <a:rPr lang="en-US" sz="3600" dirty="0" smtClean="0">
                <a:sym typeface="Symbol"/>
              </a:rPr>
              <a:t> H=-143</a:t>
            </a:r>
          </a:p>
          <a:p>
            <a:r>
              <a:rPr lang="en-US" sz="3600" dirty="0" smtClean="0">
                <a:sym typeface="Symbol"/>
              </a:rPr>
              <a:t>4) H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+1/2 O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Wingdings" pitchFamily="2" charset="2"/>
              </a:rPr>
              <a:t>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		</a:t>
            </a:r>
            <a:r>
              <a:rPr lang="en-US" sz="3600" dirty="0" smtClean="0">
                <a:sym typeface="Symbol"/>
              </a:rPr>
              <a:t> H=-286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066800"/>
            <a:ext cx="8305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The ‘surroundings’ are what the system is exchanging </a:t>
            </a:r>
            <a:r>
              <a:rPr lang="en-US" sz="3600" b="1" dirty="0" smtClean="0">
                <a:solidFill>
                  <a:srgbClr val="FF0000"/>
                </a:solidFill>
              </a:rPr>
              <a:t>heat</a:t>
            </a:r>
            <a:r>
              <a:rPr lang="en-US" sz="3600" b="1" dirty="0" smtClean="0"/>
              <a:t> and </a:t>
            </a:r>
            <a:r>
              <a:rPr lang="en-US" sz="3600" b="1" dirty="0" smtClean="0">
                <a:solidFill>
                  <a:srgbClr val="0070C0"/>
                </a:solidFill>
              </a:rPr>
              <a:t>work</a:t>
            </a:r>
            <a:r>
              <a:rPr lang="en-US" sz="3600" b="1" dirty="0" smtClean="0"/>
              <a:t> with (outside its’ walls</a:t>
            </a:r>
            <a:r>
              <a:rPr lang="en-US" sz="4400" dirty="0" smtClean="0"/>
              <a:t>). 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THE BIG PICTURE: the system vs. surroundings model</a:t>
            </a:r>
          </a:p>
          <a:p>
            <a:endParaRPr lang="en-US" sz="3600" b="1" u="sng" dirty="0"/>
          </a:p>
        </p:txBody>
      </p:sp>
      <p:sp>
        <p:nvSpPr>
          <p:cNvPr id="7" name="Oval 6"/>
          <p:cNvSpPr/>
          <p:nvPr/>
        </p:nvSpPr>
        <p:spPr>
          <a:xfrm>
            <a:off x="1828800" y="4343400"/>
            <a:ext cx="3733800" cy="2057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4724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“SYSTEM”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40386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EVERYTHING OUTSIDE SYSTEM ARE THE SURROUNDINGS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733800"/>
            <a:ext cx="1905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More generally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0" y="3733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System walls</a:t>
            </a:r>
            <a:endParaRPr lang="en-US" sz="2400" b="1" dirty="0"/>
          </a:p>
        </p:txBody>
      </p:sp>
      <p:cxnSp>
        <p:nvCxnSpPr>
          <p:cNvPr id="17" name="Straight Arrow Connector 16"/>
          <p:cNvCxnSpPr>
            <a:endCxn id="7" idx="0"/>
          </p:cNvCxnSpPr>
          <p:nvPr/>
        </p:nvCxnSpPr>
        <p:spPr>
          <a:xfrm flipH="1">
            <a:off x="3695700" y="4114800"/>
            <a:ext cx="114300" cy="2286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3810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internal energy, </a:t>
            </a:r>
            <a:r>
              <a:rPr lang="en-US" sz="3200" b="1" dirty="0" smtClean="0">
                <a:sym typeface="Symbol"/>
              </a:rPr>
              <a:t>E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dirty="0" smtClean="0"/>
              <a:t>of the system is </a:t>
            </a:r>
            <a:r>
              <a:rPr lang="en-US" sz="3200" b="1" dirty="0" smtClean="0"/>
              <a:t>all </a:t>
            </a:r>
            <a:r>
              <a:rPr lang="en-US" sz="3200" dirty="0" smtClean="0"/>
              <a:t>the energy has gotten from the surroundings-both Work, </a:t>
            </a:r>
            <a:r>
              <a:rPr lang="en-US" sz="3200" b="1" dirty="0" smtClean="0">
                <a:solidFill>
                  <a:srgbClr val="0070C0"/>
                </a:solidFill>
              </a:rPr>
              <a:t>W</a:t>
            </a:r>
            <a:r>
              <a:rPr lang="en-US" sz="3200" dirty="0" smtClean="0"/>
              <a:t>, done on it and heat given to it, </a:t>
            </a:r>
            <a:r>
              <a:rPr lang="en-US" sz="3200" b="1" dirty="0" smtClean="0">
                <a:solidFill>
                  <a:srgbClr val="FF0000"/>
                </a:solidFill>
              </a:rPr>
              <a:t>Q</a:t>
            </a:r>
            <a:r>
              <a:rPr lang="en-US" sz="3200" dirty="0" smtClean="0"/>
              <a:t>.  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1524000" y="2209800"/>
            <a:ext cx="327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ym typeface="Symbol"/>
              </a:rPr>
              <a:t>E= </a:t>
            </a:r>
            <a:r>
              <a:rPr lang="en-US" sz="4000" b="1" dirty="0" smtClean="0">
                <a:solidFill>
                  <a:srgbClr val="0070C0"/>
                </a:solidFill>
                <a:sym typeface="Symbol"/>
              </a:rPr>
              <a:t>W</a:t>
            </a:r>
            <a:r>
              <a:rPr lang="en-US" sz="4000" b="1" dirty="0" smtClean="0">
                <a:sym typeface="Symbol"/>
              </a:rPr>
              <a:t> +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Q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276600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Sign Conventions: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Q </a:t>
            </a:r>
            <a:r>
              <a:rPr lang="en-US" sz="3200" b="1" dirty="0" smtClean="0"/>
              <a:t>into</a:t>
            </a:r>
            <a:r>
              <a:rPr lang="en-US" sz="3200" dirty="0" smtClean="0"/>
              <a:t> system from surroundings is +  (endothermic)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Q</a:t>
            </a:r>
            <a:r>
              <a:rPr lang="en-US" sz="3200" dirty="0" smtClean="0"/>
              <a:t> </a:t>
            </a:r>
            <a:r>
              <a:rPr lang="en-US" sz="3200" b="1" dirty="0" smtClean="0"/>
              <a:t>out</a:t>
            </a:r>
            <a:r>
              <a:rPr lang="en-US" sz="3200" dirty="0" smtClean="0"/>
              <a:t> of system to surroundings is – (exothermic)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W</a:t>
            </a:r>
            <a:r>
              <a:rPr lang="en-US" sz="3200" dirty="0" smtClean="0"/>
              <a:t> </a:t>
            </a:r>
            <a:r>
              <a:rPr lang="en-US" sz="3200" b="1" dirty="0" smtClean="0"/>
              <a:t>done on </a:t>
            </a:r>
            <a:r>
              <a:rPr lang="en-US" sz="3200" dirty="0" smtClean="0"/>
              <a:t>system by surroundings is +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W</a:t>
            </a:r>
            <a:r>
              <a:rPr lang="en-US" sz="3200" dirty="0" smtClean="0"/>
              <a:t> </a:t>
            </a:r>
            <a:r>
              <a:rPr lang="en-US" sz="3200" b="1" dirty="0" smtClean="0"/>
              <a:t>done on </a:t>
            </a:r>
            <a:r>
              <a:rPr lang="en-US" sz="3200" dirty="0" smtClean="0"/>
              <a:t>surroundings by system is -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2133600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Law of thermodynamics</a:t>
            </a:r>
          </a:p>
          <a:p>
            <a:r>
              <a:rPr lang="en-US" sz="3200" dirty="0" smtClean="0"/>
              <a:t>(p. 246)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Model for exchange of heat and work starts with an ideal gas piston…(see figure 6.4 p. 247)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2971800" y="3810000"/>
            <a:ext cx="1828800" cy="2057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971800" y="2819400"/>
            <a:ext cx="0" cy="304800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5867400"/>
            <a:ext cx="18288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800600" y="2819400"/>
            <a:ext cx="0" cy="304800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71800" y="3657600"/>
            <a:ext cx="18288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30480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52800" y="4724400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Ideal gas</a:t>
            </a:r>
            <a:endParaRPr lang="en-US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2590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9016" y="3657600"/>
            <a:ext cx="2424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Area of piston = </a:t>
            </a:r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9" idx="2"/>
          </p:cNvCxnSpPr>
          <p:nvPr/>
        </p:nvCxnSpPr>
        <p:spPr>
          <a:xfrm>
            <a:off x="3886200" y="3810000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71800" y="4267200"/>
            <a:ext cx="1752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562600" y="4114800"/>
            <a:ext cx="18288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96000" y="3505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62600" y="4191000"/>
            <a:ext cx="1828800" cy="1600200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7391400" y="2743200"/>
            <a:ext cx="0" cy="3048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562600" y="3048000"/>
            <a:ext cx="0" cy="274320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562600" y="5791200"/>
            <a:ext cx="18288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990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1)F=mg</a:t>
            </a:r>
            <a:endParaRPr lang="en-US" sz="4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" y="1600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r>
              <a:rPr lang="en-US" sz="3600" b="1" dirty="0" smtClean="0"/>
              <a:t>) W=F*d= mg*h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562600" y="3810000"/>
            <a:ext cx="1828800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05200" y="160020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u="sng" dirty="0" smtClean="0"/>
              <a:t>mg</a:t>
            </a:r>
            <a:r>
              <a:rPr lang="en-US" sz="3200" b="1" dirty="0" smtClean="0"/>
              <a:t> *</a:t>
            </a:r>
            <a:r>
              <a:rPr lang="en-US" sz="3200" b="1" dirty="0" err="1" smtClean="0"/>
              <a:t>h</a:t>
            </a:r>
            <a:r>
              <a:rPr lang="en-US" sz="3200" b="1" dirty="0" err="1" smtClean="0">
                <a:solidFill>
                  <a:srgbClr val="FF0000"/>
                </a:solidFill>
              </a:rPr>
              <a:t>A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    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181600" y="1752600"/>
            <a:ext cx="2819400" cy="152400"/>
          </a:xfrm>
          <a:prstGeom prst="line">
            <a:avLst/>
          </a:prstGeom>
          <a:ln w="4445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077200" y="15240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</a:t>
            </a:r>
            <a:r>
              <a:rPr lang="en-US" sz="4000" b="1" dirty="0" smtClean="0"/>
              <a:t>V</a:t>
            </a:r>
            <a:endParaRPr lang="en-US" sz="4000" b="1" dirty="0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7010400" y="1905000"/>
            <a:ext cx="1143000" cy="1981200"/>
          </a:xfrm>
          <a:prstGeom prst="line">
            <a:avLst/>
          </a:prstGeom>
          <a:ln w="44450"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810000" y="1600200"/>
            <a:ext cx="685800" cy="1066800"/>
          </a:xfrm>
          <a:prstGeom prst="rect">
            <a:avLst/>
          </a:prstGeom>
          <a:noFill/>
          <a:ln w="412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810000" y="9144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P=pressure=</a:t>
            </a:r>
            <a:r>
              <a:rPr lang="en-US" sz="3200" b="1" dirty="0" smtClean="0"/>
              <a:t>F/</a:t>
            </a:r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2400" y="22860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</a:t>
            </a:r>
            <a:r>
              <a:rPr lang="en-US" dirty="0" smtClean="0"/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W</a:t>
            </a:r>
            <a:r>
              <a:rPr lang="en-US" sz="4000" b="1" dirty="0" smtClean="0"/>
              <a:t>=-</a:t>
            </a:r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Symbol"/>
              </a:rPr>
              <a:t>V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038600" y="1371600"/>
            <a:ext cx="228600" cy="2286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968480" y="2984212"/>
            <a:ext cx="46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endParaRPr lang="en-US" sz="36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200400" y="3429000"/>
            <a:ext cx="76200" cy="2286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543800" y="3733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</a:t>
            </a:r>
            <a:endParaRPr lang="en-US" sz="2400" b="1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467600" y="3810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20" grpId="0" animBg="1"/>
      <p:bldP spid="21" grpId="0" animBg="1"/>
      <p:bldP spid="26" grpId="0" animBg="1"/>
      <p:bldP spid="30" grpId="0"/>
      <p:bldP spid="31" grpId="0"/>
      <p:bldP spid="35" grpId="0"/>
      <p:bldP spid="38" grpId="0"/>
      <p:bldP spid="42" grpId="0" animBg="1"/>
      <p:bldP spid="43" grpId="0"/>
      <p:bldP spid="44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9906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Why W= -P</a:t>
            </a:r>
            <a:r>
              <a:rPr lang="en-US" sz="3200" b="1" dirty="0" smtClean="0">
                <a:sym typeface="Symbol"/>
              </a:rPr>
              <a:t>V   and  +P V</a:t>
            </a:r>
          </a:p>
          <a:p>
            <a:r>
              <a:rPr lang="en-US" sz="3200" b="1" dirty="0" smtClean="0">
                <a:sym typeface="Symbol"/>
              </a:rPr>
              <a:t>(see also: p 248)</a:t>
            </a:r>
            <a:endParaRPr lang="en-US" sz="3200" b="1" dirty="0"/>
          </a:p>
        </p:txBody>
      </p:sp>
      <p:pic>
        <p:nvPicPr>
          <p:cNvPr id="3" name="Picture 2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1"/>
            <a:ext cx="23990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2438400"/>
            <a:ext cx="8610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a compression, the surroundings does work on the system=&gt; </a:t>
            </a:r>
            <a:r>
              <a:rPr lang="en-US" sz="3200" b="1" dirty="0" smtClean="0">
                <a:solidFill>
                  <a:srgbClr val="0070C0"/>
                </a:solidFill>
              </a:rPr>
              <a:t>W </a:t>
            </a:r>
            <a:r>
              <a:rPr lang="en-US" sz="3200" b="1" dirty="0" smtClean="0"/>
              <a:t>&gt;0 (positive)</a:t>
            </a:r>
          </a:p>
          <a:p>
            <a:endParaRPr lang="en-US" sz="3200" dirty="0" smtClean="0"/>
          </a:p>
          <a:p>
            <a:r>
              <a:rPr lang="en-US" sz="2800" b="1" dirty="0" smtClean="0"/>
              <a:t>But compression means </a:t>
            </a:r>
            <a:r>
              <a:rPr lang="en-US" sz="2800" b="1" dirty="0" err="1" smtClean="0"/>
              <a:t>V</a:t>
            </a:r>
            <a:r>
              <a:rPr lang="en-US" sz="2800" b="1" baseline="-25000" dirty="0" err="1" smtClean="0"/>
              <a:t>f</a:t>
            </a:r>
            <a:r>
              <a:rPr lang="en-US" sz="2800" b="1" dirty="0" err="1" smtClean="0"/>
              <a:t>-V</a:t>
            </a:r>
            <a:r>
              <a:rPr lang="en-US" sz="2800" b="1" baseline="-25000" dirty="0" err="1" smtClean="0"/>
              <a:t>initial</a:t>
            </a:r>
            <a:r>
              <a:rPr lang="en-US" sz="2800" b="1" dirty="0" smtClean="0"/>
              <a:t> =</a:t>
            </a:r>
            <a:r>
              <a:rPr lang="en-US" sz="2800" b="1" dirty="0" smtClean="0">
                <a:sym typeface="Symbol"/>
              </a:rPr>
              <a:t>V </a:t>
            </a:r>
            <a:r>
              <a:rPr lang="en-US" sz="2800" b="1" dirty="0" smtClean="0"/>
              <a:t>&lt;0.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Since P is positive, in order for P</a:t>
            </a:r>
            <a:r>
              <a:rPr lang="en-US" sz="2800" b="1" dirty="0" smtClean="0">
                <a:sym typeface="Symbol"/>
              </a:rPr>
              <a:t> V to reflect assumed sign conventions</a:t>
            </a:r>
            <a:r>
              <a:rPr lang="en-US" sz="3600" dirty="0" smtClean="0">
                <a:sym typeface="Symbol"/>
              </a:rPr>
              <a:t>:	</a:t>
            </a:r>
            <a:r>
              <a:rPr lang="en-US" sz="3600" b="1" dirty="0" smtClean="0">
                <a:solidFill>
                  <a:srgbClr val="0070C0"/>
                </a:solidFill>
                <a:sym typeface="Symbol"/>
              </a:rPr>
              <a:t>W</a:t>
            </a:r>
            <a:r>
              <a:rPr lang="en-US" sz="3600" b="1" dirty="0" smtClean="0"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=  </a:t>
            </a:r>
            <a:r>
              <a:rPr lang="en-US" sz="4000" b="1" dirty="0" smtClean="0">
                <a:sym typeface="Symbol"/>
              </a:rPr>
              <a:t>-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b="1" dirty="0" smtClean="0"/>
              <a:t>P</a:t>
            </a:r>
            <a:r>
              <a:rPr lang="en-US" sz="3600" b="1" dirty="0" smtClean="0">
                <a:sym typeface="Symbol"/>
              </a:rPr>
              <a:t> V  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76200"/>
            <a:ext cx="89916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is meant by the gas in the piston being `</a:t>
            </a:r>
            <a:r>
              <a:rPr lang="en-US" sz="4000" b="1" dirty="0">
                <a:solidFill>
                  <a:srgbClr val="0070C0"/>
                </a:solidFill>
              </a:rPr>
              <a:t>i</a:t>
            </a:r>
            <a:r>
              <a:rPr lang="en-US" sz="4000" b="1" dirty="0" smtClean="0">
                <a:solidFill>
                  <a:srgbClr val="0070C0"/>
                </a:solidFill>
              </a:rPr>
              <a:t>deal</a:t>
            </a:r>
            <a:r>
              <a:rPr lang="en-US" sz="4000" b="1" dirty="0" smtClean="0"/>
              <a:t>’:</a:t>
            </a:r>
          </a:p>
          <a:p>
            <a:endParaRPr lang="en-US" sz="2000" dirty="0" smtClean="0"/>
          </a:p>
          <a:p>
            <a:r>
              <a:rPr lang="en-US" sz="3500" dirty="0" smtClean="0"/>
              <a:t>An </a:t>
            </a:r>
            <a:r>
              <a:rPr lang="en-US" sz="3500" b="1" dirty="0">
                <a:solidFill>
                  <a:srgbClr val="0070C0"/>
                </a:solidFill>
              </a:rPr>
              <a:t>i</a:t>
            </a:r>
            <a:r>
              <a:rPr lang="en-US" sz="3500" b="1" dirty="0" smtClean="0">
                <a:solidFill>
                  <a:srgbClr val="0070C0"/>
                </a:solidFill>
              </a:rPr>
              <a:t>deal gas’s</a:t>
            </a:r>
            <a:r>
              <a:rPr lang="en-US" sz="3500" dirty="0" smtClean="0"/>
              <a:t> energy depends only on its temperature T(K). For </a:t>
            </a:r>
            <a:r>
              <a:rPr lang="en-US" sz="3500" b="1" dirty="0" smtClean="0">
                <a:solidFill>
                  <a:srgbClr val="0070C0"/>
                </a:solidFill>
              </a:rPr>
              <a:t>n</a:t>
            </a:r>
            <a:r>
              <a:rPr lang="en-US" sz="3500" dirty="0" smtClean="0"/>
              <a:t> moles of </a:t>
            </a:r>
            <a:r>
              <a:rPr lang="en-US" sz="3500" b="1" dirty="0">
                <a:solidFill>
                  <a:srgbClr val="0070C0"/>
                </a:solidFill>
              </a:rPr>
              <a:t>i</a:t>
            </a:r>
            <a:r>
              <a:rPr lang="en-US" sz="3500" b="1" dirty="0" smtClean="0">
                <a:solidFill>
                  <a:srgbClr val="0070C0"/>
                </a:solidFill>
              </a:rPr>
              <a:t>deal gas</a:t>
            </a:r>
            <a:r>
              <a:rPr lang="en-US" sz="3500" dirty="0" smtClean="0"/>
              <a:t>:</a:t>
            </a:r>
          </a:p>
          <a:p>
            <a:r>
              <a:rPr lang="en-US" sz="4000" b="1" dirty="0">
                <a:sym typeface="Symbol"/>
              </a:rPr>
              <a:t> </a:t>
            </a:r>
            <a:r>
              <a:rPr lang="en-US" sz="4000" b="1" dirty="0" smtClean="0">
                <a:sym typeface="Symbol"/>
              </a:rPr>
              <a:t>    </a:t>
            </a:r>
            <a:r>
              <a:rPr lang="en-US" sz="4000" b="1" dirty="0" err="1" smtClean="0"/>
              <a:t>E</a:t>
            </a:r>
            <a:r>
              <a:rPr lang="en-US" sz="4000" b="1" baseline="-25000" dirty="0" err="1" smtClean="0"/>
              <a:t>ideal</a:t>
            </a:r>
            <a:r>
              <a:rPr lang="en-US" sz="4000" b="1" baseline="-25000" dirty="0" smtClean="0"/>
              <a:t> gas</a:t>
            </a:r>
            <a:r>
              <a:rPr lang="en-US" sz="4000" b="1" dirty="0" smtClean="0"/>
              <a:t> = constant* </a:t>
            </a:r>
            <a:r>
              <a:rPr lang="en-US" sz="4000" b="1" dirty="0" smtClean="0">
                <a:solidFill>
                  <a:srgbClr val="0070C0"/>
                </a:solidFill>
              </a:rPr>
              <a:t>n</a:t>
            </a:r>
            <a:r>
              <a:rPr lang="en-US" sz="4000" b="1" dirty="0" smtClean="0"/>
              <a:t>*T(K)  =&gt;</a:t>
            </a:r>
          </a:p>
          <a:p>
            <a:r>
              <a:rPr lang="en-US" sz="4000" b="1" dirty="0" smtClean="0"/>
              <a:t>	1) </a:t>
            </a:r>
            <a:r>
              <a:rPr lang="en-US" sz="4000" b="1" dirty="0" smtClean="0">
                <a:sym typeface="Symbol"/>
              </a:rPr>
              <a:t>E=0 for any isothermal* process</a:t>
            </a:r>
            <a:endParaRPr lang="en-US" sz="4000" b="1" dirty="0" smtClean="0"/>
          </a:p>
          <a:p>
            <a:r>
              <a:rPr lang="en-US" sz="4000" b="1" dirty="0"/>
              <a:t>	</a:t>
            </a:r>
            <a:r>
              <a:rPr lang="en-US" sz="4000" b="1" dirty="0" smtClean="0"/>
              <a:t>2) PV=</a:t>
            </a:r>
            <a:r>
              <a:rPr lang="en-US" sz="4000" b="1" dirty="0" err="1" smtClean="0"/>
              <a:t>n</a:t>
            </a:r>
            <a:r>
              <a:rPr lang="en-US" sz="4000" b="1" dirty="0" err="1" smtClean="0">
                <a:solidFill>
                  <a:srgbClr val="FF0000"/>
                </a:solidFill>
              </a:rPr>
              <a:t>R</a:t>
            </a:r>
            <a:r>
              <a:rPr lang="en-US" sz="4000" b="1" dirty="0" err="1" smtClean="0"/>
              <a:t>T</a:t>
            </a:r>
            <a:r>
              <a:rPr lang="en-US" sz="4000" b="1" dirty="0" smtClean="0"/>
              <a:t> (Ideal Gas law)</a:t>
            </a:r>
          </a:p>
          <a:p>
            <a:r>
              <a:rPr lang="en-US" sz="4000" b="1" dirty="0" smtClean="0"/>
              <a:t>			</a:t>
            </a:r>
            <a:r>
              <a:rPr lang="en-US" sz="4000" b="1" dirty="0" smtClean="0">
                <a:solidFill>
                  <a:srgbClr val="FF0000"/>
                </a:solidFill>
              </a:rPr>
              <a:t>R=8.314 J/K mol</a:t>
            </a:r>
          </a:p>
          <a:p>
            <a:r>
              <a:rPr lang="en-US" sz="4000" b="1" dirty="0" smtClean="0"/>
              <a:t>			(ideal gas constant)</a:t>
            </a:r>
          </a:p>
          <a:p>
            <a:r>
              <a:rPr lang="en-US" sz="4000" b="1" dirty="0" smtClean="0"/>
              <a:t>*</a:t>
            </a:r>
            <a:r>
              <a:rPr lang="en-US" sz="2400" b="1" dirty="0" smtClean="0"/>
              <a:t>isothermal= constant temperature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4572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Board examples illustrating signs and exchange of Q and W in an ideal gas piston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5146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Isothermal compression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Isothermal expansion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Increasing/decreasing T at constant P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Increasing/decreasing T at constant V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Increasing/decreasing V without exchange   (adiabatic expansion/compression)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153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Using the </a:t>
            </a:r>
            <a:r>
              <a:rPr lang="en-US" sz="2800" b="1" dirty="0" smtClean="0">
                <a:solidFill>
                  <a:srgbClr val="0070C0"/>
                </a:solidFill>
              </a:rPr>
              <a:t>Ideal Gas </a:t>
            </a:r>
            <a:r>
              <a:rPr lang="en-US" sz="2800" b="1" dirty="0" smtClean="0"/>
              <a:t>Piston to show that neither </a:t>
            </a:r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r>
              <a:rPr lang="en-US" sz="2800" b="1" dirty="0" smtClean="0"/>
              <a:t> or </a:t>
            </a:r>
            <a:r>
              <a:rPr lang="en-US" sz="2800" b="1" dirty="0" smtClean="0">
                <a:solidFill>
                  <a:srgbClr val="0070C0"/>
                </a:solidFill>
              </a:rPr>
              <a:t>W</a:t>
            </a:r>
            <a:r>
              <a:rPr lang="en-US" sz="2800" b="1" dirty="0" smtClean="0"/>
              <a:t> are state functions, even though they are energies.</a:t>
            </a:r>
          </a:p>
          <a:p>
            <a:r>
              <a:rPr lang="en-US" sz="2000" b="1" dirty="0" smtClean="0"/>
              <a:t>(see also: p. 244)</a:t>
            </a:r>
            <a:endParaRPr lang="en-US" sz="20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76400" y="1676400"/>
            <a:ext cx="0" cy="320040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76400" y="4876800"/>
            <a:ext cx="49530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286000" y="1905000"/>
            <a:ext cx="3050848" cy="1897167"/>
          </a:xfrm>
          <a:custGeom>
            <a:avLst/>
            <a:gdLst>
              <a:gd name="connsiteX0" fmla="*/ 0 w 3050848"/>
              <a:gd name="connsiteY0" fmla="*/ 0 h 1897167"/>
              <a:gd name="connsiteX1" fmla="*/ 418744 w 3050848"/>
              <a:gd name="connsiteY1" fmla="*/ 760576 h 1897167"/>
              <a:gd name="connsiteX2" fmla="*/ 948583 w 3050848"/>
              <a:gd name="connsiteY2" fmla="*/ 1281869 h 1897167"/>
              <a:gd name="connsiteX3" fmla="*/ 1956987 w 3050848"/>
              <a:gd name="connsiteY3" fmla="*/ 1709159 h 1897167"/>
              <a:gd name="connsiteX4" fmla="*/ 3050848 w 3050848"/>
              <a:gd name="connsiteY4" fmla="*/ 1897167 h 1897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0848" h="1897167">
                <a:moveTo>
                  <a:pt x="0" y="0"/>
                </a:moveTo>
                <a:cubicBezTo>
                  <a:pt x="130323" y="273465"/>
                  <a:pt x="260647" y="546931"/>
                  <a:pt x="418744" y="760576"/>
                </a:cubicBezTo>
                <a:cubicBezTo>
                  <a:pt x="576841" y="974221"/>
                  <a:pt x="692209" y="1123772"/>
                  <a:pt x="948583" y="1281869"/>
                </a:cubicBezTo>
                <a:cubicBezTo>
                  <a:pt x="1204957" y="1439966"/>
                  <a:pt x="1606610" y="1606609"/>
                  <a:pt x="1956987" y="1709159"/>
                </a:cubicBezTo>
                <a:cubicBezTo>
                  <a:pt x="2307364" y="1811709"/>
                  <a:pt x="2679106" y="1854438"/>
                  <a:pt x="3050848" y="1897167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05400" y="3733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86400" y="3505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State 1 = (P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,V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,T)</a:t>
            </a:r>
            <a:endParaRPr lang="en-US" sz="2800" b="1" dirty="0"/>
          </a:p>
        </p:txBody>
      </p:sp>
      <p:sp>
        <p:nvSpPr>
          <p:cNvPr id="20" name="Oval 19"/>
          <p:cNvSpPr/>
          <p:nvPr/>
        </p:nvSpPr>
        <p:spPr>
          <a:xfrm>
            <a:off x="2667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5600" y="2209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State 2 = (P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,V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,T)</a:t>
            </a:r>
            <a:endParaRPr lang="en-US" sz="2800" b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819400" y="4724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81600" y="4724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524000" y="3810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524000" y="2667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362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2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3505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514600" y="5029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2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5029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343400" y="838200"/>
            <a:ext cx="3962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Since T unchanged:</a:t>
            </a:r>
          </a:p>
          <a:p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</a:rPr>
              <a:t>Q</a:t>
            </a:r>
            <a:r>
              <a:rPr lang="en-US" sz="4400" b="1" dirty="0" smtClean="0"/>
              <a:t>=</a:t>
            </a:r>
            <a:r>
              <a:rPr lang="en-US" sz="4400" b="1" dirty="0" smtClean="0">
                <a:solidFill>
                  <a:srgbClr val="0070C0"/>
                </a:solidFill>
              </a:rPr>
              <a:t>W</a:t>
            </a:r>
            <a:endParaRPr lang="en-US" sz="4400" dirty="0"/>
          </a:p>
        </p:txBody>
      </p:sp>
      <p:pic>
        <p:nvPicPr>
          <p:cNvPr id="34" name="Picture 33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4987" y="4419600"/>
            <a:ext cx="23990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56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Using the Ideal Gas Piston to show that neither </a:t>
            </a:r>
            <a:r>
              <a:rPr lang="en-US" sz="3200" b="1" dirty="0" smtClean="0">
                <a:solidFill>
                  <a:srgbClr val="FF0000"/>
                </a:solidFill>
              </a:rPr>
              <a:t>Q</a:t>
            </a:r>
            <a:r>
              <a:rPr lang="en-US" sz="3200" dirty="0" smtClean="0"/>
              <a:t> or </a:t>
            </a:r>
            <a:r>
              <a:rPr lang="en-US" sz="3200" b="1" dirty="0" smtClean="0">
                <a:solidFill>
                  <a:srgbClr val="0070C0"/>
                </a:solidFill>
              </a:rPr>
              <a:t>W</a:t>
            </a:r>
            <a:r>
              <a:rPr lang="en-US" sz="3200" dirty="0" smtClean="0"/>
              <a:t> are state functions, even though they are energies.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76400" y="1676400"/>
            <a:ext cx="0" cy="320040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76400" y="4876800"/>
            <a:ext cx="49530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286000" y="1905000"/>
            <a:ext cx="3050848" cy="1897167"/>
          </a:xfrm>
          <a:custGeom>
            <a:avLst/>
            <a:gdLst>
              <a:gd name="connsiteX0" fmla="*/ 0 w 3050848"/>
              <a:gd name="connsiteY0" fmla="*/ 0 h 1897167"/>
              <a:gd name="connsiteX1" fmla="*/ 418744 w 3050848"/>
              <a:gd name="connsiteY1" fmla="*/ 760576 h 1897167"/>
              <a:gd name="connsiteX2" fmla="*/ 948583 w 3050848"/>
              <a:gd name="connsiteY2" fmla="*/ 1281869 h 1897167"/>
              <a:gd name="connsiteX3" fmla="*/ 1956987 w 3050848"/>
              <a:gd name="connsiteY3" fmla="*/ 1709159 h 1897167"/>
              <a:gd name="connsiteX4" fmla="*/ 3050848 w 3050848"/>
              <a:gd name="connsiteY4" fmla="*/ 1897167 h 1897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50848" h="1897167">
                <a:moveTo>
                  <a:pt x="0" y="0"/>
                </a:moveTo>
                <a:cubicBezTo>
                  <a:pt x="130323" y="273465"/>
                  <a:pt x="260647" y="546931"/>
                  <a:pt x="418744" y="760576"/>
                </a:cubicBezTo>
                <a:cubicBezTo>
                  <a:pt x="576841" y="974221"/>
                  <a:pt x="692209" y="1123772"/>
                  <a:pt x="948583" y="1281869"/>
                </a:cubicBezTo>
                <a:cubicBezTo>
                  <a:pt x="1204957" y="1439966"/>
                  <a:pt x="1606610" y="1606609"/>
                  <a:pt x="1956987" y="1709159"/>
                </a:cubicBezTo>
                <a:cubicBezTo>
                  <a:pt x="2307364" y="1811709"/>
                  <a:pt x="2679106" y="1854438"/>
                  <a:pt x="3050848" y="1897167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667000" y="3810000"/>
            <a:ext cx="2378580" cy="0"/>
          </a:xfrm>
          <a:prstGeom prst="straightConnector1">
            <a:avLst/>
          </a:prstGeom>
          <a:ln w="47625">
            <a:solidFill>
              <a:schemeClr val="tx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105400" y="3733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endCxn id="7" idx="1"/>
          </p:cNvCxnSpPr>
          <p:nvPr/>
        </p:nvCxnSpPr>
        <p:spPr>
          <a:xfrm flipH="1" flipV="1">
            <a:off x="2704744" y="2665576"/>
            <a:ext cx="38456" cy="1144424"/>
          </a:xfrm>
          <a:prstGeom prst="straightConnector1">
            <a:avLst/>
          </a:prstGeom>
          <a:ln w="44450"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667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819400" y="4724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81600" y="47244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524000" y="3810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524000" y="2667000"/>
            <a:ext cx="304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362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2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3505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514600" y="5029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2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5029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</a:t>
            </a:r>
            <a:r>
              <a:rPr lang="en-US" sz="3200" b="1" baseline="-25000" dirty="0" smtClean="0"/>
              <a:t>1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505200" y="1143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Compression pathway 1</a:t>
            </a:r>
            <a:endParaRPr lang="en-US" sz="2400" b="1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3352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057400" y="2971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581400" y="1600200"/>
            <a:ext cx="502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step a:	</a:t>
            </a:r>
            <a:endParaRPr lang="en-US" sz="2800" dirty="0" smtClean="0"/>
          </a:p>
          <a:p>
            <a:r>
              <a:rPr lang="en-US" sz="2800" b="1" dirty="0" smtClean="0"/>
              <a:t>Step b:	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905000" y="4038600"/>
            <a:ext cx="5257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W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path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 1</a:t>
            </a:r>
            <a:r>
              <a:rPr lang="en-US" sz="3200" b="1" dirty="0" smtClean="0">
                <a:solidFill>
                  <a:srgbClr val="0070C0"/>
                </a:solidFill>
              </a:rPr>
              <a:t> =</a:t>
            </a:r>
            <a:r>
              <a:rPr lang="en-US" sz="3200" b="1" dirty="0" err="1" smtClean="0">
                <a:solidFill>
                  <a:srgbClr val="0070C0"/>
                </a:solidFill>
              </a:rPr>
              <a:t>W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sz="3200" b="1" dirty="0" smtClean="0">
                <a:solidFill>
                  <a:srgbClr val="0070C0"/>
                </a:solidFill>
              </a:rPr>
              <a:t>+ </a:t>
            </a:r>
            <a:r>
              <a:rPr lang="en-US" sz="3200" b="1" dirty="0" err="1" smtClean="0">
                <a:solidFill>
                  <a:srgbClr val="0070C0"/>
                </a:solidFill>
              </a:rPr>
              <a:t>W</a:t>
            </a:r>
            <a:r>
              <a:rPr lang="en-US" sz="3200" b="1" baseline="-25000" dirty="0" err="1" smtClean="0">
                <a:solidFill>
                  <a:srgbClr val="0070C0"/>
                </a:solidFill>
              </a:rPr>
              <a:t>b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dirty="0" smtClean="0"/>
              <a:t>=-P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-V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35" name="Picture 34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884938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5562600" y="1600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W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sz="2800" dirty="0" smtClean="0"/>
              <a:t>= -P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-V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5638800" y="20574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W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= 0 </a:t>
            </a:r>
          </a:p>
          <a:p>
            <a:r>
              <a:rPr lang="en-US" sz="2800" dirty="0" smtClean="0"/>
              <a:t>(because </a:t>
            </a:r>
            <a:r>
              <a:rPr lang="en-US" sz="2800" dirty="0" smtClean="0">
                <a:sym typeface="Symbol"/>
              </a:rPr>
              <a:t>V=0)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7162800" y="4038600"/>
            <a:ext cx="1828800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 -</a:t>
            </a:r>
            <a:r>
              <a:rPr lang="en-US" sz="3600" b="1" dirty="0" err="1" smtClean="0">
                <a:solidFill>
                  <a:srgbClr val="FF0000"/>
                </a:solidFill>
              </a:rPr>
              <a:t>Q</a:t>
            </a:r>
            <a:r>
              <a:rPr lang="en-US" sz="3600" b="1" baseline="-25000" dirty="0" err="1" smtClean="0">
                <a:solidFill>
                  <a:srgbClr val="FF0000"/>
                </a:solidFill>
              </a:rPr>
              <a:t>path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563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32" grpId="0"/>
      <p:bldP spid="34" grpId="0" build="allAtOnce" animBg="1"/>
      <p:bldP spid="36" grpId="0"/>
      <p:bldP spid="37" grpId="0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886</Words>
  <Application>Microsoft Office PowerPoint</Application>
  <PresentationFormat>On-screen Show (4:3)</PresentationFormat>
  <Paragraphs>164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284</cp:revision>
  <dcterms:created xsi:type="dcterms:W3CDTF">2013-10-17T01:22:54Z</dcterms:created>
  <dcterms:modified xsi:type="dcterms:W3CDTF">2013-11-15T18:50:21Z</dcterms:modified>
</cp:coreProperties>
</file>