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89" r:id="rId2"/>
    <p:sldId id="399" r:id="rId3"/>
    <p:sldId id="400" r:id="rId4"/>
    <p:sldId id="401" r:id="rId5"/>
    <p:sldId id="375" r:id="rId6"/>
    <p:sldId id="377" r:id="rId7"/>
    <p:sldId id="382" r:id="rId8"/>
    <p:sldId id="383" r:id="rId9"/>
    <p:sldId id="380" r:id="rId10"/>
    <p:sldId id="385" r:id="rId11"/>
    <p:sldId id="384" r:id="rId12"/>
    <p:sldId id="387" r:id="rId13"/>
    <p:sldId id="388" r:id="rId14"/>
    <p:sldId id="390" r:id="rId15"/>
    <p:sldId id="392" r:id="rId16"/>
    <p:sldId id="393" r:id="rId17"/>
    <p:sldId id="395" r:id="rId18"/>
    <p:sldId id="394" r:id="rId19"/>
    <p:sldId id="397" r:id="rId20"/>
    <p:sldId id="396" r:id="rId21"/>
    <p:sldId id="39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A9F6DAA-D8BE-4FD0-8245-F87A23356AF0}">
          <p14:sldIdLst>
            <p14:sldId id="389"/>
            <p14:sldId id="399"/>
            <p14:sldId id="400"/>
            <p14:sldId id="401"/>
            <p14:sldId id="375"/>
            <p14:sldId id="377"/>
            <p14:sldId id="382"/>
            <p14:sldId id="383"/>
            <p14:sldId id="380"/>
            <p14:sldId id="385"/>
            <p14:sldId id="384"/>
            <p14:sldId id="387"/>
            <p14:sldId id="388"/>
            <p14:sldId id="390"/>
            <p14:sldId id="392"/>
            <p14:sldId id="393"/>
            <p14:sldId id="395"/>
            <p14:sldId id="394"/>
            <p14:sldId id="397"/>
            <p14:sldId id="396"/>
            <p14:sldId id="398"/>
          </p14:sldIdLst>
        </p14:section>
        <p14:section name="Untitled Section" id="{61584A91-D702-441F-82AB-DE788CC454E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FF00"/>
    <a:srgbClr val="51F52B"/>
    <a:srgbClr val="B09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0C184-104F-4469-A750-5637E1229E2C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93A11-FE1C-46B9-A5A8-4EE9B9A43A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6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31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8FE2C-0A22-416A-915A-80E8222C702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68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8FE2C-0A22-416A-915A-80E8222C702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2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C3884-00C3-4487-BFAA-3EE15CFD5BC5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google.com/url?sa=i&amp;rct=j&amp;q=low+temperature+heat+capacity+measurement&amp;source=images&amp;cd=&amp;cad=rja&amp;docid=zsoKVI8OS-EBcM&amp;tbnid=mUZIn3z7hpMqsM:&amp;ved=0CAUQjRw&amp;url=http://chemwiki.ucdavis.edu/Physical_Chemistry/Statistical_Mechanics/Heat_Capacity_of_Solids&amp;ei=q2NvUbSnBI2s0AGb7IGgDg&amp;bvm=bv.45368065,d.dmQ&amp;psig=AFQjCNGB8mzYLXEzddbk4HWGwhHMjRbLQA&amp;ust=1366340889534046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low+temperature+heat+capacity+measurement&amp;source=images&amp;cd=&amp;cad=rja&amp;docid=bEK0ih48KQXu8M&amp;tbnid=LEjoHjWc698bFM:&amp;ved=0CAUQjRw&amp;url=http://www.phys.washington.edu/users/vilches/LOWTEMP/labpix.html&amp;ei=sGJvUd6oEcLf0gHktICICw&amp;bvm=bv.45368065,d.dmQ&amp;psig=AFQjCNEWuoxaukXqPKkgh12go8j6MXa_0w&amp;ust=1366340618280800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mesniehues.com/lgimages/PikesPeak-CO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google.com/url?sa=i&amp;source=images&amp;cd=&amp;cad=rja&amp;docid=NRZxuAcNIl9g_M&amp;tbnid=_Nx4dBdnhoUUSM:&amp;ved=0CAgQjRwwAA&amp;url=http://www.madsci.org/posts/archives/2000-02/951452623.Ch.r.html&amp;ei=pBB7Ut6pCci4yAGM84HwBA&amp;psig=AFQjCNFZUk6nE8h9trr8zE7SmcojcGdrmQ&amp;ust=1383883300207938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oHIdv2jsDqbahM&amp;tbnid=ge9JQuhR2k37sM:&amp;ved=0CAUQjRw&amp;url=/url?sa=i&amp;rct=j&amp;q=&amp;esrc=s&amp;frm=1&amp;source=images&amp;cd=&amp;cad=rja&amp;docid=oHIdv2jsDqbahM&amp;tbnid=ge9JQuhR2k37sM:&amp;ved=&amp;url=https://www.courses.psu.edu/chem/chem012_cwf/oex-2f8.htm&amp;ei=7J19Uqf_FKKRygH-lICoAg&amp;bvm=bv.56146854,d.aWc&amp;psig=AFQjCNHRB9fY_ye7GQadGhvBfHkg-RlP8w&amp;ust=1384050540709534&amp;ei=u559UtSLEsHCywHBzoDIBw&amp;bvm=bv.56146854,d.aWc&amp;psig=AFQjCNHRB9fY_ye7GQadGhvBfHkg-RlP8w&amp;ust=1384050540709534" TargetMode="External"/><Relationship Id="rId2" Type="http://schemas.openxmlformats.org/officeDocument/2006/relationships/hyperlink" Target="https://www.google.com/url?sa=i&amp;rct=j&amp;q=&amp;esrc=s&amp;frm=1&amp;source=images&amp;cd=&amp;cad=rja&amp;docid=oHIdv2jsDqbahM&amp;tbnid=ge9JQuhR2k37sM:&amp;ved=&amp;url=https://www.courses.psu.edu/chem/chem012_cwf/oex-2f8.htm&amp;ei=7J19Uqf_FKKRygH-lICoAg&amp;bvm=bv.56146854,d.aWc&amp;psig=AFQjCNHRB9fY_ye7GQadGhvBfHkg-RlP8w&amp;ust=138405054070953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85800"/>
            <a:ext cx="4724400" cy="378565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Suggested </a:t>
            </a:r>
            <a:r>
              <a:rPr lang="en-US" sz="2400" b="1" dirty="0" smtClean="0">
                <a:solidFill>
                  <a:srgbClr val="FF0000"/>
                </a:solidFill>
              </a:rPr>
              <a:t>Homework:</a:t>
            </a:r>
            <a:endParaRPr lang="en-US" sz="2400" dirty="0" smtClean="0"/>
          </a:p>
          <a:p>
            <a:r>
              <a:rPr lang="en-US" sz="2400" b="1" u="sng" dirty="0" smtClean="0"/>
              <a:t>Page	  do problem(s)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274	      11,13,15,17  new</a:t>
            </a:r>
          </a:p>
          <a:p>
            <a:pPr marL="457200" indent="-457200"/>
            <a:r>
              <a:rPr lang="en-US" sz="2400" b="1" dirty="0" smtClean="0"/>
              <a:t>275            21,23,25,27,29,31,33,35</a:t>
            </a:r>
          </a:p>
          <a:p>
            <a:pPr marL="457200" indent="-457200"/>
            <a:r>
              <a:rPr lang="en-US" sz="2400" b="1" dirty="0" smtClean="0"/>
              <a:t>276            37,39,41,43,45,47</a:t>
            </a:r>
          </a:p>
          <a:p>
            <a:pPr marL="457200" indent="-457200"/>
            <a:r>
              <a:rPr lang="en-US" sz="2400" b="1" dirty="0" smtClean="0">
                <a:solidFill>
                  <a:srgbClr val="FF0000"/>
                </a:solidFill>
              </a:rPr>
              <a:t>277	      49,51,53,57  (new)</a:t>
            </a:r>
          </a:p>
          <a:p>
            <a:pPr marL="457200" indent="-457200"/>
            <a:endParaRPr lang="en-US" sz="2400" b="1" dirty="0" smtClean="0">
              <a:solidFill>
                <a:srgbClr val="FF0000"/>
              </a:solidFill>
            </a:endParaRPr>
          </a:p>
          <a:p>
            <a:pPr marL="457200" indent="-457200"/>
            <a:r>
              <a:rPr lang="en-US" sz="2400" b="1" dirty="0" smtClean="0">
                <a:solidFill>
                  <a:srgbClr val="FF0000"/>
                </a:solidFill>
              </a:rPr>
              <a:t>478             95,97,99,101,103 (new)</a:t>
            </a:r>
          </a:p>
          <a:p>
            <a:pPr marL="457200" indent="-457200"/>
            <a:endParaRPr lang="en-US" sz="2400" b="1" dirty="0" smtClean="0"/>
          </a:p>
          <a:p>
            <a:pPr marL="457200" indent="-457200"/>
            <a:endParaRPr lang="en-US" sz="24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953000" y="584775"/>
            <a:ext cx="4191000" cy="178510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Chapter 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p</a:t>
            </a:r>
            <a:r>
              <a:rPr lang="en-US" sz="2600" dirty="0" smtClean="0"/>
              <a:t>p. 466-70 (specific heats)</a:t>
            </a:r>
          </a:p>
          <a:p>
            <a:pPr marL="342900" indent="-342900"/>
            <a:r>
              <a:rPr lang="en-US" sz="2800" b="1" dirty="0" smtClean="0"/>
              <a:t>Chapter 6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pp. 243-262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FOR </a:t>
            </a:r>
            <a:r>
              <a:rPr lang="en-US" sz="3200" b="1" smtClean="0"/>
              <a:t>WEEK 12 (11/9-11/13)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4180344"/>
            <a:ext cx="5562600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smtClean="0"/>
              <a:t>To do</a:t>
            </a:r>
          </a:p>
          <a:p>
            <a:pPr algn="ctr"/>
            <a:r>
              <a:rPr lang="en-US" sz="2800" b="1" i="1" u="sng" dirty="0" smtClean="0"/>
              <a:t>Marathon problem 9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Text Problem 86, page 279</a:t>
            </a:r>
          </a:p>
          <a:p>
            <a:r>
              <a:rPr lang="en-US" sz="2800" b="1" dirty="0" smtClean="0"/>
              <a:t>Due Monday 18 November 2013 </a:t>
            </a:r>
          </a:p>
          <a:p>
            <a:r>
              <a:rPr lang="en-US" sz="2800" b="1" dirty="0" smtClean="0"/>
              <a:t>                       by 4 PM</a:t>
            </a:r>
            <a:endParaRPr lang="en-US" sz="2800" dirty="0" smtClean="0"/>
          </a:p>
          <a:p>
            <a:pPr algn="ctr"/>
            <a:endParaRPr lang="en-US" sz="2800" b="1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118934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906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smtClean="0"/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8915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Molar Heat Capacities of  Metals Are Curiously Similar</a:t>
            </a:r>
            <a:endParaRPr lang="en-US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609600"/>
          <a:ext cx="4953000" cy="563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99761"/>
                <a:gridCol w="355323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Metal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C</a:t>
                      </a:r>
                      <a:r>
                        <a:rPr lang="en-US" sz="2400" baseline="-25000" dirty="0" smtClean="0"/>
                        <a:t>M</a:t>
                      </a:r>
                      <a:r>
                        <a:rPr lang="en-US" sz="2400" baseline="0" dirty="0" smtClean="0"/>
                        <a:t>  (J/mol K) at 25</a:t>
                      </a:r>
                      <a:r>
                        <a:rPr lang="en-US" sz="2400" baseline="30000" dirty="0" smtClean="0"/>
                        <a:t>o</a:t>
                      </a:r>
                      <a:r>
                        <a:rPr lang="en-US" sz="2400" baseline="0" dirty="0" smtClean="0"/>
                        <a:t>C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25.3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24.4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26.4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26.1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Cu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24.6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Zn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25.2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25.5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Sb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25.2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Au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25.4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Pb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26.5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86400" y="281940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Average experimental C</a:t>
            </a:r>
            <a:r>
              <a:rPr lang="en-US" sz="3600" b="1" baseline="-25000" dirty="0" smtClean="0"/>
              <a:t>M</a:t>
            </a:r>
            <a:endParaRPr lang="en-US" sz="3600" b="1" dirty="0" smtClean="0"/>
          </a:p>
          <a:p>
            <a:r>
              <a:rPr lang="en-US" sz="3600" b="1" dirty="0" smtClean="0"/>
              <a:t>=25.5</a:t>
            </a:r>
            <a:r>
              <a:rPr lang="en-US" sz="3600" b="1" dirty="0" smtClean="0">
                <a:sym typeface="Symbol"/>
              </a:rPr>
              <a:t>0.7 J/K mol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`Law’ of </a:t>
            </a:r>
            <a:r>
              <a:rPr lang="en-US" sz="3200" b="1" dirty="0" err="1" smtClean="0"/>
              <a:t>Dulong</a:t>
            </a:r>
            <a:r>
              <a:rPr lang="en-US" sz="3200" b="1" dirty="0" smtClean="0"/>
              <a:t> and Petit :a classical atomic model that explains the curious constancy of C</a:t>
            </a:r>
            <a:r>
              <a:rPr lang="en-US" sz="3200" b="1" baseline="-25000" dirty="0" smtClean="0"/>
              <a:t>M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pic>
        <p:nvPicPr>
          <p:cNvPr id="3" name="Picture 2" descr="figure_08_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00200"/>
            <a:ext cx="396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1066800"/>
            <a:ext cx="5257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Any crystalline solid (like a metal) has 6 unique ways to vibrate each atom in its  lattice.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From the `</a:t>
            </a:r>
            <a:r>
              <a:rPr lang="en-US" sz="2800" b="1" dirty="0" err="1" smtClean="0"/>
              <a:t>equipartition</a:t>
            </a:r>
            <a:r>
              <a:rPr lang="en-US" sz="2800" b="1" dirty="0" smtClean="0"/>
              <a:t> theory of energy</a:t>
            </a:r>
            <a:r>
              <a:rPr lang="en-US" sz="2800" dirty="0" smtClean="0"/>
              <a:t>’ each vibration has heat</a:t>
            </a:r>
          </a:p>
          <a:p>
            <a:r>
              <a:rPr lang="en-US" sz="2800" dirty="0" smtClean="0"/>
              <a:t>energy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2800" b="1" dirty="0" smtClean="0">
                <a:solidFill>
                  <a:srgbClr val="FF0000"/>
                </a:solidFill>
              </a:rPr>
              <a:t> = ½ </a:t>
            </a:r>
            <a:r>
              <a:rPr lang="en-US" sz="2800" b="1" dirty="0" err="1" smtClean="0">
                <a:solidFill>
                  <a:srgbClr val="FF0000"/>
                </a:solidFill>
              </a:rPr>
              <a:t>kT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(k=1.38*10</a:t>
            </a:r>
            <a:r>
              <a:rPr lang="en-US" sz="2800" baseline="30000" dirty="0" smtClean="0"/>
              <a:t>-23</a:t>
            </a:r>
            <a:r>
              <a:rPr lang="en-US" sz="2800" dirty="0" smtClean="0"/>
              <a:t> J/K)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257800" y="3200400"/>
            <a:ext cx="533400" cy="0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400800" y="3124200"/>
            <a:ext cx="685800" cy="0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096000" y="2286000"/>
            <a:ext cx="0" cy="685800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96000" y="3505200"/>
            <a:ext cx="0" cy="762000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638800" y="3200400"/>
            <a:ext cx="381000" cy="381000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248400" y="2590800"/>
            <a:ext cx="457200" cy="381000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422035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/>
              <a:buChar char="\"/>
            </a:pPr>
            <a:r>
              <a:rPr lang="en-US" sz="3600" b="1" dirty="0" smtClean="0">
                <a:sym typeface="Symbol"/>
              </a:rPr>
              <a:t>Q/atom = 6</a:t>
            </a:r>
            <a:r>
              <a:rPr lang="en-US" sz="3600" b="1" dirty="0" smtClean="0">
                <a:solidFill>
                  <a:srgbClr val="FF0000"/>
                </a:solidFill>
                <a:sym typeface="Symbol"/>
              </a:rPr>
              <a:t></a:t>
            </a:r>
            <a:r>
              <a:rPr lang="en-US" sz="3600" b="1" dirty="0" smtClean="0">
                <a:sym typeface="Symbol"/>
              </a:rPr>
              <a:t>= 6* </a:t>
            </a:r>
            <a:r>
              <a:rPr lang="en-US" sz="3600" b="1" dirty="0" smtClean="0">
                <a:solidFill>
                  <a:srgbClr val="FF0000"/>
                </a:solidFill>
                <a:sym typeface="Symbol"/>
              </a:rPr>
              <a:t>½ </a:t>
            </a:r>
            <a:r>
              <a:rPr lang="en-US" sz="3600" b="1" dirty="0" err="1" smtClean="0">
                <a:solidFill>
                  <a:srgbClr val="FF0000"/>
                </a:solidFill>
                <a:sym typeface="Symbol"/>
              </a:rPr>
              <a:t>kT</a:t>
            </a:r>
            <a:r>
              <a:rPr lang="en-US" sz="3600" b="1" dirty="0" smtClean="0">
                <a:sym typeface="Symbol"/>
              </a:rPr>
              <a:t>=3 </a:t>
            </a:r>
            <a:r>
              <a:rPr lang="en-US" sz="3600" b="1" dirty="0" err="1" smtClean="0">
                <a:solidFill>
                  <a:srgbClr val="FF0000"/>
                </a:solidFill>
                <a:sym typeface="Symbol"/>
              </a:rPr>
              <a:t>kT</a:t>
            </a:r>
            <a:r>
              <a:rPr lang="en-US" sz="3600" b="1" dirty="0" smtClean="0">
                <a:sym typeface="Symbol"/>
              </a:rPr>
              <a:t>=4.14*10</a:t>
            </a:r>
            <a:r>
              <a:rPr lang="en-US" sz="3600" b="1" baseline="30000" dirty="0" smtClean="0">
                <a:sym typeface="Symbol"/>
              </a:rPr>
              <a:t>-23</a:t>
            </a:r>
            <a:r>
              <a:rPr lang="en-US" sz="3600" b="1" dirty="0" smtClean="0">
                <a:sym typeface="Symbol"/>
              </a:rPr>
              <a:t>*</a:t>
            </a:r>
            <a:r>
              <a:rPr lang="en-US" sz="3600" b="1" dirty="0" smtClean="0">
                <a:solidFill>
                  <a:srgbClr val="FF0000"/>
                </a:solidFill>
                <a:sym typeface="Symbol"/>
              </a:rPr>
              <a:t>T</a:t>
            </a:r>
            <a:r>
              <a:rPr lang="en-US" sz="3600" b="1" dirty="0" smtClean="0">
                <a:sym typeface="Symbol"/>
              </a:rPr>
              <a:t> 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3080" y="4842777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Q /mol</a:t>
            </a:r>
            <a:r>
              <a:rPr lang="en-US" sz="3600" b="1" dirty="0" smtClean="0"/>
              <a:t>= Q</a:t>
            </a:r>
            <a:r>
              <a:rPr lang="en-US" sz="3600" b="1" baseline="-25000" dirty="0" smtClean="0"/>
              <a:t>M</a:t>
            </a:r>
            <a:r>
              <a:rPr lang="en-US" sz="3600" b="1" dirty="0" smtClean="0"/>
              <a:t> = 6.022*10</a:t>
            </a:r>
            <a:r>
              <a:rPr lang="en-US" sz="3600" b="1" baseline="30000" dirty="0" smtClean="0"/>
              <a:t>23</a:t>
            </a:r>
            <a:r>
              <a:rPr lang="en-US" sz="3600" b="1" dirty="0" smtClean="0"/>
              <a:t> *E/atom =25.0*</a:t>
            </a:r>
            <a:r>
              <a:rPr lang="en-US" sz="3600" b="1" dirty="0" smtClean="0">
                <a:solidFill>
                  <a:srgbClr val="FF0000"/>
                </a:solidFill>
              </a:rPr>
              <a:t>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5489108"/>
            <a:ext cx="4191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Q</a:t>
            </a:r>
            <a:r>
              <a:rPr lang="en-US" sz="3600" b="1" baseline="-25000" dirty="0" smtClean="0">
                <a:solidFill>
                  <a:srgbClr val="0070C0"/>
                </a:solidFill>
              </a:rPr>
              <a:t>M</a:t>
            </a:r>
            <a:r>
              <a:rPr lang="en-US" sz="3600" b="1" dirty="0" smtClean="0"/>
              <a:t> = C</a:t>
            </a:r>
            <a:r>
              <a:rPr lang="en-US" sz="3600" b="1" baseline="-25000" dirty="0" smtClean="0"/>
              <a:t>M</a:t>
            </a:r>
            <a:r>
              <a:rPr lang="en-US" sz="3600" b="1" dirty="0" smtClean="0"/>
              <a:t>*(</a:t>
            </a:r>
            <a:r>
              <a:rPr lang="en-US" sz="3600" b="1" dirty="0" smtClean="0">
                <a:solidFill>
                  <a:srgbClr val="FF0000"/>
                </a:solidFill>
              </a:rPr>
              <a:t>T-</a:t>
            </a:r>
            <a:r>
              <a:rPr lang="en-US" sz="3600" b="1" dirty="0" smtClean="0"/>
              <a:t>0)= C</a:t>
            </a:r>
            <a:r>
              <a:rPr lang="en-US" sz="3600" b="1" baseline="-25000" dirty="0" smtClean="0"/>
              <a:t>M </a:t>
            </a:r>
            <a:r>
              <a:rPr lang="en-US" sz="3600" b="1" dirty="0" smtClean="0"/>
              <a:t>*</a:t>
            </a:r>
            <a:r>
              <a:rPr lang="en-US" sz="3600" b="1" dirty="0" smtClean="0">
                <a:solidFill>
                  <a:srgbClr val="FF0000"/>
                </a:solidFill>
              </a:rPr>
              <a:t>T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6128302"/>
            <a:ext cx="804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Average experimental C</a:t>
            </a:r>
            <a:r>
              <a:rPr lang="en-US" sz="3200" b="1" baseline="-25000" dirty="0" smtClean="0"/>
              <a:t>M </a:t>
            </a:r>
            <a:r>
              <a:rPr lang="en-US" sz="3200" b="1" dirty="0" smtClean="0"/>
              <a:t>=25.5</a:t>
            </a:r>
            <a:r>
              <a:rPr lang="en-US" sz="3200" b="1" dirty="0" smtClean="0">
                <a:sym typeface="Symbol"/>
              </a:rPr>
              <a:t>0.7 J/K mol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hemwiki.ucdavis.edu/@api/deki/files/3752/=ExpClassical_Heat_Capacity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3400"/>
            <a:ext cx="7724775" cy="42767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53000" y="1143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Classical Model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p</a:t>
            </a:r>
            <a:r>
              <a:rPr lang="en-US" dirty="0" smtClean="0"/>
              <a:t> ~ </a:t>
            </a:r>
            <a:r>
              <a:rPr lang="en-US" dirty="0" err="1" smtClean="0"/>
              <a:t>kR</a:t>
            </a:r>
            <a:r>
              <a:rPr lang="en-US" dirty="0" smtClean="0"/>
              <a:t> (</a:t>
            </a:r>
            <a:r>
              <a:rPr lang="en-US" dirty="0" err="1" smtClean="0"/>
              <a:t>Dulong</a:t>
            </a:r>
            <a:r>
              <a:rPr lang="en-US" dirty="0" smtClean="0"/>
              <a:t> and Petit)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3048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4953000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divergence of the experiment from classical models from heat capacity measurements leads to superconductors and supercritical phenomena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phys.washington.edu/users/vilches/LOWTEMP/fridge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43000"/>
            <a:ext cx="6908800" cy="5181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04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Typical `Rig’ For Modern Low Temperature </a:t>
            </a:r>
            <a:r>
              <a:rPr lang="en-US" sz="2800" b="1" dirty="0" err="1" smtClean="0"/>
              <a:t>Calorimetry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6400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Northwestern University Low Temperature Lab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346857"/>
              </p:ext>
            </p:extLst>
          </p:nvPr>
        </p:nvGraphicFramePr>
        <p:xfrm>
          <a:off x="3225800" y="3086100"/>
          <a:ext cx="26908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8" name="Packager Shell Object" showAsIcon="1" r:id="rId3" imgW="2691000" imgH="685800" progId="Package">
                  <p:embed/>
                </p:oleObj>
              </mc:Choice>
              <mc:Fallback>
                <p:oleObj name="Packager Shell Object" showAsIcon="1" r:id="rId3" imgW="2691000" imgH="6858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800" y="3086100"/>
                        <a:ext cx="26908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state functions </a:t>
            </a:r>
            <a:r>
              <a:rPr lang="en-US" sz="2400" b="1" dirty="0" smtClean="0"/>
              <a:t>(see p.244)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828800"/>
            <a:ext cx="701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 </a:t>
            </a:r>
            <a:r>
              <a:rPr lang="en-US" sz="4400" b="1" dirty="0" smtClean="0">
                <a:solidFill>
                  <a:srgbClr val="FF0000"/>
                </a:solidFill>
              </a:rPr>
              <a:t>state function </a:t>
            </a:r>
            <a:r>
              <a:rPr lang="en-US" sz="4400" b="1" dirty="0" smtClean="0"/>
              <a:t>is a property which is `path independent’.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38100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6869" y="3657600"/>
            <a:ext cx="74676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The internal energy, </a:t>
            </a:r>
            <a:r>
              <a:rPr lang="en-US" sz="4800" b="1" dirty="0" smtClean="0">
                <a:sym typeface="Symbol" panose="05050102010706020507" pitchFamily="18" charset="2"/>
              </a:rPr>
              <a:t>E, of a system, is a </a:t>
            </a:r>
            <a:r>
              <a:rPr lang="en-US" sz="48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state function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jamesniehues.com/images_preview_regional/PikesPeak-C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524000"/>
            <a:ext cx="7336777" cy="518160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219200" y="914400"/>
            <a:ext cx="1600200" cy="1143000"/>
          </a:xfrm>
          <a:prstGeom prst="line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" y="304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Smiley Face 14"/>
          <p:cNvSpPr/>
          <p:nvPr/>
        </p:nvSpPr>
        <p:spPr>
          <a:xfrm>
            <a:off x="2743200" y="1981200"/>
            <a:ext cx="381000" cy="381000"/>
          </a:xfrm>
          <a:prstGeom prst="smileyFac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2895600" y="1981200"/>
            <a:ext cx="381000" cy="381000"/>
          </a:xfrm>
          <a:prstGeom prst="smileyFac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3400" y="4572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Start trip here</a:t>
            </a:r>
            <a:endParaRPr lang="en-US" sz="3200" b="1" dirty="0"/>
          </a:p>
        </p:txBody>
      </p:sp>
      <p:sp>
        <p:nvSpPr>
          <p:cNvPr id="18" name="Smiley Face 17"/>
          <p:cNvSpPr/>
          <p:nvPr/>
        </p:nvSpPr>
        <p:spPr>
          <a:xfrm>
            <a:off x="3048000" y="1981200"/>
            <a:ext cx="381000" cy="381000"/>
          </a:xfrm>
          <a:prstGeom prst="smileyFace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657600" y="0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change is </a:t>
            </a:r>
            <a:r>
              <a:rPr lang="en-US" sz="2800" b="1" dirty="0" smtClean="0">
                <a:solidFill>
                  <a:srgbClr val="FF0000"/>
                </a:solidFill>
              </a:rPr>
              <a:t>indifferent</a:t>
            </a:r>
            <a:r>
              <a:rPr lang="en-US" sz="2800" b="1" dirty="0" smtClean="0"/>
              <a:t> to the three trip paths taken ?</a:t>
            </a:r>
            <a:endParaRPr lang="en-US" sz="2800" b="1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096000" y="1371600"/>
            <a:ext cx="1219200" cy="304800"/>
          </a:xfrm>
          <a:prstGeom prst="straightConnector1">
            <a:avLst/>
          </a:prstGeom>
          <a:ln w="603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39000" y="9144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Go here</a:t>
            </a:r>
            <a:endParaRPr lang="en-US" sz="4000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505200" y="1752600"/>
            <a:ext cx="0" cy="60960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505200" y="1828800"/>
            <a:ext cx="2209800" cy="76200"/>
          </a:xfrm>
          <a:prstGeom prst="line">
            <a:avLst/>
          </a:prstGeom>
          <a:ln w="6032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371600" y="3048000"/>
            <a:ext cx="64008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Your change in elevation (</a:t>
            </a:r>
            <a:r>
              <a:rPr lang="en-US" sz="3600" b="1" dirty="0" smtClean="0">
                <a:solidFill>
                  <a:srgbClr val="FF0000"/>
                </a:solidFill>
                <a:sym typeface="Symbol"/>
              </a:rPr>
              <a:t>y</a:t>
            </a:r>
            <a:r>
              <a:rPr lang="en-US" sz="2400" b="1" dirty="0" smtClean="0">
                <a:sym typeface="Symbol"/>
              </a:rPr>
              <a:t>) </a:t>
            </a:r>
            <a:r>
              <a:rPr lang="en-US" sz="2400" b="1" dirty="0" smtClean="0"/>
              <a:t>here is a </a:t>
            </a:r>
            <a:r>
              <a:rPr lang="en-US" sz="2400" b="1" dirty="0" smtClean="0">
                <a:solidFill>
                  <a:srgbClr val="FF0000"/>
                </a:solidFill>
              </a:rPr>
              <a:t>state function </a:t>
            </a:r>
            <a:r>
              <a:rPr lang="en-US" sz="2400" b="1" dirty="0" smtClean="0"/>
              <a:t>independent of work and sweat of the possible paths 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733800" y="19050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y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3657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Non- chemical `Path independence’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72588E-6 C -0.00382 0.00208 -0.00712 0.00463 -0.01111 0.00625 C -0.01476 0.00995 -0.01701 0.01203 -0.02153 0.01365 C -0.02673 0.01851 -0.03385 0.02313 -0.0401 0.02475 C -0.04514 0.0273 -0.04896 0.03146 -0.05399 0.03354 C -0.05694 0.03909 -0.06024 0.04349 -0.06441 0.04719 C -0.06632 0.05876 -0.06337 0.04696 -0.06805 0.05459 C -0.07048 0.05853 -0.07066 0.06315 -0.07361 0.06708 C -0.07569 0.07911 -0.08177 0.09045 -0.0868 0.10086 C -0.08854 0.10849 -0.08628 0.10063 -0.09045 0.10826 C -0.09462 0.11566 -0.0967 0.12145 -0.10173 0.12815 C -0.10469 0.13209 -0.11007 0.14064 -0.11007 0.14064 C -0.11389 0.15869 -0.1118 0.14666 -0.11007 0.18783 C -0.10989 0.19061 -0.10781 0.19847 -0.10642 0.20033 C -0.10486 0.20241 -0.10087 0.20541 -0.10087 0.20541 C -0.09948 0.2105 -0.09774 0.21351 -0.09427 0.21652 C -0.08871 0.22739 -0.08298 0.23803 -0.07743 0.2489 C -0.07552 0.25954 -0.07639 0.26116 -0.08125 0.2688 C -0.08194 0.26995 -0.08212 0.2718 -0.08298 0.27273 C -0.08472 0.27481 -0.08871 0.27759 -0.08871 0.27759 C -0.09305 0.28615 -0.09045 0.28337 -0.09514 0.28753 C -0.09653 0.29239 -0.09878 0.29679 -0.10087 0.30118 C -0.10208 0.30373 -0.10451 0.30881 -0.10451 0.30881 C -0.1059 0.3146 -0.10868 0.31992 -0.11111 0.32501 C -0.11076 0.33333 -0.11146 0.34166 -0.11007 0.34976 C -0.10972 0.35138 -0.10764 0.35045 -0.10642 0.35115 C -0.1033 0.35277 -0.10035 0.35462 -0.09705 0.356 C -0.09184 0.36086 -0.09514 0.35647 -0.09323 0.3685 C -0.09288 0.37104 -0.09149 0.3759 -0.09149 0.3759 C -0.09601 0.38006 -0.10104 0.38006 -0.10642 0.38099 C -0.11441 0.37937 -0.1217 0.3759 -0.12969 0.37474 C -0.13403 0.37104 -0.13715 0.37312 -0.14184 0.37474 C -0.14444 0.38145 -0.14548 0.38862 -0.14757 0.39579 C -0.14722 0.39926 -0.14757 0.40273 -0.14653 0.40597 C -0.14618 0.40713 -0.14462 0.40204 -0.14566 0.40204 C -0.14687 0.40204 -0.14687 0.40458 -0.14757 0.40597 C -0.14965 0.41522 -0.1467 0.40389 -0.15035 0.41337 C -0.15191 0.41754 -0.15243 0.42239 -0.15399 0.42702 C -0.15503 0.43951 -0.15729 0.45108 -0.15972 0.46311 C -0.16059 0.4675 -0.16042 0.47305 -0.1625 0.47675 C -0.16684 0.48416 -0.17778 0.48624 -0.18403 0.48809 C -0.18819 0.49156 -0.19114 0.49549 -0.19514 0.49896 C -0.19722 0.50636 -0.19444 0.49919 -0.19982 0.50521 C -0.20243 0.50821 -0.20417 0.5133 -0.20642 0.51677 C -0.21562 0.53065 -0.20937 0.51862 -0.21389 0.52788 C -0.21562 0.53505 -0.21649 0.5369 -0.21111 0.54152 C -0.21042 0.54522 -0.20989 0.54893 -0.2092 0.55263 C -0.20868 0.5561 -0.20486 0.55702 -0.2026 0.55887 C -0.19809 0.5635 -0.19132 0.5598 -0.18576 0.56003 C -0.18437 0.56304 -0.18385 0.56674 -0.18212 0.56905 C -0.17864 0.57345 -0.16962 0.57576 -0.16528 0.57645 C -0.15816 0.58131 -0.15087 0.58062 -0.14288 0.58154 C -0.13628 0.58547 -0.12917 0.58733 -0.12222 0.5901 C -0.1191 0.59126 -0.11389 0.59635 -0.11389 0.59635 C -0.10156 0.59426 -0.09844 0.59658 -0.09045 0.58894 C -0.08993 0.58779 -0.08941 0.58617 -0.08871 0.58524 C -0.08785 0.58409 -0.08646 0.58386 -0.08576 0.5827 C -0.08507 0.58177 -0.08559 0.57969 -0.08489 0.579 C -0.08333 0.57645 -0.07587 0.56697 -0.07361 0.56535 C -0.07135 0.5598 -0.06962 0.56119 -0.06614 0.55748 C -0.06128 0.5524 -0.05642 0.54638 -0.05121 0.54152 C -0.04757 0.53435 -0.04167 0.53296 -0.03628 0.52903 C -0.03472 0.52788 -0.03003 0.52348 -0.02795 0.52163 C -0.02639 0.52001 -0.01458 0.51816 -0.01319 0.51793 C -0.00312 0.51377 0.0092 0.51446 0.01979 0.51261 C 0.04115 0.50382 0.05972 0.50498 0.08333 0.50405 C 0.08768 0.49989 0.09115 0.4948 0.09549 0.49063 C 0.09809 0.47837 0.09393 0.49433 0.09913 0.48439 C 0.09983 0.483 0.09965 0.48069 0.10018 0.4793 C 0.10191 0.47375 0.10399 0.47005 0.10764 0.46681 C 0.1092 0.45779 0.10729 0.46611 0.11129 0.45663 C 0.1132 0.4527 0.11163 0.45385 0.1132 0.44923 C 0.11545 0.44321 0.11754 0.43882 0.11875 0.43211 C 0.1224 0.43465 0.12518 0.43789 0.12813 0.44182 C 0.13073 0.45385 0.13455 0.45732 0.14306 0.4594 C 0.15295 0.45779 0.16337 0.45501 0.17309 0.45177 C 0.17969 0.44298 0.17847 0.44136 0.18316 0.43211 C 0.18403 0.4291 0.1849 0.42609 0.18524 0.42332 C 0.18559 0.42077 0.18472 0.41754 0.18611 0.41592 C 0.18785 0.41383 0.19115 0.41499 0.19358 0.41453 C 0.21181 0.40689 0.22327 0.40921 0.24601 0.40828 C 0.25139 0.40643 0.25573 0.40273 0.26094 0.40088 C 0.26493 0.39949 0.27031 0.39857 0.27379 0.39579 C 0.27587 0.3944 0.27761 0.39255 0.27952 0.39093 C 0.28177 0.38908 0.28524 0.38353 0.28524 0.38353 C 0.28663 0.37937 0.28837 0.36271 0.28993 0.36109 C 0.29132 0.35971 0.29288 0.35947 0.29462 0.35855 C 0.30122 0.36063 0.29948 0.36526 0.30382 0.37104 C 0.30504 0.3759 0.30677 0.37682 0.31042 0.37844 C 0.31441 0.37682 0.31667 0.37312 0.32066 0.37104 C 0.32865 0.36641 0.33577 0.36433 0.34219 0.356 C 0.34254 0.35485 0.34306 0.35369 0.34306 0.3523 C 0.34306 0.3486 0.34149 0.3449 0.34219 0.3412 C 0.34219 0.34074 0.35018 0.34559 0.35156 0.34606 C 0.3533 0.34374 0.35521 0.34213 0.35712 0.33981 C 0.35972 0.33611 0.35886 0.33449 0.36094 0.32987 C 0.36198 0.32755 0.36354 0.3257 0.36441 0.32362 C 0.36528 0.322 0.3658 0.32038 0.36649 0.31876 C 0.3684 0.30743 0.37604 0.30766 0.38333 0.30627 C 0.38715 0.30442 0.39063 0.30164 0.39462 0.30002 C 0.39844 0.29632 0.40261 0.29216 0.40677 0.28892 C 0.41146 0.2755 0.40243 0.27782 0.39549 0.27504 C 0.38872 0.27527 0.35938 0.26718 0.34879 0.28129 C 0.34149 0.27643 0.33281 0.27319 0.32622 0.26648 C 0.32153 0.26139 0.31632 0.25284 0.31042 0.25029 C 0.31632 0.24983 0.32222 0.25006 0.32813 0.2489 C 0.33056 0.24844 0.33247 0.24543 0.33472 0.24405 C 0.34011 0.24104 0.34514 0.23734 0.35052 0.23525 C 0.35382 0.23248 0.35486 0.22924 0.35816 0.22646 C 0.3599 0.2223 0.3625 0.21953 0.36441 0.21536 C 0.36615 0.21582 0.36771 0.21698 0.36927 0.21652 C 0.37083 0.21606 0.37188 0.21444 0.37309 0.21282 C 0.37379 0.21189 0.375 0.20935 0.37396 0.20912 C 0.3691 0.20819 0.36406 0.20981 0.35903 0.21027 C 0.35243 0.2149 0.34636 0.21814 0.33941 0.22161 C 0.34323 0.20472 0.36094 0.19732 0.37118 0.18783 C 0.37257 0.18205 0.37031 0.18089 0.36649 0.17928 C 0.35781 0.17141 0.34636 0.17349 0.33663 0.17303 C 0.34653 0.16401 0.36059 0.16516 0.37188 0.16308 C 0.38038 0.15938 0.38733 0.15892 0.39636 0.15799 C 0.39896 0.15129 0.40035 0.15221 0.40486 0.14805 C 0.40816 0.14504 0.40677 0.14388 0.41042 0.1418 C 0.41493 0.13903 0.41684 0.13949 0.4217 0.1381 C 0.425 0.13717 0.42778 0.13463 0.4309 0.13324 C 0.43351 0.12885 0.43542 0.12468 0.43854 0.12075 C 0.43889 0.11612 0.44063 0.10942 0.43854 0.10456 C 0.4375 0.10178 0.43472 0.09693 0.43472 0.09693 C 0.43611 0.08443 0.43785 0.08582 0.44774 0.08467 C 0.44688 0.07102 0.44636 0.06269 0.43559 0.05853 C 0.43472 0.05714 0.43316 0.05644 0.43281 0.05459 C 0.43195 0.0502 0.43368 0.04488 0.43195 0.04095 C 0.43108 0.03909 0.42952 0.04372 0.42813 0.04465 C 0.42708 0.04534 0.4217 0.04696 0.42066 0.04719 C 0.41268 0.05459 0.39288 0.05506 0.38333 0.05714 C 0.37865 0.0539 0.37379 0.05228 0.36927 0.04858 C 0.36806 0.04326 0.36736 0.04118 0.36441 0.03724 C 0.36302 0.0266 0.36528 0.03424 0.36094 0.02845 C 0.3599 0.0273 0.3599 0.02545 0.35903 0.02475 C 0.35677 0.0229 0.35156 0.02105 0.35156 0.02105 C 0.35261 0.0155 0.35399 0.01018 0.35504 0.00486 C 0.35538 0.00347 0.35729 0.00324 0.35816 0.00231 C 0.36077 -0.00046 0.36111 -0.00162 0.36285 -0.00509 C 0.36406 -0.00995 0.36563 -0.01249 0.3684 -0.01619 C 0.37188 -0.03261 0.34792 -0.03053 0.34219 -0.03123 C 0.33542 -0.03331 0.32847 -0.03747 0.32257 -0.04233 C 0.31945 -0.04858 0.31962 -0.05505 0.31962 -0.06245 " pathEditMode="relative" ptsTypes="fffffffffffffffffffffffffffffffffffffffffffffffffffffffffffffffffffffffffffffffffffffffffffffffffffffffffffffffffffffffffffffffffffffffffffffffffA">
                                      <p:cBhvr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-0.03007 C 0.0349 -0.04257 0.04201 -0.05112 0.04965 -0.06107 C 0.05104 -0.06292 0.05191 -0.06547 0.05347 -0.06732 C 0.05677 -0.07125 0.06372 -0.07842 0.06372 -0.07819 C 0.06667 -0.08513 0.07118 -0.09137 0.07587 -0.096 C 0.0783 -0.09855 0.08142 -0.10017 0.08333 -0.1034 C 0.08455 -0.10549 0.08542 -0.10803 0.08698 -0.10965 C 0.09705 -0.12075 0.0901 -0.10896 0.09913 -0.1196 C 0.10069 -0.12145 0.10139 -0.12422 0.10295 -0.12584 C 0.11007 -0.13324 0.12014 -0.13995 0.12813 -0.14574 C 0.13003 -0.14712 0.13108 -0.15036 0.13281 -0.15198 C 0.14132 -0.16008 0.15243 -0.16424 0.16181 -0.17072 C 0.17708 -0.18136 0.19323 -0.19084 0.21042 -0.19431 C 0.23212 -0.19038 0.21979 -0.192 0.24774 -0.19061 C 0.25156 -0.19015 0.25538 -0.19061 0.25903 -0.18945 C 0.26215 -0.1883 0.26493 -0.18043 0.26649 -0.17812 C 0.26944 -0.17373 0.27326 -0.16956 0.2776 -0.16817 C 0.27969 -0.16424 0.28264 -0.16239 0.2842 -0.15823 C 0.28663 -0.15198 0.28681 -0.1462 0.28802 -0.13949 C 0.28924 -0.13278 0.29115 -0.12931 0.29271 -0.1233 C 0.29392 -0.11867 0.29427 -0.11404 0.29549 -0.10965 C 0.29635 -0.10294 0.29757 -0.09623 0.29913 -0.08976 C 0.29948 -0.08027 0.29965 -0.07056 0.30017 -0.06107 C 0.30035 -0.05691 0.29983 -0.05251 0.30104 -0.04858 C 0.30156 -0.04719 0.30295 -0.05228 0.30295 -0.05205 " pathEditMode="relative" rAng="0" ptsTypes="ffffffffffffffffffffffffA">
                                      <p:cBhvr>
                                        <p:cTn id="2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00" y="-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6.80083E-6 C -0.00208 0.01017 0.00069 0.00046 -0.00469 0.00878 C -0.00712 0.01249 -0.00833 0.01711 -0.01024 0.02128 C -0.01146 0.02382 -0.01406 0.02868 -0.01406 0.02868 C -0.01528 0.034 -0.01771 0.03816 -0.01875 0.04371 C -0.01823 0.05505 -0.0191 0.07656 -0.00851 0.08096 C -0.0066 0.08258 -0.00469 0.08443 -0.00278 0.08605 C -0.00156 0.0872 0.00104 0.10501 0.00191 0.1071 C 0.00382 0.11218 0.00694 0.11843 0.00937 0.12329 C 0.01094 0.13485 0.01302 0.14596 0.0158 0.15706 C 0.01736 0.16307 0.01875 0.16747 0.02326 0.16932 C 0.02951 0.1751 0.0401 0.17603 0.04757 0.17927 C 0.05364 0.18551 0.0493 0.18135 0.05694 0.18806 C 0.05885 0.18968 0.0625 0.19315 0.0625 0.19315 C 0.06545 0.1987 0.06753 0.20518 0.0691 0.21165 C 0.07066 0.22877 0.07014 0.24913 0.0625 0.26393 C 0.06059 0.27249 0.05799 0.28151 0.05694 0.2903 C 0.05538 0.30349 0.05712 0.29632 0.05503 0.30395 C 0.05364 0.31713 0.05382 0.33055 0.05226 0.34374 C 0.05208 0.35461 0.05382 0.39648 0.04948 0.41475 C 0.04861 0.42863 0.04653 0.44413 0.05139 0.45708 C 0.05243 0.46449 0.05434 0.46911 0.05885 0.47328 C 0.06094 0.4823 0.06684 0.48484 0.07187 0.49063 C 0.0776 0.4971 0.08246 0.49733 0.08976 0.49942 C 0.10399 0.50335 0.11805 0.50381 0.13264 0.50566 C 0.14496 0.50936 0.15833 0.50797 0.17101 0.50936 C 0.20694 0.50867 0.22969 0.50821 0.26163 0.50566 C 0.27917 0.50196 0.27969 0.50335 0.30642 0.50427 C 0.3118 0.50682 0.31736 0.50844 0.32326 0.50936 C 0.32864 0.51168 0.3316 0.51214 0.33802 0.51306 C 0.35156 0.517 0.34375 0.51538 0.36163 0.51676 C 0.36441 0.51723 0.37014 0.51746 0.37292 0.52047 C 0.37743 0.52555 0.37621 0.53527 0.38125 0.54059 C 0.3868 0.54637 0.38455 0.54244 0.38976 0.5466 C 0.39878 0.55378 0.40208 0.5584 0.41302 0.56048 C 0.43767 0.55863 0.46198 0.55447 0.4868 0.55285 C 0.49948 0.54961 0.49305 0.551 0.50642 0.54915 C 0.51858 0.54545 0.53212 0.54614 0.54462 0.54429 C 0.55069 0.54198 0.55729 0.54082 0.56354 0.5392 C 0.56892 0.53643 0.57378 0.53434 0.57934 0.53296 C 0.58351 0.52486 0.58976 0.51838 0.59323 0.50936 C 0.59809 0.49687 0.59826 0.48345 0.60191 0.47073 C 0.6033 0.44182 0.60382 0.41221 0.60729 0.38352 C 0.60799 0.3671 0.60972 0.3523 0.61215 0.33633 C 0.61146 0.3169 0.61233 0.28267 0.59531 0.27411 C 0.58628 0.26139 0.56059 0.2637 0.54948 0.26277 C 0.54549 0.26254 0.54201 0.26208 0.53819 0.26162 C 0.52986 0.25838 0.52066 0.25745 0.51215 0.25537 C 0.50521 0.2519 0.51215 0.25491 0.49722 0.25283 C 0.49323 0.25213 0.48889 0.24959 0.48507 0.24774 C 0.47691 0.2482 0.46719 0.24704 0.45868 0.25028 C 0.44896 0.25422 0.44288 0.26694 0.43351 0.27156 C 0.42899 0.27735 0.42292 0.27874 0.41684 0.28012 C 0.40278 0.29261 0.38455 0.29377 0.36823 0.29886 C 0.34635 0.29817 0.32917 0.29562 0.30833 0.29261 C 0.28767 0.27966 0.2625 0.28637 0.23993 0.28521 C 0.21736 0.28614 0.21823 0.28591 0.20347 0.28891 C 0.18958 0.29585 0.1651 0.29678 0.15139 0.2977 C 0.14358 0.29909 0.1368 0.30164 0.12899 0.30256 C 0.11771 0.30858 0.10364 0.31043 0.09149 0.31251 C 0.07951 0.31713 0.06753 0.31737 0.05503 0.31875 C 0.04288 0.32338 0.03194 0.32407 0.01962 0.325 C 0.01337 0.32685 0.00712 0.32731 0.00087 0.3287 C -2.22222E-6 0.32916 -0.00087 0.32986 -0.00191 0.33009 C -0.0066 0.33125 -0.01146 0.33101 -0.01597 0.33263 C -0.02951 0.33749 -0.04254 0.34489 -0.05608 0.34744 C -0.07309 0.35854 -0.09913 0.36409 -0.11788 0.36733 C -0.12726 0.37103 -0.13698 0.37103 -0.1467 0.37242 C -0.15417 0.36594 -0.15781 0.35577 -0.16267 0.34628 C -0.16372 0.33633 -0.1658 0.32708 -0.16823 0.3176 C -0.17066 0.30765 -0.17031 0.29724 -0.17396 0.28776 C -0.17535 0.27989 -0.17604 0.27226 -0.17951 0.26532 C -0.1809 0.25491 -0.18438 0.24288 -0.18889 0.23409 C -0.19167 0.22229 -0.19826 0.21373 -0.20469 0.20541 C -0.21146 0.19662 -0.21424 0.18991 -0.2224 0.1832 C -0.2257 0.17742 -0.22847 0.17187 -0.23368 0.16932 C -0.23715 0.16261 -0.24149 0.15752 -0.24497 0.15081 C -0.24583 0.1492 -0.24774 0.14573 -0.24774 0.14573 C -0.24965 0.1374 -0.24705 0.14688 -0.25139 0.13832 C -0.25712 0.12699 -0.26024 0.11242 -0.26927 0.10455 C -0.27379 0.09507 -0.26788 0.1064 -0.27396 0.09831 C -0.27656 0.09484 -0.27691 0.09067 -0.27951 0.0872 C -0.28264 0.07402 -0.28576 0.05204 -0.2757 0.04371 C -0.2691 0.02868 -0.24844 0.04418 -0.23924 0.04741 C -0.23646 0.04834 -0.23368 0.04811 -0.2309 0.04857 C -0.22014 0.05435 -0.2092 0.0569 -0.19809 0.06106 C -0.19601 0.06291 -0.1934 0.06384 -0.19167 0.06615 C -0.18976 0.0687 -0.18854 0.07193 -0.18698 0.07471 C -0.18559 0.07702 -0.18316 0.08234 -0.18316 0.08234 C -0.18056 0.09345 -0.17795 0.10478 -0.17292 0.1145 C -0.16875 0.13185 -0.16597 0.14758 -0.15608 0.16076 C -0.14653 0.17348 -0.16111 0.15937 -0.15139 0.16816 C -0.15087 0.16932 -0.15035 0.17071 -0.14965 0.17187 C -0.14844 0.17372 -0.14688 0.1751 -0.14583 0.17695 C -0.14531 0.17811 -0.14566 0.17973 -0.14497 0.18066 C -0.14063 0.18759 -0.13368 0.19153 -0.12899 0.198 C -0.12587 0.2024 -0.12448 0.20841 -0.12153 0.21304 C -0.11719 0.21998 -0.11024 0.22784 -0.10469 0.23293 C -0.10399 0.23409 -0.10365 0.23571 -0.10278 0.23663 C -0.10208 0.23733 -0.10087 0.23687 -0.1 0.23779 C -0.09653 0.24242 -0.09566 0.24913 -0.09254 0.25398 C -0.08802 0.26162 -0.08142 0.26833 -0.0757 0.27411 C -0.07361 0.27874 -0.06024 0.29308 -0.05521 0.29516 C -0.04722 0.30302 -0.0408 0.31066 -0.03386 0.32014 C -0.03004 0.325 -0.02813 0.33356 -0.02431 0.33865 C -0.02118 0.34304 -0.01858 0.34397 -0.01511 0.34744 C -0.00608 0.35577 -0.00313 0.3634 0.00833 0.36617 C 0.01614 0.36571 0.02396 0.36571 0.03177 0.36479 C 0.03854 0.36386 0.04774 0.35738 0.0533 0.35253 C 0.06111 0.34559 0.05451 0.34859 0.06076 0.34628 C 0.07205 0.33032 0.05885 0.34744 0.06719 0.34004 C 0.07517 0.3331 0.08194 0.32338 0.09062 0.3176 C 0.09531 0.3095 0.10069 0.30279 0.10746 0.2977 C 0.11233 0.28845 0.12066 0.28174 0.12708 0.27411 C 0.1309 0.26948 0.13316 0.26393 0.13715 0.26023 C 0.13802 0.25907 0.13837 0.25769 0.13924 0.25653 C 0.14062 0.25468 0.14271 0.25375 0.14392 0.25167 C 0.14826 0.24404 0.14114 0.2482 0.14757 0.24543 C 0.15104 0.23617 0.1559 0.22738 0.16059 0.21929 C 0.16233 0.21165 0.16024 0.21952 0.16528 0.20934 C 0.16858 0.20309 0.17066 0.19477 0.17465 0.18921 C 0.17795 0.17649 0.18489 0.16562 0.19045 0.15452 C 0.19201 0.14873 0.19392 0.14503 0.19722 0.14087 C 0.19896 0.13555 0.2 0.13277 0.20347 0.12953 C 0.20573 0.11727 0.2026 0.12838 0.20833 0.11959 C 0.20885 0.11866 0.20868 0.11704 0.20937 0.11589 C 0.21389 0.1071 0.21996 0.09923 0.22517 0.0909 C 0.23698 0.07101 0.24687 0.0488 0.25781 0.02868 C 0.25903 0.0222 0.26076 0.01734 0.26424 0.01249 C 0.26788 -0.00139 0.27257 -0.01435 0.27743 -0.0273 C 0.2783 -0.03401 0.28038 -0.03794 0.28316 -0.04349 C 0.2842 -0.04905 0.28611 -0.05437 0.28767 -0.05969 C 0.2868 -0.07033 0.28854 -0.07403 0.28212 -0.07842 C 0.27778 -0.08768 0.27014 -0.07727 0.26614 -0.07218 " pathEditMode="relative" ptsTypes="fffffffffffffffffffffffffffffffffffffffffffffffffffffffffffffffffffffffffffffffffffffffffffffffffffffffffffffffffffffffffffffffffffffA">
                                      <p:cBhvr>
                                        <p:cTn id="3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 animBg="1"/>
      <p:bldP spid="19" grpId="0"/>
      <p:bldP spid="22" grpId="0"/>
      <p:bldP spid="31" grpId="0" animBg="1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066800"/>
            <a:ext cx="8305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 smtClean="0"/>
          </a:p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The ‘surroundings’ are what the system is exchanging </a:t>
            </a:r>
            <a:r>
              <a:rPr lang="en-US" sz="3600" b="1" dirty="0" smtClean="0">
                <a:solidFill>
                  <a:srgbClr val="FF0000"/>
                </a:solidFill>
              </a:rPr>
              <a:t>heat</a:t>
            </a:r>
            <a:r>
              <a:rPr lang="en-US" sz="3600" b="1" dirty="0" smtClean="0"/>
              <a:t> and </a:t>
            </a:r>
            <a:r>
              <a:rPr lang="en-US" sz="3600" b="1" dirty="0" smtClean="0">
                <a:solidFill>
                  <a:srgbClr val="0070C0"/>
                </a:solidFill>
              </a:rPr>
              <a:t>work</a:t>
            </a:r>
            <a:r>
              <a:rPr lang="en-US" sz="3600" b="1" dirty="0" smtClean="0"/>
              <a:t> with (outside its’ walls</a:t>
            </a:r>
            <a:r>
              <a:rPr lang="en-US" sz="4400" dirty="0" smtClean="0"/>
              <a:t>).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048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THE BIG PICTURE: the system vs. surroundings model</a:t>
            </a:r>
          </a:p>
          <a:p>
            <a:endParaRPr lang="en-US" sz="3600" b="1" u="sng" dirty="0"/>
          </a:p>
        </p:txBody>
      </p:sp>
      <p:sp>
        <p:nvSpPr>
          <p:cNvPr id="7" name="Oval 6"/>
          <p:cNvSpPr/>
          <p:nvPr/>
        </p:nvSpPr>
        <p:spPr>
          <a:xfrm>
            <a:off x="1828800" y="4343400"/>
            <a:ext cx="3733800" cy="2057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90800" y="47244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“SYSTEM”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40386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EVERYTHING OUTSIDE SYSTEM ARE THE SURROUNDINGS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3733800"/>
            <a:ext cx="1905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More generally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0" y="3733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System walls</a:t>
            </a:r>
            <a:endParaRPr lang="en-US" sz="2400" b="1" dirty="0"/>
          </a:p>
        </p:txBody>
      </p:sp>
      <p:cxnSp>
        <p:nvCxnSpPr>
          <p:cNvPr id="17" name="Straight Arrow Connector 16"/>
          <p:cNvCxnSpPr>
            <a:endCxn id="7" idx="0"/>
          </p:cNvCxnSpPr>
          <p:nvPr/>
        </p:nvCxnSpPr>
        <p:spPr>
          <a:xfrm flipH="1">
            <a:off x="3695700" y="4114800"/>
            <a:ext cx="114300" cy="2286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4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3810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internal energy, </a:t>
            </a:r>
            <a:r>
              <a:rPr lang="en-US" sz="3200" b="1" dirty="0" smtClean="0">
                <a:sym typeface="Symbol"/>
              </a:rPr>
              <a:t>E</a:t>
            </a:r>
            <a:r>
              <a:rPr lang="en-US" sz="3200" dirty="0" smtClean="0">
                <a:sym typeface="Symbol"/>
              </a:rPr>
              <a:t>, </a:t>
            </a:r>
            <a:r>
              <a:rPr lang="en-US" sz="3200" dirty="0" smtClean="0"/>
              <a:t>of the system is </a:t>
            </a:r>
            <a:r>
              <a:rPr lang="en-US" sz="3200" b="1" dirty="0" smtClean="0"/>
              <a:t>all </a:t>
            </a:r>
            <a:r>
              <a:rPr lang="en-US" sz="3200" dirty="0" smtClean="0"/>
              <a:t>the energy has gotten from the surroundings-both Work, </a:t>
            </a:r>
            <a:r>
              <a:rPr lang="en-US" sz="3200" b="1" dirty="0" smtClean="0">
                <a:solidFill>
                  <a:srgbClr val="0070C0"/>
                </a:solidFill>
              </a:rPr>
              <a:t>W</a:t>
            </a:r>
            <a:r>
              <a:rPr lang="en-US" sz="3200" dirty="0" smtClean="0"/>
              <a:t>, done on it and heat given to it, </a:t>
            </a:r>
            <a:r>
              <a:rPr lang="en-US" sz="3200" b="1" dirty="0" smtClean="0">
                <a:solidFill>
                  <a:srgbClr val="FF0000"/>
                </a:solidFill>
              </a:rPr>
              <a:t>Q</a:t>
            </a:r>
            <a:r>
              <a:rPr lang="en-US" sz="3200" dirty="0" smtClean="0"/>
              <a:t>. 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524000" y="2209800"/>
            <a:ext cx="327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ym typeface="Symbol"/>
              </a:rPr>
              <a:t>E= </a:t>
            </a:r>
            <a:r>
              <a:rPr lang="en-US" sz="4000" b="1" dirty="0" smtClean="0">
                <a:solidFill>
                  <a:srgbClr val="0070C0"/>
                </a:solidFill>
                <a:sym typeface="Symbol"/>
              </a:rPr>
              <a:t>W</a:t>
            </a:r>
            <a:r>
              <a:rPr lang="en-US" sz="4000" b="1" dirty="0" smtClean="0">
                <a:sym typeface="Symbol"/>
              </a:rPr>
              <a:t> + </a:t>
            </a:r>
            <a:r>
              <a:rPr lang="en-US" sz="4000" b="1" dirty="0" smtClean="0">
                <a:solidFill>
                  <a:srgbClr val="FF0000"/>
                </a:solidFill>
                <a:sym typeface="Symbol"/>
              </a:rPr>
              <a:t>Q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276600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Sign Conventions: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Q </a:t>
            </a:r>
            <a:r>
              <a:rPr lang="en-US" sz="3200" dirty="0" smtClean="0"/>
              <a:t>into system from surroundings is +  (endothermic)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Q</a:t>
            </a:r>
            <a:r>
              <a:rPr lang="en-US" sz="3200" dirty="0" smtClean="0"/>
              <a:t> out of system to surroundings is – (exothermic)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W</a:t>
            </a:r>
            <a:r>
              <a:rPr lang="en-US" sz="3200" dirty="0" smtClean="0"/>
              <a:t> done on system by surroundings is + 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W</a:t>
            </a:r>
            <a:r>
              <a:rPr lang="en-US" sz="3200" dirty="0" smtClean="0"/>
              <a:t> done on surroundings by system is -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267200" y="2133600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Law of thermodynamics</a:t>
            </a:r>
          </a:p>
          <a:p>
            <a:r>
              <a:rPr lang="en-US" sz="3200" dirty="0" smtClean="0"/>
              <a:t>(p. 246)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Model for exchange of heat and work starts with an ideal gas piston…(see figure 6.4 p. 247)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2971800" y="3810000"/>
            <a:ext cx="1828800" cy="2057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971800" y="2819400"/>
            <a:ext cx="0" cy="30480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71800" y="5867400"/>
            <a:ext cx="1828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800600" y="2819400"/>
            <a:ext cx="0" cy="30480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971800" y="3657600"/>
            <a:ext cx="18288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05200" y="3048000"/>
            <a:ext cx="685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52800" y="47244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Ideal gas</a:t>
            </a:r>
            <a:endParaRPr lang="en-US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05200" y="2590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37338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Area of piston = </a:t>
            </a:r>
            <a:r>
              <a:rPr lang="en-US" sz="3600" b="1" dirty="0" smtClean="0">
                <a:solidFill>
                  <a:srgbClr val="FF0000"/>
                </a:solidFill>
              </a:rPr>
              <a:t>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9" idx="2"/>
          </p:cNvCxnSpPr>
          <p:nvPr/>
        </p:nvCxnSpPr>
        <p:spPr>
          <a:xfrm>
            <a:off x="3886200" y="3810000"/>
            <a:ext cx="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971800" y="4267200"/>
            <a:ext cx="1752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562600" y="4114800"/>
            <a:ext cx="18288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0" y="3505200"/>
            <a:ext cx="685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562600" y="4191000"/>
            <a:ext cx="1828800" cy="1600200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7391400" y="2743200"/>
            <a:ext cx="0" cy="3048000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562600" y="3048000"/>
            <a:ext cx="0" cy="27432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562600" y="5791200"/>
            <a:ext cx="1828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9906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1)F=mg</a:t>
            </a:r>
            <a:endParaRPr lang="en-US" sz="4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52400" y="16002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</a:t>
            </a:r>
            <a:r>
              <a:rPr lang="en-US" sz="3600" b="1" dirty="0" smtClean="0"/>
              <a:t>) W=F*d= mg*h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5562600" y="3810000"/>
            <a:ext cx="1828800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505200" y="1600200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 </a:t>
            </a:r>
            <a:r>
              <a:rPr lang="en-US" sz="3200" b="1" u="sng" dirty="0" smtClean="0"/>
              <a:t>mg</a:t>
            </a:r>
            <a:r>
              <a:rPr lang="en-US" sz="3200" b="1" dirty="0" smtClean="0"/>
              <a:t> *</a:t>
            </a:r>
            <a:r>
              <a:rPr lang="en-US" sz="3200" b="1" dirty="0" err="1" smtClean="0"/>
              <a:t>h</a:t>
            </a:r>
            <a:r>
              <a:rPr lang="en-US" sz="3200" b="1" dirty="0" err="1" smtClean="0">
                <a:solidFill>
                  <a:srgbClr val="FF0000"/>
                </a:solidFill>
              </a:rPr>
              <a:t>A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    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5181600" y="1752600"/>
            <a:ext cx="2819400" cy="152400"/>
          </a:xfrm>
          <a:prstGeom prst="line">
            <a:avLst/>
          </a:prstGeom>
          <a:ln w="4445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077200" y="1524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ym typeface="Symbol"/>
              </a:rPr>
              <a:t></a:t>
            </a:r>
            <a:r>
              <a:rPr lang="en-US" sz="4000" b="1" dirty="0" smtClean="0"/>
              <a:t>V</a:t>
            </a:r>
            <a:endParaRPr lang="en-US" sz="4000" b="1" dirty="0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7010400" y="1905000"/>
            <a:ext cx="1143000" cy="1981200"/>
          </a:xfrm>
          <a:prstGeom prst="line">
            <a:avLst/>
          </a:prstGeom>
          <a:ln w="4445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810000" y="1600200"/>
            <a:ext cx="685800" cy="1066800"/>
          </a:xfrm>
          <a:prstGeom prst="rect">
            <a:avLst/>
          </a:prstGeom>
          <a:noFill/>
          <a:ln w="412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810000" y="914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P=pressure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2400" y="2286000"/>
            <a:ext cx="2667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ym typeface="Symbol"/>
              </a:rPr>
              <a:t></a:t>
            </a:r>
            <a:r>
              <a:rPr lang="en-US" dirty="0" smtClean="0"/>
              <a:t> </a:t>
            </a:r>
            <a:r>
              <a:rPr lang="en-US" sz="4000" b="1" dirty="0" smtClean="0">
                <a:solidFill>
                  <a:srgbClr val="0070C0"/>
                </a:solidFill>
              </a:rPr>
              <a:t>W</a:t>
            </a:r>
            <a:r>
              <a:rPr lang="en-US" sz="4000" b="1" dirty="0" smtClean="0"/>
              <a:t>=</a:t>
            </a:r>
            <a:r>
              <a:rPr lang="en-US" sz="4000" b="1" dirty="0" smtClean="0">
                <a:solidFill>
                  <a:srgbClr val="FF0000"/>
                </a:solidFill>
              </a:rPr>
              <a:t>P</a:t>
            </a:r>
            <a:r>
              <a:rPr lang="en-US" sz="4000" b="1" dirty="0" smtClean="0"/>
              <a:t> </a:t>
            </a:r>
            <a:r>
              <a:rPr lang="en-US" sz="4000" b="1" dirty="0" smtClean="0">
                <a:sym typeface="Symbol"/>
              </a:rPr>
              <a:t>V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4038600" y="1371600"/>
            <a:ext cx="228600" cy="2286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048000" y="3124200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200400" y="3429000"/>
            <a:ext cx="76200" cy="2286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543800" y="3733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</a:t>
            </a:r>
            <a:endParaRPr lang="en-US" sz="2400" b="1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7467600" y="3810000"/>
            <a:ext cx="0" cy="30480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  <p:bldP spid="20" grpId="0" animBg="1"/>
      <p:bldP spid="21" grpId="0" animBg="1"/>
      <p:bldP spid="26" grpId="0" animBg="1"/>
      <p:bldP spid="30" grpId="0"/>
      <p:bldP spid="31" grpId="0"/>
      <p:bldP spid="35" grpId="0"/>
      <p:bldP spid="38" grpId="0"/>
      <p:bldP spid="42" grpId="0" animBg="1"/>
      <p:bldP spid="43" grpId="0"/>
      <p:bldP spid="44" grpId="0" animBg="1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www.madsci.org/posts/archives/2000-02/951452623.Ch.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91000"/>
            <a:ext cx="8657376" cy="2057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47800" y="762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Electron book keeping for </a:t>
            </a:r>
            <a:r>
              <a:rPr lang="en-US" sz="3600" dirty="0" smtClean="0">
                <a:solidFill>
                  <a:srgbClr val="FF0000"/>
                </a:solidFill>
              </a:rPr>
              <a:t>NO</a:t>
            </a:r>
            <a:r>
              <a:rPr lang="en-US" sz="3600" baseline="-25000" dirty="0" smtClean="0">
                <a:solidFill>
                  <a:srgbClr val="FF0000"/>
                </a:solidFill>
              </a:rPr>
              <a:t>2</a:t>
            </a:r>
            <a:endParaRPr lang="en-US" sz="3600" baseline="-25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12954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smtClean="0"/>
              <a:t>element</a:t>
            </a:r>
            <a:r>
              <a:rPr lang="en-US" sz="3200" b="1" smtClean="0"/>
              <a:t>    </a:t>
            </a:r>
            <a:r>
              <a:rPr lang="en-US" sz="3200" b="1" u="sng" smtClean="0"/>
              <a:t>valence count</a:t>
            </a:r>
            <a:endParaRPr lang="en-US" sz="3200" b="1" u="sng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2400" y="1524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`odd’ case of</a:t>
            </a:r>
            <a:r>
              <a:rPr lang="en-US" sz="4000" dirty="0" smtClean="0">
                <a:solidFill>
                  <a:srgbClr val="FF0000"/>
                </a:solidFill>
              </a:rPr>
              <a:t> NO</a:t>
            </a:r>
            <a:r>
              <a:rPr lang="en-US" sz="4000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FF0000"/>
                </a:solidFill>
              </a:rPr>
              <a:t> =nitrogen dioxide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352800"/>
            <a:ext cx="8763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Odd # valence counts=&gt; </a:t>
            </a:r>
            <a:r>
              <a:rPr lang="en-US" sz="3200" b="1" dirty="0" smtClean="0">
                <a:solidFill>
                  <a:srgbClr val="FF0000"/>
                </a:solidFill>
              </a:rPr>
              <a:t>one electron </a:t>
            </a:r>
            <a:r>
              <a:rPr lang="en-US" sz="3200" b="1" dirty="0" smtClean="0"/>
              <a:t>must be </a:t>
            </a:r>
            <a:r>
              <a:rPr lang="en-US" sz="3200" b="1" dirty="0" smtClean="0">
                <a:solidFill>
                  <a:srgbClr val="FF0000"/>
                </a:solidFill>
              </a:rPr>
              <a:t>unpaired</a:t>
            </a:r>
            <a:r>
              <a:rPr lang="en-US" sz="3200" b="1" dirty="0" smtClean="0"/>
              <a:t>=&gt; a `</a:t>
            </a:r>
            <a:r>
              <a:rPr lang="en-US" sz="3200" b="1" dirty="0" smtClean="0">
                <a:solidFill>
                  <a:srgbClr val="FF0000"/>
                </a:solidFill>
              </a:rPr>
              <a:t>free radical</a:t>
            </a:r>
            <a:r>
              <a:rPr lang="en-US" sz="3200" dirty="0" smtClean="0"/>
              <a:t>’ </a:t>
            </a:r>
            <a:r>
              <a:rPr lang="en-US" sz="3200" smtClean="0"/>
              <a:t>(unstable…not paired)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17526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	</a:t>
            </a:r>
            <a:r>
              <a:rPr lang="en-US" sz="3200" b="1" dirty="0" smtClean="0"/>
              <a:t>N                         </a:t>
            </a:r>
            <a:r>
              <a:rPr lang="en-US" sz="3200" b="1" dirty="0" smtClean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09800" y="2286000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  2 </a:t>
            </a:r>
            <a:r>
              <a:rPr lang="en-US" sz="3200" b="1" dirty="0" smtClean="0">
                <a:solidFill>
                  <a:srgbClr val="FF0000"/>
                </a:solidFill>
              </a:rPr>
              <a:t>O                    </a:t>
            </a:r>
            <a:r>
              <a:rPr lang="en-US" sz="3200" b="1" u="sng" dirty="0" smtClean="0">
                <a:solidFill>
                  <a:srgbClr val="FF0000"/>
                </a:solidFill>
              </a:rPr>
              <a:t>2*6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886200" y="28194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Sum = </a:t>
            </a:r>
            <a:r>
              <a:rPr lang="en-US" sz="3200" b="1" dirty="0" smtClean="0">
                <a:solidFill>
                  <a:srgbClr val="FF0000"/>
                </a:solidFill>
              </a:rPr>
              <a:t>17 </a:t>
            </a:r>
            <a:r>
              <a:rPr lang="en-US" sz="3200" dirty="0" smtClean="0"/>
              <a:t>(odd number)</a:t>
            </a:r>
            <a:endParaRPr lang="en-US" sz="32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219200" y="4267200"/>
            <a:ext cx="609600" cy="68580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295400" y="4267200"/>
            <a:ext cx="3581400" cy="68580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0" y="6019800"/>
            <a:ext cx="9144000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FYI…free radicals are possible `starters’ of cancer…</a:t>
            </a:r>
            <a:r>
              <a:rPr 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66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76200"/>
            <a:ext cx="76962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Assertion:   </a:t>
            </a:r>
          </a:p>
          <a:p>
            <a:r>
              <a:rPr lang="en-US" sz="4000" dirty="0" smtClean="0"/>
              <a:t>An ideal gas is a gas whose energy depends only on its temperature T(K). For n moles of gas:</a:t>
            </a:r>
          </a:p>
          <a:p>
            <a:endParaRPr lang="en-US" sz="4000" dirty="0" smtClean="0"/>
          </a:p>
          <a:p>
            <a:r>
              <a:rPr lang="en-US" sz="4000" b="1" dirty="0" smtClean="0">
                <a:sym typeface="Symbol"/>
              </a:rPr>
              <a:t></a:t>
            </a:r>
            <a:r>
              <a:rPr lang="en-US" sz="4000" b="1" dirty="0" err="1" smtClean="0"/>
              <a:t>E</a:t>
            </a:r>
            <a:r>
              <a:rPr lang="en-US" sz="4000" b="1" baseline="-25000" dirty="0" err="1" smtClean="0"/>
              <a:t>ideal</a:t>
            </a:r>
            <a:r>
              <a:rPr lang="en-US" sz="4000" b="1" baseline="-25000" dirty="0" smtClean="0"/>
              <a:t> gas</a:t>
            </a:r>
            <a:r>
              <a:rPr lang="en-US" sz="4000" b="1" dirty="0" smtClean="0"/>
              <a:t> = constant* n*T(K)  =&gt;</a:t>
            </a:r>
          </a:p>
          <a:p>
            <a:endParaRPr lang="en-US" sz="4000" b="1" dirty="0" smtClean="0"/>
          </a:p>
          <a:p>
            <a:r>
              <a:rPr lang="en-US" sz="4000" b="1" dirty="0" smtClean="0"/>
              <a:t>		PV=</a:t>
            </a:r>
            <a:r>
              <a:rPr lang="en-US" sz="4000" b="1" dirty="0" err="1" smtClean="0"/>
              <a:t>n</a:t>
            </a:r>
            <a:r>
              <a:rPr lang="en-US" sz="4000" b="1" dirty="0" err="1" smtClean="0">
                <a:solidFill>
                  <a:srgbClr val="FF0000"/>
                </a:solidFill>
              </a:rPr>
              <a:t>R</a:t>
            </a:r>
            <a:r>
              <a:rPr lang="en-US" sz="4000" b="1" dirty="0" err="1" smtClean="0"/>
              <a:t>T</a:t>
            </a:r>
            <a:r>
              <a:rPr lang="en-US" sz="4000" b="1" dirty="0" smtClean="0"/>
              <a:t> (Ideal Gas law)</a:t>
            </a:r>
          </a:p>
          <a:p>
            <a:r>
              <a:rPr lang="en-US" sz="4000" b="1" dirty="0" smtClean="0"/>
              <a:t>			</a:t>
            </a:r>
            <a:r>
              <a:rPr lang="en-US" sz="4000" b="1" dirty="0" smtClean="0">
                <a:solidFill>
                  <a:srgbClr val="FF0000"/>
                </a:solidFill>
              </a:rPr>
              <a:t>R=8.314 J/K mol</a:t>
            </a:r>
          </a:p>
          <a:p>
            <a:r>
              <a:rPr lang="en-US" sz="4000" b="1" dirty="0" smtClean="0"/>
              <a:t>			(ideal gas constant)</a:t>
            </a: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5720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Board examples illustrating signs and exchange of Q and W in an ideal gas piston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51460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Isothermal compression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Isothermal expansion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Increasing/decreasing T at constant P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Increasing/decreasing T at constant V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Increasing/decreasing V without exchange   (adiabatic expansion/compression)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7874000" cy="472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609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brownish color of  LA smog is NO</a:t>
            </a:r>
            <a:r>
              <a:rPr lang="en-US" sz="3600" baseline="-25000" dirty="0" smtClean="0"/>
              <a:t>2</a:t>
            </a:r>
            <a:endParaRPr lang="en-US" sz="36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13716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Stage 3 smog Alert day over Los Angeles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6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052015"/>
            <a:ext cx="8686800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31652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worst smog is in urban China (too many cars, too many coal-fired power plants, no EPA)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04900" y="1447800"/>
            <a:ext cx="5867400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 day way, way, way past stage 3 LA smog Alert status  in Beijing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2768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If Mass </a:t>
            </a:r>
            <a:r>
              <a:rPr lang="en-US" sz="3200" b="1" dirty="0" smtClean="0"/>
              <a:t>m</a:t>
            </a:r>
            <a:r>
              <a:rPr lang="en-US" sz="3200" dirty="0" smtClean="0"/>
              <a:t>(g)  used to measure amount of stuff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600200"/>
            <a:ext cx="9144000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    Q(J)		  = </a:t>
            </a:r>
            <a:r>
              <a:rPr lang="en-US" sz="4800" b="1" dirty="0" err="1" smtClean="0"/>
              <a:t>C</a:t>
            </a:r>
            <a:r>
              <a:rPr lang="en-US" sz="4800" b="1" baseline="-25000" dirty="0" err="1" smtClean="0"/>
              <a:t>sp</a:t>
            </a:r>
            <a:r>
              <a:rPr lang="en-US" sz="4800" b="1" dirty="0" smtClean="0"/>
              <a:t> * m(g) * </a:t>
            </a:r>
            <a:r>
              <a:rPr lang="en-US" sz="4800" b="1" dirty="0" smtClean="0">
                <a:sym typeface="Symbol"/>
              </a:rPr>
              <a:t>T(</a:t>
            </a:r>
            <a:r>
              <a:rPr lang="en-US" sz="4800" b="1" baseline="30000" dirty="0" err="1" smtClean="0">
                <a:sym typeface="Symbol"/>
              </a:rPr>
              <a:t>o</a:t>
            </a:r>
            <a:r>
              <a:rPr lang="en-US" sz="4800" b="1" dirty="0" err="1" smtClean="0">
                <a:sym typeface="Symbol"/>
              </a:rPr>
              <a:t>C</a:t>
            </a:r>
            <a:r>
              <a:rPr lang="en-US" sz="4800" b="1" dirty="0" smtClean="0">
                <a:sym typeface="Symbol"/>
              </a:rPr>
              <a:t>)</a:t>
            </a:r>
          </a:p>
          <a:p>
            <a:endParaRPr lang="en-US" sz="4800" b="1" dirty="0" smtClean="0">
              <a:sym typeface="Symbol"/>
            </a:endParaRPr>
          </a:p>
          <a:p>
            <a:r>
              <a:rPr lang="en-US" sz="4800" b="1" u="sng" dirty="0" smtClean="0">
                <a:sym typeface="Symbol"/>
              </a:rPr>
              <a:t>    Q(J)	___</a:t>
            </a:r>
            <a:r>
              <a:rPr lang="en-US" sz="4800" b="1" dirty="0" smtClean="0">
                <a:sym typeface="Symbol"/>
              </a:rPr>
              <a:t>  = </a:t>
            </a:r>
            <a:r>
              <a:rPr lang="en-US" sz="4800" b="1" dirty="0" err="1" smtClean="0">
                <a:sym typeface="Symbol"/>
              </a:rPr>
              <a:t>C</a:t>
            </a:r>
            <a:r>
              <a:rPr lang="en-US" sz="4800" b="1" baseline="-25000" dirty="0" err="1" smtClean="0">
                <a:sym typeface="Symbol"/>
              </a:rPr>
              <a:t>sp</a:t>
            </a:r>
            <a:r>
              <a:rPr lang="en-US" sz="4800" b="1" dirty="0" smtClean="0">
                <a:sym typeface="Symbol"/>
              </a:rPr>
              <a:t> = specific heat</a:t>
            </a:r>
            <a:endParaRPr lang="en-US" sz="4800" b="1" u="sng" dirty="0" smtClean="0">
              <a:sym typeface="Symbol"/>
            </a:endParaRPr>
          </a:p>
          <a:p>
            <a:r>
              <a:rPr lang="en-US" sz="4800" b="1" dirty="0" smtClean="0">
                <a:sym typeface="Symbol"/>
              </a:rPr>
              <a:t>m(g)* T(</a:t>
            </a:r>
            <a:r>
              <a:rPr lang="en-US" sz="4800" b="1" baseline="30000" dirty="0" smtClean="0">
                <a:sym typeface="Symbol"/>
              </a:rPr>
              <a:t>o</a:t>
            </a:r>
            <a:r>
              <a:rPr lang="en-US" sz="4800" b="1" dirty="0" smtClean="0">
                <a:sym typeface="Symbol"/>
              </a:rPr>
              <a:t> C) 	        capacity (J/g </a:t>
            </a:r>
            <a:r>
              <a:rPr lang="en-US" sz="4800" b="1" baseline="30000" dirty="0" err="1" smtClean="0">
                <a:sym typeface="Symbol"/>
              </a:rPr>
              <a:t>o</a:t>
            </a:r>
            <a:r>
              <a:rPr lang="en-US" sz="4800" b="1" dirty="0" err="1" smtClean="0">
                <a:sym typeface="Symbol"/>
              </a:rPr>
              <a:t>C</a:t>
            </a:r>
            <a:r>
              <a:rPr lang="en-US" sz="4800" b="1" dirty="0" smtClean="0">
                <a:sym typeface="Symbol"/>
              </a:rPr>
              <a:t>)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Various expressions of heat capacity (</a:t>
            </a:r>
            <a:r>
              <a:rPr lang="en-US" sz="2400" b="1" dirty="0" smtClean="0"/>
              <a:t>see also: page 466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286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expressions of heat capacity (</a:t>
            </a:r>
            <a:r>
              <a:rPr lang="en-US" sz="2400" b="1" dirty="0" smtClean="0"/>
              <a:t>continued)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295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If moles </a:t>
            </a:r>
            <a:r>
              <a:rPr lang="en-US" sz="3200" b="1" dirty="0" smtClean="0"/>
              <a:t>M</a:t>
            </a:r>
            <a:r>
              <a:rPr lang="en-US" sz="3200" dirty="0" smtClean="0"/>
              <a:t>  used to measure amount of stuff: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133600"/>
            <a:ext cx="9144000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    </a:t>
            </a:r>
            <a:r>
              <a:rPr lang="en-US" sz="4000" b="1" dirty="0" smtClean="0"/>
              <a:t>Q(J)		     = C</a:t>
            </a:r>
            <a:r>
              <a:rPr lang="en-US" sz="4000" b="1" baseline="-25000" dirty="0" smtClean="0"/>
              <a:t>M</a:t>
            </a:r>
            <a:r>
              <a:rPr lang="en-US" sz="4000" b="1" dirty="0" smtClean="0"/>
              <a:t>* M(moles) * </a:t>
            </a:r>
            <a:r>
              <a:rPr lang="en-US" sz="4000" b="1" dirty="0" smtClean="0">
                <a:sym typeface="Symbol"/>
              </a:rPr>
              <a:t>T(</a:t>
            </a:r>
            <a:r>
              <a:rPr lang="en-US" sz="4000" b="1" baseline="30000" dirty="0" smtClean="0">
                <a:sym typeface="Symbol"/>
              </a:rPr>
              <a:t>o</a:t>
            </a:r>
            <a:r>
              <a:rPr lang="en-US" sz="4000" b="1" dirty="0" smtClean="0">
                <a:sym typeface="Symbol"/>
              </a:rPr>
              <a:t> C)</a:t>
            </a:r>
          </a:p>
          <a:p>
            <a:endParaRPr lang="en-US" sz="4000" b="1" dirty="0" smtClean="0">
              <a:sym typeface="Symbol"/>
            </a:endParaRPr>
          </a:p>
          <a:p>
            <a:r>
              <a:rPr lang="en-US" sz="4000" b="1" u="sng" dirty="0" smtClean="0">
                <a:sym typeface="Symbol"/>
              </a:rPr>
              <a:t>    Q(J)		</a:t>
            </a:r>
            <a:r>
              <a:rPr lang="en-US" sz="4000" b="1" dirty="0" smtClean="0">
                <a:sym typeface="Symbol"/>
              </a:rPr>
              <a:t>     = C</a:t>
            </a:r>
            <a:r>
              <a:rPr lang="en-US" sz="4000" b="1" baseline="-25000" dirty="0" smtClean="0">
                <a:sym typeface="Symbol"/>
              </a:rPr>
              <a:t>M</a:t>
            </a:r>
            <a:r>
              <a:rPr lang="en-US" sz="4000" b="1" dirty="0" smtClean="0">
                <a:sym typeface="Symbol"/>
              </a:rPr>
              <a:t> = Molar heat</a:t>
            </a:r>
            <a:endParaRPr lang="en-US" sz="4000" b="1" u="sng" dirty="0" smtClean="0">
              <a:sym typeface="Symbol"/>
            </a:endParaRPr>
          </a:p>
          <a:p>
            <a:r>
              <a:rPr lang="en-US" sz="4000" b="1" dirty="0" smtClean="0">
                <a:sym typeface="Symbol"/>
              </a:rPr>
              <a:t>M(mol)* T(</a:t>
            </a:r>
            <a:r>
              <a:rPr lang="en-US" sz="4000" b="1" baseline="30000" dirty="0" smtClean="0">
                <a:sym typeface="Symbol"/>
              </a:rPr>
              <a:t>o</a:t>
            </a:r>
            <a:r>
              <a:rPr lang="en-US" sz="4000" b="1" dirty="0" smtClean="0">
                <a:sym typeface="Symbol"/>
              </a:rPr>
              <a:t> C) 		capacity (J/Mol </a:t>
            </a:r>
            <a:r>
              <a:rPr lang="en-US" sz="4000" b="1" baseline="30000" dirty="0" err="1" smtClean="0">
                <a:sym typeface="Symbol"/>
              </a:rPr>
              <a:t>o</a:t>
            </a:r>
            <a:r>
              <a:rPr lang="en-US" sz="4000" b="1" dirty="0" err="1" smtClean="0">
                <a:sym typeface="Symbol"/>
              </a:rPr>
              <a:t>C</a:t>
            </a:r>
            <a:r>
              <a:rPr lang="en-US" sz="4000" b="1" dirty="0" smtClean="0">
                <a:sym typeface="Symbol"/>
              </a:rPr>
              <a:t>)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762000"/>
            <a:ext cx="335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Simple </a:t>
            </a:r>
            <a:r>
              <a:rPr lang="en-US" sz="3200" dirty="0" err="1" smtClean="0"/>
              <a:t>calorimetry</a:t>
            </a:r>
            <a:r>
              <a:rPr lang="en-US" sz="3200" dirty="0" smtClean="0"/>
              <a:t> equipment for measuring heat flow and </a:t>
            </a:r>
            <a:r>
              <a:rPr lang="en-US" sz="3200" dirty="0" err="1" smtClean="0"/>
              <a:t>C</a:t>
            </a:r>
            <a:r>
              <a:rPr lang="en-US" sz="3200" baseline="-25000" dirty="0" err="1" smtClean="0"/>
              <a:t>sp</a:t>
            </a:r>
            <a:endParaRPr lang="en-US" sz="3200" dirty="0"/>
          </a:p>
        </p:txBody>
      </p:sp>
      <p:sp>
        <p:nvSpPr>
          <p:cNvPr id="58374" name="AutoShape 6" descr="data:image/jpeg;base64,/9j/4AAQSkZJRgABAQAAAQABAAD/2wCEAAkGBxMTEhUUExMUFhUXFxkWFxcWFRoYGhcVGxgYGhsaFxoaHSggHBolHRkXITEiJSkrLi4uGx8zODMsNygtLywBCgoKDg0OGhAQGiwkHCQsNywsLCwsLCwsLCwsLCwsLCwsLCwsLCwsLCwsLCwsLCwsLCwsLCwsLCwsLCwsLCwsLP/AABEIARoAswMBIgACEQEDEQH/xAAbAAEAAgMBAQAAAAAAAAAAAAAABQYCAwQBB//EAE0QAAEDAQQGBQYLBQUIAwAAAAEAAhEDBBIhMQUTIkFRYQYycYGRFEJSscHRBxUjM1NicpKhs/AkJaLC0kNjsuHiFnOCg7TD0/FUk6P/xAAYAQEBAQEBAAAAAAAAAAAAAAAAAQIDBP/EACgRAQABAwMDAwQDAAAAAAAAAAABAgMRMTJxEiFBYbHBBBMzgSJRUv/aAAwDAQACEQMRAD8A+xoiKKIiIKhZLS743qMnZNN5IgZhtAjHPzneKt6pVlH76f8A7t/5dmV1WKJ7fufdIERFtREXHabcGvFNrXPeRMCBAxxcScMig7EXPZrUHktLS1zYvNdEgGYIIJBBg4g7jwXQgIiICIiAiIgIiICIiAiIgIiICIiCm0Hfvl32Kg//ADs5VyVLaD8c8i2p+TR9yuixb0nmfdIERFtRQrSTbjdxApkPJ3E6skDiY1Pi5TSi7EP2iqeZH8Fn96I3MP7S6d9JtzmGuN+eYL2eI4mO5RttqObaKRawvOqrCAWggXqBnaIG78Vu8qqf/Hqffpf1orsRc9Oo94ILHUzGBJY7wgkYc1DWa31i1rr4cTaq1C6brWlrKtZrcQ2QYYJ5oLCir9n6TCpS1rKRLbjHmajQQX06VQNIzyqZgbuaztWnzT1gNITTvh0VMJZQZXMS3KHRPEIJ1FC2nT7WguDC4fKjODNJ4aZEYAzIPZxC8PSAB111OCXPY3bGLmV20TMgQCXtI8M8yJtFB/HzoM0duQ1tPWMkv1GtLS4m7OBbgd05TEho+2GrfNy6GvcwbUklpIMgDDdvOaK7EREBERAREQEREFNL/wB8NHJ/5FNXJUtw/fLex/8A09P9QrosUafufdIERFtRUbp5b6lCjWqU3uY7XBt5pgwaVE59yvK+e/CRWHk9dl15d5RTIim4iNSzzgCJ5ZqVaN2oia6c6ZSnQe3PrULJUquLnup2qXOMkxXpgduAAVuVF+Dev8hZWQ8FrLVJLHNGNdhgOIAcezJXpWGasdU4/sWApN9EZzkM+PbzWaIjV5Oz0G5BvVHVGQ7BwXrqDDm1pmZloOYg+Iw7FsRBrNBpmWtxzwGPb4DwWLrLTMyxhmQZaMQTJnDGTiVuRBqfZmHNjDlm0Hq5bt27gs2MAmABJkwIknMnmskQEREBERAREQEREFLthu6YofWv/wDT/wClXRUnTLv3vZO0/kVvcFdlijzykeRERbUXz74RtZqLVBp3NbRJBm+DcpiRjEbstxxX0FUP4RarBRtILwDFEhpDZdiRIJE7lKtJbt76eWn4NH1DQs0llwG0NAAN6S68Sccp5d6+hL518G1dpo2cB4JNats7Mxq3m84jHMCF9FVjRK908iIiMiIiAiIgIiICIiAiIgIiICIiCk6aH74snb/2a6uypGmz+97JzI/KtCu6xR55SNRERbUVI6fuqai13Q27doS4vIIN45ANMjvV3VE+EJzNVarz3h1yhDbzg1wvHDDZJ38e5SrRqjdHLm+Dtz9RZpulvlNXaDyXE6ipgW3cgN8nLJfRF81+Dd7DSs0Pde8orbF4lrW6irjGQJO/NfSlY0SvdPIiIiCIiAiIgIiICIiAiIgIiICIiCmabb+9rIeY/KtCuapWnj+9bJ9pv5doV1WKPPKRqIiLaipfT1zxQtcBt25QklxBabxygGfwV0VE+EO7qrXJqB2roQAXhjtt2cbJP4qVaNUbo5c/wePfqLNIF3yqrtXiSXeT1dxAwiV9DXzX4Nrmqs0F94Wmtsy4tA1FTccJOHPuX0pWNCvfVzIiIjIiIgIiICIiAiIgIiICLl0ha9W2QLziQ1jZiXHKTuEAk8gVGvZUf84932WEsaOWG0e8lSZTKStmkaVL5yoxpOQJEnsGZXM3TdM9VtV3ZTc0eL4XJZ7Axk3WNbIxhsSeZ3rbdO8bv1KnUmVY05pCdI2Z4puEOYLri0EyyviCCRv47lbPjGp9EzvrH2UyqZpth+MLMN5NMxyu1pPZ71bmsI3Rs+1Ypme/KZ7tnxhV+jpZfSu/8aC31vo6WU/OO/oWAacPsr2mzLsWsyZll8Y1sPk6eP8AeuH/AG1V+mVoqvs1sN2m1t2gDtuJBvmCDdxzGEe5Wa6dnvVR6aBnk9rBLw4soQBeuOF84HzZ/FM9nS3P845augdqcyzWY3Q5nlVUC4dou8nq7nXQAMd8q8O01THXFRvM03EeLQQvnvQW7qLNDnXvK6mzJutHk9XHgCeeOcYSr+5p2u1XJcn+dXMuux6RpVfm6jHHeAcR2jMLqURabGx96+xrjGEgGDySnZXN6j3thsxevDwfMdyuWcpdFw2e1uBa2oBLpDXNyJAmCD1TAO8gxuyXcqoiIgIiICIiAiIghdPQ6pRY4YRUfnG00NaI3yA9xwWoOqNkYPETjDXR4QT4Lv09RDrPUkYtY57Tva4NJBBzBUVZqFa/Va17XAdUVBBgveIvt+qG4lpOKzMMy3G3gTLXtw3tn8WyFkLcwyA5uUZif1ktRrP303EkZ0/lG4cx7l5VqUz1wR9uk4T4iFEdd+Puwmu5eao2m2z4w6mMPNcB6iukUWY3XHL0z70HTrOR6v67lm14w+yuY2fE7T+r6RXpsp9N/V9JQbtbl2FcFt0dSriKjSQRDrrnNJAMgEtIkTiJyW/yaLs1H5cf8l7Qs2Ldp3e5By6L0RQo3RTYRDyQHVHvgnCRfJgxhIUoX9b7S5xZmQLzjmfPI9RWpzLOOs5hx854PrKo6q9rY0uvObOAi8J7gvH2yZute7Zzi6MvrR7Vg61Umh10EiRGrpud/hbC2l9R86ulgRF57w0DuF508oCK5re0hgqv/swKwY3dcN52J6xLQ5u4Y96mNefo3/w/1KEsBdWqtFVwLLhOrDYbIbQeCScXRrd+HJWJahYahWMxcf24R61HWzSbqT3XxDQHGnhIqBtIvc295tSWuMEdUSJxiWXPUp05xDJxzAzIDT3wQO9VWitpRrQ8lrthoeQIm6WzeGOImW9oPatVv0y2myo664uYKgjCL7KRqlpIOGyDjlh2T1aqkbwN1wcA0tMEBk3boHCZ75RwovkHVuvSHZG9LQCDx2S0dhCIwGkGjAmTeLJgDaDA+M87p7MDyWLNKsJAAcZujLe51RomTxpuHgumpZWOmWNM5yBjgBj3ADuXjLHTGTGjEHADMFzh+LnHvKDKy1xUY17ZuvaHCcDDgCJ7iiypUw1oa0ANaAABgABgABwRFe1GBwLTkQQew4FV/Q9JxrvD3B12+0YETcNNoc/GCYAPCSVO2irdbMTiABMS5zg0Ce0hQGj7YBaKxeQIqvZMcadJxjGc2ntRJWRFXrV0lgwxve4+wH2qNraerOHXjk0AfjmukW6pZmuIaOkzZ0pZRGBdSnmPl1b6tkoecyl3tb7V8xt9pL7XTL3Xjep4kkmIr5KUgcB3rNu1MzVHqzNeFvdRsQOPk472D2ry7YuND77feqjhy9yykLr9j1T7votraNjORoHse0+1VXppSpsp2l1J7GllOiWtF2cajgS3eD2LAxyXFpSnNkth1bHRqdsnFpvcIyWLlrppy6Wq81xGG3oABUZZ3Pc1zjaaouua0uuiz1MSYmAQOS+kspgZADsEL5d0PwstJwa0ftNSKjTDifJqkNwExnv7lZKOlqrfPJHOD61miiao7LcqimuY9VvXJpJnyVQiQ4McQ4Zghpjt7Comjp93nNaezA+1db9KU6lN7Rg4tIuu54GOKVUVRqkVRLHQdF1+q5waC1xptDTIiGGZIGbbgiMLu9TCjdFWib/OtVbPMOdn/wAIzUksqLmfYWG9Mw5zXkXjg9paQ4cDLWnhh2rpRFczLEwEEDEF5zON8y6eIJx7gvLPYWMuROw0sbJnZN3A8eo3E44LqRAREQEREEfp6mHUHXsgWPOJGDKjHzIxEXZVStDCH1wTLg5ryXGSTcq0jiMsKauWlqZdQqtGZpvA7S0wqnaj8tUI/tG0yOw1b/qrp5ZqRmsEwcDzw/8AfcvQhP63LWaQ3Ydhj8MvwXueZGWgftVL7VP1V/8ANS/sUHWa7yqmL0m9Si8OIrjGIUy0OjNpPeOHauNrdVz8NS2BqzAWmX+i37x/p7EvP9Fv3/8ASuzLoYMlHaVczya2A1HBxbRhk4PF93EZ78McF2B78Ja37/8ApXPpCpV8ktwApxdoOJNRwuy92QDDOXJcr2yXax+SHP0Pumy0wHunyirsTgB5NU2ss54lTQZw7fwUR0MNU2JvzdwWmptS9xveTPEQQ3CN871KFpM7ZjkIj28s1mxtX6jfPM+7dIAkkRC8Bl1MAYaymJiPPbl3Ty9SUaLRGAkbzLjxzOOeC6bMAalIH058Guf62rrXpLjGrboGkb9PF0GtWrxJj5R1rgnlF3DsVuVW6KgnUl0g6gTz+Sszv8VVytK8b0wIiIoiIgIiICIiAqTbrIKdocATiXsaJMNa+kx7IG4B1EgAcldlVOkgu2gO3fsxn/nVGH8Ht8USUG8NnCY3dhXkBZVWQY4ADwEeyFgGr20zmMvNOqItgAtNM/Xs48XVgfWpnBQ2kxFel/vbN+ZUU0zcuVrdXz8Qs+HuC9agbzXhXZllwXLaac0bdN75iicC6PnK2cYbt66B+oXPao1VsmqWTZ2bIu7e3Vw2gcROEcVyvbJdbO+OXP0JANkyds2lxOLoxs5GImJxUyCOar/QQjyZ4FSP2hsUzd2iacScL0DthT4b+pWbG1r6j8ktjXj9dqxfUjFubWVX+FItw73heALW6ZcQJmmWxMdepSbw7V0ubZcY1Wfo9YwzW77rxTaTjDW0qTSByvNJ8OCmVDaBrVDSJLBjVrHr/wB68cOSkXVngSWAAZkvEepeR6YdCLlslqLyZpkNHnSId9kZntiOEqMsVuqtuNeb7pote4fNkPFT5SmQBi4tEsPVw4gkJ1FGt0mSWDVw51Q0iC4i69rKj3Y3cW7Ag77wWg6UdU1Qa1zL5pEk5gPFSW4jCo0sEjdIQTKKGq6eDad803fNtqAHAkllVxp4jCoNWQW/WHYt1TS0Ei5gC/Gcwx9NhOW/WA9xQSaIiKKrdNcIdwo1nd9N1Go31OVpUD0tpXmMHpa2n3Oo1D62hElXNIAh57T+LiR+BC5oJXVaqocA6esGuHYadP8AzXPeC9dvbDz1aoXSbjrqWfztm/NfmphsqJ0m4a6jl89ZvznKYaQsW91fPxBPh7eMb17e7V4Y/QWUjDJdmRpXJbKjwy03XAA0WhwLZJHy7sIIgi6uyBxUP0ktGrpEzBfsHCQYa8ifF2I4lc72yXS1vg6Btf5JUIeLvlNKRd2iSABBvYDHgpsA88FVugdvwq0J2ZFbIZtLGid+EyO/krWCOKxY25dfq4xdmASvaGLnDnQHhVc890MXhcOSyovGJMFush32W2Ws/wAJIHet3drhTqsXR+1X7PT1QmWl5eeoHOcXEYYudJMgd5ClKdm3uJe7icgfqtyHr5latDUAyz0WDJtKm3wYAuxeV6GL3wCTkASe5R1p0y1jL5a67qn1hBBljGNed+ZvR3KTXKdG0boZqqdwTDbggXhBgRvBhFcZ0uxhuCm+BrALoBwpVGMeYGMfKB2E4B2+AZSlUDmhwIIIBBBkEESCDvC56Gj6bb2yCXOc8kgEy517hlIEdgXQxoAAAAAEADAADIDkgyREQEREBRXSJvybD6NWn/E7V/zqVUd0hH7PUPoAVP8A63B/8qIpV35KmN7WNae1pcw/4VpLV21qcNc3e2pV8DUvD+GqFxlemzOaXCvVB6ZcG1aRJhoq2cknIAVjieS7amlKQ8+Y4CfA5HuXNp6yPcWFrZAdTceOw8Ow7RK1UDZ29ak4H67Sce0rnE1RXV88Qk4bjp+kcAHHDIR2cVn8bmMKFU/8J9gW1ulKAGDwOUQtw0nR+kausTP+oP05Rph2HyFX7rv6VD9KbdrKQGre2HEy4Eea7iFYhpKl9I1cml6lCtTuOqgY4HnBHqKzX3pmMtW56a4lXuiFpbTrVC4mNXGGPnsPFXGzaTouIAqCdwdLSeycz2KvaHstnol5L9aXNuxcwAkOwHpEgY8FvtVGnUBDKL5M4xAy4ZLnRVVRT4dfqblNy5NUaLO0D9frsXrWzTqCYvMtJB+sGUaIn75K4LDRratgc5t4A5iSBLroJnHZgfqV2WKnUcGC+3EgEXT1atqAEbXBhXS7OaYcadX0SEWktf6bfuH+pesa+cXNI5MI/mK870NqKGtdltANR1J03m1Cy8QCypcAZBmHMJEw4YE57l0jXX3YAMvOIOEkXKd2cd7tYO4IiQRRRdarhgMvinIwEOq3HbJ2hAD7vERv4SdMGBOe/wDQRWSIiAiIgLVa6V9j2nzmub4ghbUCCgUnXmuPpFlQ9jrMB66a5nZFdmrILmDMUg0YSYo1qjHGOTXBcWrGMie+fxXexPaYcK2JqN4jsGKXxwP3fetjV6W5ru5ucgfRk9zfesDQb9EPBq61kQpiBxCzt+hHg1ZNptB+bjsA9hXUQV6AnTA0tc3hj9k+uFuY4ZSsxl2rENnd+gqNgC6tEN2qAznydpHAtZXrH1g9yjq7SG7HWdg1ucvOAEdqndD0Rr2jc2pUc3kKdnpUT/E93iuF6dHS2tKIi4O4iIgIiICIiAiIgIiIKLpKzfKiHFr2vtJa4Zi9Va+OYIeMDh4LndJxfTM8aMQd8mm4gDE7jKk9KUotFTPGthHA2Zn8zCtQZiM8pUzMT2YlE6xoze0YTth9P/EI8Cs2gnqi8M9lzHep0qSFPjwK0GwUzmxp2Z6oXSL1UMdMOa47ex/HqO9yAfVf9x3uW9mjafoxsnIkepZNsTcADUy+kdn4rX35TohzNB3Nfl6DvwwWQpu9Cp9w5d4C6Pi9uGL+rPXcfasjoukc2Ts7xPrT78nRDlcI60NGe29g/mlYB+IAdOH9mxzyewkNb+PFSVCxsbEMaNncAPUtrWZfZKzN6qV6YclBrgRcFwwZqPIfUiMboGyw8xPYpHoxZw11IDzadp4mb9oZiScybkrUxuRx6q7+jjdr/kUz2F9Ss4+oeC55zLcQn0RFWxERAREQEREBERAREQVXpCIrPP1aJ7y6rTJ8IUc60YkNlxA3bu05Ka6UUMQTg17dWXbmua8PZeI6oO2J4kDMhRDYGyQGboI3cRxHMLMsS03qp3tbhzcfYJWIpO31H5fVHqErrMcM8ELR44eCiObVDi/L03e9bG2ZuPWyHnu9637PHPAcoXkDjn7FRpfRG69l6bx7VlqPrPGHpuPrJWwgHlPqWYePvYdyDnNN8GKhwGRDThwwAWOsqDNrSLvmmDHYfeus1Act+A7li92fPZHcgwbaG4jIhmREHuU10abg6c2soM8Kd71vPioKrTFWWtgmLodup4dYndHiVZNAiRVeOq+pLObG06dORO4mm4g7wQd6sNQlERFWhERAREQEREBERARcWldLUbMwPr1G02k3QXTBdBMYcgfBbbHbadW9q3tfddcddM3XAA3TwMEYc0G8hcb9E0ThqwBwbLR4DBdqIIl/R+kci9vYQPYtf+zzNz398FSjrUwVBSLhrC0vDd5YCAXRwkgTzWi2aWoUqlOnUqsZUqYU2k4uxAw7yB3omHB/s6PpXfdC8HR7+9OUdQe9TqJgxCFGgP7w5R1R70boAYfKHDDqhTSKYMIdnR9gjbfh3LY3QNIR1j2kH2KURXBhyU9G0mxsAxleJdB5A4BdaIiiIiAiIgIiICIiAiIgqnT6x1KvkTabnsPljJqMaHGmNXV2iCC2JjMRiqV0p0xbLO+0EOtFOmK1puuptgF4FluF5u9S66pBymeC+wKkfCcwHyIEAh1qZTdI61Nzm3mHi0wJGRgImMq3W0vpE1KzA60tDHlpcGYAP0hSDLhLYPyBdlumVZ9CWu1fGdalUfV1TC8Ma5hLTSFOhq334i8XGpiMSb05BXQohh85t1e0s03I1sOdQpgBksNkFGq+oS6MCKo3Ebp3LfpfTDalosFezC0CvVNJhpupm75I97jUvy0hrgWzIM4Dir+iAiIiiIiAiIgIiICIiAiIgIiICIiAiIg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2560638"/>
            <a:ext cx="339090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6" name="AutoShape 8" descr="data:image/jpeg;base64,/9j/4AAQSkZJRgABAQAAAQABAAD/2wCEAAkGBxMTEhUUExMUFhUXFxkWFxcWFRoYGhcVGxgYGhsaFxoaHSggHBolHRkXITEiJSkrLi4uGx8zODMsNygtLywBCgoKDg0OGhAQGiwkHCQsNywsLCwsLCwsLCwsLCwsLCwsLCwsLCwsLCwsLCwsLCwsLCwsLCwsLCwsLCwsLCwsLP/AABEIARoAswMBIgACEQEDEQH/xAAbAAEAAgMBAQAAAAAAAAAAAAAABQYCAwQBB//EAE0QAAEDAQQGBQYLBQUIAwAAAAEAAhEDBBIhMQUTIkFRYQYycYGRFEJSscHRBxUjM1NicpKhs/AkJaLC0kNjsuHiFnOCg7TD0/FUk6P/xAAYAQEBAQEBAAAAAAAAAAAAAAAAAQIDBP/EACgRAQABAwMDAwQDAAAAAAAAAAABAgMRMTJxEiFBYbHBBBMzgSJRUv/aAAwDAQACEQMRAD8A+xoiKKIiIKhZLS743qMnZNN5IgZhtAjHPzneKt6pVlH76f8A7t/5dmV1WKJ7fufdIERFtREXHabcGvFNrXPeRMCBAxxcScMig7EXPZrUHktLS1zYvNdEgGYIIJBBg4g7jwXQgIiICIiAiIgIiICIiAiIgIiICIiCm0Hfvl32Kg//ADs5VyVLaD8c8i2p+TR9yuixb0nmfdIERFtRQrSTbjdxApkPJ3E6skDiY1Pi5TSi7EP2iqeZH8Fn96I3MP7S6d9JtzmGuN+eYL2eI4mO5RttqObaKRawvOqrCAWggXqBnaIG78Vu8qqf/Hqffpf1orsRc9Oo94ILHUzGBJY7wgkYc1DWa31i1rr4cTaq1C6brWlrKtZrcQ2QYYJ5oLCir9n6TCpS1rKRLbjHmajQQX06VQNIzyqZgbuaztWnzT1gNITTvh0VMJZQZXMS3KHRPEIJ1FC2nT7WguDC4fKjODNJ4aZEYAzIPZxC8PSAB111OCXPY3bGLmV20TMgQCXtI8M8yJtFB/HzoM0duQ1tPWMkv1GtLS4m7OBbgd05TEho+2GrfNy6GvcwbUklpIMgDDdvOaK7EREBERAREQEREFNL/wB8NHJ/5FNXJUtw/fLex/8A09P9QrosUafufdIERFtRUbp5b6lCjWqU3uY7XBt5pgwaVE59yvK+e/CRWHk9dl15d5RTIim4iNSzzgCJ5ZqVaN2oia6c6ZSnQe3PrULJUquLnup2qXOMkxXpgduAAVuVF+Dev8hZWQ8FrLVJLHNGNdhgOIAcezJXpWGasdU4/sWApN9EZzkM+PbzWaIjV5Oz0G5BvVHVGQ7BwXrqDDm1pmZloOYg+Iw7FsRBrNBpmWtxzwGPb4DwWLrLTMyxhmQZaMQTJnDGTiVuRBqfZmHNjDlm0Hq5bt27gs2MAmABJkwIknMnmskQEREBERAREQEREFLthu6YofWv/wDT/wClXRUnTLv3vZO0/kVvcFdlijzykeRERbUXz74RtZqLVBp3NbRJBm+DcpiRjEbstxxX0FUP4RarBRtILwDFEhpDZdiRIJE7lKtJbt76eWn4NH1DQs0llwG0NAAN6S68Sccp5d6+hL518G1dpo2cB4JNats7Mxq3m84jHMCF9FVjRK908iIiMiIiAiIgIiICIiAiIgIiICIiCk6aH74snb/2a6uypGmz+97JzI/KtCu6xR55SNRERbUVI6fuqai13Q27doS4vIIN45ANMjvV3VE+EJzNVarz3h1yhDbzg1wvHDDZJ38e5SrRqjdHLm+Dtz9RZpulvlNXaDyXE6ipgW3cgN8nLJfRF81+Dd7DSs0Pde8orbF4lrW6irjGQJO/NfSlY0SvdPIiIiCIiAiIgIiICIiAiIgIiICIiCmabb+9rIeY/KtCuapWnj+9bJ9pv5doV1WKPPKRqIiLaipfT1zxQtcBt25QklxBabxygGfwV0VE+EO7qrXJqB2roQAXhjtt2cbJP4qVaNUbo5c/wePfqLNIF3yqrtXiSXeT1dxAwiV9DXzX4Nrmqs0F94Wmtsy4tA1FTccJOHPuX0pWNCvfVzIiIjIiIgIiICIiAiIgIiICLl0ha9W2QLziQ1jZiXHKTuEAk8gVGvZUf84932WEsaOWG0e8lSZTKStmkaVL5yoxpOQJEnsGZXM3TdM9VtV3ZTc0eL4XJZ7Axk3WNbIxhsSeZ3rbdO8bv1KnUmVY05pCdI2Z4puEOYLri0EyyviCCRv47lbPjGp9EzvrH2UyqZpth+MLMN5NMxyu1pPZ71bmsI3Rs+1Ypme/KZ7tnxhV+jpZfSu/8aC31vo6WU/OO/oWAacPsr2mzLsWsyZll8Y1sPk6eP8AeuH/AG1V+mVoqvs1sN2m1t2gDtuJBvmCDdxzGEe5Wa6dnvVR6aBnk9rBLw4soQBeuOF84HzZ/FM9nS3P845augdqcyzWY3Q5nlVUC4dou8nq7nXQAMd8q8O01THXFRvM03EeLQQvnvQW7qLNDnXvK6mzJutHk9XHgCeeOcYSr+5p2u1XJcn+dXMuux6RpVfm6jHHeAcR2jMLqURabGx96+xrjGEgGDySnZXN6j3thsxevDwfMdyuWcpdFw2e1uBa2oBLpDXNyJAmCD1TAO8gxuyXcqoiIgIiICIiAiIghdPQ6pRY4YRUfnG00NaI3yA9xwWoOqNkYPETjDXR4QT4Lv09RDrPUkYtY57Tva4NJBBzBUVZqFa/Va17XAdUVBBgveIvt+qG4lpOKzMMy3G3gTLXtw3tn8WyFkLcwyA5uUZif1ktRrP303EkZ0/lG4cx7l5VqUz1wR9uk4T4iFEdd+Puwmu5eao2m2z4w6mMPNcB6iukUWY3XHL0z70HTrOR6v67lm14w+yuY2fE7T+r6RXpsp9N/V9JQbtbl2FcFt0dSriKjSQRDrrnNJAMgEtIkTiJyW/yaLs1H5cf8l7Qs2Ldp3e5By6L0RQo3RTYRDyQHVHvgnCRfJgxhIUoX9b7S5xZmQLzjmfPI9RWpzLOOs5hx854PrKo6q9rY0uvObOAi8J7gvH2yZute7Zzi6MvrR7Vg61Umh10EiRGrpud/hbC2l9R86ulgRF57w0DuF508oCK5re0hgqv/swKwY3dcN52J6xLQ5u4Y96mNefo3/w/1KEsBdWqtFVwLLhOrDYbIbQeCScXRrd+HJWJahYahWMxcf24R61HWzSbqT3XxDQHGnhIqBtIvc295tSWuMEdUSJxiWXPUp05xDJxzAzIDT3wQO9VWitpRrQ8lrthoeQIm6WzeGOImW9oPatVv0y2myo664uYKgjCL7KRqlpIOGyDjlh2T1aqkbwN1wcA0tMEBk3boHCZ75RwovkHVuvSHZG9LQCDx2S0dhCIwGkGjAmTeLJgDaDA+M87p7MDyWLNKsJAAcZujLe51RomTxpuHgumpZWOmWNM5yBjgBj3ADuXjLHTGTGjEHADMFzh+LnHvKDKy1xUY17ZuvaHCcDDgCJ7iiypUw1oa0ANaAABgABgABwRFe1GBwLTkQQew4FV/Q9JxrvD3B12+0YETcNNoc/GCYAPCSVO2irdbMTiABMS5zg0Ce0hQGj7YBaKxeQIqvZMcadJxjGc2ntRJWRFXrV0lgwxve4+wH2qNraerOHXjk0AfjmukW6pZmuIaOkzZ0pZRGBdSnmPl1b6tkoecyl3tb7V8xt9pL7XTL3Xjep4kkmIr5KUgcB3rNu1MzVHqzNeFvdRsQOPk472D2ry7YuND77feqjhy9yykLr9j1T7votraNjORoHse0+1VXppSpsp2l1J7GllOiWtF2cajgS3eD2LAxyXFpSnNkth1bHRqdsnFpvcIyWLlrppy6Wq81xGG3oABUZZ3Pc1zjaaouua0uuiz1MSYmAQOS+kspgZADsEL5d0PwstJwa0ftNSKjTDifJqkNwExnv7lZKOlqrfPJHOD61miiao7LcqimuY9VvXJpJnyVQiQ4McQ4Zghpjt7Comjp93nNaezA+1db9KU6lN7Rg4tIuu54GOKVUVRqkVRLHQdF1+q5waC1xptDTIiGGZIGbbgiMLu9TCjdFWib/OtVbPMOdn/wAIzUksqLmfYWG9Mw5zXkXjg9paQ4cDLWnhh2rpRFczLEwEEDEF5zON8y6eIJx7gvLPYWMuROw0sbJnZN3A8eo3E44LqRAREQEREEfp6mHUHXsgWPOJGDKjHzIxEXZVStDCH1wTLg5ryXGSTcq0jiMsKauWlqZdQqtGZpvA7S0wqnaj8tUI/tG0yOw1b/qrp5ZqRmsEwcDzw/8AfcvQhP63LWaQ3Ydhj8MvwXueZGWgftVL7VP1V/8ANS/sUHWa7yqmL0m9Si8OIrjGIUy0OjNpPeOHauNrdVz8NS2BqzAWmX+i37x/p7EvP9Fv3/8ASuzLoYMlHaVczya2A1HBxbRhk4PF93EZ78McF2B78Ja37/8ApXPpCpV8ktwApxdoOJNRwuy92QDDOXJcr2yXax+SHP0Pumy0wHunyirsTgB5NU2ss54lTQZw7fwUR0MNU2JvzdwWmptS9xveTPEQQ3CN871KFpM7ZjkIj28s1mxtX6jfPM+7dIAkkRC8Bl1MAYaymJiPPbl3Ty9SUaLRGAkbzLjxzOOeC6bMAalIH058Guf62rrXpLjGrboGkb9PF0GtWrxJj5R1rgnlF3DsVuVW6KgnUl0g6gTz+Sszv8VVytK8b0wIiIoiIgIiICIiAqTbrIKdocATiXsaJMNa+kx7IG4B1EgAcldlVOkgu2gO3fsxn/nVGH8Ht8USUG8NnCY3dhXkBZVWQY4ADwEeyFgGr20zmMvNOqItgAtNM/Xs48XVgfWpnBQ2kxFel/vbN+ZUU0zcuVrdXz8Qs+HuC9agbzXhXZllwXLaac0bdN75iicC6PnK2cYbt66B+oXPao1VsmqWTZ2bIu7e3Vw2gcROEcVyvbJdbO+OXP0JANkyds2lxOLoxs5GImJxUyCOar/QQjyZ4FSP2hsUzd2iacScL0DthT4b+pWbG1r6j8ktjXj9dqxfUjFubWVX+FItw73heALW6ZcQJmmWxMdepSbw7V0ubZcY1Wfo9YwzW77rxTaTjDW0qTSByvNJ8OCmVDaBrVDSJLBjVrHr/wB68cOSkXVngSWAAZkvEepeR6YdCLlslqLyZpkNHnSId9kZntiOEqMsVuqtuNeb7pote4fNkPFT5SmQBi4tEsPVw4gkJ1FGt0mSWDVw51Q0iC4i69rKj3Y3cW7Ag77wWg6UdU1Qa1zL5pEk5gPFSW4jCo0sEjdIQTKKGq6eDad803fNtqAHAkllVxp4jCoNWQW/WHYt1TS0Ei5gC/Gcwx9NhOW/WA9xQSaIiKKrdNcIdwo1nd9N1Go31OVpUD0tpXmMHpa2n3Oo1D62hElXNIAh57T+LiR+BC5oJXVaqocA6esGuHYadP8AzXPeC9dvbDz1aoXSbjrqWfztm/NfmphsqJ0m4a6jl89ZvznKYaQsW91fPxBPh7eMb17e7V4Y/QWUjDJdmRpXJbKjwy03XAA0WhwLZJHy7sIIgi6uyBxUP0ktGrpEzBfsHCQYa8ifF2I4lc72yXS1vg6Btf5JUIeLvlNKRd2iSABBvYDHgpsA88FVugdvwq0J2ZFbIZtLGid+EyO/krWCOKxY25dfq4xdmASvaGLnDnQHhVc890MXhcOSyovGJMFush32W2Ws/wAJIHet3drhTqsXR+1X7PT1QmWl5eeoHOcXEYYudJMgd5ClKdm3uJe7icgfqtyHr5latDUAyz0WDJtKm3wYAuxeV6GL3wCTkASe5R1p0y1jL5a67qn1hBBljGNed+ZvR3KTXKdG0boZqqdwTDbggXhBgRvBhFcZ0uxhuCm+BrALoBwpVGMeYGMfKB2E4B2+AZSlUDmhwIIIBBBkEESCDvC56Gj6bb2yCXOc8kgEy517hlIEdgXQxoAAAAAEADAADIDkgyREQEREBRXSJvybD6NWn/E7V/zqVUd0hH7PUPoAVP8A63B/8qIpV35KmN7WNae1pcw/4VpLV21qcNc3e2pV8DUvD+GqFxlemzOaXCvVB6ZcG1aRJhoq2cknIAVjieS7amlKQ8+Y4CfA5HuXNp6yPcWFrZAdTceOw8Ow7RK1UDZ29ak4H67Sce0rnE1RXV88Qk4bjp+kcAHHDIR2cVn8bmMKFU/8J9gW1ulKAGDwOUQtw0nR+kausTP+oP05Rph2HyFX7rv6VD9KbdrKQGre2HEy4Eea7iFYhpKl9I1cml6lCtTuOqgY4HnBHqKzX3pmMtW56a4lXuiFpbTrVC4mNXGGPnsPFXGzaTouIAqCdwdLSeycz2KvaHstnol5L9aXNuxcwAkOwHpEgY8FvtVGnUBDKL5M4xAy4ZLnRVVRT4dfqblNy5NUaLO0D9frsXrWzTqCYvMtJB+sGUaIn75K4LDRratgc5t4A5iSBLroJnHZgfqV2WKnUcGC+3EgEXT1atqAEbXBhXS7OaYcadX0SEWktf6bfuH+pesa+cXNI5MI/mK870NqKGtdltANR1J03m1Cy8QCypcAZBmHMJEw4YE57l0jXX3YAMvOIOEkXKd2cd7tYO4IiQRRRdarhgMvinIwEOq3HbJ2hAD7vERv4SdMGBOe/wDQRWSIiAiIgLVa6V9j2nzmub4ghbUCCgUnXmuPpFlQ9jrMB66a5nZFdmrILmDMUg0YSYo1qjHGOTXBcWrGMie+fxXexPaYcK2JqN4jsGKXxwP3fetjV6W5ru5ucgfRk9zfesDQb9EPBq61kQpiBxCzt+hHg1ZNptB+bjsA9hXUQV6AnTA0tc3hj9k+uFuY4ZSsxl2rENnd+gqNgC6tEN2qAznydpHAtZXrH1g9yjq7SG7HWdg1ucvOAEdqndD0Rr2jc2pUc3kKdnpUT/E93iuF6dHS2tKIi4O4iIgIiICIiAiIgIiIKLpKzfKiHFr2vtJa4Zi9Va+OYIeMDh4LndJxfTM8aMQd8mm4gDE7jKk9KUotFTPGthHA2Zn8zCtQZiM8pUzMT2YlE6xoze0YTth9P/EI8Cs2gnqi8M9lzHep0qSFPjwK0GwUzmxp2Z6oXSL1UMdMOa47ex/HqO9yAfVf9x3uW9mjafoxsnIkepZNsTcADUy+kdn4rX35TohzNB3Nfl6DvwwWQpu9Cp9w5d4C6Pi9uGL+rPXcfasjoukc2Ts7xPrT78nRDlcI60NGe29g/mlYB+IAdOH9mxzyewkNb+PFSVCxsbEMaNncAPUtrWZfZKzN6qV6YclBrgRcFwwZqPIfUiMboGyw8xPYpHoxZw11IDzadp4mb9oZiScybkrUxuRx6q7+jjdr/kUz2F9Ss4+oeC55zLcQn0RFWxERAREQEREBERAREQVXpCIrPP1aJ7y6rTJ8IUc60YkNlxA3bu05Ka6UUMQTg17dWXbmua8PZeI6oO2J4kDMhRDYGyQGboI3cRxHMLMsS03qp3tbhzcfYJWIpO31H5fVHqErrMcM8ELR44eCiObVDi/L03e9bG2ZuPWyHnu9637PHPAcoXkDjn7FRpfRG69l6bx7VlqPrPGHpuPrJWwgHlPqWYePvYdyDnNN8GKhwGRDThwwAWOsqDNrSLvmmDHYfeus1Act+A7li92fPZHcgwbaG4jIhmREHuU10abg6c2soM8Kd71vPioKrTFWWtgmLodup4dYndHiVZNAiRVeOq+pLObG06dORO4mm4g7wQd6sNQlERFWhERAREQEREBERARcWldLUbMwPr1G02k3QXTBdBMYcgfBbbHbadW9q3tfddcddM3XAA3TwMEYc0G8hcb9E0ThqwBwbLR4DBdqIIl/R+kci9vYQPYtf+zzNz398FSjrUwVBSLhrC0vDd5YCAXRwkgTzWi2aWoUqlOnUqsZUqYU2k4uxAw7yB3omHB/s6PpXfdC8HR7+9OUdQe9TqJgxCFGgP7w5R1R70boAYfKHDDqhTSKYMIdnR9gjbfh3LY3QNIR1j2kH2KURXBhyU9G0mxsAxleJdB5A4BdaIiiIiAiIgIiICIiAiIgqnT6x1KvkTabnsPljJqMaHGmNXV2iCC2JjMRiqV0p0xbLO+0EOtFOmK1puuptgF4FluF5u9S66pBymeC+wKkfCcwHyIEAh1qZTdI61Nzm3mHi0wJGRgImMq3W0vpE1KzA60tDHlpcGYAP0hSDLhLYPyBdlumVZ9CWu1fGdalUfV1TC8Ma5hLTSFOhq334i8XGpiMSb05BXQohh85t1e0s03I1sOdQpgBksNkFGq+oS6MCKo3Ebp3LfpfTDalosFezC0CvVNJhpupm75I97jUvy0hrgWzIM4Dir+iAiIiiIiAiIgIiICIiAiIgIiICIiAiIg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2560638"/>
            <a:ext cx="339090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8378" name="Picture 10" descr="https://www.courses.psu.edu/chem/chem012_cwf/Image1.gif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762000"/>
            <a:ext cx="3390900" cy="533400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876800" y="4800600"/>
            <a:ext cx="8382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200400" y="4800600"/>
            <a:ext cx="16002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" y="3810000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Object being studied for heat content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8600" y="1524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Coffee cup calorimeter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Two very simple </a:t>
            </a:r>
            <a:r>
              <a:rPr lang="en-US" sz="3200" b="1" dirty="0" err="1" smtClean="0"/>
              <a:t>calorimetry</a:t>
            </a:r>
            <a:r>
              <a:rPr lang="en-US" sz="3200" b="1" dirty="0" smtClean="0"/>
              <a:t> word problems (see also problems 95-99 page 478)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dirty="0" smtClean="0"/>
              <a:t>A 5.0 gram sample of a metal absorbed 150 J of heat and was heated from 20</a:t>
            </a:r>
            <a:r>
              <a:rPr lang="en-US" sz="2800" baseline="30000" dirty="0" smtClean="0"/>
              <a:t>o</a:t>
            </a:r>
            <a:r>
              <a:rPr lang="en-US" sz="2800" dirty="0" smtClean="0"/>
              <a:t>C to 100</a:t>
            </a:r>
            <a:r>
              <a:rPr lang="en-US" sz="2800" baseline="30000" dirty="0" smtClean="0"/>
              <a:t>o</a:t>
            </a:r>
            <a:r>
              <a:rPr lang="en-US" sz="2800" dirty="0" smtClean="0"/>
              <a:t> C. What is the specific heat, 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sp</a:t>
            </a:r>
            <a:r>
              <a:rPr lang="en-US" sz="2800" dirty="0" smtClean="0"/>
              <a:t> , of the sample ?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581400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dirty="0" smtClean="0"/>
              <a:t>A 10.0 gram sample of Fe (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sp</a:t>
            </a:r>
            <a:r>
              <a:rPr lang="en-US" sz="2800" dirty="0" smtClean="0"/>
              <a:t>=0.45 J/g </a:t>
            </a:r>
            <a:r>
              <a:rPr lang="en-US" sz="2800" baseline="30000" dirty="0" err="1" smtClean="0"/>
              <a:t>o</a:t>
            </a:r>
            <a:r>
              <a:rPr lang="en-US" sz="2800" dirty="0" err="1" smtClean="0"/>
              <a:t>C</a:t>
            </a:r>
            <a:r>
              <a:rPr lang="en-US" sz="2800" dirty="0" smtClean="0"/>
              <a:t>) initially at 25 </a:t>
            </a:r>
            <a:r>
              <a:rPr lang="en-US" sz="2800" baseline="30000" dirty="0" err="1" smtClean="0"/>
              <a:t>o</a:t>
            </a:r>
            <a:r>
              <a:rPr lang="en-US" sz="2800" dirty="0" err="1" smtClean="0"/>
              <a:t>C</a:t>
            </a:r>
            <a:r>
              <a:rPr lang="en-US" sz="2800" dirty="0" smtClean="0"/>
              <a:t> absorbs 1000 J of heat. What temperature </a:t>
            </a:r>
            <a:r>
              <a:rPr lang="en-US" sz="2800" dirty="0" err="1" smtClean="0"/>
              <a:t>T</a:t>
            </a:r>
            <a:r>
              <a:rPr lang="en-US" sz="2800" baseline="-25000" dirty="0" err="1" smtClean="0"/>
              <a:t>f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does the Fe sample reach 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2590800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150 J</a:t>
            </a:r>
            <a:r>
              <a:rPr lang="en-US" sz="2800" b="1" dirty="0" smtClean="0"/>
              <a:t>    = 		</a:t>
            </a:r>
            <a:r>
              <a:rPr lang="en-US" sz="2800" b="1" u="sng" dirty="0" smtClean="0">
                <a:solidFill>
                  <a:srgbClr val="FF0000"/>
                </a:solidFill>
              </a:rPr>
              <a:t>0.375 J</a:t>
            </a:r>
          </a:p>
          <a:p>
            <a:r>
              <a:rPr lang="en-US" sz="2800" b="1" dirty="0" smtClean="0"/>
              <a:t>5 g*(100-20)</a:t>
            </a:r>
            <a:r>
              <a:rPr lang="en-US" sz="2800" b="1" baseline="30000" dirty="0" err="1" smtClean="0"/>
              <a:t>o</a:t>
            </a:r>
            <a:r>
              <a:rPr lang="en-US" sz="2800" b="1" dirty="0" err="1" smtClean="0"/>
              <a:t>C</a:t>
            </a:r>
            <a:r>
              <a:rPr lang="en-US" sz="2800" dirty="0" smtClean="0"/>
              <a:t>	    </a:t>
            </a:r>
            <a:r>
              <a:rPr lang="en-US" sz="2800" b="1" dirty="0" smtClean="0">
                <a:solidFill>
                  <a:srgbClr val="FF0000"/>
                </a:solidFill>
              </a:rPr>
              <a:t>g </a:t>
            </a:r>
            <a:r>
              <a:rPr lang="en-US" sz="2800" b="1" baseline="30000" dirty="0" err="1" smtClean="0">
                <a:solidFill>
                  <a:srgbClr val="FF0000"/>
                </a:solidFill>
              </a:rPr>
              <a:t>o</a:t>
            </a:r>
            <a:r>
              <a:rPr lang="en-US" sz="2800" b="1" dirty="0" err="1" smtClean="0">
                <a:solidFill>
                  <a:srgbClr val="FF0000"/>
                </a:solidFill>
              </a:rPr>
              <a:t>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8768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Q	          = m(g)*</a:t>
            </a:r>
            <a:r>
              <a:rPr lang="en-US" sz="3200" b="1" dirty="0" err="1" smtClean="0"/>
              <a:t>C</a:t>
            </a:r>
            <a:r>
              <a:rPr lang="en-US" sz="3200" b="1" baseline="-25000" dirty="0" err="1" smtClean="0"/>
              <a:t>sp</a:t>
            </a:r>
            <a:r>
              <a:rPr lang="en-US" sz="3200" b="1" dirty="0" smtClean="0"/>
              <a:t>*</a:t>
            </a:r>
            <a:r>
              <a:rPr lang="en-US" sz="3200" b="1" dirty="0" smtClean="0">
                <a:sym typeface="Symbol"/>
              </a:rPr>
              <a:t>T</a:t>
            </a:r>
          </a:p>
          <a:p>
            <a:r>
              <a:rPr lang="en-US" sz="3200" b="1" dirty="0" smtClean="0">
                <a:sym typeface="Symbol"/>
              </a:rPr>
              <a:t>1000  	=10*0.45* T=4.5 T=4.5(T</a:t>
            </a:r>
            <a:r>
              <a:rPr lang="en-US" sz="3200" b="1" baseline="-25000" dirty="0" smtClean="0">
                <a:sym typeface="Symbol"/>
              </a:rPr>
              <a:t>f</a:t>
            </a:r>
            <a:r>
              <a:rPr lang="en-US" sz="3200" b="1" dirty="0" smtClean="0">
                <a:sym typeface="Symbol"/>
              </a:rPr>
              <a:t>-25)</a:t>
            </a:r>
          </a:p>
          <a:p>
            <a:pPr marL="514350" indent="-514350"/>
            <a:r>
              <a:rPr lang="en-US" sz="3200" b="1" dirty="0" smtClean="0">
                <a:sym typeface="Symbol"/>
              </a:rPr>
              <a:t>1000/4.5   =222.2 = T</a:t>
            </a:r>
            <a:r>
              <a:rPr lang="en-US" sz="3200" b="1" baseline="-25000" dirty="0" smtClean="0">
                <a:sym typeface="Symbol"/>
              </a:rPr>
              <a:t>f</a:t>
            </a:r>
            <a:r>
              <a:rPr lang="en-US" sz="3200" b="1" dirty="0" smtClean="0">
                <a:sym typeface="Symbol"/>
              </a:rPr>
              <a:t>-25 =&gt; </a:t>
            </a:r>
            <a:r>
              <a:rPr lang="en-US" sz="3200" b="1" dirty="0" err="1" smtClean="0">
                <a:sym typeface="Symbol"/>
              </a:rPr>
              <a:t>Tf</a:t>
            </a:r>
            <a:r>
              <a:rPr lang="en-US" sz="3200" b="1" dirty="0" smtClean="0">
                <a:sym typeface="Symbol"/>
              </a:rPr>
              <a:t>= 222.2+25=</a:t>
            </a: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247.2 </a:t>
            </a:r>
            <a:r>
              <a:rPr lang="en-US" sz="3200" b="1" baseline="30000" dirty="0" err="1" smtClean="0">
                <a:solidFill>
                  <a:srgbClr val="FF0000"/>
                </a:solidFill>
                <a:sym typeface="Symbol"/>
              </a:rPr>
              <a:t>o</a:t>
            </a:r>
            <a:r>
              <a:rPr lang="en-US" sz="3200" b="1" dirty="0" err="1" smtClean="0">
                <a:solidFill>
                  <a:srgbClr val="FF0000"/>
                </a:solidFill>
                <a:sym typeface="Symbol"/>
              </a:rPr>
              <a:t>C</a:t>
            </a:r>
            <a:endParaRPr lang="en-US" sz="3200" b="1" dirty="0" smtClean="0">
              <a:solidFill>
                <a:srgbClr val="FF0000"/>
              </a:solidFill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077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 typical  heat transfer problem: (see also- this week’s </a:t>
            </a:r>
            <a:r>
              <a:rPr lang="en-US" sz="3200" b="1" dirty="0" err="1" smtClean="0"/>
              <a:t>calorimetry</a:t>
            </a:r>
            <a:r>
              <a:rPr lang="en-US" sz="3200" b="1" dirty="0" smtClean="0"/>
              <a:t> lab)…</a:t>
            </a:r>
            <a:r>
              <a:rPr lang="en-US" sz="3200" b="1" dirty="0" smtClean="0">
                <a:solidFill>
                  <a:srgbClr val="FF0000"/>
                </a:solidFill>
              </a:rPr>
              <a:t>we do-it on board</a:t>
            </a:r>
          </a:p>
          <a:p>
            <a:endParaRPr lang="en-US" dirty="0" smtClean="0"/>
          </a:p>
          <a:p>
            <a:r>
              <a:rPr lang="en-US" sz="2800" b="1" dirty="0" smtClean="0"/>
              <a:t>A 50.00 gram sample of water in an thick-walled </a:t>
            </a:r>
            <a:r>
              <a:rPr lang="en-US" sz="2800" b="1" dirty="0" err="1" smtClean="0"/>
              <a:t>styrofoam</a:t>
            </a:r>
            <a:r>
              <a:rPr lang="en-US" sz="2800" b="1" dirty="0" smtClean="0"/>
              <a:t> cup is initially at 25.00 </a:t>
            </a:r>
            <a:r>
              <a:rPr lang="en-US" sz="2800" b="1" baseline="30000" dirty="0" err="1" smtClean="0"/>
              <a:t>o</a:t>
            </a:r>
            <a:r>
              <a:rPr lang="en-US" sz="2800" b="1" dirty="0" err="1" smtClean="0"/>
              <a:t>C.</a:t>
            </a:r>
            <a:r>
              <a:rPr lang="en-US" sz="2800" b="1" dirty="0" smtClean="0"/>
              <a:t> A  30.00 gram sample of metal initially at T</a:t>
            </a:r>
            <a:r>
              <a:rPr lang="en-US" sz="2800" b="1" baseline="-25000" dirty="0" smtClean="0"/>
              <a:t>i</a:t>
            </a:r>
            <a:r>
              <a:rPr lang="en-US" sz="2800" b="1" dirty="0" smtClean="0"/>
              <a:t>= 90.00 C is dropped into the water. The final temperature </a:t>
            </a:r>
            <a:r>
              <a:rPr lang="en-US" sz="2800" b="1" dirty="0" err="1" smtClean="0"/>
              <a:t>T</a:t>
            </a:r>
            <a:r>
              <a:rPr lang="en-US" sz="2800" b="1" baseline="-25000" dirty="0" err="1" smtClean="0"/>
              <a:t>f</a:t>
            </a:r>
            <a:r>
              <a:rPr lang="en-US" sz="2800" b="1" dirty="0" smtClean="0"/>
              <a:t> attained by the combined system at equilibrium is 29.15 </a:t>
            </a:r>
            <a:r>
              <a:rPr lang="en-US" sz="2800" b="1" baseline="30000" dirty="0" err="1" smtClean="0"/>
              <a:t>o</a:t>
            </a:r>
            <a:r>
              <a:rPr lang="en-US" sz="2800" b="1" dirty="0" err="1" smtClean="0"/>
              <a:t>C.</a:t>
            </a:r>
            <a:r>
              <a:rPr lang="en-US" sz="2800" b="1" dirty="0" smtClean="0"/>
              <a:t>  Estimate the specific heat, </a:t>
            </a:r>
            <a:r>
              <a:rPr lang="en-US" sz="2800" b="1" dirty="0" err="1" smtClean="0"/>
              <a:t>C</a:t>
            </a:r>
            <a:r>
              <a:rPr lang="en-US" sz="2800" b="1" baseline="-25000" dirty="0" err="1" smtClean="0"/>
              <a:t>sp</a:t>
            </a:r>
            <a:r>
              <a:rPr lang="en-US" sz="2800" b="1" dirty="0" smtClean="0"/>
              <a:t> of the metal  in J/g </a:t>
            </a:r>
            <a:r>
              <a:rPr lang="en-US" sz="2800" b="1" baseline="30000" dirty="0" err="1" smtClean="0"/>
              <a:t>o</a:t>
            </a:r>
            <a:r>
              <a:rPr lang="en-US" sz="2800" b="1" dirty="0" err="1" smtClean="0"/>
              <a:t>C.</a:t>
            </a:r>
            <a:endParaRPr lang="en-US" sz="2800" b="1" dirty="0" smtClean="0"/>
          </a:p>
          <a:p>
            <a:endParaRPr lang="en-US" sz="2800" dirty="0" smtClean="0"/>
          </a:p>
          <a:p>
            <a:r>
              <a:rPr lang="en-US" sz="2800" b="1" dirty="0" smtClean="0"/>
              <a:t>Assume </a:t>
            </a:r>
            <a:r>
              <a:rPr lang="en-US" sz="2800" b="1" dirty="0" err="1" smtClean="0"/>
              <a:t>C</a:t>
            </a:r>
            <a:r>
              <a:rPr lang="en-US" sz="2800" b="1" baseline="-25000" dirty="0" err="1" smtClean="0"/>
              <a:t>sp</a:t>
            </a:r>
            <a:r>
              <a:rPr lang="en-US" sz="2800" b="1" baseline="-25000" dirty="0" smtClean="0"/>
              <a:t> </a:t>
            </a:r>
            <a:r>
              <a:rPr lang="en-US" sz="2800" b="1" dirty="0" smtClean="0"/>
              <a:t>(water) =4.184 J/g </a:t>
            </a:r>
            <a:r>
              <a:rPr lang="en-US" sz="2800" b="1" baseline="30000" dirty="0" err="1" smtClean="0"/>
              <a:t>o</a:t>
            </a:r>
            <a:r>
              <a:rPr lang="en-US" sz="2800" b="1" dirty="0" err="1" smtClean="0"/>
              <a:t>C</a:t>
            </a:r>
            <a:r>
              <a:rPr lang="en-US" sz="2800" b="1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2377</TotalTime>
  <Words>916</Words>
  <Application>Microsoft Office PowerPoint</Application>
  <PresentationFormat>On-screen Show (4:3)</PresentationFormat>
  <Paragraphs>154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Symbol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fong</dc:creator>
  <cp:lastModifiedBy>Fong, Jerry</cp:lastModifiedBy>
  <cp:revision>246</cp:revision>
  <dcterms:created xsi:type="dcterms:W3CDTF">2013-10-17T01:22:54Z</dcterms:created>
  <dcterms:modified xsi:type="dcterms:W3CDTF">2013-11-13T13:55:55Z</dcterms:modified>
</cp:coreProperties>
</file>