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7" r:id="rId2"/>
    <p:sldId id="360" r:id="rId3"/>
    <p:sldId id="362" r:id="rId4"/>
    <p:sldId id="367" r:id="rId5"/>
    <p:sldId id="368" r:id="rId6"/>
    <p:sldId id="369" r:id="rId7"/>
    <p:sldId id="370" r:id="rId8"/>
    <p:sldId id="364" r:id="rId9"/>
    <p:sldId id="371" r:id="rId10"/>
    <p:sldId id="372" r:id="rId11"/>
    <p:sldId id="384" r:id="rId12"/>
    <p:sldId id="373" r:id="rId13"/>
    <p:sldId id="374" r:id="rId14"/>
    <p:sldId id="376" r:id="rId15"/>
    <p:sldId id="375" r:id="rId16"/>
    <p:sldId id="377" r:id="rId17"/>
    <p:sldId id="379" r:id="rId18"/>
    <p:sldId id="378" r:id="rId19"/>
    <p:sldId id="382" r:id="rId20"/>
    <p:sldId id="381" r:id="rId21"/>
    <p:sldId id="383" r:id="rId22"/>
    <p:sldId id="3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9F6DAA-D8BE-4FD0-8245-F87A23356AF0}">
          <p14:sldIdLst/>
        </p14:section>
        <p14:section name="Untitled Section" id="{61584A91-D702-441F-82AB-DE788CC454EF}">
          <p14:sldIdLst>
            <p14:sldId id="357"/>
            <p14:sldId id="360"/>
            <p14:sldId id="362"/>
            <p14:sldId id="367"/>
            <p14:sldId id="368"/>
            <p14:sldId id="369"/>
            <p14:sldId id="370"/>
            <p14:sldId id="364"/>
            <p14:sldId id="371"/>
            <p14:sldId id="372"/>
            <p14:sldId id="384"/>
            <p14:sldId id="373"/>
            <p14:sldId id="374"/>
            <p14:sldId id="376"/>
            <p14:sldId id="375"/>
            <p14:sldId id="377"/>
            <p14:sldId id="379"/>
            <p14:sldId id="378"/>
            <p14:sldId id="382"/>
            <p14:sldId id="381"/>
            <p14:sldId id="383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  <a:srgbClr val="51F52B"/>
    <a:srgbClr val="B09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0C184-104F-4469-A750-5637E1229E2C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93A11-FE1C-46B9-A5A8-4EE9B9A43A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56DED-051B-43E1-92DB-F79C04E245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3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A3427-0D09-4621-BF76-E6BD19D9352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9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3884-00C3-4487-BFAA-3EE15CFD5BC5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D7A3A-3989-418C-BB99-3B3F1E444D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oHIdv2jsDqbahM&amp;tbnid=ge9JQuhR2k37sM:&amp;ved=0CAUQjRw&amp;url=/url?sa=i&amp;rct=j&amp;q=&amp;esrc=s&amp;frm=1&amp;source=images&amp;cd=&amp;cad=rja&amp;docid=oHIdv2jsDqbahM&amp;tbnid=ge9JQuhR2k37sM:&amp;ved=&amp;url=https://www.courses.psu.edu/chem/chem012_cwf/oex-2f8.htm&amp;ei=7J19Uqf_FKKRygH-lICoAg&amp;bvm=bv.56146854,d.aWc&amp;psig=AFQjCNHRB9fY_ye7GQadGhvBfHkg-RlP8w&amp;ust=1384050540709534&amp;ei=u559UtSLEsHCywHBzoDIBw&amp;bvm=bv.56146854,d.aWc&amp;psig=AFQjCNHRB9fY_ye7GQadGhvBfHkg-RlP8w&amp;ust=1384050540709534" TargetMode="External"/><Relationship Id="rId2" Type="http://schemas.openxmlformats.org/officeDocument/2006/relationships/hyperlink" Target="https://www.google.com/url?sa=i&amp;rct=j&amp;q=&amp;esrc=s&amp;frm=1&amp;source=images&amp;cd=&amp;cad=rja&amp;docid=oHIdv2jsDqbahM&amp;tbnid=ge9JQuhR2k37sM:&amp;ved=&amp;url=https://www.courses.psu.edu/chem/chem012_cwf/oex-2f8.htm&amp;ei=7J19Uqf_FKKRygH-lICoAg&amp;bvm=bv.56146854,d.aWc&amp;psig=AFQjCNHRB9fY_ye7GQadGhvBfHkg-RlP8w&amp;ust=138405054070953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low+temperature+heat+capacity+measurement&amp;source=images&amp;cd=&amp;cad=rja&amp;docid=bEK0ih48KQXu8M&amp;tbnid=LEjoHjWc698bFM:&amp;ved=0CAUQjRw&amp;url=http://www.phys.washington.edu/users/vilches/LOWTEMP/labpix.html&amp;ei=sGJvUd6oEcLf0gHktICICw&amp;bvm=bv.45368065,d.dmQ&amp;psig=AFQjCNEWuoxaukXqPKkgh12go8j6MXa_0w&amp;ust=1366340618280800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frm=1&amp;source=images&amp;cd=&amp;cad=rja&amp;docid=NRhnDj6f4HaN_M&amp;tbnid=71Ln5tQo5HQ56M:&amp;ved=0CAUQjRw&amp;url=http://greenupgrader.com/12759/generating-clean-energy-with-bodily-fluids/&amp;ei=kQd7UszEIejyyAH024HgBA&amp;bvm=bv.56146854,d.aWc&amp;psig=AFQjCNFjuu3I8R2K9nAN95KVp-s3ZqKwxg&amp;ust=1383880938050086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obelprize.org/nobel_prizes/chemistry/laureates/1998/pople-aw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09282"/>
            <a:ext cx="2752725" cy="4634217"/>
          </a:xfrm>
          <a:prstGeom prst="rect">
            <a:avLst/>
          </a:prstGeom>
          <a:noFill/>
        </p:spPr>
      </p:pic>
      <p:pic>
        <p:nvPicPr>
          <p:cNvPr id="17412" name="Picture 4" descr="http://nobelprizes.com/nobel/chemistry/images/john_pop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2362200" cy="37438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029200"/>
            <a:ext cx="38862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b="1" dirty="0" err="1" smtClean="0"/>
              <a:t>Chem</a:t>
            </a:r>
            <a:r>
              <a:rPr lang="en-US" sz="2300" b="1" dirty="0" smtClean="0"/>
              <a:t> Professor John </a:t>
            </a:r>
            <a:r>
              <a:rPr lang="en-US" sz="2300" b="1" dirty="0" err="1" smtClean="0"/>
              <a:t>Pople</a:t>
            </a:r>
            <a:endParaRPr lang="en-US" sz="2300" b="1" dirty="0" smtClean="0"/>
          </a:p>
          <a:p>
            <a:r>
              <a:rPr lang="en-US" sz="2300" b="1" dirty="0" smtClean="0"/>
              <a:t>Northwestern University:</a:t>
            </a:r>
          </a:p>
          <a:p>
            <a:r>
              <a:rPr lang="en-US" sz="2300" b="1" dirty="0" smtClean="0"/>
              <a:t>(1965-2005)</a:t>
            </a:r>
            <a:endParaRPr lang="en-US" sz="23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042118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John A. </a:t>
            </a:r>
            <a:r>
              <a:rPr lang="en-US" sz="2800" dirty="0" err="1" smtClean="0"/>
              <a:t>Pople</a:t>
            </a:r>
            <a:r>
              <a:rPr lang="en-US" sz="2800" dirty="0" smtClean="0"/>
              <a:t> wins the Nobel Prize in Chemistry, 1998  </a:t>
            </a:r>
            <a:r>
              <a:rPr lang="en-US" sz="2800" i="1" dirty="0" smtClean="0">
                <a:solidFill>
                  <a:srgbClr val="FF0000"/>
                </a:solidFill>
              </a:rPr>
              <a:t>"for his development of computational methods in quantum chemistry</a:t>
            </a:r>
            <a:r>
              <a:rPr lang="en-US" sz="2000" i="1" dirty="0" smtClean="0">
                <a:solidFill>
                  <a:srgbClr val="FF0000"/>
                </a:solidFill>
              </a:rPr>
              <a:t>".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0"/>
            <a:ext cx="24384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Solve this for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ij</a:t>
            </a:r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= 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ij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AO</a:t>
            </a:r>
            <a:r>
              <a:rPr lang="en-US" baseline="-25000" dirty="0" err="1" smtClean="0">
                <a:sym typeface="Symbol"/>
              </a:rPr>
              <a:t>ij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Symbol"/>
              <a:buChar char="¶"/>
            </a:pPr>
            <a:r>
              <a:rPr lang="en-US" u="sng" dirty="0" smtClean="0"/>
              <a:t>&lt;</a:t>
            </a:r>
            <a:r>
              <a:rPr lang="en-US" u="sng" dirty="0" smtClean="0">
                <a:sym typeface="Symbol"/>
              </a:rPr>
              <a:t>*|Ĥ|</a:t>
            </a:r>
            <a:r>
              <a:rPr lang="en-US" dirty="0" smtClean="0">
                <a:sym typeface="Symbol"/>
              </a:rPr>
              <a:t>&gt;  = 0 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ij</a:t>
            </a:r>
            <a:r>
              <a:rPr lang="en-US" dirty="0" smtClean="0">
                <a:sym typeface="Symbol"/>
              </a:rPr>
              <a:t>   </a:t>
            </a:r>
          </a:p>
          <a:p>
            <a:r>
              <a:rPr lang="en-US" dirty="0" smtClean="0">
                <a:sym typeface="Symbol"/>
              </a:rPr>
              <a:t>     </a:t>
            </a:r>
            <a:r>
              <a:rPr lang="en-US" dirty="0" err="1" smtClean="0">
                <a:sym typeface="Symbol"/>
              </a:rPr>
              <a:t>c</a:t>
            </a:r>
            <a:r>
              <a:rPr lang="en-US" baseline="-25000" dirty="0" err="1" smtClean="0">
                <a:sym typeface="Symbol"/>
              </a:rPr>
              <a:t>ij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0"/>
            <a:ext cx="6400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The Big </a:t>
            </a:r>
            <a:r>
              <a:rPr lang="en-US" sz="2600" b="1" dirty="0" err="1" smtClean="0"/>
              <a:t>Kahuna</a:t>
            </a:r>
            <a:r>
              <a:rPr lang="en-US" sz="2600" b="1" dirty="0" smtClean="0"/>
              <a:t> of the general MO approach</a:t>
            </a:r>
            <a:endParaRPr lang="en-US" sz="2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027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Aka: the God of Quantum Computation</a:t>
            </a:r>
          </a:p>
        </p:txBody>
      </p:sp>
      <p:pic>
        <p:nvPicPr>
          <p:cNvPr id="17414" name="Picture 6" descr="http://www.hal-pc.org/journal/2007/07_june/images/0607IntelChipGraph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0621" y="990600"/>
            <a:ext cx="2813379" cy="25812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248400" y="3733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His un-named, but critical co-conspirator….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8935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57600"/>
            <a:ext cx="4114800" cy="2728291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5486400" y="1905000"/>
            <a:ext cx="1910687" cy="1965277"/>
          </a:xfrm>
          <a:custGeom>
            <a:avLst/>
            <a:gdLst>
              <a:gd name="connsiteX0" fmla="*/ 191069 w 1910687"/>
              <a:gd name="connsiteY0" fmla="*/ 1965277 h 1965277"/>
              <a:gd name="connsiteX1" fmla="*/ 191069 w 1910687"/>
              <a:gd name="connsiteY1" fmla="*/ 1596788 h 1965277"/>
              <a:gd name="connsiteX2" fmla="*/ 177421 w 1910687"/>
              <a:gd name="connsiteY2" fmla="*/ 1555844 h 1965277"/>
              <a:gd name="connsiteX3" fmla="*/ 150125 w 1910687"/>
              <a:gd name="connsiteY3" fmla="*/ 1514901 h 1965277"/>
              <a:gd name="connsiteX4" fmla="*/ 95534 w 1910687"/>
              <a:gd name="connsiteY4" fmla="*/ 1364776 h 1965277"/>
              <a:gd name="connsiteX5" fmla="*/ 40943 w 1910687"/>
              <a:gd name="connsiteY5" fmla="*/ 1201003 h 1965277"/>
              <a:gd name="connsiteX6" fmla="*/ 27296 w 1910687"/>
              <a:gd name="connsiteY6" fmla="*/ 1160059 h 1965277"/>
              <a:gd name="connsiteX7" fmla="*/ 13648 w 1910687"/>
              <a:gd name="connsiteY7" fmla="*/ 1119116 h 1965277"/>
              <a:gd name="connsiteX8" fmla="*/ 0 w 1910687"/>
              <a:gd name="connsiteY8" fmla="*/ 1050877 h 1965277"/>
              <a:gd name="connsiteX9" fmla="*/ 27296 w 1910687"/>
              <a:gd name="connsiteY9" fmla="*/ 682388 h 1965277"/>
              <a:gd name="connsiteX10" fmla="*/ 40943 w 1910687"/>
              <a:gd name="connsiteY10" fmla="*/ 627797 h 1965277"/>
              <a:gd name="connsiteX11" fmla="*/ 68239 w 1910687"/>
              <a:gd name="connsiteY11" fmla="*/ 586853 h 1965277"/>
              <a:gd name="connsiteX12" fmla="*/ 81887 w 1910687"/>
              <a:gd name="connsiteY12" fmla="*/ 518615 h 1965277"/>
              <a:gd name="connsiteX13" fmla="*/ 150125 w 1910687"/>
              <a:gd name="connsiteY13" fmla="*/ 423080 h 1965277"/>
              <a:gd name="connsiteX14" fmla="*/ 232012 w 1910687"/>
              <a:gd name="connsiteY14" fmla="*/ 354841 h 1965277"/>
              <a:gd name="connsiteX15" fmla="*/ 259307 w 1910687"/>
              <a:gd name="connsiteY15" fmla="*/ 313898 h 1965277"/>
              <a:gd name="connsiteX16" fmla="*/ 341194 w 1910687"/>
              <a:gd name="connsiteY16" fmla="*/ 232012 h 1965277"/>
              <a:gd name="connsiteX17" fmla="*/ 368490 w 1910687"/>
              <a:gd name="connsiteY17" fmla="*/ 191068 h 1965277"/>
              <a:gd name="connsiteX18" fmla="*/ 450376 w 1910687"/>
              <a:gd name="connsiteY18" fmla="*/ 136477 h 1965277"/>
              <a:gd name="connsiteX19" fmla="*/ 532263 w 1910687"/>
              <a:gd name="connsiteY19" fmla="*/ 95534 h 1965277"/>
              <a:gd name="connsiteX20" fmla="*/ 627797 w 1910687"/>
              <a:gd name="connsiteY20" fmla="*/ 40943 h 1965277"/>
              <a:gd name="connsiteX21" fmla="*/ 709684 w 1910687"/>
              <a:gd name="connsiteY21" fmla="*/ 27295 h 1965277"/>
              <a:gd name="connsiteX22" fmla="*/ 928048 w 1910687"/>
              <a:gd name="connsiteY22" fmla="*/ 0 h 1965277"/>
              <a:gd name="connsiteX23" fmla="*/ 1214651 w 1910687"/>
              <a:gd name="connsiteY23" fmla="*/ 13647 h 1965277"/>
              <a:gd name="connsiteX24" fmla="*/ 1310185 w 1910687"/>
              <a:gd name="connsiteY24" fmla="*/ 54591 h 1965277"/>
              <a:gd name="connsiteX25" fmla="*/ 1392072 w 1910687"/>
              <a:gd name="connsiteY25" fmla="*/ 81886 h 1965277"/>
              <a:gd name="connsiteX26" fmla="*/ 1473958 w 1910687"/>
              <a:gd name="connsiteY26" fmla="*/ 136477 h 1965277"/>
              <a:gd name="connsiteX27" fmla="*/ 1514902 w 1910687"/>
              <a:gd name="connsiteY27" fmla="*/ 177421 h 1965277"/>
              <a:gd name="connsiteX28" fmla="*/ 1596788 w 1910687"/>
              <a:gd name="connsiteY28" fmla="*/ 232012 h 1965277"/>
              <a:gd name="connsiteX29" fmla="*/ 1678675 w 1910687"/>
              <a:gd name="connsiteY29" fmla="*/ 286603 h 1965277"/>
              <a:gd name="connsiteX30" fmla="*/ 1705970 w 1910687"/>
              <a:gd name="connsiteY30" fmla="*/ 327546 h 1965277"/>
              <a:gd name="connsiteX31" fmla="*/ 1787857 w 1910687"/>
              <a:gd name="connsiteY31" fmla="*/ 382137 h 1965277"/>
              <a:gd name="connsiteX32" fmla="*/ 1842448 w 1910687"/>
              <a:gd name="connsiteY32" fmla="*/ 464024 h 1965277"/>
              <a:gd name="connsiteX33" fmla="*/ 1856096 w 1910687"/>
              <a:gd name="connsiteY33" fmla="*/ 504967 h 1965277"/>
              <a:gd name="connsiteX34" fmla="*/ 1883391 w 1910687"/>
              <a:gd name="connsiteY34" fmla="*/ 627797 h 1965277"/>
              <a:gd name="connsiteX35" fmla="*/ 1910687 w 1910687"/>
              <a:gd name="connsiteY35" fmla="*/ 777922 h 1965277"/>
              <a:gd name="connsiteX36" fmla="*/ 1897039 w 1910687"/>
              <a:gd name="connsiteY36" fmla="*/ 982638 h 1965277"/>
              <a:gd name="connsiteX37" fmla="*/ 1856096 w 1910687"/>
              <a:gd name="connsiteY37" fmla="*/ 1037229 h 1965277"/>
              <a:gd name="connsiteX38" fmla="*/ 1842448 w 1910687"/>
              <a:gd name="connsiteY38" fmla="*/ 1091821 h 1965277"/>
              <a:gd name="connsiteX39" fmla="*/ 1746913 w 1910687"/>
              <a:gd name="connsiteY39" fmla="*/ 1146412 h 1965277"/>
              <a:gd name="connsiteX40" fmla="*/ 1665027 w 1910687"/>
              <a:gd name="connsiteY40" fmla="*/ 1214650 h 1965277"/>
              <a:gd name="connsiteX41" fmla="*/ 1583140 w 1910687"/>
              <a:gd name="connsiteY41" fmla="*/ 1241946 h 1965277"/>
              <a:gd name="connsiteX42" fmla="*/ 1501254 w 1910687"/>
              <a:gd name="connsiteY42" fmla="*/ 1296537 h 1965277"/>
              <a:gd name="connsiteX43" fmla="*/ 1460310 w 1910687"/>
              <a:gd name="connsiteY43" fmla="*/ 1323832 h 1965277"/>
              <a:gd name="connsiteX44" fmla="*/ 1405719 w 1910687"/>
              <a:gd name="connsiteY44" fmla="*/ 1337480 h 1965277"/>
              <a:gd name="connsiteX45" fmla="*/ 1351128 w 1910687"/>
              <a:gd name="connsiteY45" fmla="*/ 1364776 h 1965277"/>
              <a:gd name="connsiteX46" fmla="*/ 1310185 w 1910687"/>
              <a:gd name="connsiteY46" fmla="*/ 1392071 h 1965277"/>
              <a:gd name="connsiteX47" fmla="*/ 1241946 w 1910687"/>
              <a:gd name="connsiteY47" fmla="*/ 1405719 h 1965277"/>
              <a:gd name="connsiteX48" fmla="*/ 1119116 w 1910687"/>
              <a:gd name="connsiteY48" fmla="*/ 1419367 h 1965277"/>
              <a:gd name="connsiteX49" fmla="*/ 1009934 w 1910687"/>
              <a:gd name="connsiteY49" fmla="*/ 1433015 h 1965277"/>
              <a:gd name="connsiteX50" fmla="*/ 450376 w 1910687"/>
              <a:gd name="connsiteY50" fmla="*/ 1433015 h 1965277"/>
              <a:gd name="connsiteX51" fmla="*/ 395785 w 1910687"/>
              <a:gd name="connsiteY51" fmla="*/ 1473958 h 1965277"/>
              <a:gd name="connsiteX52" fmla="*/ 368490 w 1910687"/>
              <a:gd name="connsiteY52" fmla="*/ 1514901 h 1965277"/>
              <a:gd name="connsiteX53" fmla="*/ 327546 w 1910687"/>
              <a:gd name="connsiteY53" fmla="*/ 1542197 h 1965277"/>
              <a:gd name="connsiteX54" fmla="*/ 272955 w 1910687"/>
              <a:gd name="connsiteY54" fmla="*/ 1610435 h 1965277"/>
              <a:gd name="connsiteX55" fmla="*/ 232012 w 1910687"/>
              <a:gd name="connsiteY55" fmla="*/ 1692322 h 1965277"/>
              <a:gd name="connsiteX56" fmla="*/ 204716 w 1910687"/>
              <a:gd name="connsiteY56" fmla="*/ 1733265 h 1965277"/>
              <a:gd name="connsiteX57" fmla="*/ 191069 w 1910687"/>
              <a:gd name="connsiteY57" fmla="*/ 1801504 h 1965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910687" h="1965277">
                <a:moveTo>
                  <a:pt x="191069" y="1965277"/>
                </a:moveTo>
                <a:cubicBezTo>
                  <a:pt x="218274" y="1802039"/>
                  <a:pt x="213514" y="1866137"/>
                  <a:pt x="191069" y="1596788"/>
                </a:cubicBezTo>
                <a:cubicBezTo>
                  <a:pt x="189874" y="1582451"/>
                  <a:pt x="183855" y="1568711"/>
                  <a:pt x="177421" y="1555844"/>
                </a:cubicBezTo>
                <a:cubicBezTo>
                  <a:pt x="170085" y="1541173"/>
                  <a:pt x="159224" y="1528549"/>
                  <a:pt x="150125" y="1514901"/>
                </a:cubicBezTo>
                <a:cubicBezTo>
                  <a:pt x="118852" y="1389806"/>
                  <a:pt x="143639" y="1436932"/>
                  <a:pt x="95534" y="1364776"/>
                </a:cubicBezTo>
                <a:lnTo>
                  <a:pt x="40943" y="1201003"/>
                </a:lnTo>
                <a:lnTo>
                  <a:pt x="27296" y="1160059"/>
                </a:lnTo>
                <a:cubicBezTo>
                  <a:pt x="22747" y="1146411"/>
                  <a:pt x="16469" y="1133223"/>
                  <a:pt x="13648" y="1119116"/>
                </a:cubicBezTo>
                <a:lnTo>
                  <a:pt x="0" y="1050877"/>
                </a:lnTo>
                <a:cubicBezTo>
                  <a:pt x="23180" y="494558"/>
                  <a:pt x="-22085" y="855225"/>
                  <a:pt x="27296" y="682388"/>
                </a:cubicBezTo>
                <a:cubicBezTo>
                  <a:pt x="32449" y="664353"/>
                  <a:pt x="33554" y="645037"/>
                  <a:pt x="40943" y="627797"/>
                </a:cubicBezTo>
                <a:cubicBezTo>
                  <a:pt x="47404" y="612720"/>
                  <a:pt x="59140" y="600501"/>
                  <a:pt x="68239" y="586853"/>
                </a:cubicBezTo>
                <a:cubicBezTo>
                  <a:pt x="72788" y="564107"/>
                  <a:pt x="73742" y="540335"/>
                  <a:pt x="81887" y="518615"/>
                </a:cubicBezTo>
                <a:cubicBezTo>
                  <a:pt x="86537" y="506214"/>
                  <a:pt x="148239" y="424966"/>
                  <a:pt x="150125" y="423080"/>
                </a:cubicBezTo>
                <a:cubicBezTo>
                  <a:pt x="257479" y="315727"/>
                  <a:pt x="120224" y="488989"/>
                  <a:pt x="232012" y="354841"/>
                </a:cubicBezTo>
                <a:cubicBezTo>
                  <a:pt x="242512" y="342240"/>
                  <a:pt x="248410" y="326157"/>
                  <a:pt x="259307" y="313898"/>
                </a:cubicBezTo>
                <a:cubicBezTo>
                  <a:pt x="284953" y="285047"/>
                  <a:pt x="319782" y="264131"/>
                  <a:pt x="341194" y="232012"/>
                </a:cubicBezTo>
                <a:cubicBezTo>
                  <a:pt x="350293" y="218364"/>
                  <a:pt x="356146" y="201869"/>
                  <a:pt x="368490" y="191068"/>
                </a:cubicBezTo>
                <a:cubicBezTo>
                  <a:pt x="393178" y="169466"/>
                  <a:pt x="423081" y="154674"/>
                  <a:pt x="450376" y="136477"/>
                </a:cubicBezTo>
                <a:cubicBezTo>
                  <a:pt x="503288" y="101202"/>
                  <a:pt x="475759" y="114369"/>
                  <a:pt x="532263" y="95534"/>
                </a:cubicBezTo>
                <a:cubicBezTo>
                  <a:pt x="559678" y="77257"/>
                  <a:pt x="596311" y="50389"/>
                  <a:pt x="627797" y="40943"/>
                </a:cubicBezTo>
                <a:cubicBezTo>
                  <a:pt x="654302" y="32992"/>
                  <a:pt x="682266" y="31034"/>
                  <a:pt x="709684" y="27295"/>
                </a:cubicBezTo>
                <a:cubicBezTo>
                  <a:pt x="782366" y="17384"/>
                  <a:pt x="928048" y="0"/>
                  <a:pt x="928048" y="0"/>
                </a:cubicBezTo>
                <a:cubicBezTo>
                  <a:pt x="1023582" y="4549"/>
                  <a:pt x="1119339" y="5704"/>
                  <a:pt x="1214651" y="13647"/>
                </a:cubicBezTo>
                <a:cubicBezTo>
                  <a:pt x="1242397" y="15959"/>
                  <a:pt x="1288686" y="45992"/>
                  <a:pt x="1310185" y="54591"/>
                </a:cubicBezTo>
                <a:cubicBezTo>
                  <a:pt x="1336899" y="65277"/>
                  <a:pt x="1392072" y="81886"/>
                  <a:pt x="1392072" y="81886"/>
                </a:cubicBezTo>
                <a:cubicBezTo>
                  <a:pt x="1419367" y="100083"/>
                  <a:pt x="1450761" y="113280"/>
                  <a:pt x="1473958" y="136477"/>
                </a:cubicBezTo>
                <a:cubicBezTo>
                  <a:pt x="1487606" y="150125"/>
                  <a:pt x="1499667" y="165571"/>
                  <a:pt x="1514902" y="177421"/>
                </a:cubicBezTo>
                <a:cubicBezTo>
                  <a:pt x="1540797" y="197561"/>
                  <a:pt x="1573591" y="208815"/>
                  <a:pt x="1596788" y="232012"/>
                </a:cubicBezTo>
                <a:cubicBezTo>
                  <a:pt x="1647904" y="283128"/>
                  <a:pt x="1619421" y="266852"/>
                  <a:pt x="1678675" y="286603"/>
                </a:cubicBezTo>
                <a:cubicBezTo>
                  <a:pt x="1687773" y="300251"/>
                  <a:pt x="1693626" y="316745"/>
                  <a:pt x="1705970" y="327546"/>
                </a:cubicBezTo>
                <a:cubicBezTo>
                  <a:pt x="1730658" y="349148"/>
                  <a:pt x="1787857" y="382137"/>
                  <a:pt x="1787857" y="382137"/>
                </a:cubicBezTo>
                <a:cubicBezTo>
                  <a:pt x="1806054" y="409433"/>
                  <a:pt x="1832074" y="432902"/>
                  <a:pt x="1842448" y="464024"/>
                </a:cubicBezTo>
                <a:cubicBezTo>
                  <a:pt x="1846997" y="477672"/>
                  <a:pt x="1852144" y="491135"/>
                  <a:pt x="1856096" y="504967"/>
                </a:cubicBezTo>
                <a:cubicBezTo>
                  <a:pt x="1865908" y="539311"/>
                  <a:pt x="1877764" y="594036"/>
                  <a:pt x="1883391" y="627797"/>
                </a:cubicBezTo>
                <a:cubicBezTo>
                  <a:pt x="1907842" y="774500"/>
                  <a:pt x="1884485" y="673114"/>
                  <a:pt x="1910687" y="777922"/>
                </a:cubicBezTo>
                <a:cubicBezTo>
                  <a:pt x="1906138" y="846161"/>
                  <a:pt x="1911128" y="915715"/>
                  <a:pt x="1897039" y="982638"/>
                </a:cubicBezTo>
                <a:cubicBezTo>
                  <a:pt x="1892353" y="1004896"/>
                  <a:pt x="1866268" y="1016884"/>
                  <a:pt x="1856096" y="1037229"/>
                </a:cubicBezTo>
                <a:cubicBezTo>
                  <a:pt x="1847708" y="1054006"/>
                  <a:pt x="1852853" y="1076214"/>
                  <a:pt x="1842448" y="1091821"/>
                </a:cubicBezTo>
                <a:cubicBezTo>
                  <a:pt x="1830727" y="1109402"/>
                  <a:pt x="1758932" y="1137827"/>
                  <a:pt x="1746913" y="1146412"/>
                </a:cubicBezTo>
                <a:cubicBezTo>
                  <a:pt x="1693975" y="1184224"/>
                  <a:pt x="1722366" y="1189166"/>
                  <a:pt x="1665027" y="1214650"/>
                </a:cubicBezTo>
                <a:cubicBezTo>
                  <a:pt x="1638735" y="1226335"/>
                  <a:pt x="1607080" y="1225986"/>
                  <a:pt x="1583140" y="1241946"/>
                </a:cubicBezTo>
                <a:lnTo>
                  <a:pt x="1501254" y="1296537"/>
                </a:lnTo>
                <a:cubicBezTo>
                  <a:pt x="1487606" y="1305636"/>
                  <a:pt x="1476223" y="1319854"/>
                  <a:pt x="1460310" y="1323832"/>
                </a:cubicBezTo>
                <a:cubicBezTo>
                  <a:pt x="1442113" y="1328381"/>
                  <a:pt x="1423282" y="1330894"/>
                  <a:pt x="1405719" y="1337480"/>
                </a:cubicBezTo>
                <a:cubicBezTo>
                  <a:pt x="1386669" y="1344624"/>
                  <a:pt x="1368792" y="1354682"/>
                  <a:pt x="1351128" y="1364776"/>
                </a:cubicBezTo>
                <a:cubicBezTo>
                  <a:pt x="1336887" y="1372914"/>
                  <a:pt x="1325543" y="1386312"/>
                  <a:pt x="1310185" y="1392071"/>
                </a:cubicBezTo>
                <a:cubicBezTo>
                  <a:pt x="1288465" y="1400216"/>
                  <a:pt x="1264910" y="1402438"/>
                  <a:pt x="1241946" y="1405719"/>
                </a:cubicBezTo>
                <a:cubicBezTo>
                  <a:pt x="1201165" y="1411545"/>
                  <a:pt x="1160029" y="1414554"/>
                  <a:pt x="1119116" y="1419367"/>
                </a:cubicBezTo>
                <a:lnTo>
                  <a:pt x="1009934" y="1433015"/>
                </a:lnTo>
                <a:cubicBezTo>
                  <a:pt x="909571" y="1429155"/>
                  <a:pt x="586681" y="1404319"/>
                  <a:pt x="450376" y="1433015"/>
                </a:cubicBezTo>
                <a:cubicBezTo>
                  <a:pt x="428118" y="1437701"/>
                  <a:pt x="413982" y="1460310"/>
                  <a:pt x="395785" y="1473958"/>
                </a:cubicBezTo>
                <a:cubicBezTo>
                  <a:pt x="386687" y="1487606"/>
                  <a:pt x="380088" y="1503303"/>
                  <a:pt x="368490" y="1514901"/>
                </a:cubicBezTo>
                <a:cubicBezTo>
                  <a:pt x="356891" y="1526500"/>
                  <a:pt x="337793" y="1529389"/>
                  <a:pt x="327546" y="1542197"/>
                </a:cubicBezTo>
                <a:cubicBezTo>
                  <a:pt x="252209" y="1636368"/>
                  <a:pt x="390293" y="1532212"/>
                  <a:pt x="272955" y="1610435"/>
                </a:cubicBezTo>
                <a:cubicBezTo>
                  <a:pt x="194721" y="1727790"/>
                  <a:pt x="288524" y="1579300"/>
                  <a:pt x="232012" y="1692322"/>
                </a:cubicBezTo>
                <a:cubicBezTo>
                  <a:pt x="224676" y="1706993"/>
                  <a:pt x="213815" y="1719617"/>
                  <a:pt x="204716" y="1733265"/>
                </a:cubicBezTo>
                <a:cubicBezTo>
                  <a:pt x="188192" y="1782841"/>
                  <a:pt x="191069" y="1759823"/>
                  <a:pt x="191069" y="18015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Your thoughts first… 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2860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?????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What do we mean by `hotter’ ?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8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0"/>
            <a:ext cx="8181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Temperature (T) vs. heat (Q). What’s the difference? </a:t>
            </a:r>
            <a:endParaRPr lang="en-US" sz="4400" dirty="0"/>
          </a:p>
        </p:txBody>
      </p:sp>
      <p:pic>
        <p:nvPicPr>
          <p:cNvPr id="3" name="Picture 2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361176" cy="29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0" y="152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Dumb Doc Question #3452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62725"/>
            <a:ext cx="4310139" cy="2910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9600"/>
            <a:ext cx="1789225" cy="2618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86200"/>
            <a:ext cx="2286000" cy="17049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905000" y="3124200"/>
            <a:ext cx="20272" cy="703658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781800" y="2514601"/>
            <a:ext cx="0" cy="990599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2286000" cy="17049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7400" y="3276600"/>
            <a:ext cx="222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 minutes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6922625" y="3276600"/>
            <a:ext cx="222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 minutes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simple comparison illustrating Q  vs. T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276600"/>
            <a:ext cx="10668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Q</a:t>
            </a:r>
            <a:r>
              <a:rPr lang="en-US" sz="4800" baseline="-25000" dirty="0" smtClean="0">
                <a:solidFill>
                  <a:srgbClr val="FF0000"/>
                </a:solidFill>
              </a:rPr>
              <a:t>in</a:t>
            </a:r>
            <a:endParaRPr lang="en-US" sz="4800" baseline="-25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00" y="5638800"/>
            <a:ext cx="7010400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Which gets ‘hotter’, glass of water or swimming pool of water ? 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6600" y="14478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vs.</a:t>
            </a:r>
            <a:endParaRPr lang="en-US" sz="4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" y="1066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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200400"/>
            <a:ext cx="1066800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Q</a:t>
            </a:r>
            <a:r>
              <a:rPr lang="en-US" sz="4800" baseline="-25000" dirty="0" smtClean="0">
                <a:solidFill>
                  <a:srgbClr val="FF0000"/>
                </a:solidFill>
              </a:rPr>
              <a:t>in</a:t>
            </a:r>
            <a:endParaRPr lang="en-US" sz="4800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2057400"/>
            <a:ext cx="9144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25 </a:t>
            </a:r>
            <a:r>
              <a:rPr lang="en-US" sz="2400" b="1" baseline="30000" dirty="0" err="1" smtClean="0"/>
              <a:t>o</a:t>
            </a:r>
            <a:r>
              <a:rPr lang="en-US" sz="2400" b="1" dirty="0" err="1" smtClean="0"/>
              <a:t>C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638800" y="1752600"/>
            <a:ext cx="914400" cy="46166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25 </a:t>
            </a:r>
            <a:r>
              <a:rPr lang="en-US" sz="2400" b="1" baseline="30000" dirty="0" err="1" smtClean="0"/>
              <a:t>o</a:t>
            </a:r>
            <a:r>
              <a:rPr lang="en-US" sz="2400" b="1" dirty="0" err="1" smtClean="0"/>
              <a:t>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764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9" grpId="0" animBg="1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Change in temperature T = </a:t>
            </a:r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T</a:t>
            </a:r>
            <a:r>
              <a:rPr lang="en-US" sz="4000" b="1" dirty="0" smtClean="0"/>
              <a:t> is the `</a:t>
            </a:r>
            <a:r>
              <a:rPr lang="en-US" sz="4000" b="1" dirty="0" smtClean="0">
                <a:solidFill>
                  <a:srgbClr val="FF0000"/>
                </a:solidFill>
              </a:rPr>
              <a:t>response</a:t>
            </a:r>
            <a:r>
              <a:rPr lang="en-US" sz="4000" b="1" dirty="0" smtClean="0"/>
              <a:t>’ of `stuff’ to absorbed energy Q.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8534400" cy="44012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sym typeface="Symbol"/>
              </a:rPr>
              <a:t>T r</a:t>
            </a:r>
            <a:r>
              <a:rPr lang="en-US" sz="4000" b="1" dirty="0" smtClean="0">
                <a:solidFill>
                  <a:srgbClr val="FF0000"/>
                </a:solidFill>
              </a:rPr>
              <a:t>esponse</a:t>
            </a:r>
            <a:r>
              <a:rPr lang="en-US" sz="4000" b="1" dirty="0" smtClean="0"/>
              <a:t> depends on :</a:t>
            </a:r>
          </a:p>
          <a:p>
            <a:endParaRPr lang="en-US" sz="4000" b="1" dirty="0"/>
          </a:p>
          <a:p>
            <a:pPr marL="342900" indent="-342900">
              <a:buAutoNum type="arabicParenR"/>
            </a:pPr>
            <a:r>
              <a:rPr lang="en-US" sz="4000" b="1" dirty="0" smtClean="0"/>
              <a:t>How much stuff is being heated/cooled (mass m or </a:t>
            </a:r>
            <a:r>
              <a:rPr lang="en-US" sz="4000" b="1" dirty="0" smtClean="0">
                <a:solidFill>
                  <a:srgbClr val="0070C0"/>
                </a:solidFill>
              </a:rPr>
              <a:t>moles M</a:t>
            </a:r>
            <a:r>
              <a:rPr lang="en-US" sz="4000" b="1" dirty="0" smtClean="0"/>
              <a:t>)</a:t>
            </a:r>
            <a:br>
              <a:rPr lang="en-US" sz="4000" b="1" dirty="0" smtClean="0"/>
            </a:br>
            <a:endParaRPr lang="en-US" sz="4000" b="1" dirty="0" smtClean="0"/>
          </a:p>
          <a:p>
            <a:pPr marL="742950" indent="-742950">
              <a:buAutoNum type="arabicParenR" startAt="2"/>
            </a:pPr>
            <a:r>
              <a:rPr lang="en-US" sz="4000" b="1" dirty="0" smtClean="0"/>
              <a:t>Heat absorption properties of</a:t>
            </a:r>
          </a:p>
          <a:p>
            <a:pPr marL="742950" indent="-742950"/>
            <a:r>
              <a:rPr lang="en-US" sz="4000" b="1" dirty="0" smtClean="0"/>
              <a:t>       the stuff = heat capacity, C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572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Brief aside on energy measures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Chemistry</a:t>
            </a:r>
            <a:r>
              <a:rPr lang="en-US" sz="3200" b="1" u="sng" dirty="0" smtClean="0"/>
              <a:t> </a:t>
            </a:r>
            <a:r>
              <a:rPr lang="en-US" sz="3200" b="1" u="sng" dirty="0" smtClean="0">
                <a:solidFill>
                  <a:srgbClr val="0070C0"/>
                </a:solidFill>
              </a:rPr>
              <a:t>approach to energy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/>
              <a:t>is `operational’: 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1.00 calorie ( cal) </a:t>
            </a:r>
            <a:r>
              <a:rPr lang="en-US" sz="3200" b="1" dirty="0" smtClean="0"/>
              <a:t>= amount of energy needed to raise 1.00 gram of water 1.00 </a:t>
            </a:r>
            <a:r>
              <a:rPr lang="en-US" sz="3200" b="1" baseline="30000" dirty="0" err="1" smtClean="0"/>
              <a:t>o</a:t>
            </a:r>
            <a:r>
              <a:rPr lang="en-US" sz="3200" b="1" dirty="0" err="1" smtClean="0"/>
              <a:t>C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Physics approach to energy</a:t>
            </a:r>
            <a:r>
              <a:rPr lang="en-US" sz="3200" b="1" u="sng" dirty="0" smtClean="0"/>
              <a:t> </a:t>
            </a:r>
            <a:r>
              <a:rPr lang="en-US" sz="3200" b="1" dirty="0" smtClean="0"/>
              <a:t>arises from W</a:t>
            </a:r>
            <a:r>
              <a:rPr lang="en-US" sz="3600" b="1" dirty="0" smtClean="0"/>
              <a:t>ork=F*d: 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5814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Work = energy = </a:t>
            </a:r>
            <a:r>
              <a:rPr lang="en-US" sz="3200" b="1" dirty="0" smtClean="0">
                <a:solidFill>
                  <a:srgbClr val="0070C0"/>
                </a:solidFill>
              </a:rPr>
              <a:t>F</a:t>
            </a:r>
            <a:r>
              <a:rPr lang="en-US" sz="3200" b="1" dirty="0" smtClean="0"/>
              <a:t>*d </a:t>
            </a:r>
          </a:p>
          <a:p>
            <a:r>
              <a:rPr lang="en-US" sz="3200" b="1" dirty="0" smtClean="0"/>
              <a:t>	                 = (</a:t>
            </a:r>
            <a:r>
              <a:rPr lang="en-US" sz="3200" b="1" dirty="0" smtClean="0">
                <a:solidFill>
                  <a:srgbClr val="0070C0"/>
                </a:solidFill>
              </a:rPr>
              <a:t>m*a</a:t>
            </a:r>
            <a:r>
              <a:rPr lang="en-US" sz="3200" b="1" dirty="0" smtClean="0"/>
              <a:t>)* d</a:t>
            </a:r>
          </a:p>
          <a:p>
            <a:r>
              <a:rPr lang="en-US" sz="3200" b="1" dirty="0" smtClean="0"/>
              <a:t>Units of energy = (</a:t>
            </a:r>
            <a:r>
              <a:rPr lang="en-US" sz="3200" b="1" dirty="0" smtClean="0">
                <a:solidFill>
                  <a:srgbClr val="0070C0"/>
                </a:solidFill>
              </a:rPr>
              <a:t>kg* m/s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2</a:t>
            </a:r>
            <a:r>
              <a:rPr lang="en-US" sz="3200" b="1" dirty="0" smtClean="0"/>
              <a:t>)* m=kg m</a:t>
            </a:r>
            <a:r>
              <a:rPr lang="en-US" sz="3200" b="1" baseline="30000" dirty="0" smtClean="0"/>
              <a:t>2</a:t>
            </a:r>
            <a:r>
              <a:rPr lang="en-US" sz="3200" b="1" dirty="0" smtClean="0"/>
              <a:t>/s</a:t>
            </a:r>
            <a:r>
              <a:rPr lang="en-US" sz="3200" b="1" baseline="30000" dirty="0" smtClean="0"/>
              <a:t>2</a:t>
            </a:r>
          </a:p>
          <a:p>
            <a:r>
              <a:rPr lang="en-US" sz="3200" b="1" dirty="0" smtClean="0"/>
              <a:t>By definition:	</a:t>
            </a:r>
            <a:r>
              <a:rPr lang="en-US" sz="3200" b="1" dirty="0" smtClean="0">
                <a:solidFill>
                  <a:srgbClr val="FF0000"/>
                </a:solidFill>
              </a:rPr>
              <a:t>1 kg m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/s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 = 1 Joule (J)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5715000"/>
            <a:ext cx="5715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4.184 J</a:t>
            </a:r>
            <a:r>
              <a:rPr lang="en-US" sz="4800" dirty="0" smtClean="0"/>
              <a:t>= </a:t>
            </a:r>
            <a:r>
              <a:rPr lang="en-US" sz="4800" dirty="0" smtClean="0">
                <a:solidFill>
                  <a:srgbClr val="0070C0"/>
                </a:solidFill>
              </a:rPr>
              <a:t>1 calorie</a:t>
            </a:r>
            <a:endParaRPr lang="en-US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Mass </a:t>
            </a:r>
            <a:r>
              <a:rPr lang="en-US" sz="3200" b="1" dirty="0" smtClean="0"/>
              <a:t>m</a:t>
            </a:r>
            <a:r>
              <a:rPr lang="en-US" sz="3200" dirty="0" smtClean="0"/>
              <a:t>(g)  used to measure amount of stuff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600200"/>
            <a:ext cx="91440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Q(J)		  = </a:t>
            </a:r>
            <a:r>
              <a:rPr lang="en-US" sz="4800" b="1" dirty="0" err="1" smtClean="0"/>
              <a:t>C</a:t>
            </a:r>
            <a:r>
              <a:rPr lang="en-US" sz="4800" b="1" baseline="-25000" dirty="0" err="1" smtClean="0"/>
              <a:t>sp</a:t>
            </a:r>
            <a:r>
              <a:rPr lang="en-US" sz="4800" b="1" dirty="0" smtClean="0"/>
              <a:t> * m(g) * </a:t>
            </a:r>
            <a:r>
              <a:rPr lang="en-US" sz="4800" b="1" dirty="0" smtClean="0">
                <a:sym typeface="Symbol"/>
              </a:rPr>
              <a:t>T(</a:t>
            </a:r>
            <a:r>
              <a:rPr lang="en-US" sz="4800" b="1" baseline="30000" dirty="0" err="1" smtClean="0">
                <a:sym typeface="Symbol"/>
              </a:rPr>
              <a:t>o</a:t>
            </a:r>
            <a:r>
              <a:rPr lang="en-US" sz="4800" b="1" dirty="0" err="1" smtClean="0">
                <a:sym typeface="Symbol"/>
              </a:rPr>
              <a:t>C</a:t>
            </a:r>
            <a:r>
              <a:rPr lang="en-US" sz="4800" b="1" dirty="0" smtClean="0">
                <a:sym typeface="Symbol"/>
              </a:rPr>
              <a:t>)</a:t>
            </a:r>
          </a:p>
          <a:p>
            <a:endParaRPr lang="en-US" sz="4800" b="1" dirty="0" smtClean="0">
              <a:sym typeface="Symbol"/>
            </a:endParaRPr>
          </a:p>
          <a:p>
            <a:r>
              <a:rPr lang="en-US" sz="4800" b="1" u="sng" dirty="0" smtClean="0">
                <a:sym typeface="Symbol"/>
              </a:rPr>
              <a:t>    Q(J)	___</a:t>
            </a:r>
            <a:r>
              <a:rPr lang="en-US" sz="4800" b="1" dirty="0" smtClean="0">
                <a:sym typeface="Symbol"/>
              </a:rPr>
              <a:t>  = </a:t>
            </a:r>
            <a:r>
              <a:rPr lang="en-US" sz="4800" b="1" dirty="0" err="1" smtClean="0">
                <a:sym typeface="Symbol"/>
              </a:rPr>
              <a:t>C</a:t>
            </a:r>
            <a:r>
              <a:rPr lang="en-US" sz="4800" b="1" baseline="-25000" dirty="0" err="1" smtClean="0">
                <a:sym typeface="Symbol"/>
              </a:rPr>
              <a:t>sp</a:t>
            </a:r>
            <a:r>
              <a:rPr lang="en-US" sz="4800" b="1" dirty="0" smtClean="0">
                <a:sym typeface="Symbol"/>
              </a:rPr>
              <a:t> = specific heat</a:t>
            </a:r>
            <a:endParaRPr lang="en-US" sz="4800" b="1" u="sng" dirty="0" smtClean="0">
              <a:sym typeface="Symbol"/>
            </a:endParaRPr>
          </a:p>
          <a:p>
            <a:r>
              <a:rPr lang="en-US" sz="4800" b="1" dirty="0" smtClean="0">
                <a:sym typeface="Symbol"/>
              </a:rPr>
              <a:t>m(g)* T(</a:t>
            </a:r>
            <a:r>
              <a:rPr lang="en-US" sz="4800" b="1" baseline="30000" dirty="0" smtClean="0">
                <a:sym typeface="Symbol"/>
              </a:rPr>
              <a:t>o</a:t>
            </a:r>
            <a:r>
              <a:rPr lang="en-US" sz="4800" b="1" dirty="0" smtClean="0">
                <a:sym typeface="Symbol"/>
              </a:rPr>
              <a:t> C) 	     capacity (J/g </a:t>
            </a:r>
            <a:r>
              <a:rPr lang="en-US" sz="4800" b="1" baseline="30000" dirty="0" err="1" smtClean="0">
                <a:sym typeface="Symbol"/>
              </a:rPr>
              <a:t>o</a:t>
            </a:r>
            <a:r>
              <a:rPr lang="en-US" sz="4800" b="1" dirty="0" err="1" smtClean="0">
                <a:sym typeface="Symbol"/>
              </a:rPr>
              <a:t>C</a:t>
            </a:r>
            <a:r>
              <a:rPr lang="en-US" sz="4800" b="1" dirty="0" smtClean="0">
                <a:sym typeface="Symbol"/>
              </a:rPr>
              <a:t>)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Various expressions of heat capacity (</a:t>
            </a:r>
            <a:r>
              <a:rPr lang="en-US" sz="2400" b="1" dirty="0" smtClean="0"/>
              <a:t>see also: page 466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286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expressions of heat capacity (</a:t>
            </a:r>
            <a:r>
              <a:rPr lang="en-US" sz="2400" b="1" dirty="0" smtClean="0"/>
              <a:t>continued)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295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moles </a:t>
            </a:r>
            <a:r>
              <a:rPr lang="en-US" sz="3200" b="1" dirty="0" smtClean="0"/>
              <a:t>M</a:t>
            </a:r>
            <a:r>
              <a:rPr lang="en-US" sz="3200" dirty="0" smtClean="0"/>
              <a:t>  used to measure amount of stuff: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33600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   </a:t>
            </a:r>
            <a:r>
              <a:rPr lang="en-US" sz="4000" b="1" dirty="0" smtClean="0"/>
              <a:t>Q(J)		     = C</a:t>
            </a:r>
            <a:r>
              <a:rPr lang="en-US" sz="4000" b="1" baseline="-25000" dirty="0" smtClean="0"/>
              <a:t>M</a:t>
            </a:r>
            <a:r>
              <a:rPr lang="en-US" sz="4000" b="1" dirty="0" smtClean="0"/>
              <a:t>* M(moles) * </a:t>
            </a:r>
            <a:r>
              <a:rPr lang="en-US" sz="4000" b="1" dirty="0" smtClean="0">
                <a:sym typeface="Symbol"/>
              </a:rPr>
              <a:t>T(</a:t>
            </a:r>
            <a:r>
              <a:rPr lang="en-US" sz="4000" b="1" baseline="30000" dirty="0" smtClean="0">
                <a:sym typeface="Symbol"/>
              </a:rPr>
              <a:t>o</a:t>
            </a:r>
            <a:r>
              <a:rPr lang="en-US" sz="4000" b="1" dirty="0" smtClean="0">
                <a:sym typeface="Symbol"/>
              </a:rPr>
              <a:t> C)</a:t>
            </a:r>
          </a:p>
          <a:p>
            <a:endParaRPr lang="en-US" sz="4000" b="1" dirty="0" smtClean="0">
              <a:sym typeface="Symbol"/>
            </a:endParaRPr>
          </a:p>
          <a:p>
            <a:r>
              <a:rPr lang="en-US" sz="4000" b="1" u="sng" dirty="0" smtClean="0">
                <a:sym typeface="Symbol"/>
              </a:rPr>
              <a:t>    Q(J)		</a:t>
            </a:r>
            <a:r>
              <a:rPr lang="en-US" sz="4000" b="1" dirty="0" smtClean="0">
                <a:sym typeface="Symbol"/>
              </a:rPr>
              <a:t>     = C</a:t>
            </a:r>
            <a:r>
              <a:rPr lang="en-US" sz="4000" b="1" baseline="-25000" dirty="0" smtClean="0">
                <a:sym typeface="Symbol"/>
              </a:rPr>
              <a:t>M</a:t>
            </a:r>
            <a:r>
              <a:rPr lang="en-US" sz="4000" b="1" dirty="0" smtClean="0">
                <a:sym typeface="Symbol"/>
              </a:rPr>
              <a:t> = Molar heat</a:t>
            </a:r>
            <a:endParaRPr lang="en-US" sz="4000" b="1" u="sng" dirty="0" smtClean="0">
              <a:sym typeface="Symbol"/>
            </a:endParaRPr>
          </a:p>
          <a:p>
            <a:r>
              <a:rPr lang="en-US" sz="4000" b="1" dirty="0" smtClean="0">
                <a:sym typeface="Symbol"/>
              </a:rPr>
              <a:t>M(mol)* T(</a:t>
            </a:r>
            <a:r>
              <a:rPr lang="en-US" sz="4000" b="1" baseline="30000" dirty="0" smtClean="0">
                <a:sym typeface="Symbol"/>
              </a:rPr>
              <a:t>o</a:t>
            </a:r>
            <a:r>
              <a:rPr lang="en-US" sz="4000" b="1" dirty="0" smtClean="0">
                <a:sym typeface="Symbol"/>
              </a:rPr>
              <a:t> C) 		capacity (J/Mol </a:t>
            </a:r>
            <a:r>
              <a:rPr lang="en-US" sz="4000" b="1" baseline="30000" dirty="0" err="1" smtClean="0">
                <a:sym typeface="Symbol"/>
              </a:rPr>
              <a:t>o</a:t>
            </a:r>
            <a:r>
              <a:rPr lang="en-US" sz="4000" b="1" dirty="0" err="1" smtClean="0">
                <a:sym typeface="Symbol"/>
              </a:rPr>
              <a:t>C</a:t>
            </a:r>
            <a:r>
              <a:rPr lang="en-US" sz="4000" b="1" dirty="0" smtClean="0">
                <a:sym typeface="Symbol"/>
              </a:rPr>
              <a:t>)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43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Material		</a:t>
            </a:r>
            <a:r>
              <a:rPr lang="en-US" sz="3600" b="1" u="sng" dirty="0" err="1" smtClean="0"/>
              <a:t>C</a:t>
            </a:r>
            <a:r>
              <a:rPr lang="en-US" sz="3600" b="1" u="sng" baseline="-25000" dirty="0" err="1" smtClean="0"/>
              <a:t>sp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common materials’ specific heats, </a:t>
            </a:r>
            <a:r>
              <a:rPr lang="en-US" sz="3600" dirty="0" err="1" smtClean="0"/>
              <a:t>C</a:t>
            </a:r>
            <a:r>
              <a:rPr lang="en-US" sz="3600" baseline="-25000" dirty="0" err="1" smtClean="0"/>
              <a:t>sp</a:t>
            </a:r>
            <a:endParaRPr lang="en-US" sz="36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752600"/>
            <a:ext cx="5638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Water		4.184 J/</a:t>
            </a:r>
            <a:r>
              <a:rPr lang="en-US" sz="3200" baseline="30000" dirty="0" err="1" smtClean="0"/>
              <a:t>o</a:t>
            </a:r>
            <a:r>
              <a:rPr lang="en-US" sz="3200" dirty="0" err="1" smtClean="0"/>
              <a:t>C</a:t>
            </a:r>
            <a:r>
              <a:rPr lang="en-US" sz="3200" dirty="0" smtClean="0"/>
              <a:t> g</a:t>
            </a:r>
          </a:p>
          <a:p>
            <a:r>
              <a:rPr lang="en-US" sz="3200" dirty="0" smtClean="0"/>
              <a:t>Aluminum		0.89</a:t>
            </a:r>
          </a:p>
          <a:p>
            <a:r>
              <a:rPr lang="en-US" sz="3200" dirty="0" smtClean="0"/>
              <a:t>Graphite		0.71</a:t>
            </a:r>
          </a:p>
          <a:p>
            <a:r>
              <a:rPr lang="en-US" sz="3200" dirty="0" smtClean="0"/>
              <a:t>Iron			0.45</a:t>
            </a:r>
          </a:p>
          <a:p>
            <a:r>
              <a:rPr lang="en-US" sz="3200" dirty="0" smtClean="0"/>
              <a:t>Mercury		0.14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209800" y="4648200"/>
          <a:ext cx="52927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7" name="Package" showAsIcon="1" r:id="rId3" imgW="5293440" imgH="685800" progId="Package">
                  <p:embed/>
                </p:oleObj>
              </mc:Choice>
              <mc:Fallback>
                <p:oleObj name="Package" showAsIcon="1" r:id="rId3" imgW="529344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648200"/>
                        <a:ext cx="52927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2286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Examples of very high and very low heat capacity materials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676400"/>
            <a:ext cx="63246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1) Low heat capacity example</a:t>
            </a:r>
            <a:br>
              <a:rPr lang="en-US" sz="3200" dirty="0" smtClean="0"/>
            </a:br>
            <a:r>
              <a:rPr lang="en-US" sz="3200" i="1" dirty="0" smtClean="0"/>
              <a:t>Melting solder in a </a:t>
            </a:r>
            <a:r>
              <a:rPr lang="en-US" sz="3200" i="1" dirty="0" err="1" smtClean="0"/>
              <a:t>bunsen</a:t>
            </a:r>
            <a:r>
              <a:rPr lang="en-US" sz="3200" i="1" dirty="0" smtClean="0"/>
              <a:t> burner</a:t>
            </a:r>
            <a:endParaRPr lang="en-US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505200"/>
            <a:ext cx="6019800" cy="107721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1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2) High heat capacity example: Space Shuttle Tile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7620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Simple </a:t>
            </a:r>
            <a:r>
              <a:rPr lang="en-US" sz="3200" dirty="0" err="1" smtClean="0"/>
              <a:t>calorimetry</a:t>
            </a:r>
            <a:r>
              <a:rPr lang="en-US" sz="3200" dirty="0" smtClean="0"/>
              <a:t> equipment for measuring heat flow and 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sp</a:t>
            </a:r>
            <a:endParaRPr lang="en-US" sz="3200" dirty="0"/>
          </a:p>
        </p:txBody>
      </p:sp>
      <p:sp>
        <p:nvSpPr>
          <p:cNvPr id="58374" name="AutoShape 6" descr="data:image/jpeg;base64,/9j/4AAQSkZJRgABAQAAAQABAAD/2wCEAAkGBxMTEhUUExMUFhUXFxkWFxcWFRoYGhcVGxgYGhsaFxoaHSggHBolHRkXITEiJSkrLi4uGx8zODMsNygtLywBCgoKDg0OGhAQGiwkHCQsNywsLCwsLCwsLCwsLCwsLCwsLCwsLCwsLCwsLCwsLCwsLCwsLCwsLCwsLCwsLCwsLP/AABEIARoAswMBIgACEQEDEQH/xAAbAAEAAgMBAQAAAAAAAAAAAAAABQYCAwQBB//EAE0QAAEDAQQGBQYLBQUIAwAAAAEAAhEDBBIhMQUTIkFRYQYycYGRFEJSscHRBxUjM1NicpKhs/AkJaLC0kNjsuHiFnOCg7TD0/FUk6P/xAAYAQEBAQEBAAAAAAAAAAAAAAAAAQIDBP/EACgRAQABAwMDAwQDAAAAAAAAAAABAgMRMTJxEiFBYbHBBBMzgSJRUv/aAAwDAQACEQMRAD8A+xoiKKIiIKhZLS743qMnZNN5IgZhtAjHPzneKt6pVlH76f8A7t/5dmV1WKJ7fufdIERFtREXHabcGvFNrXPeRMCBAxxcScMig7EXPZrUHktLS1zYvNdEgGYIIJBBg4g7jwXQgIiICIiAiIgIiICIiAiIgIiICIiCm0Hfvl32Kg//ADs5VyVLaD8c8i2p+TR9yuixb0nmfdIERFtRQrSTbjdxApkPJ3E6skDiY1Pi5TSi7EP2iqeZH8Fn96I3MP7S6d9JtzmGuN+eYL2eI4mO5RttqObaKRawvOqrCAWggXqBnaIG78Vu8qqf/Hqffpf1orsRc9Oo94ILHUzGBJY7wgkYc1DWa31i1rr4cTaq1C6brWlrKtZrcQ2QYYJ5oLCir9n6TCpS1rKRLbjHmajQQX06VQNIzyqZgbuaztWnzT1gNITTvh0VMJZQZXMS3KHRPEIJ1FC2nT7WguDC4fKjODNJ4aZEYAzIPZxC8PSAB111OCXPY3bGLmV20TMgQCXtI8M8yJtFB/HzoM0duQ1tPWMkv1GtLS4m7OBbgd05TEho+2GrfNy6GvcwbUklpIMgDDdvOaK7EREBERAREQEREFNL/wB8NHJ/5FNXJUtw/fLex/8A09P9QrosUafufdIERFtRUbp5b6lCjWqU3uY7XBt5pgwaVE59yvK+e/CRWHk9dl15d5RTIim4iNSzzgCJ5ZqVaN2oia6c6ZSnQe3PrULJUquLnup2qXOMkxXpgduAAVuVF+Dev8hZWQ8FrLVJLHNGNdhgOIAcezJXpWGasdU4/sWApN9EZzkM+PbzWaIjV5Oz0G5BvVHVGQ7BwXrqDDm1pmZloOYg+Iw7FsRBrNBpmWtxzwGPb4DwWLrLTMyxhmQZaMQTJnDGTiVuRBqfZmHNjDlm0Hq5bt27gs2MAmABJkwIknMnmskQEREBERAREQEREFLthu6YofWv/wDT/wClXRUnTLv3vZO0/kVvcFdlijzykeRERbUXz74RtZqLVBp3NbRJBm+DcpiRjEbstxxX0FUP4RarBRtILwDFEhpDZdiRIJE7lKtJbt76eWn4NH1DQs0llwG0NAAN6S68Sccp5d6+hL518G1dpo2cB4JNats7Mxq3m84jHMCF9FVjRK908iIiMiIiAiIgIiICIiAiIgIiICIiCk6aH74snb/2a6uypGmz+97JzI/KtCu6xR55SNRERbUVI6fuqai13Q27doS4vIIN45ANMjvV3VE+EJzNVarz3h1yhDbzg1wvHDDZJ38e5SrRqjdHLm+Dtz9RZpulvlNXaDyXE6ipgW3cgN8nLJfRF81+Dd7DSs0Pde8orbF4lrW6irjGQJO/NfSlY0SvdPIiIiCIiAiIgIiICIiAiIgIiICIiCmabb+9rIeY/KtCuapWnj+9bJ9pv5doV1WKPPKRqIiLaipfT1zxQtcBt25QklxBabxygGfwV0VE+EO7qrXJqB2roQAXhjtt2cbJP4qVaNUbo5c/wePfqLNIF3yqrtXiSXeT1dxAwiV9DXzX4Nrmqs0F94Wmtsy4tA1FTccJOHPuX0pWNCvfVzIiIjIiIgIiICIiAiIgIiICLl0ha9W2QLziQ1jZiXHKTuEAk8gVGvZUf84932WEsaOWG0e8lSZTKStmkaVL5yoxpOQJEnsGZXM3TdM9VtV3ZTc0eL4XJZ7Axk3WNbIxhsSeZ3rbdO8bv1KnUmVY05pCdI2Z4puEOYLri0EyyviCCRv47lbPjGp9EzvrH2UyqZpth+MLMN5NMxyu1pPZ71bmsI3Rs+1Ypme/KZ7tnxhV+jpZfSu/8aC31vo6WU/OO/oWAacPsr2mzLsWsyZll8Y1sPk6eP8AeuH/AG1V+mVoqvs1sN2m1t2gDtuJBvmCDdxzGEe5Wa6dnvVR6aBnk9rBLw4soQBeuOF84HzZ/FM9nS3P845augdqcyzWY3Q5nlVUC4dou8nq7nXQAMd8q8O01THXFRvM03EeLQQvnvQW7qLNDnXvK6mzJutHk9XHgCeeOcYSr+5p2u1XJcn+dXMuux6RpVfm6jHHeAcR2jMLqURabGx96+xrjGEgGDySnZXN6j3thsxevDwfMdyuWcpdFw2e1uBa2oBLpDXNyJAmCD1TAO8gxuyXcqoiIgIiICIiAiIghdPQ6pRY4YRUfnG00NaI3yA9xwWoOqNkYPETjDXR4QT4Lv09RDrPUkYtY57Tva4NJBBzBUVZqFa/Va17XAdUVBBgveIvt+qG4lpOKzMMy3G3gTLXtw3tn8WyFkLcwyA5uUZif1ktRrP303EkZ0/lG4cx7l5VqUz1wR9uk4T4iFEdd+Puwmu5eao2m2z4w6mMPNcB6iukUWY3XHL0z70HTrOR6v67lm14w+yuY2fE7T+r6RXpsp9N/V9JQbtbl2FcFt0dSriKjSQRDrrnNJAMgEtIkTiJyW/yaLs1H5cf8l7Qs2Ldp3e5By6L0RQo3RTYRDyQHVHvgnCRfJgxhIUoX9b7S5xZmQLzjmfPI9RWpzLOOs5hx854PrKo6q9rY0uvObOAi8J7gvH2yZute7Zzi6MvrR7Vg61Umh10EiRGrpud/hbC2l9R86ulgRF57w0DuF508oCK5re0hgqv/swKwY3dcN52J6xLQ5u4Y96mNefo3/w/1KEsBdWqtFVwLLhOrDYbIbQeCScXRrd+HJWJahYahWMxcf24R61HWzSbqT3XxDQHGnhIqBtIvc295tSWuMEdUSJxiWXPUp05xDJxzAzIDT3wQO9VWitpRrQ8lrthoeQIm6WzeGOImW9oPatVv0y2myo664uYKgjCL7KRqlpIOGyDjlh2T1aqkbwN1wcA0tMEBk3boHCZ75RwovkHVuvSHZG9LQCDx2S0dhCIwGkGjAmTeLJgDaDA+M87p7MDyWLNKsJAAcZujLe51RomTxpuHgumpZWOmWNM5yBjgBj3ADuXjLHTGTGjEHADMFzh+LnHvKDKy1xUY17ZuvaHCcDDgCJ7iiypUw1oa0ANaAABgABgABwRFe1GBwLTkQQew4FV/Q9JxrvD3B12+0YETcNNoc/GCYAPCSVO2irdbMTiABMS5zg0Ce0hQGj7YBaKxeQIqvZMcadJxjGc2ntRJWRFXrV0lgwxve4+wH2qNraerOHXjk0AfjmukW6pZmuIaOkzZ0pZRGBdSnmPl1b6tkoecyl3tb7V8xt9pL7XTL3Xjep4kkmIr5KUgcB3rNu1MzVHqzNeFvdRsQOPk472D2ry7YuND77feqjhy9yykLr9j1T7votraNjORoHse0+1VXppSpsp2l1J7GllOiWtF2cajgS3eD2LAxyXFpSnNkth1bHRqdsnFpvcIyWLlrppy6Wq81xGG3oABUZZ3Pc1zjaaouua0uuiz1MSYmAQOS+kspgZADsEL5d0PwstJwa0ftNSKjTDifJqkNwExnv7lZKOlqrfPJHOD61miiao7LcqimuY9VvXJpJnyVQiQ4McQ4Zghpjt7Comjp93nNaezA+1db9KU6lN7Rg4tIuu54GOKVUVRqkVRLHQdF1+q5waC1xptDTIiGGZIGbbgiMLu9TCjdFWib/OtVbPMOdn/wAIzUksqLmfYWG9Mw5zXkXjg9paQ4cDLWnhh2rpRFczLEwEEDEF5zON8y6eIJx7gvLPYWMuROw0sbJnZN3A8eo3E44LqRAREQEREEfp6mHUHXsgWPOJGDKjHzIxEXZVStDCH1wTLg5ryXGSTcq0jiMsKauWlqZdQqtGZpvA7S0wqnaj8tUI/tG0yOw1b/qrp5ZqRmsEwcDzw/8AfcvQhP63LWaQ3Ydhj8MvwXueZGWgftVL7VP1V/8ANS/sUHWa7yqmL0m9Si8OIrjGIUy0OjNpPeOHauNrdVz8NS2BqzAWmX+i37x/p7EvP9Fv3/8ASuzLoYMlHaVczya2A1HBxbRhk4PF93EZ78McF2B78Ja37/8ApXPpCpV8ktwApxdoOJNRwuy92QDDOXJcr2yXax+SHP0Pumy0wHunyirsTgB5NU2ss54lTQZw7fwUR0MNU2JvzdwWmptS9xveTPEQQ3CN871KFpM7ZjkIj28s1mxtX6jfPM+7dIAkkRC8Bl1MAYaymJiPPbl3Ty9SUaLRGAkbzLjxzOOeC6bMAalIH058Guf62rrXpLjGrboGkb9PF0GtWrxJj5R1rgnlF3DsVuVW6KgnUl0g6gTz+Sszv8VVytK8b0wIiIoiIgIiICIiAqTbrIKdocATiXsaJMNa+kx7IG4B1EgAcldlVOkgu2gO3fsxn/nVGH8Ht8USUG8NnCY3dhXkBZVWQY4ADwEeyFgGr20zmMvNOqItgAtNM/Xs48XVgfWpnBQ2kxFel/vbN+ZUU0zcuVrdXz8Qs+HuC9agbzXhXZllwXLaac0bdN75iicC6PnK2cYbt66B+oXPao1VsmqWTZ2bIu7e3Vw2gcROEcVyvbJdbO+OXP0JANkyds2lxOLoxs5GImJxUyCOar/QQjyZ4FSP2hsUzd2iacScL0DthT4b+pWbG1r6j8ktjXj9dqxfUjFubWVX+FItw73heALW6ZcQJmmWxMdepSbw7V0ubZcY1Wfo9YwzW77rxTaTjDW0qTSByvNJ8OCmVDaBrVDSJLBjVrHr/wB68cOSkXVngSWAAZkvEepeR6YdCLlslqLyZpkNHnSId9kZntiOEqMsVuqtuNeb7pote4fNkPFT5SmQBi4tEsPVw4gkJ1FGt0mSWDVw51Q0iC4i69rKj3Y3cW7Ag77wWg6UdU1Qa1zL5pEk5gPFSW4jCo0sEjdIQTKKGq6eDad803fNtqAHAkllVxp4jCoNWQW/WHYt1TS0Ei5gC/Gcwx9NhOW/WA9xQSaIiKKrdNcIdwo1nd9N1Go31OVpUD0tpXmMHpa2n3Oo1D62hElXNIAh57T+LiR+BC5oJXVaqocA6esGuHYadP8AzXPeC9dvbDz1aoXSbjrqWfztm/NfmphsqJ0m4a6jl89ZvznKYaQsW91fPxBPh7eMb17e7V4Y/QWUjDJdmRpXJbKjwy03XAA0WhwLZJHy7sIIgi6uyBxUP0ktGrpEzBfsHCQYa8ifF2I4lc72yXS1vg6Btf5JUIeLvlNKRd2iSABBvYDHgpsA88FVugdvwq0J2ZFbIZtLGid+EyO/krWCOKxY25dfq4xdmASvaGLnDnQHhVc890MXhcOSyovGJMFush32W2Ws/wAJIHet3drhTqsXR+1X7PT1QmWl5eeoHOcXEYYudJMgd5ClKdm3uJe7icgfqtyHr5latDUAyz0WDJtKm3wYAuxeV6GL3wCTkASe5R1p0y1jL5a67qn1hBBljGNed+ZvR3KTXKdG0boZqqdwTDbggXhBgRvBhFcZ0uxhuCm+BrALoBwpVGMeYGMfKB2E4B2+AZSlUDmhwIIIBBBkEESCDvC56Gj6bb2yCXOc8kgEy517hlIEdgXQxoAAAAAEADAADIDkgyREQEREBRXSJvybD6NWn/E7V/zqVUd0hH7PUPoAVP8A63B/8qIpV35KmN7WNae1pcw/4VpLV21qcNc3e2pV8DUvD+GqFxlemzOaXCvVB6ZcG1aRJhoq2cknIAVjieS7amlKQ8+Y4CfA5HuXNp6yPcWFrZAdTceOw8Ow7RK1UDZ29ak4H67Sce0rnE1RXV88Qk4bjp+kcAHHDIR2cVn8bmMKFU/8J9gW1ulKAGDwOUQtw0nR+kausTP+oP05Rph2HyFX7rv6VD9KbdrKQGre2HEy4Eea7iFYhpKl9I1cml6lCtTuOqgY4HnBHqKzX3pmMtW56a4lXuiFpbTrVC4mNXGGPnsPFXGzaTouIAqCdwdLSeycz2KvaHstnol5L9aXNuxcwAkOwHpEgY8FvtVGnUBDKL5M4xAy4ZLnRVVRT4dfqblNy5NUaLO0D9frsXrWzTqCYvMtJB+sGUaIn75K4LDRratgc5t4A5iSBLroJnHZgfqV2WKnUcGC+3EgEXT1atqAEbXBhXS7OaYcadX0SEWktf6bfuH+pesa+cXNI5MI/mK870NqKGtdltANR1J03m1Cy8QCypcAZBmHMJEw4YE57l0jXX3YAMvOIOEkXKd2cd7tYO4IiQRRRdarhgMvinIwEOq3HbJ2hAD7vERv4SdMGBOe/wDQRWSIiAiIgLVa6V9j2nzmub4ghbUCCgUnXmuPpFlQ9jrMB66a5nZFdmrILmDMUg0YSYo1qjHGOTXBcWrGMie+fxXexPaYcK2JqN4jsGKXxwP3fetjV6W5ru5ucgfRk9zfesDQb9EPBq61kQpiBxCzt+hHg1ZNptB+bjsA9hXUQV6AnTA0tc3hj9k+uFuY4ZSsxl2rENnd+gqNgC6tEN2qAznydpHAtZXrH1g9yjq7SG7HWdg1ucvOAEdqndD0Rr2jc2pUc3kKdnpUT/E93iuF6dHS2tKIi4O4iIgIiICIiAiIgIiIKLpKzfKiHFr2vtJa4Zi9Va+OYIeMDh4LndJxfTM8aMQd8mm4gDE7jKk9KUotFTPGthHA2Zn8zCtQZiM8pUzMT2YlE6xoze0YTth9P/EI8Cs2gnqi8M9lzHep0qSFPjwK0GwUzmxp2Z6oXSL1UMdMOa47ex/HqO9yAfVf9x3uW9mjafoxsnIkepZNsTcADUy+kdn4rX35TohzNB3Nfl6DvwwWQpu9Cp9w5d4C6Pi9uGL+rPXcfasjoukc2Ts7xPrT78nRDlcI60NGe29g/mlYB+IAdOH9mxzyewkNb+PFSVCxsbEMaNncAPUtrWZfZKzN6qV6YclBrgRcFwwZqPIfUiMboGyw8xPYpHoxZw11IDzadp4mb9oZiScybkrUxuRx6q7+jjdr/kUz2F9Ss4+oeC55zLcQn0RFWxERAREQEREBERAREQVXpCIrPP1aJ7y6rTJ8IUc60YkNlxA3bu05Ka6UUMQTg17dWXbmua8PZeI6oO2J4kDMhRDYGyQGboI3cRxHMLMsS03qp3tbhzcfYJWIpO31H5fVHqErrMcM8ELR44eCiObVDi/L03e9bG2ZuPWyHnu9637PHPAcoXkDjn7FRpfRG69l6bx7VlqPrPGHpuPrJWwgHlPqWYePvYdyDnNN8GKhwGRDThwwAWOsqDNrSLvmmDHYfeus1Act+A7li92fPZHcgwbaG4jIhmREHuU10abg6c2soM8Kd71vPioKrTFWWtgmLodup4dYndHiVZNAiRVeOq+pLObG06dORO4mm4g7wQd6sNQlERFWhERAREQEREBERARcWldLUbMwPr1G02k3QXTBdBMYcgfBbbHbadW9q3tfddcddM3XAA3TwMEYc0G8hcb9E0ThqwBwbLR4DBdqIIl/R+kci9vYQPYtf+zzNz398FSjrUwVBSLhrC0vDd5YCAXRwkgTzWi2aWoUqlOnUqsZUqYU2k4uxAw7yB3omHB/s6PpXfdC8HR7+9OUdQe9TqJgxCFGgP7w5R1R70boAYfKHDDqhTSKYMIdnR9gjbfh3LY3QNIR1j2kH2KURXBhyU9G0mxsAxleJdB5A4BdaIiiIiAiIgIiICIiAiIgqnT6x1KvkTabnsPljJqMaHGmNXV2iCC2JjMRiqV0p0xbLO+0EOtFOmK1puuptgF4FluF5u9S66pBymeC+wKkfCcwHyIEAh1qZTdI61Nzm3mHi0wJGRgImMq3W0vpE1KzA60tDHlpcGYAP0hSDLhLYPyBdlumVZ9CWu1fGdalUfV1TC8Ma5hLTSFOhq334i8XGpiMSb05BXQohh85t1e0s03I1sOdQpgBksNkFGq+oS6MCKo3Ebp3LfpfTDalosFezC0CvVNJhpupm75I97jUvy0hrgWzIM4Dir+iAiIiiIiAiIgIiICIiAiIgIiICIiAiIg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560638"/>
            <a:ext cx="33909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6" name="AutoShape 8" descr="data:image/jpeg;base64,/9j/4AAQSkZJRgABAQAAAQABAAD/2wCEAAkGBxMTEhUUExMUFhUXFxkWFxcWFRoYGhcVGxgYGhsaFxoaHSggHBolHRkXITEiJSkrLi4uGx8zODMsNygtLywBCgoKDg0OGhAQGiwkHCQsNywsLCwsLCwsLCwsLCwsLCwsLCwsLCwsLCwsLCwsLCwsLCwsLCwsLCwsLCwsLCwsLP/AABEIARoAswMBIgACEQEDEQH/xAAbAAEAAgMBAQAAAAAAAAAAAAAABQYCAwQBB//EAE0QAAEDAQQGBQYLBQUIAwAAAAEAAhEDBBIhMQUTIkFRYQYycYGRFEJSscHRBxUjM1NicpKhs/AkJaLC0kNjsuHiFnOCg7TD0/FUk6P/xAAYAQEBAQEBAAAAAAAAAAAAAAAAAQIDBP/EACgRAQABAwMDAwQDAAAAAAAAAAABAgMRMTJxEiFBYbHBBBMzgSJRUv/aAAwDAQACEQMRAD8A+xoiKKIiIKhZLS743qMnZNN5IgZhtAjHPzneKt6pVlH76f8A7t/5dmV1WKJ7fufdIERFtREXHabcGvFNrXPeRMCBAxxcScMig7EXPZrUHktLS1zYvNdEgGYIIJBBg4g7jwXQgIiICIiAiIgIiICIiAiIgIiICIiCm0Hfvl32Kg//ADs5VyVLaD8c8i2p+TR9yuixb0nmfdIERFtRQrSTbjdxApkPJ3E6skDiY1Pi5TSi7EP2iqeZH8Fn96I3MP7S6d9JtzmGuN+eYL2eI4mO5RttqObaKRawvOqrCAWggXqBnaIG78Vu8qqf/Hqffpf1orsRc9Oo94ILHUzGBJY7wgkYc1DWa31i1rr4cTaq1C6brWlrKtZrcQ2QYYJ5oLCir9n6TCpS1rKRLbjHmajQQX06VQNIzyqZgbuaztWnzT1gNITTvh0VMJZQZXMS3KHRPEIJ1FC2nT7WguDC4fKjODNJ4aZEYAzIPZxC8PSAB111OCXPY3bGLmV20TMgQCXtI8M8yJtFB/HzoM0duQ1tPWMkv1GtLS4m7OBbgd05TEho+2GrfNy6GvcwbUklpIMgDDdvOaK7EREBERAREQEREFNL/wB8NHJ/5FNXJUtw/fLex/8A09P9QrosUafufdIERFtRUbp5b6lCjWqU3uY7XBt5pgwaVE59yvK+e/CRWHk9dl15d5RTIim4iNSzzgCJ5ZqVaN2oia6c6ZSnQe3PrULJUquLnup2qXOMkxXpgduAAVuVF+Dev8hZWQ8FrLVJLHNGNdhgOIAcezJXpWGasdU4/sWApN9EZzkM+PbzWaIjV5Oz0G5BvVHVGQ7BwXrqDDm1pmZloOYg+Iw7FsRBrNBpmWtxzwGPb4DwWLrLTMyxhmQZaMQTJnDGTiVuRBqfZmHNjDlm0Hq5bt27gs2MAmABJkwIknMnmskQEREBERAREQEREFLthu6YofWv/wDT/wClXRUnTLv3vZO0/kVvcFdlijzykeRERbUXz74RtZqLVBp3NbRJBm+DcpiRjEbstxxX0FUP4RarBRtILwDFEhpDZdiRIJE7lKtJbt76eWn4NH1DQs0llwG0NAAN6S68Sccp5d6+hL518G1dpo2cB4JNats7Mxq3m84jHMCF9FVjRK908iIiMiIiAiIgIiICIiAiIgIiICIiCk6aH74snb/2a6uypGmz+97JzI/KtCu6xR55SNRERbUVI6fuqai13Q27doS4vIIN45ANMjvV3VE+EJzNVarz3h1yhDbzg1wvHDDZJ38e5SrRqjdHLm+Dtz9RZpulvlNXaDyXE6ipgW3cgN8nLJfRF81+Dd7DSs0Pde8orbF4lrW6irjGQJO/NfSlY0SvdPIiIiCIiAiIgIiICIiAiIgIiICIiCmabb+9rIeY/KtCuapWnj+9bJ9pv5doV1WKPPKRqIiLaipfT1zxQtcBt25QklxBabxygGfwV0VE+EO7qrXJqB2roQAXhjtt2cbJP4qVaNUbo5c/wePfqLNIF3yqrtXiSXeT1dxAwiV9DXzX4Nrmqs0F94Wmtsy4tA1FTccJOHPuX0pWNCvfVzIiIjIiIgIiICIiAiIgIiICLl0ha9W2QLziQ1jZiXHKTuEAk8gVGvZUf84932WEsaOWG0e8lSZTKStmkaVL5yoxpOQJEnsGZXM3TdM9VtV3ZTc0eL4XJZ7Axk3WNbIxhsSeZ3rbdO8bv1KnUmVY05pCdI2Z4puEOYLri0EyyviCCRv47lbPjGp9EzvrH2UyqZpth+MLMN5NMxyu1pPZ71bmsI3Rs+1Ypme/KZ7tnxhV+jpZfSu/8aC31vo6WU/OO/oWAacPsr2mzLsWsyZll8Y1sPk6eP8AeuH/AG1V+mVoqvs1sN2m1t2gDtuJBvmCDdxzGEe5Wa6dnvVR6aBnk9rBLw4soQBeuOF84HzZ/FM9nS3P845augdqcyzWY3Q5nlVUC4dou8nq7nXQAMd8q8O01THXFRvM03EeLQQvnvQW7qLNDnXvK6mzJutHk9XHgCeeOcYSr+5p2u1XJcn+dXMuux6RpVfm6jHHeAcR2jMLqURabGx96+xrjGEgGDySnZXN6j3thsxevDwfMdyuWcpdFw2e1uBa2oBLpDXNyJAmCD1TAO8gxuyXcqoiIgIiICIiAiIghdPQ6pRY4YRUfnG00NaI3yA9xwWoOqNkYPETjDXR4QT4Lv09RDrPUkYtY57Tva4NJBBzBUVZqFa/Va17XAdUVBBgveIvt+qG4lpOKzMMy3G3gTLXtw3tn8WyFkLcwyA5uUZif1ktRrP303EkZ0/lG4cx7l5VqUz1wR9uk4T4iFEdd+Puwmu5eao2m2z4w6mMPNcB6iukUWY3XHL0z70HTrOR6v67lm14w+yuY2fE7T+r6RXpsp9N/V9JQbtbl2FcFt0dSriKjSQRDrrnNJAMgEtIkTiJyW/yaLs1H5cf8l7Qs2Ldp3e5By6L0RQo3RTYRDyQHVHvgnCRfJgxhIUoX9b7S5xZmQLzjmfPI9RWpzLOOs5hx854PrKo6q9rY0uvObOAi8J7gvH2yZute7Zzi6MvrR7Vg61Umh10EiRGrpud/hbC2l9R86ulgRF57w0DuF508oCK5re0hgqv/swKwY3dcN52J6xLQ5u4Y96mNefo3/w/1KEsBdWqtFVwLLhOrDYbIbQeCScXRrd+HJWJahYahWMxcf24R61HWzSbqT3XxDQHGnhIqBtIvc295tSWuMEdUSJxiWXPUp05xDJxzAzIDT3wQO9VWitpRrQ8lrthoeQIm6WzeGOImW9oPatVv0y2myo664uYKgjCL7KRqlpIOGyDjlh2T1aqkbwN1wcA0tMEBk3boHCZ75RwovkHVuvSHZG9LQCDx2S0dhCIwGkGjAmTeLJgDaDA+M87p7MDyWLNKsJAAcZujLe51RomTxpuHgumpZWOmWNM5yBjgBj3ADuXjLHTGTGjEHADMFzh+LnHvKDKy1xUY17ZuvaHCcDDgCJ7iiypUw1oa0ANaAABgABgABwRFe1GBwLTkQQew4FV/Q9JxrvD3B12+0YETcNNoc/GCYAPCSVO2irdbMTiABMS5zg0Ce0hQGj7YBaKxeQIqvZMcadJxjGc2ntRJWRFXrV0lgwxve4+wH2qNraerOHXjk0AfjmukW6pZmuIaOkzZ0pZRGBdSnmPl1b6tkoecyl3tb7V8xt9pL7XTL3Xjep4kkmIr5KUgcB3rNu1MzVHqzNeFvdRsQOPk472D2ry7YuND77feqjhy9yykLr9j1T7votraNjORoHse0+1VXppSpsp2l1J7GllOiWtF2cajgS3eD2LAxyXFpSnNkth1bHRqdsnFpvcIyWLlrppy6Wq81xGG3oABUZZ3Pc1zjaaouua0uuiz1MSYmAQOS+kspgZADsEL5d0PwstJwa0ftNSKjTDifJqkNwExnv7lZKOlqrfPJHOD61miiao7LcqimuY9VvXJpJnyVQiQ4McQ4Zghpjt7Comjp93nNaezA+1db9KU6lN7Rg4tIuu54GOKVUVRqkVRLHQdF1+q5waC1xptDTIiGGZIGbbgiMLu9TCjdFWib/OtVbPMOdn/wAIzUksqLmfYWG9Mw5zXkXjg9paQ4cDLWnhh2rpRFczLEwEEDEF5zON8y6eIJx7gvLPYWMuROw0sbJnZN3A8eo3E44LqRAREQEREEfp6mHUHXsgWPOJGDKjHzIxEXZVStDCH1wTLg5ryXGSTcq0jiMsKauWlqZdQqtGZpvA7S0wqnaj8tUI/tG0yOw1b/qrp5ZqRmsEwcDzw/8AfcvQhP63LWaQ3Ydhj8MvwXueZGWgftVL7VP1V/8ANS/sUHWa7yqmL0m9Si8OIrjGIUy0OjNpPeOHauNrdVz8NS2BqzAWmX+i37x/p7EvP9Fv3/8ASuzLoYMlHaVczya2A1HBxbRhk4PF93EZ78McF2B78Ja37/8ApXPpCpV8ktwApxdoOJNRwuy92QDDOXJcr2yXax+SHP0Pumy0wHunyirsTgB5NU2ss54lTQZw7fwUR0MNU2JvzdwWmptS9xveTPEQQ3CN871KFpM7ZjkIj28s1mxtX6jfPM+7dIAkkRC8Bl1MAYaymJiPPbl3Ty9SUaLRGAkbzLjxzOOeC6bMAalIH058Guf62rrXpLjGrboGkb9PF0GtWrxJj5R1rgnlF3DsVuVW6KgnUl0g6gTz+Sszv8VVytK8b0wIiIoiIgIiICIiAqTbrIKdocATiXsaJMNa+kx7IG4B1EgAcldlVOkgu2gO3fsxn/nVGH8Ht8USUG8NnCY3dhXkBZVWQY4ADwEeyFgGr20zmMvNOqItgAtNM/Xs48XVgfWpnBQ2kxFel/vbN+ZUU0zcuVrdXz8Qs+HuC9agbzXhXZllwXLaac0bdN75iicC6PnK2cYbt66B+oXPao1VsmqWTZ2bIu7e3Vw2gcROEcVyvbJdbO+OXP0JANkyds2lxOLoxs5GImJxUyCOar/QQjyZ4FSP2hsUzd2iacScL0DthT4b+pWbG1r6j8ktjXj9dqxfUjFubWVX+FItw73heALW6ZcQJmmWxMdepSbw7V0ubZcY1Wfo9YwzW77rxTaTjDW0qTSByvNJ8OCmVDaBrVDSJLBjVrHr/wB68cOSkXVngSWAAZkvEepeR6YdCLlslqLyZpkNHnSId9kZntiOEqMsVuqtuNeb7pote4fNkPFT5SmQBi4tEsPVw4gkJ1FGt0mSWDVw51Q0iC4i69rKj3Y3cW7Ag77wWg6UdU1Qa1zL5pEk5gPFSW4jCo0sEjdIQTKKGq6eDad803fNtqAHAkllVxp4jCoNWQW/WHYt1TS0Ei5gC/Gcwx9NhOW/WA9xQSaIiKKrdNcIdwo1nd9N1Go31OVpUD0tpXmMHpa2n3Oo1D62hElXNIAh57T+LiR+BC5oJXVaqocA6esGuHYadP8AzXPeC9dvbDz1aoXSbjrqWfztm/NfmphsqJ0m4a6jl89ZvznKYaQsW91fPxBPh7eMb17e7V4Y/QWUjDJdmRpXJbKjwy03XAA0WhwLZJHy7sIIgi6uyBxUP0ktGrpEzBfsHCQYa8ifF2I4lc72yXS1vg6Btf5JUIeLvlNKRd2iSABBvYDHgpsA88FVugdvwq0J2ZFbIZtLGid+EyO/krWCOKxY25dfq4xdmASvaGLnDnQHhVc890MXhcOSyovGJMFush32W2Ws/wAJIHet3drhTqsXR+1X7PT1QmWl5eeoHOcXEYYudJMgd5ClKdm3uJe7icgfqtyHr5latDUAyz0WDJtKm3wYAuxeV6GL3wCTkASe5R1p0y1jL5a67qn1hBBljGNed+ZvR3KTXKdG0boZqqdwTDbggXhBgRvBhFcZ0uxhuCm+BrALoBwpVGMeYGMfKB2E4B2+AZSlUDmhwIIIBBBkEESCDvC56Gj6bb2yCXOc8kgEy517hlIEdgXQxoAAAAAEADAADIDkgyREQEREBRXSJvybD6NWn/E7V/zqVUd0hH7PUPoAVP8A63B/8qIpV35KmN7WNae1pcw/4VpLV21qcNc3e2pV8DUvD+GqFxlemzOaXCvVB6ZcG1aRJhoq2cknIAVjieS7amlKQ8+Y4CfA5HuXNp6yPcWFrZAdTceOw8Ow7RK1UDZ29ak4H67Sce0rnE1RXV88Qk4bjp+kcAHHDIR2cVn8bmMKFU/8J9gW1ulKAGDwOUQtw0nR+kausTP+oP05Rph2HyFX7rv6VD9KbdrKQGre2HEy4Eea7iFYhpKl9I1cml6lCtTuOqgY4HnBHqKzX3pmMtW56a4lXuiFpbTrVC4mNXGGPnsPFXGzaTouIAqCdwdLSeycz2KvaHstnol5L9aXNuxcwAkOwHpEgY8FvtVGnUBDKL5M4xAy4ZLnRVVRT4dfqblNy5NUaLO0D9frsXrWzTqCYvMtJB+sGUaIn75K4LDRratgc5t4A5iSBLroJnHZgfqV2WKnUcGC+3EgEXT1atqAEbXBhXS7OaYcadX0SEWktf6bfuH+pesa+cXNI5MI/mK870NqKGtdltANR1J03m1Cy8QCypcAZBmHMJEw4YE57l0jXX3YAMvOIOEkXKd2cd7tYO4IiQRRRdarhgMvinIwEOq3HbJ2hAD7vERv4SdMGBOe/wDQRWSIiAiIgLVa6V9j2nzmub4ghbUCCgUnXmuPpFlQ9jrMB66a5nZFdmrILmDMUg0YSYo1qjHGOTXBcWrGMie+fxXexPaYcK2JqN4jsGKXxwP3fetjV6W5ru5ucgfRk9zfesDQb9EPBq61kQpiBxCzt+hHg1ZNptB+bjsA9hXUQV6AnTA0tc3hj9k+uFuY4ZSsxl2rENnd+gqNgC6tEN2qAznydpHAtZXrH1g9yjq7SG7HWdg1ucvOAEdqndD0Rr2jc2pUc3kKdnpUT/E93iuF6dHS2tKIi4O4iIgIiICIiAiIgIiIKLpKzfKiHFr2vtJa4Zi9Va+OYIeMDh4LndJxfTM8aMQd8mm4gDE7jKk9KUotFTPGthHA2Zn8zCtQZiM8pUzMT2YlE6xoze0YTth9P/EI8Cs2gnqi8M9lzHep0qSFPjwK0GwUzmxp2Z6oXSL1UMdMOa47ex/HqO9yAfVf9x3uW9mjafoxsnIkepZNsTcADUy+kdn4rX35TohzNB3Nfl6DvwwWQpu9Cp9w5d4C6Pi9uGL+rPXcfasjoukc2Ts7xPrT78nRDlcI60NGe29g/mlYB+IAdOH9mxzyewkNb+PFSVCxsbEMaNncAPUtrWZfZKzN6qV6YclBrgRcFwwZqPIfUiMboGyw8xPYpHoxZw11IDzadp4mb9oZiScybkrUxuRx6q7+jjdr/kUz2F9Ss4+oeC55zLcQn0RFWxERAREQEREBERAREQVXpCIrPP1aJ7y6rTJ8IUc60YkNlxA3bu05Ka6UUMQTg17dWXbmua8PZeI6oO2J4kDMhRDYGyQGboI3cRxHMLMsS03qp3tbhzcfYJWIpO31H5fVHqErrMcM8ELR44eCiObVDi/L03e9bG2ZuPWyHnu9637PHPAcoXkDjn7FRpfRG69l6bx7VlqPrPGHpuPrJWwgHlPqWYePvYdyDnNN8GKhwGRDThwwAWOsqDNrSLvmmDHYfeus1Act+A7li92fPZHcgwbaG4jIhmREHuU10abg6c2soM8Kd71vPioKrTFWWtgmLodup4dYndHiVZNAiRVeOq+pLObG06dORO4mm4g7wQd6sNQlERFWhERAREQEREBERARcWldLUbMwPr1G02k3QXTBdBMYcgfBbbHbadW9q3tfddcddM3XAA3TwMEYc0G8hcb9E0ThqwBwbLR4DBdqIIl/R+kci9vYQPYtf+zzNz398FSjrUwVBSLhrC0vDd5YCAXRwkgTzWi2aWoUqlOnUqsZUqYU2k4uxAw7yB3omHB/s6PpXfdC8HR7+9OUdQe9TqJgxCFGgP7w5R1R70boAYfKHDDqhTSKYMIdnR9gjbfh3LY3QNIR1j2kH2KURXBhyU9G0mxsAxleJdB5A4BdaIiiIiAiIgIiICIiAiIgqnT6x1KvkTabnsPljJqMaHGmNXV2iCC2JjMRiqV0p0xbLO+0EOtFOmK1puuptgF4FluF5u9S66pBymeC+wKkfCcwHyIEAh1qZTdI61Nzm3mHi0wJGRgImMq3W0vpE1KzA60tDHlpcGYAP0hSDLhLYPyBdlumVZ9CWu1fGdalUfV1TC8Ma5hLTSFOhq334i8XGpiMSb05BXQohh85t1e0s03I1sOdQpgBksNkFGq+oS6MCKo3Ebp3LfpfTDalosFezC0CvVNJhpupm75I97jUvy0hrgWzIM4Dir+iAiIiiIiAiIgIiICIiAiIgIiICIiAiIg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560638"/>
            <a:ext cx="3390900" cy="533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8" name="Picture 10" descr="https://www.courses.psu.edu/chem/chem012_cwf/Image1.gif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762000"/>
            <a:ext cx="3390900" cy="533400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876800" y="4800600"/>
            <a:ext cx="8382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00400" y="4800600"/>
            <a:ext cx="1600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3810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Object being studied for heat content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52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Coffee cup calorimeter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Generalized </a:t>
            </a:r>
            <a:r>
              <a:rPr lang="en-US" sz="2800" dirty="0" smtClean="0">
                <a:solidFill>
                  <a:srgbClr val="FF0000"/>
                </a:solidFill>
              </a:rPr>
              <a:t>Molecular Orbital (MO) Theory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the `final’ solution in more ugly detail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3810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Ex: </a:t>
            </a:r>
            <a:r>
              <a:rPr lang="en-US" sz="2800" u="sng" dirty="0" smtClean="0"/>
              <a:t>describing MO for P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/>
              <a:t>Pauling valence bond theory  uses just 3s and 3p </a:t>
            </a:r>
            <a:r>
              <a:rPr lang="en-US" sz="2800" dirty="0" err="1" smtClean="0"/>
              <a:t>orbitals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</a:rPr>
              <a:t>MO  theory uses 1s,2s,2p, 3s and 3p </a:t>
            </a:r>
            <a:r>
              <a:rPr lang="en-US" sz="2800" dirty="0" err="1" smtClean="0">
                <a:solidFill>
                  <a:srgbClr val="FF0000"/>
                </a:solidFill>
              </a:rPr>
              <a:t>orbitals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17939" y="1087290"/>
                <a:ext cx="4675936" cy="28773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ym typeface="Symbol"/>
                  </a:rPr>
                  <a:t>Solve this for </a:t>
                </a:r>
                <a:r>
                  <a:rPr lang="en-US" sz="3600" dirty="0" err="1" smtClean="0">
                    <a:sym typeface="Symbol"/>
                  </a:rPr>
                  <a:t>c</a:t>
                </a:r>
                <a:r>
                  <a:rPr lang="en-US" sz="3600" baseline="-25000" dirty="0" err="1" smtClean="0">
                    <a:sym typeface="Symbol"/>
                  </a:rPr>
                  <a:t>ij</a:t>
                </a:r>
                <a:endParaRPr lang="en-US" sz="3600" dirty="0" smtClean="0">
                  <a:sym typeface="Symbol"/>
                </a:endParaRPr>
              </a:p>
              <a:p>
                <a:r>
                  <a:rPr lang="en-US" sz="3600" dirty="0" smtClean="0">
                    <a:sym typeface="Symbol"/>
                  </a:rPr>
                  <a:t>= </a:t>
                </a:r>
                <a:r>
                  <a:rPr lang="en-US" sz="3600" dirty="0" err="1" smtClean="0">
                    <a:sym typeface="Symbol"/>
                  </a:rPr>
                  <a:t>c</a:t>
                </a:r>
                <a:r>
                  <a:rPr lang="en-US" sz="3600" baseline="-25000" dirty="0" err="1" smtClean="0">
                    <a:sym typeface="Symbol"/>
                  </a:rPr>
                  <a:t>ij</a:t>
                </a:r>
                <a:r>
                  <a:rPr lang="en-US" sz="3600" dirty="0" smtClean="0">
                    <a:sym typeface="Symbol"/>
                  </a:rPr>
                  <a:t> </a:t>
                </a:r>
                <a:r>
                  <a:rPr lang="en-US" sz="3600" dirty="0" err="1" smtClean="0">
                    <a:sym typeface="Symbol"/>
                  </a:rPr>
                  <a:t>AO</a:t>
                </a:r>
                <a:r>
                  <a:rPr lang="en-US" sz="3600" baseline="-25000" dirty="0" err="1" smtClean="0">
                    <a:sym typeface="Symbol"/>
                  </a:rPr>
                  <a:t>ij</a:t>
                </a:r>
                <a:r>
                  <a:rPr lang="en-US" sz="3600" dirty="0" smtClean="0"/>
                  <a:t> </a:t>
                </a:r>
              </a:p>
              <a:p>
                <a:endParaRPr lang="en-US" sz="3600" dirty="0" smtClean="0"/>
              </a:p>
              <a:p>
                <a:pPr>
                  <a:buFont typeface="Symbol"/>
                  <a:buChar char="¶"/>
                </a:pPr>
                <a:r>
                  <a:rPr lang="en-US" sz="3600" u="sng" dirty="0" smtClean="0"/>
                  <a:t>&lt;</a:t>
                </a:r>
                <a:r>
                  <a:rPr lang="en-US" sz="3600" u="sng" dirty="0" smtClean="0">
                    <a:sym typeface="Symbol"/>
                  </a:rPr>
                  <a:t>|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u="sng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accPr>
                      <m:e>
                        <m:r>
                          <a:rPr lang="en-US" sz="3600" b="0" i="1" u="sng" dirty="0" smtClean="0">
                            <a:latin typeface="Cambria Math" panose="02040503050406030204" pitchFamily="18" charset="0"/>
                            <a:sym typeface="Symbol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US" sz="3600" u="sng" dirty="0" smtClean="0">
                    <a:sym typeface="Symbol"/>
                  </a:rPr>
                  <a:t>|</a:t>
                </a:r>
                <a:r>
                  <a:rPr lang="en-US" sz="3600" dirty="0" smtClean="0">
                    <a:sym typeface="Symbol"/>
                  </a:rPr>
                  <a:t>&gt;  = 0  </a:t>
                </a:r>
                <a:r>
                  <a:rPr lang="en-US" sz="3600" dirty="0" err="1" smtClean="0">
                    <a:sym typeface="Symbol"/>
                  </a:rPr>
                  <a:t>c</a:t>
                </a:r>
                <a:r>
                  <a:rPr lang="en-US" sz="3600" baseline="-25000" dirty="0" err="1" smtClean="0">
                    <a:sym typeface="Symbol"/>
                  </a:rPr>
                  <a:t>ij</a:t>
                </a:r>
                <a:r>
                  <a:rPr lang="en-US" sz="3600" dirty="0" smtClean="0">
                    <a:sym typeface="Symbol"/>
                  </a:rPr>
                  <a:t>   </a:t>
                </a:r>
              </a:p>
              <a:p>
                <a:r>
                  <a:rPr lang="en-US" sz="3600" dirty="0" smtClean="0">
                    <a:sym typeface="Symbol"/>
                  </a:rPr>
                  <a:t>     </a:t>
                </a:r>
                <a:r>
                  <a:rPr lang="en-US" sz="3600" dirty="0" err="1" smtClean="0">
                    <a:sym typeface="Symbol"/>
                  </a:rPr>
                  <a:t>c</a:t>
                </a:r>
                <a:r>
                  <a:rPr lang="en-US" sz="3600" baseline="-25000" dirty="0" err="1" smtClean="0">
                    <a:sym typeface="Symbol"/>
                  </a:rPr>
                  <a:t>ij</a:t>
                </a:r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39" y="1087290"/>
                <a:ext cx="4675936" cy="287739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4042" t="-3178" b="-7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 bwMode="auto">
          <a:xfrm>
            <a:off x="6400800" y="5638800"/>
            <a:ext cx="457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6400800" y="5410200"/>
            <a:ext cx="457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6934200" y="5410200"/>
            <a:ext cx="457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5867400" y="5410200"/>
            <a:ext cx="457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6400800" y="4953000"/>
            <a:ext cx="457200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7268779" y="4800600"/>
          <a:ext cx="152195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emSketch" r:id="rId5" imgW="637032" imgH="414528" progId="ACD.ChemSketch.20">
                  <p:embed/>
                </p:oleObj>
              </mc:Choice>
              <mc:Fallback>
                <p:oleObj name="ChemSketch" r:id="rId5" imgW="637032" imgH="414528" progId="ACD.ChemSketch.2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779" y="4800600"/>
                        <a:ext cx="152195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162800" y="5867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r(O-H)=0.101 nm</a:t>
            </a:r>
          </a:p>
          <a:p>
            <a:r>
              <a:rPr lang="en-US" sz="2000" dirty="0" smtClean="0">
                <a:sym typeface="Symbol"/>
              </a:rPr>
              <a:t>(H-O-H)=94</a:t>
            </a:r>
            <a:r>
              <a:rPr lang="en-US" sz="2000" baseline="30000" dirty="0" smtClean="0">
                <a:sym typeface="Symbol"/>
              </a:rPr>
              <a:t>o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876800" y="4495800"/>
            <a:ext cx="114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-</a:t>
            </a:r>
            <a:r>
              <a:rPr lang="en-US" dirty="0" smtClean="0"/>
              <a:t>23.1 </a:t>
            </a:r>
            <a:r>
              <a:rPr lang="en-US" dirty="0" err="1" smtClean="0"/>
              <a:t>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-25.2 </a:t>
            </a:r>
            <a:r>
              <a:rPr lang="en-US" dirty="0" err="1" smtClean="0"/>
              <a:t>eV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-25.6 </a:t>
            </a:r>
            <a:r>
              <a:rPr lang="en-US" dirty="0" err="1" smtClean="0"/>
              <a:t>eV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96200" y="4953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-0.25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858000" y="4419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+</a:t>
            </a:r>
            <a:r>
              <a:rPr lang="en-US" sz="2000" dirty="0" smtClean="0"/>
              <a:t>0.125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8153400" y="4419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+0.125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4572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&lt;</a:t>
            </a:r>
            <a:r>
              <a:rPr lang="en-US" sz="3200" dirty="0" smtClean="0">
                <a:sym typeface="Symbol"/>
              </a:rPr>
              <a:t>*| Ĥ |&gt;= *| Ĥ | </a:t>
            </a:r>
            <a:r>
              <a:rPr lang="en-US" sz="3200" dirty="0" err="1" smtClean="0">
                <a:sym typeface="Symbol"/>
              </a:rPr>
              <a:t>dV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5181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/>
              </a:rPr>
              <a:t>Ĥ = (for just one electron !!) </a:t>
            </a:r>
            <a:endParaRPr lang="en-US" sz="28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5943600"/>
            <a:ext cx="67056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ħ 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 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{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r</a:t>
            </a:r>
            <a:r>
              <a:rPr kumimoji="0" lang="pt-B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+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	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sin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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</a:t>
            </a:r>
            <a:r>
              <a:rPr kumimoji="0" lang="pt-B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+    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</a:t>
            </a:r>
            <a:r>
              <a:rPr kumimoji="0" lang="pt-B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}</a:t>
            </a:r>
            <a:r>
              <a:rPr lang="en-US" sz="2000" b="1" dirty="0" smtClean="0">
                <a:latin typeface="Times New Roman" pitchFamily="18" charset="0"/>
                <a:cs typeface="Arial" pitchFamily="34" charset="0"/>
                <a:sym typeface="Symbol" pitchFamily="18" charset="2"/>
              </a:rPr>
              <a:t>     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pt-B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pt-BR" sz="2000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pt-B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2m       r</a:t>
            </a:r>
            <a:r>
              <a:rPr kumimoji="0" lang="pt-B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           r</a:t>
            </a:r>
            <a:r>
              <a:rPr kumimoji="0" lang="pt-B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sin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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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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r</a:t>
            </a:r>
            <a:r>
              <a:rPr kumimoji="0" lang="pt-B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sin</a:t>
            </a:r>
            <a:r>
              <a:rPr kumimoji="0" lang="pt-B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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Symbol" pitchFamily="18" charset="2"/>
              </a:rPr>
              <a:t></a:t>
            </a:r>
            <a:r>
              <a:rPr kumimoji="0" lang="pt-BR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r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3962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Solving (eventually)=&gt;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208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  <p:bldP spid="23" grpId="0"/>
      <p:bldP spid="24" grpId="0"/>
      <p:bldP spid="25" grpId="0"/>
      <p:bldP spid="26" grpId="0"/>
      <p:bldP spid="17" grpId="0"/>
      <p:bldP spid="18" grpId="0"/>
      <p:bldP spid="3076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hys.washington.edu/users/vilches/LOWTEMP/fridge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43000"/>
            <a:ext cx="69088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0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Typical `Rig’ For Modern Low Temperature </a:t>
            </a:r>
            <a:r>
              <a:rPr lang="en-US" sz="2800" b="1" dirty="0" err="1" smtClean="0"/>
              <a:t>Calorimetry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64008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Northwestern University Low Temperature 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Two very simple </a:t>
            </a:r>
            <a:r>
              <a:rPr lang="en-US" sz="3200" b="1" dirty="0" err="1" smtClean="0"/>
              <a:t>calorimetry</a:t>
            </a:r>
            <a:r>
              <a:rPr lang="en-US" sz="3200" b="1" dirty="0" smtClean="0"/>
              <a:t> word problems (see also problems 95-99 page 478)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A 5.0 gram sample of a metal absorbed 150 J of heat and was heated from 20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C to 100</a:t>
            </a:r>
            <a:r>
              <a:rPr lang="en-US" sz="2800" baseline="30000" dirty="0" smtClean="0"/>
              <a:t>o</a:t>
            </a:r>
            <a:r>
              <a:rPr lang="en-US" sz="2800" dirty="0" smtClean="0"/>
              <a:t> C. What is the specific heat,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sp</a:t>
            </a:r>
            <a:r>
              <a:rPr lang="en-US" sz="2800" dirty="0" smtClean="0"/>
              <a:t> , of the sample 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35814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800" dirty="0" smtClean="0"/>
              <a:t>A 10.0 gram sample of Fe (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sp</a:t>
            </a:r>
            <a:r>
              <a:rPr lang="en-US" sz="2800" dirty="0" smtClean="0"/>
              <a:t>=0.45 J/g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) initially at 25 </a:t>
            </a:r>
            <a:r>
              <a:rPr lang="en-US" sz="2800" baseline="30000" dirty="0" err="1" smtClean="0"/>
              <a:t>o</a:t>
            </a:r>
            <a:r>
              <a:rPr lang="en-US" sz="2800" dirty="0" err="1" smtClean="0"/>
              <a:t>C</a:t>
            </a:r>
            <a:r>
              <a:rPr lang="en-US" sz="2800" dirty="0" smtClean="0"/>
              <a:t> absorbs 1000 J of heat. What temperature </a:t>
            </a:r>
            <a:r>
              <a:rPr lang="en-US" sz="2800" dirty="0" err="1" smtClean="0"/>
              <a:t>T</a:t>
            </a:r>
            <a:r>
              <a:rPr lang="en-US" sz="2800" baseline="-25000" dirty="0" err="1" smtClean="0"/>
              <a:t>f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does the Fe sample reach 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25908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150 J</a:t>
            </a:r>
            <a:r>
              <a:rPr lang="en-US" sz="2800" b="1" dirty="0" smtClean="0"/>
              <a:t>    = 		</a:t>
            </a:r>
            <a:r>
              <a:rPr lang="en-US" sz="2800" b="1" u="sng" dirty="0" smtClean="0">
                <a:solidFill>
                  <a:srgbClr val="FF0000"/>
                </a:solidFill>
              </a:rPr>
              <a:t>0.375 J</a:t>
            </a:r>
          </a:p>
          <a:p>
            <a:r>
              <a:rPr lang="en-US" sz="2800" b="1" dirty="0" smtClean="0"/>
              <a:t>5 g*(100-20)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dirty="0" smtClean="0"/>
              <a:t>	    </a:t>
            </a:r>
            <a:r>
              <a:rPr lang="en-US" sz="2800" b="1" dirty="0" smtClean="0">
                <a:solidFill>
                  <a:srgbClr val="FF0000"/>
                </a:solidFill>
              </a:rPr>
              <a:t>g </a:t>
            </a:r>
            <a:r>
              <a:rPr lang="en-US" sz="2800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2800" b="1" dirty="0" err="1" smtClean="0">
                <a:solidFill>
                  <a:srgbClr val="FF0000"/>
                </a:solidFill>
              </a:rPr>
              <a:t>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Q	          = m(g)*</a:t>
            </a:r>
            <a:r>
              <a:rPr lang="en-US" sz="3200" b="1" dirty="0" err="1" smtClean="0"/>
              <a:t>C</a:t>
            </a:r>
            <a:r>
              <a:rPr lang="en-US" sz="3200" b="1" baseline="-25000" dirty="0" err="1" smtClean="0"/>
              <a:t>sp</a:t>
            </a:r>
            <a:r>
              <a:rPr lang="en-US" sz="3200" b="1" dirty="0" smtClean="0"/>
              <a:t>*</a:t>
            </a:r>
            <a:r>
              <a:rPr lang="en-US" sz="3200" b="1" dirty="0" smtClean="0">
                <a:sym typeface="Symbol"/>
              </a:rPr>
              <a:t>T</a:t>
            </a:r>
          </a:p>
          <a:p>
            <a:r>
              <a:rPr lang="en-US" sz="3200" b="1" dirty="0" smtClean="0">
                <a:sym typeface="Symbol"/>
              </a:rPr>
              <a:t>1000  	=10*0.45* T=4.5 T=4.5(T</a:t>
            </a:r>
            <a:r>
              <a:rPr lang="en-US" sz="3200" b="1" baseline="-25000" dirty="0" smtClean="0">
                <a:sym typeface="Symbol"/>
              </a:rPr>
              <a:t>f</a:t>
            </a:r>
            <a:r>
              <a:rPr lang="en-US" sz="3200" b="1" dirty="0" smtClean="0">
                <a:sym typeface="Symbol"/>
              </a:rPr>
              <a:t>-25)</a:t>
            </a:r>
          </a:p>
          <a:p>
            <a:pPr marL="514350" indent="-514350"/>
            <a:r>
              <a:rPr lang="en-US" sz="3200" b="1" dirty="0" smtClean="0">
                <a:sym typeface="Symbol"/>
              </a:rPr>
              <a:t>1000/4.5   =222.2 = T</a:t>
            </a:r>
            <a:r>
              <a:rPr lang="en-US" sz="3200" b="1" baseline="-25000" dirty="0" smtClean="0">
                <a:sym typeface="Symbol"/>
              </a:rPr>
              <a:t>f</a:t>
            </a:r>
            <a:r>
              <a:rPr lang="en-US" sz="3200" b="1" dirty="0" smtClean="0">
                <a:sym typeface="Symbol"/>
              </a:rPr>
              <a:t>-25 =&gt; </a:t>
            </a:r>
            <a:r>
              <a:rPr lang="en-US" sz="3200" b="1" dirty="0" err="1" smtClean="0">
                <a:sym typeface="Symbol"/>
              </a:rPr>
              <a:t>Tf</a:t>
            </a:r>
            <a:r>
              <a:rPr lang="en-US" sz="3200" b="1" dirty="0" smtClean="0">
                <a:sym typeface="Symbol"/>
              </a:rPr>
              <a:t>= 222.2+25=</a:t>
            </a:r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247.2 </a:t>
            </a:r>
            <a:r>
              <a:rPr lang="en-US" sz="3200" b="1" baseline="30000" dirty="0" err="1" smtClean="0">
                <a:solidFill>
                  <a:srgbClr val="FF0000"/>
                </a:solidFill>
                <a:sym typeface="Symbol"/>
              </a:rPr>
              <a:t>o</a:t>
            </a:r>
            <a:r>
              <a:rPr lang="en-US" sz="3200" b="1" dirty="0" err="1" smtClean="0">
                <a:solidFill>
                  <a:srgbClr val="FF0000"/>
                </a:solidFill>
                <a:sym typeface="Symbol"/>
              </a:rPr>
              <a:t>C</a:t>
            </a:r>
            <a:endParaRPr lang="en-US" sz="3200" b="1" dirty="0" smtClean="0">
              <a:solidFill>
                <a:srgbClr val="FF0000"/>
              </a:solidFill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typical </a:t>
            </a:r>
            <a:r>
              <a:rPr lang="en-US" sz="3200" b="1" dirty="0" err="1" smtClean="0"/>
              <a:t>calorimetry</a:t>
            </a:r>
            <a:r>
              <a:rPr lang="en-US" sz="3200" b="1" dirty="0" smtClean="0"/>
              <a:t> problem: (see also- this week’s </a:t>
            </a:r>
            <a:r>
              <a:rPr lang="en-US" sz="3200" b="1" dirty="0" err="1" smtClean="0"/>
              <a:t>calorimetry</a:t>
            </a:r>
            <a:r>
              <a:rPr lang="en-US" sz="3200" b="1" dirty="0" smtClean="0"/>
              <a:t> lab)…</a:t>
            </a:r>
            <a:r>
              <a:rPr lang="en-US" sz="3200" b="1" dirty="0" smtClean="0">
                <a:solidFill>
                  <a:srgbClr val="FF0000"/>
                </a:solidFill>
              </a:rPr>
              <a:t>we do-it on board</a:t>
            </a:r>
          </a:p>
          <a:p>
            <a:endParaRPr lang="en-US" dirty="0" smtClean="0"/>
          </a:p>
          <a:p>
            <a:r>
              <a:rPr lang="en-US" sz="2800" b="1" dirty="0" smtClean="0"/>
              <a:t>A 50.00 gram sample of water in an thick-walled </a:t>
            </a:r>
            <a:r>
              <a:rPr lang="en-US" sz="2800" b="1" dirty="0" err="1" smtClean="0"/>
              <a:t>styrofoam</a:t>
            </a:r>
            <a:r>
              <a:rPr lang="en-US" sz="2800" b="1" dirty="0" smtClean="0"/>
              <a:t> cup is initially at 25.00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C.</a:t>
            </a:r>
            <a:r>
              <a:rPr lang="en-US" sz="2800" b="1" dirty="0" smtClean="0"/>
              <a:t> A  30.00 gram sample of metal initially at T</a:t>
            </a:r>
            <a:r>
              <a:rPr lang="en-US" sz="2800" b="1" baseline="-25000" dirty="0" smtClean="0"/>
              <a:t>i</a:t>
            </a:r>
            <a:r>
              <a:rPr lang="en-US" sz="2800" b="1" dirty="0" smtClean="0"/>
              <a:t>= 90.00 C is dropped into the water. The final temperature </a:t>
            </a:r>
            <a:r>
              <a:rPr lang="en-US" sz="2800" b="1" dirty="0" err="1" smtClean="0"/>
              <a:t>T</a:t>
            </a:r>
            <a:r>
              <a:rPr lang="en-US" sz="2800" b="1" baseline="-25000" dirty="0" err="1" smtClean="0"/>
              <a:t>f</a:t>
            </a:r>
            <a:r>
              <a:rPr lang="en-US" sz="2800" b="1" dirty="0" smtClean="0"/>
              <a:t> attained by the combined system at equilibrium is 29.15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C.</a:t>
            </a:r>
            <a:r>
              <a:rPr lang="en-US" sz="2800" b="1" dirty="0" smtClean="0"/>
              <a:t>  Estimate the specific heat, </a:t>
            </a:r>
            <a:r>
              <a:rPr lang="en-US" sz="2800" b="1" dirty="0" err="1" smtClean="0"/>
              <a:t>C</a:t>
            </a:r>
            <a:r>
              <a:rPr lang="en-US" sz="2800" b="1" baseline="-25000" dirty="0" err="1" smtClean="0"/>
              <a:t>sp</a:t>
            </a:r>
            <a:r>
              <a:rPr lang="en-US" sz="2800" b="1" dirty="0" smtClean="0"/>
              <a:t> of the metal  in J/g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C.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b="1" dirty="0" smtClean="0"/>
              <a:t>Assume </a:t>
            </a:r>
            <a:r>
              <a:rPr lang="en-US" sz="2800" b="1" dirty="0" err="1" smtClean="0"/>
              <a:t>C</a:t>
            </a:r>
            <a:r>
              <a:rPr lang="en-US" sz="2800" b="1" baseline="-25000" dirty="0" err="1" smtClean="0"/>
              <a:t>sp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(water) =4.184 J/g </a:t>
            </a:r>
            <a:r>
              <a:rPr lang="en-US" sz="2800" b="1" baseline="30000" dirty="0" err="1" smtClean="0"/>
              <a:t>o</a:t>
            </a:r>
            <a:r>
              <a:rPr lang="en-US" sz="2800" b="1" dirty="0" err="1" smtClean="0"/>
              <a:t>C</a:t>
            </a:r>
            <a:r>
              <a:rPr lang="en-US" sz="2800" b="1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computational-chemistry.co.uk/images/spartan_screenshot_benz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4762500" cy="3810000"/>
          </a:xfrm>
          <a:prstGeom prst="rect">
            <a:avLst/>
          </a:prstGeom>
          <a:noFill/>
        </p:spPr>
      </p:pic>
      <p:pic>
        <p:nvPicPr>
          <p:cNvPr id="26628" name="Picture 4" descr="http://t3.gstatic.com/images?q=tbn:ANd9GcR-GoWRTCEm1_FjA2dY_cRGh6z67n-DyROZT_pRMDamXeawUQPfRRY7C3XSR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676400"/>
            <a:ext cx="2971800" cy="42205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2013: Because of </a:t>
            </a:r>
            <a:r>
              <a:rPr lang="en-US" sz="2400" b="1" dirty="0" err="1" smtClean="0">
                <a:solidFill>
                  <a:srgbClr val="FF0000"/>
                </a:solidFill>
              </a:rPr>
              <a:t>Pople’s</a:t>
            </a:r>
            <a:r>
              <a:rPr lang="en-US" sz="2400" b="1" dirty="0" smtClean="0">
                <a:solidFill>
                  <a:srgbClr val="FF0000"/>
                </a:solidFill>
              </a:rPr>
              <a:t> heroic efforts….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Molecular Orbital Modeling can be done using `a black box program’ and garden variety laptops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5626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Demo of ASC Spartan 8 `professional’ version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60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276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Comparing Experimental Results</a:t>
            </a:r>
            <a:r>
              <a:rPr lang="en-US" sz="2800" b="1" baseline="30000" dirty="0" smtClean="0"/>
              <a:t>1</a:t>
            </a:r>
            <a:r>
              <a:rPr lang="en-US" sz="2800" b="1" dirty="0" smtClean="0"/>
              <a:t> vs. Modern Quantum Chemical Calculations </a:t>
            </a:r>
            <a:r>
              <a:rPr lang="en-US" sz="2800" dirty="0" smtClean="0"/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429000" y="1219200"/>
          <a:ext cx="2057400" cy="927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ChemSketch" r:id="rId3" imgW="1313688" imgH="591312" progId="ACD.ChemSketch.20">
                  <p:embed/>
                </p:oleObj>
              </mc:Choice>
              <mc:Fallback>
                <p:oleObj name="ChemSketch" r:id="rId3" imgW="1313688" imgH="591312" progId="ACD.ChemSketch.2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9200"/>
                        <a:ext cx="2057400" cy="9279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1219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2438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experiment</a:t>
            </a:r>
            <a:r>
              <a:rPr lang="en-US" sz="3200" b="1" u="sng" baseline="30000" dirty="0" smtClean="0">
                <a:solidFill>
                  <a:srgbClr val="0070C0"/>
                </a:solidFill>
              </a:rPr>
              <a:t>1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24384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u="sng" dirty="0" smtClean="0"/>
              <a:t>STO-31G Theory</a:t>
            </a:r>
          </a:p>
          <a:p>
            <a:r>
              <a:rPr lang="en-US" sz="2400" b="1" dirty="0" smtClean="0"/>
              <a:t>(to energy minimum) 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3352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0.957 Ǻ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0" y="3352800"/>
            <a:ext cx="1676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0.969 Ǻ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886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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1905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sym typeface="Symbol"/>
              </a:rPr>
              <a:t>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90886" y="1734796"/>
            <a:ext cx="837488" cy="196553"/>
          </a:xfrm>
          <a:custGeom>
            <a:avLst/>
            <a:gdLst>
              <a:gd name="connsiteX0" fmla="*/ 0 w 837488"/>
              <a:gd name="connsiteY0" fmla="*/ 17092 h 196553"/>
              <a:gd name="connsiteX1" fmla="*/ 393107 w 837488"/>
              <a:gd name="connsiteY1" fmla="*/ 170916 h 196553"/>
              <a:gd name="connsiteX2" fmla="*/ 538385 w 837488"/>
              <a:gd name="connsiteY2" fmla="*/ 170916 h 196553"/>
              <a:gd name="connsiteX3" fmla="*/ 777667 w 837488"/>
              <a:gd name="connsiteY3" fmla="*/ 51275 h 196553"/>
              <a:gd name="connsiteX4" fmla="*/ 837488 w 837488"/>
              <a:gd name="connsiteY4" fmla="*/ 0 h 19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488" h="196553">
                <a:moveTo>
                  <a:pt x="0" y="17092"/>
                </a:moveTo>
                <a:cubicBezTo>
                  <a:pt x="151688" y="81185"/>
                  <a:pt x="303376" y="145279"/>
                  <a:pt x="393107" y="170916"/>
                </a:cubicBezTo>
                <a:cubicBezTo>
                  <a:pt x="482838" y="196553"/>
                  <a:pt x="474292" y="190856"/>
                  <a:pt x="538385" y="170916"/>
                </a:cubicBezTo>
                <a:cubicBezTo>
                  <a:pt x="602478" y="150976"/>
                  <a:pt x="727817" y="79761"/>
                  <a:pt x="777667" y="51275"/>
                </a:cubicBezTo>
                <a:cubicBezTo>
                  <a:pt x="827517" y="22789"/>
                  <a:pt x="832502" y="11394"/>
                  <a:pt x="837488" y="0"/>
                </a:cubicBezTo>
              </a:path>
            </a:pathLst>
          </a:custGeom>
          <a:ln w="349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0200" y="3886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103.98</a:t>
            </a:r>
            <a:r>
              <a:rPr lang="en-US" sz="3200" b="1" baseline="30000" dirty="0" smtClean="0"/>
              <a:t>o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67000" y="3886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104.47</a:t>
            </a:r>
            <a:r>
              <a:rPr lang="en-US" sz="3200" b="1" baseline="30000" dirty="0" smtClean="0">
                <a:solidFill>
                  <a:srgbClr val="0070C0"/>
                </a:solidFill>
              </a:rPr>
              <a:t>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" y="4572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sym typeface="Symbol"/>
              </a:rPr>
              <a:t>(</a:t>
            </a:r>
            <a:r>
              <a:rPr lang="en-US" sz="3200" b="1" dirty="0" smtClean="0">
                <a:solidFill>
                  <a:srgbClr val="FF0000"/>
                </a:solidFill>
              </a:rPr>
              <a:t>Dipole)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Ex. Gas phase 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3200" y="4572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1.85 D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10200" y="4572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2.46 D</a:t>
            </a:r>
            <a:endParaRPr lang="en-US" sz="3200" b="1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248400" y="1371600"/>
          <a:ext cx="2133600" cy="963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3" name="ChemSketch" r:id="rId5" imgW="1313688" imgH="591312" progId="ACD.ChemSketch.20">
                  <p:embed/>
                </p:oleObj>
              </mc:Choice>
              <mc:Fallback>
                <p:oleObj name="ChemSketch" r:id="rId5" imgW="1313688" imgH="591312" progId="ACD.ChemSketch.20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71600"/>
                        <a:ext cx="2133600" cy="9630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086600" y="838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sym typeface="Symbol"/>
              </a:rPr>
              <a:t>-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sym typeface="Symbol"/>
              </a:rPr>
              <a:t>+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0" y="990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800" b="1" dirty="0" smtClean="0">
                <a:solidFill>
                  <a:srgbClr val="0070C0"/>
                </a:solidFill>
                <a:sym typeface="Symbol"/>
              </a:rPr>
              <a:t>=*L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91200" y="1295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L</a:t>
            </a:r>
            <a:endParaRPr lang="en-US" sz="32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715000" y="1066800"/>
            <a:ext cx="14478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15000" y="2286000"/>
            <a:ext cx="144780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172200" y="1066800"/>
            <a:ext cx="0" cy="1143000"/>
          </a:xfrm>
          <a:prstGeom prst="straightConnector1">
            <a:avLst/>
          </a:prstGeom>
          <a:ln w="2540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81000" y="5410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</a:t>
            </a:r>
            <a:r>
              <a:rPr lang="en-US" sz="3200" b="1" dirty="0" smtClean="0"/>
              <a:t>NIST CCDB 2013</a:t>
            </a:r>
            <a:endParaRPr lang="en-US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391400" y="533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Dipole=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7" grpId="0"/>
      <p:bldP spid="22" grpId="0"/>
      <p:bldP spid="24" grpId="0"/>
      <p:bldP spid="29" grpId="0"/>
      <p:bldP spid="30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200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Comparing Experimental Results vs. Modern Quantum Chemical Calculations (continued)    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362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experiment</a:t>
            </a:r>
            <a:r>
              <a:rPr lang="en-US" sz="3200" b="1" u="sng" baseline="30000" dirty="0" smtClean="0">
                <a:solidFill>
                  <a:srgbClr val="0070C0"/>
                </a:solidFill>
              </a:rPr>
              <a:t>1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3622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u="sng" dirty="0" smtClean="0"/>
              <a:t>STO-31G Theory</a:t>
            </a:r>
          </a:p>
          <a:p>
            <a:r>
              <a:rPr lang="en-US" sz="2400" b="1" dirty="0" smtClean="0"/>
              <a:t>(to energy minimum) 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304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Ex. Gas phase 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85800" y="25908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5800" y="19812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5800" y="14478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85800" y="12192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85800" y="9906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4000" y="11430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Electron energies 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" y="685800"/>
            <a:ext cx="60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E</a:t>
            </a:r>
            <a:r>
              <a:rPr lang="en-US" baseline="-25000" dirty="0" smtClean="0"/>
              <a:t>3</a:t>
            </a:r>
          </a:p>
          <a:p>
            <a:r>
              <a:rPr lang="en-US" dirty="0" smtClean="0"/>
              <a:t>E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r>
              <a:rPr lang="en-US" dirty="0" smtClean="0"/>
              <a:t>E</a:t>
            </a:r>
            <a:r>
              <a:rPr lang="en-US" baseline="-25000" dirty="0" smtClean="0"/>
              <a:t>1</a:t>
            </a:r>
          </a:p>
          <a:p>
            <a:endParaRPr lang="en-US" dirty="0" smtClean="0"/>
          </a:p>
          <a:p>
            <a:r>
              <a:rPr lang="en-US" dirty="0" err="1" smtClean="0"/>
              <a:t>Eo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659875" y="1219200"/>
            <a:ext cx="160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/>
              <a:t>O=&gt; 8 e</a:t>
            </a:r>
            <a:r>
              <a:rPr lang="en-US" sz="2600" b="1" baseline="30000" dirty="0" smtClean="0"/>
              <a:t>-</a:t>
            </a:r>
            <a:endParaRPr lang="en-US" sz="2600" b="1" dirty="0" smtClean="0"/>
          </a:p>
          <a:p>
            <a:r>
              <a:rPr lang="en-US" sz="2600" b="1" dirty="0" smtClean="0"/>
              <a:t>2H =&gt;</a:t>
            </a:r>
            <a:r>
              <a:rPr lang="en-US" sz="2600" b="1" u="sng" dirty="0" smtClean="0"/>
              <a:t>2 e</a:t>
            </a:r>
            <a:r>
              <a:rPr lang="en-US" sz="2600" b="1" u="sng" baseline="30000" dirty="0" smtClean="0"/>
              <a:t>-</a:t>
            </a:r>
          </a:p>
          <a:p>
            <a:r>
              <a:rPr lang="en-US" sz="2600" b="1" baseline="30000" dirty="0"/>
              <a:t> </a:t>
            </a:r>
            <a:r>
              <a:rPr lang="en-US" sz="2600" b="1" baseline="30000" dirty="0" smtClean="0"/>
              <a:t>             </a:t>
            </a:r>
            <a:r>
              <a:rPr lang="en-US" sz="2600" b="1" dirty="0" smtClean="0"/>
              <a:t>10e-</a:t>
            </a:r>
            <a:endParaRPr lang="en-US" sz="2600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8382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Electron book keeping</a:t>
            </a:r>
            <a:endParaRPr lang="en-US" sz="2400" b="1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6705600" y="1219200"/>
            <a:ext cx="2286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=&gt;5 MO </a:t>
            </a:r>
          </a:p>
          <a:p>
            <a:r>
              <a:rPr lang="en-US" sz="2800" b="1" dirty="0" smtClean="0"/>
              <a:t>(2e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 /MO)</a:t>
            </a:r>
            <a:endParaRPr lang="en-US" sz="2800" b="1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838200" y="23622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90600" y="23622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838200" y="17526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990600" y="17526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38200" y="12192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90600" y="12192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38200" y="9906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990600" y="9906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38200" y="7620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990600" y="762000"/>
            <a:ext cx="0" cy="228600"/>
          </a:xfrm>
          <a:prstGeom prst="straightConnector1">
            <a:avLst/>
          </a:prstGeom>
          <a:ln w="222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0" y="3048000"/>
            <a:ext cx="114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</a:t>
            </a:r>
            <a:r>
              <a:rPr lang="en-US" sz="3200" baseline="-25000" dirty="0" smtClean="0"/>
              <a:t>4</a:t>
            </a:r>
          </a:p>
          <a:p>
            <a:r>
              <a:rPr lang="en-US" sz="3200" dirty="0" smtClean="0"/>
              <a:t>E</a:t>
            </a:r>
            <a:r>
              <a:rPr lang="en-US" sz="3200" baseline="-25000" dirty="0" smtClean="0"/>
              <a:t>3</a:t>
            </a:r>
          </a:p>
          <a:p>
            <a:r>
              <a:rPr lang="en-US" sz="3200" dirty="0" smtClean="0"/>
              <a:t>E</a:t>
            </a:r>
            <a:r>
              <a:rPr lang="en-US" sz="3200" baseline="-25000" dirty="0" smtClean="0"/>
              <a:t>2</a:t>
            </a:r>
          </a:p>
          <a:p>
            <a:r>
              <a:rPr lang="en-US" sz="3200" dirty="0" smtClean="0"/>
              <a:t>E</a:t>
            </a:r>
            <a:r>
              <a:rPr lang="en-US" sz="3200" baseline="-25000" dirty="0" smtClean="0"/>
              <a:t>1</a:t>
            </a:r>
          </a:p>
          <a:p>
            <a:r>
              <a:rPr lang="en-US" sz="3200" dirty="0" err="1" smtClean="0"/>
              <a:t>E</a:t>
            </a:r>
            <a:r>
              <a:rPr lang="en-US" sz="3200" baseline="-25000" dirty="0" err="1" smtClean="0"/>
              <a:t>o</a:t>
            </a:r>
            <a:endParaRPr lang="en-US" sz="3200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381000" y="5715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/>
              <a:t>1</a:t>
            </a:r>
            <a:r>
              <a:rPr lang="en-US" sz="3200" b="1" dirty="0" smtClean="0"/>
              <a:t>NIST electron spectroscopy data base</a:t>
            </a:r>
            <a:endParaRPr lang="en-US" sz="3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438400" y="3124200"/>
            <a:ext cx="121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3200" b="1" dirty="0" smtClean="0">
                <a:solidFill>
                  <a:srgbClr val="0070C0"/>
                </a:solidFill>
              </a:rPr>
              <a:t>540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-32.5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-19.8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-15.9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-13.9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181600" y="3200400"/>
            <a:ext cx="121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sz="3200" b="1" dirty="0" smtClean="0"/>
              <a:t>555</a:t>
            </a:r>
          </a:p>
          <a:p>
            <a:r>
              <a:rPr lang="en-US" sz="3200" b="1" dirty="0" smtClean="0"/>
              <a:t>-36.0</a:t>
            </a:r>
          </a:p>
          <a:p>
            <a:r>
              <a:rPr lang="en-US" sz="3200" b="1" dirty="0" smtClean="0"/>
              <a:t>-18.5</a:t>
            </a:r>
          </a:p>
          <a:p>
            <a:r>
              <a:rPr lang="en-US" sz="3200" b="1" dirty="0" smtClean="0"/>
              <a:t>-14.6</a:t>
            </a:r>
          </a:p>
          <a:p>
            <a:r>
              <a:rPr lang="en-US" sz="3200" b="1" dirty="0" smtClean="0"/>
              <a:t>-13.0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0" grpId="0"/>
      <p:bldP spid="32" grpId="0"/>
      <p:bldP spid="33" grpId="0" animBg="1"/>
      <p:bldP spid="47" grpId="0"/>
      <p:bldP spid="48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Comparing Experimental Results vs. Modern Quantum Chemical Calculations (continued)    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05400" y="304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Ex. Gas phase 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762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Infrared vibrations</a:t>
            </a:r>
            <a:endParaRPr lang="en-US" sz="3600" dirty="0"/>
          </a:p>
        </p:txBody>
      </p:sp>
      <p:pic>
        <p:nvPicPr>
          <p:cNvPr id="5" name="Picture 9" descr="water 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4400"/>
            <a:ext cx="6019800" cy="2519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52800"/>
            <a:ext cx="5486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257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0" y="5181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1595 	3657		   3756    </a:t>
            </a:r>
            <a:r>
              <a:rPr lang="en-US" sz="3200" dirty="0" smtClean="0"/>
              <a:t>cm</a:t>
            </a:r>
            <a:r>
              <a:rPr lang="en-US" sz="3200" baseline="30000" dirty="0" smtClean="0"/>
              <a:t>-1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715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STO 31-G Theory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24200" y="5715000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1839		3806		  3902		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nobelprizes.com/nobel/chemistry/images/john_pop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3124200" cy="495156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00600" y="1752600"/>
            <a:ext cx="32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Not too shabby, </a:t>
            </a:r>
          </a:p>
          <a:p>
            <a:r>
              <a:rPr lang="en-US" sz="3600" dirty="0"/>
              <a:t>f</a:t>
            </a:r>
            <a:r>
              <a:rPr lang="en-US" sz="3600" smtClean="0"/>
              <a:t>or </a:t>
            </a:r>
            <a:r>
              <a:rPr lang="en-US" sz="3600" dirty="0" smtClean="0"/>
              <a:t>a dead guy, eh, suckers 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Take a bow, Chemistry Professor John Pople</a:t>
            </a:r>
            <a:r>
              <a:rPr lang="en-US" sz="3600" b="1" baseline="30000" dirty="0" smtClean="0"/>
              <a:t>1</a:t>
            </a:r>
            <a:endParaRPr lang="en-US" sz="3600" b="1" dirty="0" smtClean="0"/>
          </a:p>
          <a:p>
            <a:r>
              <a:rPr lang="en-US" sz="3600" b="1" dirty="0" smtClean="0"/>
              <a:t>Northwestern University:(1965-2005)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49602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aka…God of Quantum Computation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981200"/>
            <a:ext cx="33528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4400" b="1" u="sng" dirty="0" smtClean="0">
                <a:solidFill>
                  <a:srgbClr val="FF0000"/>
                </a:solidFill>
              </a:rPr>
              <a:t>Reading</a:t>
            </a:r>
            <a:r>
              <a:rPr lang="en-US" sz="4400" b="1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/>
            <a:r>
              <a:rPr lang="en-US" sz="4400" dirty="0" smtClean="0">
                <a:solidFill>
                  <a:srgbClr val="FF0000"/>
                </a:solidFill>
              </a:rPr>
              <a:t>Chapter 10:</a:t>
            </a:r>
          </a:p>
          <a:p>
            <a:pPr marL="342900" indent="-342900"/>
            <a:r>
              <a:rPr lang="en-US" sz="4400" dirty="0" smtClean="0"/>
              <a:t>pp. 466-470</a:t>
            </a:r>
          </a:p>
          <a:p>
            <a:pPr marL="342900" indent="-342900"/>
            <a:r>
              <a:rPr lang="en-US" sz="4400" dirty="0" smtClean="0"/>
              <a:t>(do first)</a:t>
            </a:r>
          </a:p>
          <a:p>
            <a:pPr marL="342900" indent="-342900"/>
            <a:r>
              <a:rPr lang="en-US" sz="4400" b="1" dirty="0">
                <a:solidFill>
                  <a:srgbClr val="FF0000"/>
                </a:solidFill>
              </a:rPr>
              <a:t>Chapter 6</a:t>
            </a:r>
          </a:p>
          <a:p>
            <a:pPr marL="342900" indent="-342900"/>
            <a:r>
              <a:rPr lang="en-US" sz="4400" dirty="0"/>
              <a:t>pp. </a:t>
            </a:r>
            <a:r>
              <a:rPr lang="en-US" sz="4400" dirty="0" smtClean="0"/>
              <a:t>243-262</a:t>
            </a:r>
          </a:p>
          <a:p>
            <a:pPr marL="342900" indent="-342900"/>
            <a:r>
              <a:rPr lang="en-US" sz="4400" dirty="0" smtClean="0"/>
              <a:t>(do second)</a:t>
            </a:r>
            <a:endParaRPr lang="en-US" sz="4400" dirty="0"/>
          </a:p>
          <a:p>
            <a:pPr marL="342900" indent="-342900"/>
            <a:endParaRPr lang="en-US" dirty="0" smtClean="0"/>
          </a:p>
        </p:txBody>
      </p:sp>
      <p:pic>
        <p:nvPicPr>
          <p:cNvPr id="39938" name="Picture 2" descr="http://greenupgrader.com/files/2010/08/toilet-c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743200"/>
            <a:ext cx="5181600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524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we’re getting into this week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994953" y="759024"/>
            <a:ext cx="68072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/>
            <a:r>
              <a:rPr lang="en-US" sz="4000" b="1" dirty="0" smtClean="0"/>
              <a:t>Specific heat, </a:t>
            </a:r>
            <a:r>
              <a:rPr lang="en-US" sz="4000" b="1" dirty="0" smtClean="0">
                <a:sym typeface="Symbol"/>
              </a:rPr>
              <a:t>H=enthalpy=</a:t>
            </a:r>
            <a:r>
              <a:rPr lang="en-US" sz="4000" b="1" dirty="0" err="1" smtClean="0">
                <a:sym typeface="Symbol"/>
              </a:rPr>
              <a:t>Q</a:t>
            </a:r>
            <a:r>
              <a:rPr lang="en-US" sz="4000" b="1" baseline="-25000" dirty="0" err="1" smtClean="0">
                <a:sym typeface="Symbol"/>
              </a:rPr>
              <a:t>p</a:t>
            </a:r>
            <a:r>
              <a:rPr lang="en-US" sz="4000" b="1" dirty="0" smtClean="0">
                <a:sym typeface="Symbol"/>
              </a:rPr>
              <a:t> </a:t>
            </a:r>
          </a:p>
          <a:p>
            <a:pPr marL="342900" indent="-342900" algn="ctr"/>
            <a:r>
              <a:rPr lang="en-US" sz="4000" b="1" dirty="0" smtClean="0"/>
              <a:t> and Hess’ Law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dsc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361176" cy="298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657600" y="8382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does stuff do when we throw heat energy into it ???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743200"/>
            <a:ext cx="5029200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52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Dumb Doc Question #3451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81400"/>
            <a:ext cx="2895600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Duh…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It gets `hotter’?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5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934</Words>
  <Application>Microsoft Office PowerPoint</Application>
  <PresentationFormat>On-screen Show (4:3)</PresentationFormat>
  <Paragraphs>200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ChemSketch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Fong, Jerry</cp:lastModifiedBy>
  <cp:revision>216</cp:revision>
  <dcterms:created xsi:type="dcterms:W3CDTF">2013-10-17T01:22:54Z</dcterms:created>
  <dcterms:modified xsi:type="dcterms:W3CDTF">2013-11-11T13:50:16Z</dcterms:modified>
</cp:coreProperties>
</file>