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46" r:id="rId2"/>
    <p:sldId id="347" r:id="rId3"/>
    <p:sldId id="348" r:id="rId4"/>
    <p:sldId id="340" r:id="rId5"/>
    <p:sldId id="341" r:id="rId6"/>
    <p:sldId id="350" r:id="rId7"/>
    <p:sldId id="365" r:id="rId8"/>
    <p:sldId id="342" r:id="rId9"/>
    <p:sldId id="343" r:id="rId10"/>
    <p:sldId id="345" r:id="rId11"/>
    <p:sldId id="366" r:id="rId12"/>
    <p:sldId id="354" r:id="rId13"/>
    <p:sldId id="351" r:id="rId14"/>
    <p:sldId id="352" r:id="rId15"/>
    <p:sldId id="353" r:id="rId16"/>
    <p:sldId id="356" r:id="rId17"/>
    <p:sldId id="371" r:id="rId18"/>
    <p:sldId id="357" r:id="rId19"/>
    <p:sldId id="358" r:id="rId20"/>
    <p:sldId id="360" r:id="rId21"/>
    <p:sldId id="362" r:id="rId22"/>
    <p:sldId id="367" r:id="rId23"/>
    <p:sldId id="368" r:id="rId24"/>
    <p:sldId id="369" r:id="rId25"/>
    <p:sldId id="370" r:id="rId26"/>
    <p:sldId id="36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9F6DAA-D8BE-4FD0-8245-F87A23356AF0}">
          <p14:sldIdLst/>
        </p14:section>
        <p14:section name="Untitled Section" id="{61584A91-D702-441F-82AB-DE788CC454EF}">
          <p14:sldIdLst>
            <p14:sldId id="346"/>
            <p14:sldId id="347"/>
            <p14:sldId id="348"/>
            <p14:sldId id="340"/>
            <p14:sldId id="341"/>
            <p14:sldId id="350"/>
            <p14:sldId id="365"/>
            <p14:sldId id="342"/>
            <p14:sldId id="343"/>
            <p14:sldId id="345"/>
            <p14:sldId id="366"/>
            <p14:sldId id="354"/>
            <p14:sldId id="351"/>
            <p14:sldId id="352"/>
            <p14:sldId id="353"/>
            <p14:sldId id="356"/>
            <p14:sldId id="371"/>
            <p14:sldId id="357"/>
            <p14:sldId id="358"/>
            <p14:sldId id="360"/>
            <p14:sldId id="362"/>
            <p14:sldId id="367"/>
            <p14:sldId id="368"/>
            <p14:sldId id="369"/>
            <p14:sldId id="370"/>
            <p14:sldId id="3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51F52B"/>
    <a:srgbClr val="B09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0C184-104F-4469-A750-5637E1229E2C}" type="datetimeFigureOut">
              <a:rPr lang="en-US" smtClean="0"/>
              <a:pPr/>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93A11-FE1C-46B9-A5A8-4EE9B9A43A7D}" type="slidenum">
              <a:rPr lang="en-US" smtClean="0"/>
              <a:pPr/>
              <a:t>‹#›</a:t>
            </a:fld>
            <a:endParaRPr lang="en-US"/>
          </a:p>
        </p:txBody>
      </p:sp>
    </p:spTree>
    <p:extLst>
      <p:ext uri="{BB962C8B-B14F-4D97-AF65-F5344CB8AC3E}">
        <p14:creationId xmlns:p14="http://schemas.microsoft.com/office/powerpoint/2010/main" val="382696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93A11-FE1C-46B9-A5A8-4EE9B9A43A7D}" type="slidenum">
              <a:rPr lang="en-US" smtClean="0"/>
              <a:pPr/>
              <a:t>3</a:t>
            </a:fld>
            <a:endParaRPr lang="en-US"/>
          </a:p>
        </p:txBody>
      </p:sp>
    </p:spTree>
    <p:extLst>
      <p:ext uri="{BB962C8B-B14F-4D97-AF65-F5344CB8AC3E}">
        <p14:creationId xmlns:p14="http://schemas.microsoft.com/office/powerpoint/2010/main" val="261440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2944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6463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pPr/>
              <a:t>18</a:t>
            </a:fld>
            <a:endParaRPr lang="en-US"/>
          </a:p>
        </p:txBody>
      </p:sp>
    </p:spTree>
    <p:extLst>
      <p:ext uri="{BB962C8B-B14F-4D97-AF65-F5344CB8AC3E}">
        <p14:creationId xmlns:p14="http://schemas.microsoft.com/office/powerpoint/2010/main" val="191693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F93A11-FE1C-46B9-A5A8-4EE9B9A43A7D}" type="slidenum">
              <a:rPr lang="en-US" smtClean="0"/>
              <a:pPr/>
              <a:t>20</a:t>
            </a:fld>
            <a:endParaRPr lang="en-US"/>
          </a:p>
        </p:txBody>
      </p:sp>
    </p:spTree>
    <p:extLst>
      <p:ext uri="{BB962C8B-B14F-4D97-AF65-F5344CB8AC3E}">
        <p14:creationId xmlns:p14="http://schemas.microsoft.com/office/powerpoint/2010/main" val="13875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pPr/>
              <a:t>21</a:t>
            </a:fld>
            <a:endParaRPr lang="en-US"/>
          </a:p>
        </p:txBody>
      </p:sp>
    </p:spTree>
    <p:extLst>
      <p:ext uri="{BB962C8B-B14F-4D97-AF65-F5344CB8AC3E}">
        <p14:creationId xmlns:p14="http://schemas.microsoft.com/office/powerpoint/2010/main" val="278899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C3884-00C3-4487-BFAA-3EE15CFD5BC5}"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D7A3A-3989-418C-BB99-3B3F1E444D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C3884-00C3-4487-BFAA-3EE15CFD5BC5}"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D7A3A-3989-418C-BB99-3B3F1E444D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C3884-00C3-4487-BFAA-3EE15CFD5BC5}"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D7A3A-3989-418C-BB99-3B3F1E444D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C3884-00C3-4487-BFAA-3EE15CFD5BC5}"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D7A3A-3989-418C-BB99-3B3F1E444D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C3884-00C3-4487-BFAA-3EE15CFD5BC5}"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D7A3A-3989-418C-BB99-3B3F1E444D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6C3884-00C3-4487-BFAA-3EE15CFD5BC5}"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D7A3A-3989-418C-BB99-3B3F1E444D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6C3884-00C3-4487-BFAA-3EE15CFD5BC5}" type="datetimeFigureOut">
              <a:rPr lang="en-US" smtClean="0"/>
              <a:pPr/>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D7A3A-3989-418C-BB99-3B3F1E444D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6C3884-00C3-4487-BFAA-3EE15CFD5BC5}" type="datetimeFigureOut">
              <a:rPr lang="en-US" smtClean="0"/>
              <a:pPr/>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D7A3A-3989-418C-BB99-3B3F1E444D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C3884-00C3-4487-BFAA-3EE15CFD5BC5}" type="datetimeFigureOut">
              <a:rPr lang="en-US" smtClean="0"/>
              <a:pPr/>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D7A3A-3989-418C-BB99-3B3F1E444D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C3884-00C3-4487-BFAA-3EE15CFD5BC5}"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D7A3A-3989-418C-BB99-3B3F1E444D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C3884-00C3-4487-BFAA-3EE15CFD5BC5}"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D7A3A-3989-418C-BB99-3B3F1E444D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C3884-00C3-4487-BFAA-3EE15CFD5BC5}" type="datetimeFigureOut">
              <a:rPr lang="en-US" smtClean="0"/>
              <a:pPr/>
              <a:t>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D7A3A-3989-418C-BB99-3B3F1E444D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gif"/><Relationship Id="rId2" Type="http://schemas.openxmlformats.org/officeDocument/2006/relationships/hyperlink" Target="http://www.google.com/url?sa=i&amp;rct=j&amp;q=&amp;esrc=s&amp;frm=1&amp;source=images&amp;cd=&amp;cad=rja&amp;docid=hWziiIv27QAAEM&amp;tbnid=z5brJnREXDUNwM:&amp;ved=0CAUQjRw&amp;url=http://en.wikipedia.org/wiki/Pi_interaction&amp;ei=rgN7Up-OBIOGyAGg5YHICA&amp;psig=AFQjCNFkE5BA2X7LInJhagxxK0wKgoWTOg&amp;ust=1383879907510817"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docid=tWPtyi1Gp0DTrM&amp;tbnid=6Yhmskd_9cs8jM:&amp;ved=0CAUQjRw&amp;url=http://www.chemguide.co.uk/basicorg/bonding/benzene2.html&amp;ei=EwV7UsHDKqP8yAGunIGoBA&amp;psig=AFQjCNGN8218Z5aM46Bh5kFQzXn3jNXxhw&amp;ust=1383880333558874" TargetMode="External"/><Relationship Id="rId5" Type="http://schemas.openxmlformats.org/officeDocument/2006/relationships/image" Target="../media/image21.png"/><Relationship Id="rId4" Type="http://schemas.openxmlformats.org/officeDocument/2006/relationships/hyperlink" Target="http://www.google.com/url?sa=i&amp;rct=j&amp;q=&amp;esrc=s&amp;frm=1&amp;source=images&amp;cd=&amp;docid=dyAv1NxI1D5RgM&amp;tbnid=-U6o7EJfW2NJnM:&amp;ved=0CAUQjRw&amp;url=http://en.wikipedia.org/wiki/Aromaticity&amp;ei=vwR7UtX0D-GsyAGZ34GgBA&amp;psig=AFQjCNGvwXI1QbL_eW7Go5keIV2-y0PVAA&amp;ust=1383880237879596"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JRMWI9WMdbKSDM&amp;tbnid=wdUbtCjRRnu1yM:&amp;ved=&amp;url=http://pages.pomona.edu/~wes04747/chem164/MolZoo/MolZoo.htm&amp;ei=dFclUvrqCIPH2wWY3YDwDw&amp;psig=AFQjCNFJ4jO2LA18KsTFPCMydArkS8hwCw&amp;ust=1378265332390880"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docid=oEXQ3o-Xd-2J4M&amp;tbnid=w6tss_y1ASRTiM:&amp;ved=&amp;url=http://academictree.org/chemistry/peopleinfo.php?pid=68119&amp;ei=ZlklUszKHKHF2AWg_4FA&amp;bvm=bv.51495398,d.b2I&amp;psig=AFQjCNFWorlHk0TnJA_KcE4zdpIn2BeXWg&amp;ust=1378265830993355" TargetMode="Externa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7.bin"/><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url?sa=i&amp;rct=j&amp;q=&amp;esrc=s&amp;frm=1&amp;source=images&amp;cd=&amp;cad=rja&amp;docid=NRhnDj6f4HaN_M&amp;tbnid=71Ln5tQo5HQ56M:&amp;ved=0CAUQjRw&amp;url=http://greenupgrader.com/12759/generating-clean-energy-with-bodily-fluids/&amp;ei=kQd7UszEIejyyAH024HgBA&amp;bvm=bv.56146854,d.aWc&amp;psig=AFQjCNFjuu3I8R2K9nAN95KVp-s3ZqKwxg&amp;ust=138388093805008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wmf"/><Relationship Id="rId10" Type="http://schemas.openxmlformats.org/officeDocument/2006/relationships/image" Target="../media/image10.png"/><Relationship Id="rId4" Type="http://schemas.openxmlformats.org/officeDocument/2006/relationships/image" Target="../media/image8.jpeg"/><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7848600" cy="1200329"/>
          </a:xfrm>
          <a:prstGeom prst="rect">
            <a:avLst/>
          </a:prstGeom>
          <a:solidFill>
            <a:srgbClr val="FFFF00"/>
          </a:solidFill>
        </p:spPr>
        <p:txBody>
          <a:bodyPr wrap="square" rtlCol="0">
            <a:spAutoFit/>
          </a:bodyPr>
          <a:lstStyle/>
          <a:p>
            <a:r>
              <a:rPr lang="en-US" sz="3600" b="1" dirty="0" smtClean="0"/>
              <a:t>How bonds are formed from Pauling MO hybrids: O</a:t>
            </a:r>
            <a:r>
              <a:rPr lang="en-US" sz="3600" b="1" baseline="-25000" dirty="0" smtClean="0"/>
              <a:t>2</a:t>
            </a:r>
            <a:r>
              <a:rPr lang="en-US" sz="3600" b="1" dirty="0" smtClean="0"/>
              <a:t> example</a:t>
            </a:r>
            <a:endParaRPr lang="en-US" sz="3600" b="1" dirty="0"/>
          </a:p>
        </p:txBody>
      </p:sp>
      <p:pic>
        <p:nvPicPr>
          <p:cNvPr id="3" name="Picture 2"/>
          <p:cNvPicPr>
            <a:picLocks noChangeAspect="1"/>
          </p:cNvPicPr>
          <p:nvPr/>
        </p:nvPicPr>
        <p:blipFill>
          <a:blip r:embed="rId2" cstate="print"/>
          <a:stretch>
            <a:fillRect/>
          </a:stretch>
        </p:blipFill>
        <p:spPr>
          <a:xfrm>
            <a:off x="2615713" y="4425323"/>
            <a:ext cx="2222987" cy="2159532"/>
          </a:xfrm>
          <a:prstGeom prst="rect">
            <a:avLst/>
          </a:prstGeom>
        </p:spPr>
      </p:pic>
      <p:pic>
        <p:nvPicPr>
          <p:cNvPr id="5" name="Picture 4"/>
          <p:cNvPicPr>
            <a:picLocks noChangeAspect="1"/>
          </p:cNvPicPr>
          <p:nvPr/>
        </p:nvPicPr>
        <p:blipFill>
          <a:blip r:embed="rId3" cstate="print"/>
          <a:stretch>
            <a:fillRect/>
          </a:stretch>
        </p:blipFill>
        <p:spPr>
          <a:xfrm>
            <a:off x="5715000" y="4425323"/>
            <a:ext cx="2209800" cy="2143125"/>
          </a:xfrm>
          <a:prstGeom prst="rect">
            <a:avLst/>
          </a:prstGeom>
        </p:spPr>
      </p:pic>
      <p:pic>
        <p:nvPicPr>
          <p:cNvPr id="7" name="Picture 6"/>
          <p:cNvPicPr>
            <a:picLocks noChangeAspect="1"/>
          </p:cNvPicPr>
          <p:nvPr/>
        </p:nvPicPr>
        <p:blipFill>
          <a:blip r:embed="rId4" cstate="print"/>
          <a:stretch>
            <a:fillRect/>
          </a:stretch>
        </p:blipFill>
        <p:spPr>
          <a:xfrm>
            <a:off x="4191000" y="2059126"/>
            <a:ext cx="2071144" cy="1141273"/>
          </a:xfrm>
          <a:prstGeom prst="rect">
            <a:avLst/>
          </a:prstGeom>
        </p:spPr>
      </p:pic>
      <p:sp>
        <p:nvSpPr>
          <p:cNvPr id="8" name="TextBox 7"/>
          <p:cNvSpPr txBox="1"/>
          <p:nvPr/>
        </p:nvSpPr>
        <p:spPr>
          <a:xfrm>
            <a:off x="80889" y="2201733"/>
            <a:ext cx="3746987" cy="646331"/>
          </a:xfrm>
          <a:prstGeom prst="rect">
            <a:avLst/>
          </a:prstGeom>
          <a:noFill/>
        </p:spPr>
        <p:txBody>
          <a:bodyPr wrap="square" rtlCol="0">
            <a:spAutoFit/>
          </a:bodyPr>
          <a:lstStyle/>
          <a:p>
            <a:r>
              <a:rPr lang="en-US" sz="3600" dirty="0" smtClean="0"/>
              <a:t>Lewis model for O</a:t>
            </a:r>
            <a:r>
              <a:rPr lang="en-US" sz="3600" baseline="-25000" dirty="0" smtClean="0"/>
              <a:t>2</a:t>
            </a:r>
            <a:endParaRPr lang="en-US" sz="3600" dirty="0"/>
          </a:p>
        </p:txBody>
      </p:sp>
      <p:sp>
        <p:nvSpPr>
          <p:cNvPr id="9" name="TextBox 8"/>
          <p:cNvSpPr txBox="1"/>
          <p:nvPr/>
        </p:nvSpPr>
        <p:spPr>
          <a:xfrm>
            <a:off x="228600" y="3352800"/>
            <a:ext cx="3352800" cy="1077218"/>
          </a:xfrm>
          <a:prstGeom prst="rect">
            <a:avLst/>
          </a:prstGeom>
          <a:noFill/>
        </p:spPr>
        <p:txBody>
          <a:bodyPr wrap="square" rtlCol="0">
            <a:spAutoFit/>
          </a:bodyPr>
          <a:lstStyle/>
          <a:p>
            <a:r>
              <a:rPr lang="en-US" sz="3200" dirty="0" smtClean="0"/>
              <a:t>Pauling </a:t>
            </a:r>
            <a:r>
              <a:rPr lang="en-US" sz="3200" b="1" dirty="0" smtClean="0">
                <a:solidFill>
                  <a:srgbClr val="0070C0"/>
                </a:solidFill>
              </a:rPr>
              <a:t>hybrid MO </a:t>
            </a:r>
            <a:r>
              <a:rPr lang="en-US" sz="3200" dirty="0" smtClean="0"/>
              <a:t>on each O</a:t>
            </a:r>
            <a:endParaRPr lang="en-US" sz="3200" dirty="0"/>
          </a:p>
        </p:txBody>
      </p:sp>
      <p:sp>
        <p:nvSpPr>
          <p:cNvPr id="10" name="TextBox 9"/>
          <p:cNvSpPr txBox="1"/>
          <p:nvPr/>
        </p:nvSpPr>
        <p:spPr>
          <a:xfrm>
            <a:off x="4343400" y="3352800"/>
            <a:ext cx="990600" cy="707886"/>
          </a:xfrm>
          <a:prstGeom prst="rect">
            <a:avLst/>
          </a:prstGeom>
          <a:noFill/>
        </p:spPr>
        <p:txBody>
          <a:bodyPr wrap="square" rtlCol="0">
            <a:spAutoFit/>
          </a:bodyPr>
          <a:lstStyle/>
          <a:p>
            <a:r>
              <a:rPr lang="en-US" sz="4000" b="1" dirty="0" smtClean="0">
                <a:solidFill>
                  <a:srgbClr val="0070C0"/>
                </a:solidFill>
              </a:rPr>
              <a:t>sp</a:t>
            </a:r>
            <a:r>
              <a:rPr lang="en-US" sz="4000" b="1" baseline="30000" dirty="0" smtClean="0">
                <a:solidFill>
                  <a:srgbClr val="0070C0"/>
                </a:solidFill>
              </a:rPr>
              <a:t>2</a:t>
            </a:r>
            <a:endParaRPr lang="en-US" sz="4000" b="1" baseline="30000" dirty="0">
              <a:solidFill>
                <a:srgbClr val="0070C0"/>
              </a:solidFill>
            </a:endParaRPr>
          </a:p>
        </p:txBody>
      </p:sp>
      <p:sp>
        <p:nvSpPr>
          <p:cNvPr id="11" name="TextBox 10"/>
          <p:cNvSpPr txBox="1"/>
          <p:nvPr/>
        </p:nvSpPr>
        <p:spPr>
          <a:xfrm>
            <a:off x="5829300" y="3301218"/>
            <a:ext cx="990600" cy="707886"/>
          </a:xfrm>
          <a:prstGeom prst="rect">
            <a:avLst/>
          </a:prstGeom>
          <a:noFill/>
        </p:spPr>
        <p:txBody>
          <a:bodyPr wrap="square" rtlCol="0">
            <a:spAutoFit/>
          </a:bodyPr>
          <a:lstStyle/>
          <a:p>
            <a:r>
              <a:rPr lang="en-US" sz="4000" b="1" dirty="0" smtClean="0">
                <a:solidFill>
                  <a:srgbClr val="0070C0"/>
                </a:solidFill>
              </a:rPr>
              <a:t>sp</a:t>
            </a:r>
            <a:r>
              <a:rPr lang="en-US" sz="4000" b="1" baseline="30000" dirty="0" smtClean="0">
                <a:solidFill>
                  <a:srgbClr val="0070C0"/>
                </a:solidFill>
              </a:rPr>
              <a:t>2</a:t>
            </a:r>
            <a:endParaRPr lang="en-US" sz="4000" b="1" baseline="30000" dirty="0">
              <a:solidFill>
                <a:srgbClr val="0070C0"/>
              </a:solidFill>
            </a:endParaRPr>
          </a:p>
        </p:txBody>
      </p:sp>
      <p:sp>
        <p:nvSpPr>
          <p:cNvPr id="12" name="TextBox 11"/>
          <p:cNvSpPr txBox="1"/>
          <p:nvPr/>
        </p:nvSpPr>
        <p:spPr>
          <a:xfrm>
            <a:off x="272563" y="4720259"/>
            <a:ext cx="1905000" cy="1569660"/>
          </a:xfrm>
          <a:prstGeom prst="rect">
            <a:avLst/>
          </a:prstGeom>
          <a:noFill/>
        </p:spPr>
        <p:txBody>
          <a:bodyPr wrap="square" rtlCol="0">
            <a:spAutoFit/>
          </a:bodyPr>
          <a:lstStyle/>
          <a:p>
            <a:r>
              <a:rPr lang="en-US" sz="3200" dirty="0" smtClean="0"/>
              <a:t>Picture of separated </a:t>
            </a:r>
            <a:r>
              <a:rPr lang="en-US" sz="3200" b="1" dirty="0" smtClean="0">
                <a:solidFill>
                  <a:srgbClr val="0070C0"/>
                </a:solidFill>
              </a:rPr>
              <a:t>MO</a:t>
            </a:r>
            <a:endParaRPr lang="en-US" sz="3200" b="1" dirty="0">
              <a:solidFill>
                <a:srgbClr val="0070C0"/>
              </a:solidFill>
            </a:endParaRPr>
          </a:p>
        </p:txBody>
      </p:sp>
    </p:spTree>
    <p:extLst>
      <p:ext uri="{BB962C8B-B14F-4D97-AF65-F5344CB8AC3E}">
        <p14:creationId xmlns:p14="http://schemas.microsoft.com/office/powerpoint/2010/main" val="13797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5" name="TextBox 4"/>
          <p:cNvSpPr txBox="1"/>
          <p:nvPr/>
        </p:nvSpPr>
        <p:spPr>
          <a:xfrm>
            <a:off x="609600" y="3369860"/>
            <a:ext cx="7162800" cy="2169825"/>
          </a:xfrm>
          <a:prstGeom prst="rect">
            <a:avLst/>
          </a:prstGeom>
          <a:noFill/>
        </p:spPr>
        <p:txBody>
          <a:bodyPr wrap="square" rtlCol="0">
            <a:spAutoFit/>
          </a:bodyPr>
          <a:lstStyle/>
          <a:p>
            <a:r>
              <a:rPr lang="en-US" sz="2700" dirty="0" smtClean="0">
                <a:solidFill>
                  <a:srgbClr val="000000"/>
                </a:solidFill>
              </a:rPr>
              <a:t>The pi bonds occupy space above and below the sigma bond and thus do not crowd them. The two pi bonds are also on different and perpendicularly aligned planes to minimize pi-pi crowding. </a:t>
            </a:r>
            <a:endParaRPr lang="en-US" sz="2700" dirty="0">
              <a:solidFill>
                <a:srgbClr val="000000"/>
              </a:solidFill>
            </a:endParaRPr>
          </a:p>
        </p:txBody>
      </p:sp>
      <p:sp>
        <p:nvSpPr>
          <p:cNvPr id="6" name="TextBox 5"/>
          <p:cNvSpPr txBox="1"/>
          <p:nvPr/>
        </p:nvSpPr>
        <p:spPr>
          <a:xfrm>
            <a:off x="495300" y="1999754"/>
            <a:ext cx="8458200" cy="923330"/>
          </a:xfrm>
          <a:prstGeom prst="rect">
            <a:avLst/>
          </a:prstGeom>
          <a:solidFill>
            <a:srgbClr val="FFFF00"/>
          </a:solidFill>
        </p:spPr>
        <p:txBody>
          <a:bodyPr wrap="square" rtlCol="0">
            <a:spAutoFit/>
          </a:bodyPr>
          <a:lstStyle/>
          <a:p>
            <a:pPr marL="457200" indent="-457200"/>
            <a:r>
              <a:rPr lang="en-US" sz="2700" b="1" dirty="0" smtClean="0">
                <a:solidFill>
                  <a:srgbClr val="FF0000"/>
                </a:solidFill>
              </a:rPr>
              <a:t>3.	 How can you get all those electrons between carbons in double and triple bonds ? Don’t they repel ?</a:t>
            </a:r>
            <a:endParaRPr lang="en-US" sz="2700" b="1" dirty="0">
              <a:solidFill>
                <a:srgbClr val="FF0000"/>
              </a:solidFill>
            </a:endParaRPr>
          </a:p>
        </p:txBody>
      </p:sp>
    </p:spTree>
    <p:extLst>
      <p:ext uri="{BB962C8B-B14F-4D97-AF65-F5344CB8AC3E}">
        <p14:creationId xmlns:p14="http://schemas.microsoft.com/office/powerpoint/2010/main" val="187814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8153400" cy="1846659"/>
          </a:xfrm>
          <a:prstGeom prst="rect">
            <a:avLst/>
          </a:prstGeom>
          <a:noFill/>
        </p:spPr>
        <p:txBody>
          <a:bodyPr wrap="square" rtlCol="0">
            <a:spAutoFit/>
          </a:bodyPr>
          <a:lstStyle/>
          <a:p>
            <a:r>
              <a:rPr lang="en-US" sz="3200" b="1" dirty="0" smtClean="0">
                <a:solidFill>
                  <a:srgbClr val="0070C0"/>
                </a:solidFill>
              </a:rPr>
              <a:t>Other cool things the Pauling model provides:</a:t>
            </a:r>
          </a:p>
          <a:p>
            <a:endParaRPr lang="en-US" dirty="0" smtClean="0"/>
          </a:p>
          <a:p>
            <a:pPr marL="342900" indent="-342900">
              <a:buAutoNum type="arabicParenR"/>
            </a:pPr>
            <a:r>
              <a:rPr lang="en-US" sz="2800" dirty="0" smtClean="0"/>
              <a:t>How you can get 6,7 even 8 bonds around an atom:</a:t>
            </a:r>
          </a:p>
          <a:p>
            <a:pPr marL="342900" indent="-342900"/>
            <a:r>
              <a:rPr lang="en-US" sz="3600" dirty="0" smtClean="0"/>
              <a:t>		 </a:t>
            </a:r>
            <a:r>
              <a:rPr lang="en-US" sz="3600" b="1" dirty="0" smtClean="0">
                <a:solidFill>
                  <a:srgbClr val="0070C0"/>
                </a:solidFill>
              </a:rPr>
              <a:t>sp</a:t>
            </a:r>
            <a:r>
              <a:rPr lang="en-US" sz="3600" b="1" baseline="30000" dirty="0" smtClean="0">
                <a:solidFill>
                  <a:srgbClr val="0070C0"/>
                </a:solidFill>
              </a:rPr>
              <a:t>3</a:t>
            </a:r>
            <a:r>
              <a:rPr lang="en-US" sz="3600" b="1" dirty="0" smtClean="0">
                <a:solidFill>
                  <a:srgbClr val="0070C0"/>
                </a:solidFill>
              </a:rPr>
              <a:t>d  , sp</a:t>
            </a:r>
            <a:r>
              <a:rPr lang="en-US" sz="3600" b="1" baseline="30000" dirty="0" smtClean="0">
                <a:solidFill>
                  <a:srgbClr val="0070C0"/>
                </a:solidFill>
              </a:rPr>
              <a:t>3</a:t>
            </a:r>
            <a:r>
              <a:rPr lang="en-US" sz="3600" b="1" dirty="0" smtClean="0">
                <a:solidFill>
                  <a:srgbClr val="0070C0"/>
                </a:solidFill>
              </a:rPr>
              <a:t>d</a:t>
            </a:r>
            <a:r>
              <a:rPr lang="en-US" sz="3600" b="1" baseline="30000" dirty="0" smtClean="0">
                <a:solidFill>
                  <a:srgbClr val="0070C0"/>
                </a:solidFill>
              </a:rPr>
              <a:t>2</a:t>
            </a:r>
            <a:r>
              <a:rPr lang="en-US" sz="3600" b="1" dirty="0" smtClean="0">
                <a:solidFill>
                  <a:srgbClr val="0070C0"/>
                </a:solidFill>
              </a:rPr>
              <a:t>, sp</a:t>
            </a:r>
            <a:r>
              <a:rPr lang="en-US" sz="3600" b="1" baseline="30000" dirty="0" smtClean="0">
                <a:solidFill>
                  <a:srgbClr val="0070C0"/>
                </a:solidFill>
              </a:rPr>
              <a:t>3</a:t>
            </a:r>
            <a:r>
              <a:rPr lang="en-US" sz="3600" b="1" dirty="0" smtClean="0">
                <a:solidFill>
                  <a:srgbClr val="0070C0"/>
                </a:solidFill>
              </a:rPr>
              <a:t>d</a:t>
            </a:r>
            <a:r>
              <a:rPr lang="en-US" sz="3600" b="1" baseline="30000" dirty="0" smtClean="0">
                <a:solidFill>
                  <a:srgbClr val="0070C0"/>
                </a:solidFill>
              </a:rPr>
              <a:t>3</a:t>
            </a:r>
            <a:r>
              <a:rPr lang="en-US" sz="3600" b="1" dirty="0" smtClean="0">
                <a:solidFill>
                  <a:srgbClr val="0070C0"/>
                </a:solidFill>
              </a:rPr>
              <a:t>, sp</a:t>
            </a:r>
            <a:r>
              <a:rPr lang="en-US" sz="3600" b="1" baseline="30000" dirty="0" smtClean="0">
                <a:solidFill>
                  <a:srgbClr val="0070C0"/>
                </a:solidFill>
              </a:rPr>
              <a:t>3</a:t>
            </a:r>
            <a:r>
              <a:rPr lang="en-US" sz="3600" b="1" dirty="0" smtClean="0">
                <a:solidFill>
                  <a:srgbClr val="0070C0"/>
                </a:solidFill>
              </a:rPr>
              <a:t>d</a:t>
            </a:r>
            <a:r>
              <a:rPr lang="en-US" sz="3600" b="1" baseline="30000" dirty="0" smtClean="0">
                <a:solidFill>
                  <a:srgbClr val="0070C0"/>
                </a:solidFill>
              </a:rPr>
              <a:t>4</a:t>
            </a:r>
            <a:r>
              <a:rPr lang="en-US" sz="3600" b="1" dirty="0" smtClean="0">
                <a:solidFill>
                  <a:srgbClr val="0070C0"/>
                </a:solidFill>
              </a:rPr>
              <a:t>…  </a:t>
            </a:r>
            <a:endParaRPr lang="en-US" sz="3600" b="1" dirty="0">
              <a:solidFill>
                <a:srgbClr val="0070C0"/>
              </a:solidFill>
            </a:endParaRPr>
          </a:p>
        </p:txBody>
      </p:sp>
      <p:sp>
        <p:nvSpPr>
          <p:cNvPr id="4" name="TextBox 3"/>
          <p:cNvSpPr txBox="1"/>
          <p:nvPr/>
        </p:nvSpPr>
        <p:spPr>
          <a:xfrm>
            <a:off x="152400" y="1740082"/>
            <a:ext cx="8153400" cy="1631216"/>
          </a:xfrm>
          <a:prstGeom prst="rect">
            <a:avLst/>
          </a:prstGeom>
          <a:noFill/>
        </p:spPr>
        <p:txBody>
          <a:bodyPr wrap="square" rtlCol="0">
            <a:spAutoFit/>
          </a:bodyPr>
          <a:lstStyle/>
          <a:p>
            <a:r>
              <a:rPr lang="en-US" sz="3600" dirty="0" smtClean="0"/>
              <a:t>2) </a:t>
            </a:r>
            <a:r>
              <a:rPr lang="en-US" sz="2800" dirty="0" smtClean="0"/>
              <a:t>Why metals stick to ethylene (H</a:t>
            </a:r>
            <a:r>
              <a:rPr lang="en-US" sz="2800" baseline="-25000" dirty="0" smtClean="0"/>
              <a:t>2</a:t>
            </a:r>
            <a:r>
              <a:rPr lang="en-US" sz="2800" dirty="0" smtClean="0"/>
              <a:t>C=CH</a:t>
            </a:r>
            <a:r>
              <a:rPr lang="en-US" sz="2800" baseline="-25000" dirty="0" smtClean="0"/>
              <a:t>2</a:t>
            </a:r>
            <a:r>
              <a:rPr lang="en-US" sz="2800" dirty="0" smtClean="0"/>
              <a:t>) and catalyze its reaction with H</a:t>
            </a:r>
            <a:r>
              <a:rPr lang="en-US" sz="2800" baseline="-25000" dirty="0" smtClean="0"/>
              <a:t>2</a:t>
            </a:r>
            <a:r>
              <a:rPr lang="en-US" sz="2800" dirty="0" smtClean="0"/>
              <a:t> : </a:t>
            </a:r>
          </a:p>
          <a:p>
            <a:r>
              <a:rPr lang="en-US" sz="3200" dirty="0" smtClean="0">
                <a:sym typeface="Symbol"/>
              </a:rPr>
              <a:t>                               </a:t>
            </a:r>
            <a:r>
              <a:rPr lang="en-US" sz="3200" b="1" dirty="0" smtClean="0">
                <a:sym typeface="Symbol"/>
              </a:rPr>
              <a:t></a:t>
            </a:r>
            <a:r>
              <a:rPr lang="en-US" sz="3200" b="1" dirty="0" smtClean="0">
                <a:sym typeface="Wingdings" pitchFamily="2" charset="2"/>
              </a:rPr>
              <a:t></a:t>
            </a:r>
            <a:r>
              <a:rPr lang="en-US" sz="3200" b="1" dirty="0" smtClean="0">
                <a:sym typeface="Symbol"/>
              </a:rPr>
              <a:t> donation</a:t>
            </a:r>
            <a:endParaRPr lang="en-US" sz="3200" b="1" baseline="-25000" dirty="0"/>
          </a:p>
        </p:txBody>
      </p:sp>
      <p:pic>
        <p:nvPicPr>
          <p:cNvPr id="46084" name="Picture 4" descr="http://upload.wikimedia.org/wikipedia/commons/thumb/a/ab/Sigma_donation.JPG/140px-Sigma_donation.JPG">
            <a:hlinkClick r:id="rId2"/>
          </p:cNvPr>
          <p:cNvPicPr>
            <a:picLocks noChangeAspect="1" noChangeArrowheads="1"/>
          </p:cNvPicPr>
          <p:nvPr/>
        </p:nvPicPr>
        <p:blipFill>
          <a:blip r:embed="rId3" cstate="print"/>
          <a:srcRect/>
          <a:stretch>
            <a:fillRect/>
          </a:stretch>
        </p:blipFill>
        <p:spPr bwMode="auto">
          <a:xfrm>
            <a:off x="6705600" y="2209800"/>
            <a:ext cx="2209800" cy="1594213"/>
          </a:xfrm>
          <a:prstGeom prst="rect">
            <a:avLst/>
          </a:prstGeom>
          <a:noFill/>
        </p:spPr>
      </p:pic>
      <p:sp>
        <p:nvSpPr>
          <p:cNvPr id="7" name="TextBox 6"/>
          <p:cNvSpPr txBox="1"/>
          <p:nvPr/>
        </p:nvSpPr>
        <p:spPr>
          <a:xfrm>
            <a:off x="0" y="3810000"/>
            <a:ext cx="8229600" cy="523220"/>
          </a:xfrm>
          <a:prstGeom prst="rect">
            <a:avLst/>
          </a:prstGeom>
          <a:noFill/>
        </p:spPr>
        <p:txBody>
          <a:bodyPr wrap="square" rtlCol="0">
            <a:spAutoFit/>
          </a:bodyPr>
          <a:lstStyle/>
          <a:p>
            <a:r>
              <a:rPr lang="en-US" sz="2800" b="1" dirty="0" smtClean="0"/>
              <a:t>3) Why are all the C-C bonds in </a:t>
            </a:r>
            <a:r>
              <a:rPr lang="en-US" sz="2800" b="1" dirty="0" smtClean="0">
                <a:solidFill>
                  <a:srgbClr val="FF0000"/>
                </a:solidFill>
              </a:rPr>
              <a:t>benzene</a:t>
            </a:r>
            <a:r>
              <a:rPr lang="en-US" sz="2800" b="1" dirty="0" smtClean="0"/>
              <a:t> the same ??</a:t>
            </a:r>
            <a:endParaRPr lang="en-US" sz="2800" b="1" dirty="0"/>
          </a:p>
        </p:txBody>
      </p:sp>
      <p:pic>
        <p:nvPicPr>
          <p:cNvPr id="46086" name="Picture 6" descr="http://upload.wikimedia.org/wikipedia/commons/thumb/0/03/Benzene_resonance_structures.png/220px-Benzene_resonance_structures.png">
            <a:hlinkClick r:id="rId4"/>
          </p:cNvPr>
          <p:cNvPicPr>
            <a:picLocks noChangeAspect="1" noChangeArrowheads="1"/>
          </p:cNvPicPr>
          <p:nvPr/>
        </p:nvPicPr>
        <p:blipFill>
          <a:blip r:embed="rId5" cstate="print"/>
          <a:srcRect/>
          <a:stretch>
            <a:fillRect/>
          </a:stretch>
        </p:blipFill>
        <p:spPr bwMode="auto">
          <a:xfrm>
            <a:off x="381000" y="4345477"/>
            <a:ext cx="2971800" cy="2512523"/>
          </a:xfrm>
          <a:prstGeom prst="rect">
            <a:avLst/>
          </a:prstGeom>
          <a:noFill/>
        </p:spPr>
      </p:pic>
      <p:sp>
        <p:nvSpPr>
          <p:cNvPr id="9" name="TextBox 8"/>
          <p:cNvSpPr txBox="1"/>
          <p:nvPr/>
        </p:nvSpPr>
        <p:spPr>
          <a:xfrm>
            <a:off x="2743200" y="5867400"/>
            <a:ext cx="1905000" cy="646331"/>
          </a:xfrm>
          <a:prstGeom prst="rect">
            <a:avLst/>
          </a:prstGeom>
          <a:noFill/>
        </p:spPr>
        <p:txBody>
          <a:bodyPr wrap="square" rtlCol="0">
            <a:spAutoFit/>
          </a:bodyPr>
          <a:lstStyle/>
          <a:p>
            <a:r>
              <a:rPr lang="en-US" sz="3600" dirty="0" smtClean="0">
                <a:solidFill>
                  <a:srgbClr val="FF0000"/>
                </a:solidFill>
              </a:rPr>
              <a:t>benzene</a:t>
            </a:r>
            <a:endParaRPr lang="en-US" sz="3600" dirty="0">
              <a:solidFill>
                <a:srgbClr val="FF0000"/>
              </a:solidFill>
            </a:endParaRPr>
          </a:p>
        </p:txBody>
      </p:sp>
      <p:pic>
        <p:nvPicPr>
          <p:cNvPr id="46088" name="Picture 8" descr="http://www.chemguide.co.uk/basicorg/bonding/benzenedeloc.GIF">
            <a:hlinkClick r:id="rId6"/>
          </p:cNvPr>
          <p:cNvPicPr>
            <a:picLocks noChangeAspect="1" noChangeArrowheads="1"/>
          </p:cNvPicPr>
          <p:nvPr/>
        </p:nvPicPr>
        <p:blipFill>
          <a:blip r:embed="rId7" cstate="print"/>
          <a:srcRect/>
          <a:stretch>
            <a:fillRect/>
          </a:stretch>
        </p:blipFill>
        <p:spPr bwMode="auto">
          <a:xfrm>
            <a:off x="5867400" y="5181600"/>
            <a:ext cx="2518994" cy="1371600"/>
          </a:xfrm>
          <a:prstGeom prst="rect">
            <a:avLst/>
          </a:prstGeom>
          <a:noFill/>
        </p:spPr>
      </p:pic>
      <p:sp>
        <p:nvSpPr>
          <p:cNvPr id="11" name="Freeform 10"/>
          <p:cNvSpPr/>
          <p:nvPr/>
        </p:nvSpPr>
        <p:spPr>
          <a:xfrm>
            <a:off x="1042587" y="4572000"/>
            <a:ext cx="252813" cy="304800"/>
          </a:xfrm>
          <a:custGeom>
            <a:avLst/>
            <a:gdLst>
              <a:gd name="connsiteX0" fmla="*/ 0 w 267768"/>
              <a:gd name="connsiteY0" fmla="*/ 0 h 222191"/>
              <a:gd name="connsiteX1" fmla="*/ 239282 w 267768"/>
              <a:gd name="connsiteY1" fmla="*/ 76912 h 222191"/>
              <a:gd name="connsiteX2" fmla="*/ 170916 w 267768"/>
              <a:gd name="connsiteY2" fmla="*/ 222191 h 222191"/>
              <a:gd name="connsiteX3" fmla="*/ 170916 w 267768"/>
              <a:gd name="connsiteY3" fmla="*/ 222191 h 222191"/>
            </a:gdLst>
            <a:ahLst/>
            <a:cxnLst>
              <a:cxn ang="0">
                <a:pos x="connsiteX0" y="connsiteY0"/>
              </a:cxn>
              <a:cxn ang="0">
                <a:pos x="connsiteX1" y="connsiteY1"/>
              </a:cxn>
              <a:cxn ang="0">
                <a:pos x="connsiteX2" y="connsiteY2"/>
              </a:cxn>
              <a:cxn ang="0">
                <a:pos x="connsiteX3" y="connsiteY3"/>
              </a:cxn>
            </a:cxnLst>
            <a:rect l="l" t="t" r="r" b="b"/>
            <a:pathLst>
              <a:path w="267768" h="222191">
                <a:moveTo>
                  <a:pt x="0" y="0"/>
                </a:moveTo>
                <a:cubicBezTo>
                  <a:pt x="105398" y="19940"/>
                  <a:pt x="210796" y="39880"/>
                  <a:pt x="239282" y="76912"/>
                </a:cubicBezTo>
                <a:cubicBezTo>
                  <a:pt x="267768" y="113944"/>
                  <a:pt x="170916" y="222191"/>
                  <a:pt x="170916" y="222191"/>
                </a:cubicBezTo>
                <a:lnTo>
                  <a:pt x="170916" y="222191"/>
                </a:lnTo>
              </a:path>
            </a:pathLst>
          </a:custGeom>
          <a:ln w="57150">
            <a:solidFill>
              <a:srgbClr val="FF0000"/>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46034" y="5153114"/>
            <a:ext cx="350377" cy="270617"/>
          </a:xfrm>
          <a:custGeom>
            <a:avLst/>
            <a:gdLst>
              <a:gd name="connsiteX0" fmla="*/ 290557 w 350377"/>
              <a:gd name="connsiteY0" fmla="*/ 0 h 270617"/>
              <a:gd name="connsiteX1" fmla="*/ 316194 w 350377"/>
              <a:gd name="connsiteY1" fmla="*/ 179462 h 270617"/>
              <a:gd name="connsiteX2" fmla="*/ 85458 w 350377"/>
              <a:gd name="connsiteY2" fmla="*/ 247828 h 270617"/>
              <a:gd name="connsiteX3" fmla="*/ 0 w 350377"/>
              <a:gd name="connsiteY3" fmla="*/ 42729 h 270617"/>
            </a:gdLst>
            <a:ahLst/>
            <a:cxnLst>
              <a:cxn ang="0">
                <a:pos x="connsiteX0" y="connsiteY0"/>
              </a:cxn>
              <a:cxn ang="0">
                <a:pos x="connsiteX1" y="connsiteY1"/>
              </a:cxn>
              <a:cxn ang="0">
                <a:pos x="connsiteX2" y="connsiteY2"/>
              </a:cxn>
              <a:cxn ang="0">
                <a:pos x="connsiteX3" y="connsiteY3"/>
              </a:cxn>
            </a:cxnLst>
            <a:rect l="l" t="t" r="r" b="b"/>
            <a:pathLst>
              <a:path w="350377" h="270617">
                <a:moveTo>
                  <a:pt x="290557" y="0"/>
                </a:moveTo>
                <a:cubicBezTo>
                  <a:pt x="320467" y="69078"/>
                  <a:pt x="350377" y="138157"/>
                  <a:pt x="316194" y="179462"/>
                </a:cubicBezTo>
                <a:cubicBezTo>
                  <a:pt x="282011" y="220767"/>
                  <a:pt x="138157" y="270617"/>
                  <a:pt x="85458" y="247828"/>
                </a:cubicBezTo>
                <a:cubicBezTo>
                  <a:pt x="32759" y="225039"/>
                  <a:pt x="16379" y="133884"/>
                  <a:pt x="0" y="42729"/>
                </a:cubicBezTo>
              </a:path>
            </a:pathLst>
          </a:custGeom>
          <a:ln w="47625">
            <a:solidFill>
              <a:srgbClr val="FF0000"/>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62598" y="4658882"/>
            <a:ext cx="266344" cy="340408"/>
          </a:xfrm>
          <a:custGeom>
            <a:avLst/>
            <a:gdLst>
              <a:gd name="connsiteX0" fmla="*/ 112520 w 266344"/>
              <a:gd name="connsiteY0" fmla="*/ 340408 h 340408"/>
              <a:gd name="connsiteX1" fmla="*/ 1424 w 266344"/>
              <a:gd name="connsiteY1" fmla="*/ 195129 h 340408"/>
              <a:gd name="connsiteX2" fmla="*/ 103974 w 266344"/>
              <a:gd name="connsiteY2" fmla="*/ 24213 h 340408"/>
              <a:gd name="connsiteX3" fmla="*/ 266344 w 266344"/>
              <a:gd name="connsiteY3" fmla="*/ 49851 h 340408"/>
            </a:gdLst>
            <a:ahLst/>
            <a:cxnLst>
              <a:cxn ang="0">
                <a:pos x="connsiteX0" y="connsiteY0"/>
              </a:cxn>
              <a:cxn ang="0">
                <a:pos x="connsiteX1" y="connsiteY1"/>
              </a:cxn>
              <a:cxn ang="0">
                <a:pos x="connsiteX2" y="connsiteY2"/>
              </a:cxn>
              <a:cxn ang="0">
                <a:pos x="connsiteX3" y="connsiteY3"/>
              </a:cxn>
            </a:cxnLst>
            <a:rect l="l" t="t" r="r" b="b"/>
            <a:pathLst>
              <a:path w="266344" h="340408">
                <a:moveTo>
                  <a:pt x="112520" y="340408"/>
                </a:moveTo>
                <a:cubicBezTo>
                  <a:pt x="57684" y="294118"/>
                  <a:pt x="2848" y="247828"/>
                  <a:pt x="1424" y="195129"/>
                </a:cubicBezTo>
                <a:cubicBezTo>
                  <a:pt x="0" y="142430"/>
                  <a:pt x="59821" y="48426"/>
                  <a:pt x="103974" y="24213"/>
                </a:cubicBezTo>
                <a:cubicBezTo>
                  <a:pt x="148127" y="0"/>
                  <a:pt x="207235" y="24925"/>
                  <a:pt x="266344" y="49851"/>
                </a:cubicBezTo>
              </a:path>
            </a:pathLst>
          </a:custGeom>
          <a:ln w="60325">
            <a:solidFill>
              <a:srgbClr val="FF0000"/>
            </a:solidFill>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3810000" y="4343400"/>
            <a:ext cx="5181600" cy="954107"/>
          </a:xfrm>
          <a:prstGeom prst="rect">
            <a:avLst/>
          </a:prstGeom>
          <a:noFill/>
        </p:spPr>
        <p:txBody>
          <a:bodyPr wrap="square" rtlCol="0">
            <a:spAutoFit/>
          </a:bodyPr>
          <a:lstStyle/>
          <a:p>
            <a:r>
              <a:rPr lang="en-US" sz="2800" b="1" i="1" dirty="0" smtClean="0">
                <a:solidFill>
                  <a:srgbClr val="FF0000"/>
                </a:solidFill>
              </a:rPr>
              <a:t>Nothing in the way of </a:t>
            </a:r>
            <a:r>
              <a:rPr lang="en-US" sz="2800" b="1" i="1" dirty="0" smtClean="0">
                <a:solidFill>
                  <a:srgbClr val="FF0000"/>
                </a:solidFill>
                <a:sym typeface="Symbol"/>
              </a:rPr>
              <a:t> electrons above the C sigma plane </a:t>
            </a:r>
            <a:endParaRPr lang="en-US" sz="28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linds(horizontal)">
                                      <p:cBhvr>
                                        <p:cTn id="20" dur="500"/>
                                        <p:tgtEl>
                                          <p:spTgt spid="4">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6084"/>
                                        </p:tgtEl>
                                        <p:attrNameLst>
                                          <p:attrName>style.visibility</p:attrName>
                                        </p:attrNameLst>
                                      </p:cBhvr>
                                      <p:to>
                                        <p:strVal val="visible"/>
                                      </p:to>
                                    </p:set>
                                    <p:animEffect transition="in" filter="blinds(horizontal)">
                                      <p:cBhvr>
                                        <p:cTn id="23" dur="500"/>
                                        <p:tgtEl>
                                          <p:spTgt spid="4608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par>
                                <p:cTn id="34" presetID="3" presetClass="entr" presetSubtype="10" fill="hold" nodeType="withEffect">
                                  <p:stCondLst>
                                    <p:cond delay="0"/>
                                  </p:stCondLst>
                                  <p:childTnLst>
                                    <p:set>
                                      <p:cBhvr>
                                        <p:cTn id="35" dur="1" fill="hold">
                                          <p:stCondLst>
                                            <p:cond delay="0"/>
                                          </p:stCondLst>
                                        </p:cTn>
                                        <p:tgtEl>
                                          <p:spTgt spid="46086"/>
                                        </p:tgtEl>
                                        <p:attrNameLst>
                                          <p:attrName>style.visibility</p:attrName>
                                        </p:attrNameLst>
                                      </p:cBhvr>
                                      <p:to>
                                        <p:strVal val="visible"/>
                                      </p:to>
                                    </p:set>
                                    <p:animEffect transition="in" filter="blinds(horizontal)">
                                      <p:cBhvr>
                                        <p:cTn id="36" dur="500"/>
                                        <p:tgtEl>
                                          <p:spTgt spid="4608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linds(horizont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6088"/>
                                        </p:tgtEl>
                                        <p:attrNameLst>
                                          <p:attrName>style.visibility</p:attrName>
                                        </p:attrNameLst>
                                      </p:cBhvr>
                                      <p:to>
                                        <p:strVal val="visible"/>
                                      </p:to>
                                    </p:set>
                                    <p:animEffect transition="in" filter="blinds(horizontal)">
                                      <p:cBhvr>
                                        <p:cTn id="56" dur="500"/>
                                        <p:tgtEl>
                                          <p:spTgt spid="4608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linds(horizontal)">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p:bldP spid="9" grpId="0"/>
      <p:bldP spid="11" grpId="0" animBg="1"/>
      <p:bldP spid="13" grpId="0"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pauling"/>
          <p:cNvPicPr>
            <a:picLocks noChangeAspect="1" noChangeArrowheads="1"/>
          </p:cNvPicPr>
          <p:nvPr/>
        </p:nvPicPr>
        <p:blipFill>
          <a:blip r:embed="rId2" cstate="print"/>
          <a:srcRect/>
          <a:stretch>
            <a:fillRect/>
          </a:stretch>
        </p:blipFill>
        <p:spPr bwMode="auto">
          <a:xfrm>
            <a:off x="762000" y="2057400"/>
            <a:ext cx="3505200" cy="4255221"/>
          </a:xfrm>
          <a:prstGeom prst="rect">
            <a:avLst/>
          </a:prstGeom>
          <a:noFill/>
          <a:ln w="9525">
            <a:noFill/>
            <a:miter lim="800000"/>
            <a:headEnd/>
            <a:tailEnd/>
          </a:ln>
        </p:spPr>
      </p:pic>
      <p:sp>
        <p:nvSpPr>
          <p:cNvPr id="4" name="TextBox 3"/>
          <p:cNvSpPr txBox="1"/>
          <p:nvPr/>
        </p:nvSpPr>
        <p:spPr>
          <a:xfrm>
            <a:off x="381000" y="838200"/>
            <a:ext cx="8534400" cy="1200329"/>
          </a:xfrm>
          <a:prstGeom prst="rect">
            <a:avLst/>
          </a:prstGeom>
          <a:noFill/>
        </p:spPr>
        <p:txBody>
          <a:bodyPr wrap="square" rtlCol="0">
            <a:spAutoFit/>
          </a:bodyPr>
          <a:lstStyle/>
          <a:p>
            <a:r>
              <a:rPr lang="en-US" sz="3600" dirty="0" smtClean="0">
                <a:solidFill>
                  <a:srgbClr val="000000"/>
                </a:solidFill>
              </a:rPr>
              <a:t>“I am awesome ( and </a:t>
            </a:r>
            <a:r>
              <a:rPr lang="en-US" sz="3600" dirty="0" err="1" smtClean="0">
                <a:solidFill>
                  <a:srgbClr val="000000"/>
                </a:solidFill>
              </a:rPr>
              <a:t>kinda</a:t>
            </a:r>
            <a:r>
              <a:rPr lang="en-US" sz="3600" dirty="0" smtClean="0">
                <a:solidFill>
                  <a:srgbClr val="000000"/>
                </a:solidFill>
              </a:rPr>
              <a:t> cute in a geeky way…)”</a:t>
            </a:r>
            <a:endParaRPr lang="en-US" sz="3600" dirty="0">
              <a:solidFill>
                <a:srgbClr val="000000"/>
              </a:solidFill>
            </a:endParaRPr>
          </a:p>
        </p:txBody>
      </p:sp>
      <p:sp>
        <p:nvSpPr>
          <p:cNvPr id="5" name="TextBox 4"/>
          <p:cNvSpPr txBox="1"/>
          <p:nvPr/>
        </p:nvSpPr>
        <p:spPr>
          <a:xfrm>
            <a:off x="457200" y="152400"/>
            <a:ext cx="8686800" cy="584775"/>
          </a:xfrm>
          <a:prstGeom prst="rect">
            <a:avLst/>
          </a:prstGeom>
          <a:noFill/>
        </p:spPr>
        <p:txBody>
          <a:bodyPr wrap="square" rtlCol="0">
            <a:spAutoFit/>
          </a:bodyPr>
          <a:lstStyle/>
          <a:p>
            <a:r>
              <a:rPr lang="en-US" sz="3200" dirty="0" err="1" smtClean="0">
                <a:solidFill>
                  <a:srgbClr val="000000"/>
                </a:solidFill>
              </a:rPr>
              <a:t>Linus</a:t>
            </a:r>
            <a:r>
              <a:rPr lang="en-US" sz="3200" dirty="0" smtClean="0">
                <a:solidFill>
                  <a:srgbClr val="000000"/>
                </a:solidFill>
              </a:rPr>
              <a:t> Pauling: An American Chemical  Genius</a:t>
            </a:r>
          </a:p>
        </p:txBody>
      </p:sp>
      <p:sp>
        <p:nvSpPr>
          <p:cNvPr id="6" name="TextBox 5"/>
          <p:cNvSpPr txBox="1"/>
          <p:nvPr/>
        </p:nvSpPr>
        <p:spPr>
          <a:xfrm>
            <a:off x="4343400" y="1676400"/>
            <a:ext cx="4595813" cy="1077218"/>
          </a:xfrm>
          <a:prstGeom prst="rect">
            <a:avLst/>
          </a:prstGeom>
          <a:noFill/>
        </p:spPr>
        <p:txBody>
          <a:bodyPr wrap="square" rtlCol="0">
            <a:spAutoFit/>
          </a:bodyPr>
          <a:lstStyle/>
          <a:p>
            <a:r>
              <a:rPr lang="en-US" dirty="0" smtClean="0">
                <a:solidFill>
                  <a:srgbClr val="000000"/>
                </a:solidFill>
              </a:rPr>
              <a:t>…</a:t>
            </a:r>
            <a:r>
              <a:rPr lang="en-US" sz="3200" dirty="0" smtClean="0">
                <a:solidFill>
                  <a:srgbClr val="000000"/>
                </a:solidFill>
              </a:rPr>
              <a:t>one of the heroes of Doc’s chemical youth…</a:t>
            </a:r>
            <a:endParaRPr lang="en-US" sz="3200" dirty="0">
              <a:solidFill>
                <a:srgbClr val="000000"/>
              </a:solidFill>
            </a:endParaRPr>
          </a:p>
        </p:txBody>
      </p:sp>
      <p:sp>
        <p:nvSpPr>
          <p:cNvPr id="7" name="Heart 6"/>
          <p:cNvSpPr/>
          <p:nvPr/>
        </p:nvSpPr>
        <p:spPr bwMode="auto">
          <a:xfrm>
            <a:off x="5257800" y="5398221"/>
            <a:ext cx="914400" cy="9144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4548187" y="5436691"/>
            <a:ext cx="1066800" cy="769441"/>
          </a:xfrm>
          <a:prstGeom prst="rect">
            <a:avLst/>
          </a:prstGeom>
          <a:noFill/>
        </p:spPr>
        <p:txBody>
          <a:bodyPr wrap="square" rtlCol="0">
            <a:spAutoFit/>
          </a:bodyPr>
          <a:lstStyle/>
          <a:p>
            <a:r>
              <a:rPr lang="en-US" sz="4400" dirty="0" smtClean="0">
                <a:solidFill>
                  <a:srgbClr val="000000"/>
                </a:solidFill>
                <a:latin typeface="Times New Roman" pitchFamily="18" charset="0"/>
                <a:cs typeface="Times New Roman" pitchFamily="18" charset="0"/>
              </a:rPr>
              <a:t>I</a:t>
            </a:r>
            <a:r>
              <a:rPr lang="en-US" dirty="0" smtClean="0">
                <a:solidFill>
                  <a:srgbClr val="000000"/>
                </a:solidFill>
              </a:rPr>
              <a:t> </a:t>
            </a:r>
            <a:endParaRPr lang="en-US" dirty="0">
              <a:solidFill>
                <a:srgbClr val="000000"/>
              </a:solidFill>
            </a:endParaRPr>
          </a:p>
        </p:txBody>
      </p:sp>
      <p:sp>
        <p:nvSpPr>
          <p:cNvPr id="9" name="TextBox 8"/>
          <p:cNvSpPr txBox="1"/>
          <p:nvPr/>
        </p:nvSpPr>
        <p:spPr>
          <a:xfrm>
            <a:off x="6243637" y="5638800"/>
            <a:ext cx="2743200" cy="707886"/>
          </a:xfrm>
          <a:prstGeom prst="rect">
            <a:avLst/>
          </a:prstGeom>
          <a:noFill/>
        </p:spPr>
        <p:txBody>
          <a:bodyPr wrap="square" rtlCol="0">
            <a:spAutoFit/>
          </a:bodyPr>
          <a:lstStyle/>
          <a:p>
            <a:r>
              <a:rPr lang="en-US" sz="4000" dirty="0" smtClean="0">
                <a:solidFill>
                  <a:srgbClr val="000000"/>
                </a:solidFill>
              </a:rPr>
              <a:t>PAULING</a:t>
            </a:r>
            <a:endParaRPr lang="en-US" sz="4000" dirty="0">
              <a:solidFill>
                <a:srgbClr val="000000"/>
              </a:solidFill>
            </a:endParaRPr>
          </a:p>
        </p:txBody>
      </p:sp>
      <p:sp>
        <p:nvSpPr>
          <p:cNvPr id="10" name="Rectangle 9"/>
          <p:cNvSpPr/>
          <p:nvPr/>
        </p:nvSpPr>
        <p:spPr>
          <a:xfrm>
            <a:off x="4343400" y="2743200"/>
            <a:ext cx="4572000" cy="2923877"/>
          </a:xfrm>
          <a:prstGeom prst="rect">
            <a:avLst/>
          </a:prstGeom>
        </p:spPr>
        <p:txBody>
          <a:bodyPr>
            <a:spAutoFit/>
          </a:bodyPr>
          <a:lstStyle/>
          <a:p>
            <a:pPr marL="285750" indent="-285750">
              <a:buFont typeface="Arial" pitchFamily="34" charset="0"/>
              <a:buChar char="•"/>
            </a:pPr>
            <a:r>
              <a:rPr lang="en-US" sz="2400" b="1" dirty="0" smtClean="0">
                <a:solidFill>
                  <a:srgbClr val="FF0000"/>
                </a:solidFill>
              </a:rPr>
              <a:t>Nobel Prize in Chemistry 1954</a:t>
            </a:r>
          </a:p>
          <a:p>
            <a:pPr marL="285750" indent="-285750">
              <a:buFont typeface="Arial" pitchFamily="34" charset="0"/>
              <a:buChar char="•"/>
            </a:pPr>
            <a:r>
              <a:rPr lang="en-US" sz="2400" b="1" dirty="0" smtClean="0">
                <a:solidFill>
                  <a:srgbClr val="FF0000"/>
                </a:solidFill>
              </a:rPr>
              <a:t>Nobel Peace Prize 1962</a:t>
            </a:r>
          </a:p>
          <a:p>
            <a:pPr marL="285750" indent="-285750">
              <a:buFont typeface="Arial" pitchFamily="34" charset="0"/>
              <a:buChar char="•"/>
            </a:pPr>
            <a:r>
              <a:rPr lang="en-US" sz="2400" b="1" dirty="0" smtClean="0">
                <a:solidFill>
                  <a:srgbClr val="FF0000"/>
                </a:solidFill>
              </a:rPr>
              <a:t>Nearly cracks DNA structure before Watson and Crick without cheating like Watson and Crick, and, with almost no experimental data.</a:t>
            </a:r>
          </a:p>
          <a:p>
            <a:pPr marL="285750" indent="-285750">
              <a:buFont typeface="Arial" pitchFamily="34" charset="0"/>
              <a:buChar char="•"/>
            </a:pPr>
            <a:endParaRPr lang="en-US" sz="1600" b="1" dirty="0"/>
          </a:p>
        </p:txBody>
      </p:sp>
    </p:spTree>
    <p:extLst>
      <p:ext uri="{BB962C8B-B14F-4D97-AF65-F5344CB8AC3E}">
        <p14:creationId xmlns:p14="http://schemas.microsoft.com/office/powerpoint/2010/main" val="8046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linds(horizontal)">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blinds(horizontal)">
                                      <p:cBhvr>
                                        <p:cTn id="33" dur="500"/>
                                        <p:tgtEl>
                                          <p:spTgt spid="10">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blinds(horizontal)">
                                      <p:cBhvr>
                                        <p:cTn id="38" dur="500"/>
                                        <p:tgtEl>
                                          <p:spTgt spid="10">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pauling"/>
          <p:cNvPicPr>
            <a:picLocks noChangeAspect="1" noChangeArrowheads="1"/>
          </p:cNvPicPr>
          <p:nvPr/>
        </p:nvPicPr>
        <p:blipFill>
          <a:blip r:embed="rId2" cstate="print"/>
          <a:srcRect/>
          <a:stretch>
            <a:fillRect/>
          </a:stretch>
        </p:blipFill>
        <p:spPr bwMode="auto">
          <a:xfrm>
            <a:off x="228600" y="2089117"/>
            <a:ext cx="4142758" cy="5029200"/>
          </a:xfrm>
          <a:prstGeom prst="rect">
            <a:avLst/>
          </a:prstGeom>
          <a:noFill/>
          <a:ln w="9525">
            <a:noFill/>
            <a:miter lim="800000"/>
            <a:headEnd/>
            <a:tailEnd/>
          </a:ln>
        </p:spPr>
      </p:pic>
      <p:sp>
        <p:nvSpPr>
          <p:cNvPr id="4" name="TextBox 3"/>
          <p:cNvSpPr txBox="1"/>
          <p:nvPr/>
        </p:nvSpPr>
        <p:spPr>
          <a:xfrm>
            <a:off x="4533900" y="2209800"/>
            <a:ext cx="4648200" cy="2800767"/>
          </a:xfrm>
          <a:prstGeom prst="rect">
            <a:avLst/>
          </a:prstGeom>
          <a:noFill/>
        </p:spPr>
        <p:txBody>
          <a:bodyPr wrap="square" rtlCol="0">
            <a:spAutoFit/>
          </a:bodyPr>
          <a:lstStyle/>
          <a:p>
            <a:r>
              <a:rPr lang="en-US" sz="4400" dirty="0" smtClean="0"/>
              <a:t>FYI: You are </a:t>
            </a:r>
            <a:r>
              <a:rPr lang="en-US" sz="4400" u="sng" dirty="0" smtClean="0"/>
              <a:t>all</a:t>
            </a:r>
            <a:r>
              <a:rPr lang="en-US" sz="4400" dirty="0" smtClean="0"/>
              <a:t>  the great, great grandchildren of </a:t>
            </a:r>
            <a:r>
              <a:rPr lang="en-US" sz="4400" dirty="0" smtClean="0">
                <a:solidFill>
                  <a:srgbClr val="FF0000"/>
                </a:solidFill>
              </a:rPr>
              <a:t>Linus Pauling </a:t>
            </a:r>
            <a:r>
              <a:rPr lang="en-US" sz="4400" dirty="0" smtClean="0"/>
              <a:t>!!!</a:t>
            </a:r>
            <a:endParaRPr lang="en-US" sz="4400" dirty="0"/>
          </a:p>
        </p:txBody>
      </p:sp>
      <p:sp>
        <p:nvSpPr>
          <p:cNvPr id="5" name="Rectangle 4"/>
          <p:cNvSpPr/>
          <p:nvPr/>
        </p:nvSpPr>
        <p:spPr>
          <a:xfrm>
            <a:off x="-76200" y="152400"/>
            <a:ext cx="9220200" cy="1938992"/>
          </a:xfrm>
          <a:prstGeom prst="rect">
            <a:avLst/>
          </a:prstGeom>
          <a:solidFill>
            <a:srgbClr val="FFFF00"/>
          </a:solidFill>
        </p:spPr>
        <p:txBody>
          <a:bodyPr wrap="square">
            <a:spAutoFit/>
          </a:bodyPr>
          <a:lstStyle/>
          <a:p>
            <a:r>
              <a:rPr lang="en-US" sz="4000" dirty="0" smtClean="0">
                <a:solidFill>
                  <a:srgbClr val="000000"/>
                </a:solidFill>
              </a:rPr>
              <a:t> </a:t>
            </a:r>
            <a:r>
              <a:rPr lang="en-US" sz="4000" b="1" dirty="0" smtClean="0">
                <a:solidFill>
                  <a:srgbClr val="FF0000"/>
                </a:solidFill>
              </a:rPr>
              <a:t>Keen intuition </a:t>
            </a:r>
            <a:r>
              <a:rPr lang="en-US" sz="4000" b="1" dirty="0">
                <a:solidFill>
                  <a:srgbClr val="FF0000"/>
                </a:solidFill>
              </a:rPr>
              <a:t>+ mathematical rigor + outside the </a:t>
            </a:r>
            <a:r>
              <a:rPr lang="en-US" sz="4000" b="1" dirty="0" smtClean="0">
                <a:solidFill>
                  <a:srgbClr val="FF0000"/>
                </a:solidFill>
              </a:rPr>
              <a:t>box thinking +…he’s was a really nice guy and an inspired teacher  </a:t>
            </a:r>
            <a:r>
              <a:rPr lang="en-US" sz="4000" dirty="0" smtClean="0">
                <a:solidFill>
                  <a:srgbClr val="000000"/>
                </a:solidFill>
              </a:rPr>
              <a:t>!</a:t>
            </a:r>
            <a:endParaRPr lang="en-US" sz="4000" dirty="0">
              <a:solidFill>
                <a:srgbClr val="000000"/>
              </a:solidFill>
            </a:endParaRPr>
          </a:p>
        </p:txBody>
      </p:sp>
    </p:spTree>
    <p:extLst>
      <p:ext uri="{BB962C8B-B14F-4D97-AF65-F5344CB8AC3E}">
        <p14:creationId xmlns:p14="http://schemas.microsoft.com/office/powerpoint/2010/main" val="160021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ages.pomona.edu/~wes04747/chem164/MolZoo/EBW.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1" y="133431"/>
            <a:ext cx="3048000" cy="3374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pauling"/>
          <p:cNvPicPr>
            <a:picLocks noChangeAspect="1" noChangeArrowheads="1"/>
          </p:cNvPicPr>
          <p:nvPr/>
        </p:nvPicPr>
        <p:blipFill>
          <a:blip r:embed="rId4" cstate="print"/>
          <a:srcRect/>
          <a:stretch>
            <a:fillRect/>
          </a:stretch>
        </p:blipFill>
        <p:spPr bwMode="auto">
          <a:xfrm>
            <a:off x="314325" y="133431"/>
            <a:ext cx="2971800" cy="3607687"/>
          </a:xfrm>
          <a:prstGeom prst="rect">
            <a:avLst/>
          </a:prstGeom>
          <a:noFill/>
          <a:ln w="9525">
            <a:noFill/>
            <a:miter lim="800000"/>
            <a:headEnd/>
            <a:tailEnd/>
          </a:ln>
        </p:spPr>
      </p:pic>
      <p:sp>
        <p:nvSpPr>
          <p:cNvPr id="3" name="TextBox 2"/>
          <p:cNvSpPr txBox="1"/>
          <p:nvPr/>
        </p:nvSpPr>
        <p:spPr>
          <a:xfrm>
            <a:off x="3810000" y="3657600"/>
            <a:ext cx="5181599" cy="2739211"/>
          </a:xfrm>
          <a:prstGeom prst="rect">
            <a:avLst/>
          </a:prstGeom>
          <a:noFill/>
        </p:spPr>
        <p:txBody>
          <a:bodyPr wrap="square" rtlCol="0">
            <a:spAutoFit/>
          </a:bodyPr>
          <a:lstStyle/>
          <a:p>
            <a:r>
              <a:rPr lang="en-US" sz="3200" dirty="0" smtClean="0"/>
              <a:t>E. Bright Wilson</a:t>
            </a:r>
          </a:p>
          <a:p>
            <a:r>
              <a:rPr lang="en-US" dirty="0" smtClean="0"/>
              <a:t> </a:t>
            </a:r>
            <a:r>
              <a:rPr lang="en-US" sz="2800" dirty="0" smtClean="0"/>
              <a:t>Harvard University, Chemistry</a:t>
            </a:r>
          </a:p>
          <a:p>
            <a:pPr marL="285750" indent="-285750">
              <a:buFont typeface="Arial" pitchFamily="34" charset="0"/>
              <a:buChar char="•"/>
            </a:pPr>
            <a:r>
              <a:rPr lang="en-US" sz="2800" dirty="0" smtClean="0"/>
              <a:t>National Medal of Science 1975</a:t>
            </a:r>
          </a:p>
          <a:p>
            <a:pPr marL="285750" indent="-285750">
              <a:buFont typeface="Arial" pitchFamily="34" charset="0"/>
              <a:buChar char="•"/>
            </a:pPr>
            <a:r>
              <a:rPr lang="en-US" sz="2800" dirty="0" smtClean="0"/>
              <a:t>T.W. Richards Endowed Chair</a:t>
            </a:r>
          </a:p>
          <a:p>
            <a:pPr marL="285750" indent="-285750">
              <a:buFont typeface="Arial" pitchFamily="34" charset="0"/>
              <a:buChar char="•"/>
            </a:pPr>
            <a:r>
              <a:rPr lang="en-US" sz="2800" dirty="0" smtClean="0"/>
              <a:t>His son (Ken)wins Nobel in Physics (Cornell Univ.) </a:t>
            </a:r>
            <a:endParaRPr lang="en-US" sz="2800" dirty="0"/>
          </a:p>
        </p:txBody>
      </p:sp>
      <p:sp>
        <p:nvSpPr>
          <p:cNvPr id="6" name="TextBox 5"/>
          <p:cNvSpPr txBox="1"/>
          <p:nvPr/>
        </p:nvSpPr>
        <p:spPr>
          <a:xfrm>
            <a:off x="23813" y="3962400"/>
            <a:ext cx="3938588" cy="2677656"/>
          </a:xfrm>
          <a:prstGeom prst="rect">
            <a:avLst/>
          </a:prstGeom>
          <a:noFill/>
        </p:spPr>
        <p:txBody>
          <a:bodyPr wrap="square" rtlCol="0">
            <a:spAutoFit/>
          </a:bodyPr>
          <a:lstStyle/>
          <a:p>
            <a:r>
              <a:rPr lang="en-US" sz="3200" dirty="0" smtClean="0"/>
              <a:t>Linus Pauling</a:t>
            </a:r>
          </a:p>
          <a:p>
            <a:r>
              <a:rPr lang="en-US" sz="2800" dirty="0" smtClean="0"/>
              <a:t>Cal Tech, Chemistry </a:t>
            </a:r>
          </a:p>
          <a:p>
            <a:pPr marL="285750" indent="-285750">
              <a:buFont typeface="Arial" pitchFamily="34" charset="0"/>
              <a:buChar char="•"/>
            </a:pPr>
            <a:r>
              <a:rPr lang="en-US" sz="2800" dirty="0" smtClean="0"/>
              <a:t>Nobel Prize in Chemistry 1954</a:t>
            </a:r>
          </a:p>
          <a:p>
            <a:pPr marL="285750" indent="-285750">
              <a:buFont typeface="Arial" pitchFamily="34" charset="0"/>
              <a:buChar char="•"/>
            </a:pPr>
            <a:r>
              <a:rPr lang="en-US" sz="2800" dirty="0" smtClean="0"/>
              <a:t>Nobel Peace Prize 1962</a:t>
            </a:r>
          </a:p>
          <a:p>
            <a:pPr marL="285750" indent="-285750">
              <a:buFont typeface="Arial" pitchFamily="34" charset="0"/>
              <a:buChar char="•"/>
            </a:pPr>
            <a:endParaRPr lang="en-US" sz="2400" dirty="0"/>
          </a:p>
        </p:txBody>
      </p:sp>
      <p:cxnSp>
        <p:nvCxnSpPr>
          <p:cNvPr id="7" name="Straight Arrow Connector 6"/>
          <p:cNvCxnSpPr/>
          <p:nvPr/>
        </p:nvCxnSpPr>
        <p:spPr bwMode="auto">
          <a:xfrm>
            <a:off x="3276600" y="2133600"/>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7467600" y="2019381"/>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4992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cademictree.org/photo/cache.068119.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3678"/>
            <a:ext cx="4342119" cy="43421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4615901"/>
            <a:ext cx="4495800" cy="1938992"/>
          </a:xfrm>
          <a:prstGeom prst="rect">
            <a:avLst/>
          </a:prstGeom>
          <a:noFill/>
        </p:spPr>
        <p:txBody>
          <a:bodyPr wrap="square" rtlCol="0">
            <a:spAutoFit/>
          </a:bodyPr>
          <a:lstStyle/>
          <a:p>
            <a:r>
              <a:rPr lang="en-US" sz="3600" dirty="0" smtClean="0"/>
              <a:t>R. L. </a:t>
            </a:r>
            <a:r>
              <a:rPr lang="en-US" sz="3600" dirty="0" err="1" smtClean="0"/>
              <a:t>Kuczkowski</a:t>
            </a:r>
            <a:endParaRPr lang="en-US" sz="3600" dirty="0" smtClean="0"/>
          </a:p>
          <a:p>
            <a:r>
              <a:rPr lang="en-US" sz="2800" dirty="0" smtClean="0"/>
              <a:t>University of Michigan, Chemistry Department Chair</a:t>
            </a:r>
          </a:p>
          <a:p>
            <a:r>
              <a:rPr lang="en-US" sz="2800" dirty="0" smtClean="0"/>
              <a:t>Doc’s favorite</a:t>
            </a:r>
            <a:r>
              <a:rPr lang="en-US" sz="2800" smtClean="0"/>
              <a:t>, best mentor </a:t>
            </a:r>
            <a:endParaRPr lang="en-US" sz="2800" dirty="0"/>
          </a:p>
        </p:txBody>
      </p:sp>
      <p:cxnSp>
        <p:nvCxnSpPr>
          <p:cNvPr id="4" name="Straight Arrow Connector 3"/>
          <p:cNvCxnSpPr/>
          <p:nvPr/>
        </p:nvCxnSpPr>
        <p:spPr bwMode="auto">
          <a:xfrm>
            <a:off x="3870843" y="2162175"/>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pic>
        <p:nvPicPr>
          <p:cNvPr id="5" name="Picture 7" descr="madsci1"/>
          <p:cNvPicPr>
            <a:picLocks noChangeAspect="1" noChangeArrowheads="1"/>
          </p:cNvPicPr>
          <p:nvPr/>
        </p:nvPicPr>
        <p:blipFill>
          <a:blip r:embed="rId4" cstate="print"/>
          <a:srcRect/>
          <a:stretch>
            <a:fillRect/>
          </a:stretch>
        </p:blipFill>
        <p:spPr bwMode="auto">
          <a:xfrm>
            <a:off x="4648200" y="573890"/>
            <a:ext cx="3025998" cy="2940358"/>
          </a:xfrm>
          <a:prstGeom prst="rect">
            <a:avLst/>
          </a:prstGeom>
          <a:noFill/>
          <a:ln w="9525">
            <a:noFill/>
            <a:miter lim="800000"/>
            <a:headEnd/>
            <a:tailEnd/>
          </a:ln>
        </p:spPr>
      </p:pic>
      <p:sp>
        <p:nvSpPr>
          <p:cNvPr id="3" name="TextBox 2"/>
          <p:cNvSpPr txBox="1"/>
          <p:nvPr/>
        </p:nvSpPr>
        <p:spPr>
          <a:xfrm>
            <a:off x="4495800" y="3514248"/>
            <a:ext cx="4800600" cy="1938992"/>
          </a:xfrm>
          <a:prstGeom prst="rect">
            <a:avLst/>
          </a:prstGeom>
          <a:noFill/>
        </p:spPr>
        <p:txBody>
          <a:bodyPr wrap="square" rtlCol="0">
            <a:spAutoFit/>
          </a:bodyPr>
          <a:lstStyle/>
          <a:p>
            <a:r>
              <a:rPr lang="en-US" sz="3600" dirty="0" smtClean="0"/>
              <a:t>‘Doc’ Fong</a:t>
            </a:r>
          </a:p>
          <a:p>
            <a:r>
              <a:rPr lang="en-US" sz="2800" dirty="0" smtClean="0"/>
              <a:t>SUNY Alfred State Chemistry</a:t>
            </a:r>
          </a:p>
          <a:p>
            <a:r>
              <a:rPr lang="en-US" sz="2800" dirty="0" smtClean="0"/>
              <a:t>Director, Forensic Science Technology (and nut case)</a:t>
            </a:r>
            <a:endParaRPr lang="en-US" sz="2800" dirty="0"/>
          </a:p>
        </p:txBody>
      </p:sp>
      <p:cxnSp>
        <p:nvCxnSpPr>
          <p:cNvPr id="7" name="Straight Arrow Connector 6"/>
          <p:cNvCxnSpPr/>
          <p:nvPr/>
        </p:nvCxnSpPr>
        <p:spPr bwMode="auto">
          <a:xfrm>
            <a:off x="6762750" y="1886040"/>
            <a:ext cx="671512"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
        <p:nvSpPr>
          <p:cNvPr id="11" name="TextBox 10"/>
          <p:cNvSpPr txBox="1"/>
          <p:nvPr/>
        </p:nvSpPr>
        <p:spPr>
          <a:xfrm>
            <a:off x="7483700" y="1390811"/>
            <a:ext cx="1752600" cy="646331"/>
          </a:xfrm>
          <a:prstGeom prst="rect">
            <a:avLst/>
          </a:prstGeom>
          <a:noFill/>
        </p:spPr>
        <p:txBody>
          <a:bodyPr wrap="square" rtlCol="0">
            <a:spAutoFit/>
          </a:bodyPr>
          <a:lstStyle/>
          <a:p>
            <a:r>
              <a:rPr lang="en-US" sz="3600" dirty="0" smtClean="0"/>
              <a:t>YOU !</a:t>
            </a:r>
            <a:endParaRPr lang="en-US" sz="3600" dirty="0"/>
          </a:p>
        </p:txBody>
      </p:sp>
      <p:pic>
        <p:nvPicPr>
          <p:cNvPr id="6" name="Picture 5"/>
          <p:cNvPicPr>
            <a:picLocks noChangeAspect="1"/>
          </p:cNvPicPr>
          <p:nvPr/>
        </p:nvPicPr>
        <p:blipFill>
          <a:blip r:embed="rId5" cstate="print"/>
          <a:stretch>
            <a:fillRect/>
          </a:stretch>
        </p:blipFill>
        <p:spPr>
          <a:xfrm>
            <a:off x="7046043" y="2188243"/>
            <a:ext cx="1994874" cy="1326005"/>
          </a:xfrm>
          <a:prstGeom prst="rect">
            <a:avLst/>
          </a:prstGeom>
        </p:spPr>
      </p:pic>
    </p:spTree>
    <p:extLst>
      <p:ext uri="{BB962C8B-B14F-4D97-AF65-F5344CB8AC3E}">
        <p14:creationId xmlns:p14="http://schemas.microsoft.com/office/powerpoint/2010/main" val="368782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z="4000" dirty="0"/>
              <a:t>Problems with Pauling Valence Bond (LCAO) </a:t>
            </a:r>
            <a:r>
              <a:rPr lang="en-US" sz="4000" dirty="0" smtClean="0"/>
              <a:t>Model</a:t>
            </a:r>
            <a:endParaRPr lang="en-US" sz="4000" dirty="0"/>
          </a:p>
        </p:txBody>
      </p:sp>
      <p:sp>
        <p:nvSpPr>
          <p:cNvPr id="61443" name="Text Box 3"/>
          <p:cNvSpPr txBox="1">
            <a:spLocks noChangeArrowheads="1"/>
          </p:cNvSpPr>
          <p:nvPr/>
        </p:nvSpPr>
        <p:spPr bwMode="auto">
          <a:xfrm>
            <a:off x="152400" y="1600200"/>
            <a:ext cx="7239000" cy="5078313"/>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sz="2800" b="1" dirty="0">
                <a:solidFill>
                  <a:srgbClr val="FF0066"/>
                </a:solidFill>
                <a:effectLst>
                  <a:outerShdw blurRad="38100" dist="38100" dir="2700000" algn="tl">
                    <a:srgbClr val="C0C0C0"/>
                  </a:outerShdw>
                </a:effectLst>
              </a:rPr>
              <a:t>Fails to provide procedure to determine the numeric details of molecular energy and spectra  </a:t>
            </a:r>
          </a:p>
          <a:p>
            <a:pPr>
              <a:spcBef>
                <a:spcPct val="50000"/>
              </a:spcBef>
              <a:buFont typeface="Wingdings" pitchFamily="2" charset="2"/>
              <a:buNone/>
            </a:pPr>
            <a:r>
              <a:rPr lang="en-US" sz="2800" b="1" i="1" dirty="0">
                <a:solidFill>
                  <a:srgbClr val="000000"/>
                </a:solidFill>
                <a:effectLst>
                  <a:outerShdw blurRad="38100" dist="38100" dir="2700000" algn="tl">
                    <a:srgbClr val="C0C0C0"/>
                  </a:outerShdw>
                </a:effectLst>
              </a:rPr>
              <a:t>translation…can’t compute a stinking thing</a:t>
            </a:r>
          </a:p>
          <a:p>
            <a:pPr>
              <a:spcBef>
                <a:spcPct val="50000"/>
              </a:spcBef>
              <a:buFont typeface="Wingdings" pitchFamily="2" charset="2"/>
              <a:buChar char="ü"/>
            </a:pPr>
            <a:r>
              <a:rPr lang="en-US" sz="2800" b="1" dirty="0">
                <a:solidFill>
                  <a:srgbClr val="FF0066"/>
                </a:solidFill>
                <a:effectLst>
                  <a:outerShdw blurRad="38100" dist="38100" dir="2700000" algn="tl">
                    <a:srgbClr val="C0C0C0"/>
                  </a:outerShdw>
                </a:effectLst>
              </a:rPr>
              <a:t>Doesn’t allow  adjustments for </a:t>
            </a:r>
            <a:r>
              <a:rPr lang="en-US" sz="2800" b="1" dirty="0" smtClean="0">
                <a:solidFill>
                  <a:srgbClr val="FF0066"/>
                </a:solidFill>
                <a:effectLst>
                  <a:outerShdw blurRad="38100" dist="38100" dir="2700000" algn="tl">
                    <a:srgbClr val="C0C0C0"/>
                  </a:outerShdw>
                </a:effectLst>
              </a:rPr>
              <a:t>changes </a:t>
            </a:r>
            <a:r>
              <a:rPr lang="en-US" sz="2800" b="1" dirty="0">
                <a:solidFill>
                  <a:srgbClr val="FF0066"/>
                </a:solidFill>
                <a:effectLst>
                  <a:outerShdw blurRad="38100" dist="38100" dir="2700000" algn="tl">
                    <a:srgbClr val="C0C0C0"/>
                  </a:outerShdw>
                </a:effectLst>
              </a:rPr>
              <a:t>of atoms bonded to the central atom</a:t>
            </a:r>
          </a:p>
          <a:p>
            <a:pPr>
              <a:spcBef>
                <a:spcPct val="50000"/>
              </a:spcBef>
              <a:buFont typeface="Wingdings" pitchFamily="2" charset="2"/>
              <a:buNone/>
            </a:pPr>
            <a:r>
              <a:rPr lang="en-US" sz="2800" i="1" dirty="0">
                <a:solidFill>
                  <a:srgbClr val="000000"/>
                </a:solidFill>
                <a:effectLst>
                  <a:outerShdw blurRad="38100" dist="38100" dir="2700000" algn="tl">
                    <a:srgbClr val="C0C0C0"/>
                  </a:outerShdw>
                </a:effectLst>
              </a:rPr>
              <a:t>Example: can’t distinguish electronic shape or density of CH</a:t>
            </a:r>
            <a:r>
              <a:rPr lang="en-US" sz="2800" i="1" baseline="-25000" dirty="0">
                <a:solidFill>
                  <a:srgbClr val="000000"/>
                </a:solidFill>
                <a:effectLst>
                  <a:outerShdw blurRad="38100" dist="38100" dir="2700000" algn="tl">
                    <a:srgbClr val="C0C0C0"/>
                  </a:outerShdw>
                </a:effectLst>
              </a:rPr>
              <a:t>4 </a:t>
            </a:r>
            <a:r>
              <a:rPr lang="en-US" sz="2800" i="1" dirty="0" err="1">
                <a:solidFill>
                  <a:srgbClr val="000000"/>
                </a:solidFill>
                <a:effectLst>
                  <a:outerShdw blurRad="38100" dist="38100" dir="2700000" algn="tl">
                    <a:srgbClr val="C0C0C0"/>
                  </a:outerShdw>
                </a:effectLst>
              </a:rPr>
              <a:t>vs</a:t>
            </a:r>
            <a:r>
              <a:rPr lang="en-US" sz="2800" i="1" dirty="0">
                <a:solidFill>
                  <a:srgbClr val="000000"/>
                </a:solidFill>
                <a:effectLst>
                  <a:outerShdw blurRad="38100" dist="38100" dir="2700000" algn="tl">
                    <a:srgbClr val="C0C0C0"/>
                  </a:outerShdw>
                </a:effectLst>
              </a:rPr>
              <a:t> CF</a:t>
            </a:r>
            <a:r>
              <a:rPr lang="en-US" sz="2800" i="1" baseline="-25000" dirty="0">
                <a:solidFill>
                  <a:srgbClr val="000000"/>
                </a:solidFill>
                <a:effectLst>
                  <a:outerShdw blurRad="38100" dist="38100" dir="2700000" algn="tl">
                    <a:srgbClr val="C0C0C0"/>
                  </a:outerShdw>
                </a:effectLst>
              </a:rPr>
              <a:t>4</a:t>
            </a:r>
            <a:r>
              <a:rPr lang="en-US" sz="2800" i="1" dirty="0">
                <a:solidFill>
                  <a:srgbClr val="000000"/>
                </a:solidFill>
                <a:effectLst>
                  <a:outerShdw blurRad="38100" dist="38100" dir="2700000" algn="tl">
                    <a:srgbClr val="C0C0C0"/>
                  </a:outerShdw>
                </a:effectLst>
              </a:rPr>
              <a:t> except with `electronegativity’ and vague sketches</a:t>
            </a:r>
          </a:p>
          <a:p>
            <a:pPr>
              <a:spcBef>
                <a:spcPct val="50000"/>
              </a:spcBef>
              <a:buFont typeface="Wingdings" pitchFamily="2" charset="2"/>
              <a:buNone/>
            </a:pPr>
            <a:endParaRPr lang="en-US" sz="2000" i="1" dirty="0">
              <a:solidFill>
                <a:srgbClr val="000000"/>
              </a:solidFill>
              <a:effectLst>
                <a:outerShdw blurRad="38100" dist="38100" dir="2700000" algn="tl">
                  <a:srgbClr val="C0C0C0"/>
                </a:outerShdw>
              </a:effectLst>
            </a:endParaRPr>
          </a:p>
        </p:txBody>
      </p:sp>
      <p:pic>
        <p:nvPicPr>
          <p:cNvPr id="61445" name="Picture 5" descr="Pauling_Vit_C_Book_Cover"/>
          <p:cNvPicPr>
            <a:picLocks noChangeAspect="1" noChangeArrowheads="1"/>
          </p:cNvPicPr>
          <p:nvPr/>
        </p:nvPicPr>
        <p:blipFill>
          <a:blip r:embed="rId2" cstate="print"/>
          <a:srcRect/>
          <a:stretch>
            <a:fillRect/>
          </a:stretch>
        </p:blipFill>
        <p:spPr bwMode="auto">
          <a:xfrm>
            <a:off x="6705600" y="2057400"/>
            <a:ext cx="2438400" cy="2667000"/>
          </a:xfrm>
          <a:prstGeom prst="rect">
            <a:avLst/>
          </a:prstGeom>
          <a:noFill/>
        </p:spPr>
      </p:pic>
    </p:spTree>
    <p:extLst>
      <p:ext uri="{BB962C8B-B14F-4D97-AF65-F5344CB8AC3E}">
        <p14:creationId xmlns:p14="http://schemas.microsoft.com/office/powerpoint/2010/main" val="13598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ox(in)">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ox(in)">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box(in)">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box(in)">
                                      <p:cBhvr>
                                        <p:cTn id="22" dur="500"/>
                                        <p:tgtEl>
                                          <p:spTgt spid="6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45"/>
                                        </p:tgtEl>
                                        <p:attrNameLst>
                                          <p:attrName>style.visibility</p:attrName>
                                        </p:attrNameLst>
                                      </p:cBhvr>
                                      <p:to>
                                        <p:strVal val="visible"/>
                                      </p:to>
                                    </p:set>
                                    <p:animEffect transition="in" filter="fade">
                                      <p:cBhvr>
                                        <p:cTn id="27"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19200"/>
            <a:ext cx="7543800" cy="3477875"/>
          </a:xfrm>
          <a:prstGeom prst="rect">
            <a:avLst/>
          </a:prstGeom>
          <a:solidFill>
            <a:srgbClr val="FFFF00"/>
          </a:solidFill>
        </p:spPr>
        <p:txBody>
          <a:bodyPr wrap="square" rtlCol="0">
            <a:spAutoFit/>
          </a:bodyPr>
          <a:lstStyle/>
          <a:p>
            <a:r>
              <a:rPr lang="en-US" sz="4400" dirty="0" smtClean="0">
                <a:solidFill>
                  <a:srgbClr val="FF0000"/>
                </a:solidFill>
              </a:rPr>
              <a:t>The “final” solution: </a:t>
            </a:r>
            <a:r>
              <a:rPr lang="en-US" sz="4400" dirty="0" smtClean="0"/>
              <a:t>Generalized MO theory </a:t>
            </a:r>
          </a:p>
          <a:p>
            <a:r>
              <a:rPr lang="en-US" sz="4400" dirty="0" smtClean="0"/>
              <a:t> </a:t>
            </a:r>
          </a:p>
          <a:p>
            <a:r>
              <a:rPr lang="en-US" sz="4400" dirty="0" smtClean="0"/>
              <a:t>Text takes a whack at it:</a:t>
            </a:r>
          </a:p>
          <a:p>
            <a:r>
              <a:rPr lang="en-US" sz="4400" dirty="0" smtClean="0"/>
              <a:t>pp. 218-228 </a:t>
            </a:r>
            <a:r>
              <a:rPr lang="en-US" sz="4400" dirty="0" smtClean="0"/>
              <a:t>(</a:t>
            </a:r>
            <a:r>
              <a:rPr lang="en-US" sz="4400" dirty="0" smtClean="0"/>
              <a:t>not covered here)</a:t>
            </a:r>
            <a:endParaRPr lang="en-US" sz="4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nobelprize.org/nobel_prizes/chemistry/laureates/1998/pople-award.jpg"/>
          <p:cNvPicPr>
            <a:picLocks noChangeAspect="1" noChangeArrowheads="1"/>
          </p:cNvPicPr>
          <p:nvPr/>
        </p:nvPicPr>
        <p:blipFill>
          <a:blip r:embed="rId3" cstate="print"/>
          <a:srcRect/>
          <a:stretch>
            <a:fillRect/>
          </a:stretch>
        </p:blipFill>
        <p:spPr bwMode="auto">
          <a:xfrm>
            <a:off x="3505200" y="509282"/>
            <a:ext cx="2752725" cy="4634217"/>
          </a:xfrm>
          <a:prstGeom prst="rect">
            <a:avLst/>
          </a:prstGeom>
          <a:noFill/>
        </p:spPr>
      </p:pic>
      <p:pic>
        <p:nvPicPr>
          <p:cNvPr id="17412" name="Picture 4" descr="http://nobelprizes.com/nobel/chemistry/images/john_pople.gif"/>
          <p:cNvPicPr>
            <a:picLocks noChangeAspect="1" noChangeArrowheads="1"/>
          </p:cNvPicPr>
          <p:nvPr/>
        </p:nvPicPr>
        <p:blipFill>
          <a:blip r:embed="rId4" cstate="print"/>
          <a:srcRect/>
          <a:stretch>
            <a:fillRect/>
          </a:stretch>
        </p:blipFill>
        <p:spPr bwMode="auto">
          <a:xfrm>
            <a:off x="381000" y="1371600"/>
            <a:ext cx="2362200" cy="3743864"/>
          </a:xfrm>
          <a:prstGeom prst="rect">
            <a:avLst/>
          </a:prstGeom>
          <a:noFill/>
        </p:spPr>
      </p:pic>
      <p:sp>
        <p:nvSpPr>
          <p:cNvPr id="5" name="TextBox 4"/>
          <p:cNvSpPr txBox="1"/>
          <p:nvPr/>
        </p:nvSpPr>
        <p:spPr>
          <a:xfrm>
            <a:off x="0" y="5029200"/>
            <a:ext cx="3886200" cy="1154162"/>
          </a:xfrm>
          <a:prstGeom prst="rect">
            <a:avLst/>
          </a:prstGeom>
          <a:noFill/>
        </p:spPr>
        <p:txBody>
          <a:bodyPr wrap="square" rtlCol="0">
            <a:spAutoFit/>
          </a:bodyPr>
          <a:lstStyle/>
          <a:p>
            <a:pPr>
              <a:buFont typeface="Arial" pitchFamily="34" charset="0"/>
              <a:buChar char="•"/>
            </a:pPr>
            <a:r>
              <a:rPr lang="en-US" sz="2300" b="1" dirty="0" err="1" smtClean="0"/>
              <a:t>Chem</a:t>
            </a:r>
            <a:r>
              <a:rPr lang="en-US" sz="2300" b="1" dirty="0" smtClean="0"/>
              <a:t> Professor John </a:t>
            </a:r>
            <a:r>
              <a:rPr lang="en-US" sz="2300" b="1" dirty="0" err="1" smtClean="0"/>
              <a:t>Pople</a:t>
            </a:r>
            <a:endParaRPr lang="en-US" sz="2300" b="1" dirty="0" smtClean="0"/>
          </a:p>
          <a:p>
            <a:r>
              <a:rPr lang="en-US" sz="2300" b="1" dirty="0" smtClean="0"/>
              <a:t>Northwestern University:</a:t>
            </a:r>
          </a:p>
          <a:p>
            <a:r>
              <a:rPr lang="en-US" sz="2300" b="1" dirty="0" smtClean="0"/>
              <a:t>(1965-2005)</a:t>
            </a:r>
            <a:endParaRPr lang="en-US" sz="2300" b="1" dirty="0"/>
          </a:p>
        </p:txBody>
      </p:sp>
      <p:sp>
        <p:nvSpPr>
          <p:cNvPr id="6" name="TextBox 5"/>
          <p:cNvSpPr txBox="1"/>
          <p:nvPr/>
        </p:nvSpPr>
        <p:spPr>
          <a:xfrm>
            <a:off x="3733800" y="5042118"/>
            <a:ext cx="5181600" cy="1815882"/>
          </a:xfrm>
          <a:prstGeom prst="rect">
            <a:avLst/>
          </a:prstGeom>
          <a:noFill/>
        </p:spPr>
        <p:txBody>
          <a:bodyPr wrap="square" rtlCol="0">
            <a:spAutoFit/>
          </a:bodyPr>
          <a:lstStyle/>
          <a:p>
            <a:r>
              <a:rPr lang="en-US" sz="2800" dirty="0" smtClean="0"/>
              <a:t>John A. </a:t>
            </a:r>
            <a:r>
              <a:rPr lang="en-US" sz="2800" dirty="0" err="1" smtClean="0"/>
              <a:t>Pople</a:t>
            </a:r>
            <a:r>
              <a:rPr lang="en-US" sz="2800" dirty="0" smtClean="0"/>
              <a:t> wins the Nobel Prize in Chemistry, 1998  </a:t>
            </a:r>
            <a:r>
              <a:rPr lang="en-US" sz="2800" i="1" dirty="0" smtClean="0">
                <a:solidFill>
                  <a:srgbClr val="FF0000"/>
                </a:solidFill>
              </a:rPr>
              <a:t>"for his development of computational methods in quantum chemistry</a:t>
            </a:r>
            <a:r>
              <a:rPr lang="en-US" sz="2000" i="1" dirty="0" smtClean="0">
                <a:solidFill>
                  <a:srgbClr val="FF0000"/>
                </a:solidFill>
              </a:rPr>
              <a:t>".</a:t>
            </a:r>
            <a:endParaRPr lang="en-US" sz="2000" i="1" dirty="0">
              <a:solidFill>
                <a:srgbClr val="FF0000"/>
              </a:solidFill>
            </a:endParaRPr>
          </a:p>
        </p:txBody>
      </p:sp>
      <p:sp>
        <p:nvSpPr>
          <p:cNvPr id="7" name="TextBox 6"/>
          <p:cNvSpPr txBox="1"/>
          <p:nvPr/>
        </p:nvSpPr>
        <p:spPr>
          <a:xfrm>
            <a:off x="304800" y="0"/>
            <a:ext cx="2438400" cy="1477328"/>
          </a:xfrm>
          <a:prstGeom prst="rect">
            <a:avLst/>
          </a:prstGeom>
          <a:solidFill>
            <a:srgbClr val="FFFF00"/>
          </a:solidFill>
        </p:spPr>
        <p:txBody>
          <a:bodyPr wrap="square" rtlCol="0">
            <a:spAutoFit/>
          </a:bodyPr>
          <a:lstStyle/>
          <a:p>
            <a:r>
              <a:rPr lang="en-US" dirty="0" smtClean="0">
                <a:sym typeface="Symbol"/>
              </a:rPr>
              <a:t>Solve this for </a:t>
            </a:r>
            <a:r>
              <a:rPr lang="en-US" dirty="0" err="1" smtClean="0">
                <a:sym typeface="Symbol"/>
              </a:rPr>
              <a:t>c</a:t>
            </a:r>
            <a:r>
              <a:rPr lang="en-US" baseline="-25000" dirty="0" err="1" smtClean="0">
                <a:sym typeface="Symbol"/>
              </a:rPr>
              <a:t>ij</a:t>
            </a:r>
            <a:endParaRPr lang="en-US" dirty="0" smtClean="0">
              <a:sym typeface="Symbol"/>
            </a:endParaRPr>
          </a:p>
          <a:p>
            <a:r>
              <a:rPr lang="en-US" dirty="0" smtClean="0">
                <a:sym typeface="Symbol"/>
              </a:rPr>
              <a:t>= </a:t>
            </a:r>
            <a:r>
              <a:rPr lang="en-US" dirty="0" err="1" smtClean="0">
                <a:sym typeface="Symbol"/>
              </a:rPr>
              <a:t>c</a:t>
            </a:r>
            <a:r>
              <a:rPr lang="en-US" baseline="-25000" dirty="0" err="1" smtClean="0">
                <a:sym typeface="Symbol"/>
              </a:rPr>
              <a:t>ij</a:t>
            </a:r>
            <a:r>
              <a:rPr lang="en-US" dirty="0" smtClean="0">
                <a:sym typeface="Symbol"/>
              </a:rPr>
              <a:t> </a:t>
            </a:r>
            <a:r>
              <a:rPr lang="en-US" dirty="0" err="1" smtClean="0">
                <a:sym typeface="Symbol"/>
              </a:rPr>
              <a:t>AO</a:t>
            </a:r>
            <a:r>
              <a:rPr lang="en-US" baseline="-25000" dirty="0" err="1" smtClean="0">
                <a:sym typeface="Symbol"/>
              </a:rPr>
              <a:t>ij</a:t>
            </a:r>
            <a:r>
              <a:rPr lang="en-US" dirty="0" smtClean="0"/>
              <a:t> </a:t>
            </a:r>
          </a:p>
          <a:p>
            <a:endParaRPr lang="en-US" dirty="0" smtClean="0"/>
          </a:p>
          <a:p>
            <a:pPr>
              <a:buFont typeface="Symbol"/>
              <a:buChar char="¶"/>
            </a:pPr>
            <a:r>
              <a:rPr lang="en-US" u="sng" dirty="0" smtClean="0"/>
              <a:t>&lt;</a:t>
            </a:r>
            <a:r>
              <a:rPr lang="en-US" u="sng" dirty="0" smtClean="0">
                <a:sym typeface="Symbol"/>
              </a:rPr>
              <a:t>*|Ĥ|</a:t>
            </a:r>
            <a:r>
              <a:rPr lang="en-US" dirty="0" smtClean="0">
                <a:sym typeface="Symbol"/>
              </a:rPr>
              <a:t>&gt;  = 0  </a:t>
            </a:r>
            <a:r>
              <a:rPr lang="en-US" dirty="0" err="1" smtClean="0">
                <a:sym typeface="Symbol"/>
              </a:rPr>
              <a:t>c</a:t>
            </a:r>
            <a:r>
              <a:rPr lang="en-US" baseline="-25000" dirty="0" err="1" smtClean="0">
                <a:sym typeface="Symbol"/>
              </a:rPr>
              <a:t>ij</a:t>
            </a:r>
            <a:r>
              <a:rPr lang="en-US" dirty="0" smtClean="0">
                <a:sym typeface="Symbol"/>
              </a:rPr>
              <a:t>   </a:t>
            </a:r>
          </a:p>
          <a:p>
            <a:r>
              <a:rPr lang="en-US" dirty="0" smtClean="0">
                <a:sym typeface="Symbol"/>
              </a:rPr>
              <a:t>     </a:t>
            </a:r>
            <a:r>
              <a:rPr lang="en-US" dirty="0" err="1" smtClean="0">
                <a:sym typeface="Symbol"/>
              </a:rPr>
              <a:t>c</a:t>
            </a:r>
            <a:r>
              <a:rPr lang="en-US" baseline="-25000" dirty="0" err="1" smtClean="0">
                <a:sym typeface="Symbol"/>
              </a:rPr>
              <a:t>ij</a:t>
            </a:r>
            <a:endParaRPr lang="en-US" dirty="0"/>
          </a:p>
        </p:txBody>
      </p:sp>
      <p:sp>
        <p:nvSpPr>
          <p:cNvPr id="8" name="TextBox 7"/>
          <p:cNvSpPr txBox="1"/>
          <p:nvPr/>
        </p:nvSpPr>
        <p:spPr>
          <a:xfrm>
            <a:off x="2743200" y="0"/>
            <a:ext cx="6400800" cy="492443"/>
          </a:xfrm>
          <a:prstGeom prst="rect">
            <a:avLst/>
          </a:prstGeom>
          <a:noFill/>
        </p:spPr>
        <p:txBody>
          <a:bodyPr wrap="square" rtlCol="0">
            <a:spAutoFit/>
          </a:bodyPr>
          <a:lstStyle/>
          <a:p>
            <a:r>
              <a:rPr lang="en-US" sz="2600" b="1" dirty="0" smtClean="0"/>
              <a:t>The Big </a:t>
            </a:r>
            <a:r>
              <a:rPr lang="en-US" sz="2600" b="1" dirty="0" err="1" smtClean="0"/>
              <a:t>Kahuna</a:t>
            </a:r>
            <a:r>
              <a:rPr lang="en-US" sz="2600" b="1" dirty="0" smtClean="0"/>
              <a:t> of the general MO approach</a:t>
            </a:r>
            <a:endParaRPr lang="en-US" sz="2600" b="1" dirty="0"/>
          </a:p>
        </p:txBody>
      </p:sp>
      <p:sp>
        <p:nvSpPr>
          <p:cNvPr id="10" name="TextBox 9"/>
          <p:cNvSpPr txBox="1"/>
          <p:nvPr/>
        </p:nvSpPr>
        <p:spPr>
          <a:xfrm>
            <a:off x="0" y="6027003"/>
            <a:ext cx="3581400" cy="830997"/>
          </a:xfrm>
          <a:prstGeom prst="rect">
            <a:avLst/>
          </a:prstGeom>
          <a:noFill/>
        </p:spPr>
        <p:txBody>
          <a:bodyPr wrap="square" rtlCol="0">
            <a:spAutoFit/>
          </a:bodyPr>
          <a:lstStyle/>
          <a:p>
            <a:pPr>
              <a:buFont typeface="Arial" pitchFamily="34" charset="0"/>
              <a:buChar char="•"/>
            </a:pPr>
            <a:r>
              <a:rPr lang="en-US" sz="2400" b="1" dirty="0" smtClean="0">
                <a:solidFill>
                  <a:srgbClr val="FF0000"/>
                </a:solidFill>
              </a:rPr>
              <a:t>Aka: the God of Quantum Computation</a:t>
            </a:r>
          </a:p>
        </p:txBody>
      </p:sp>
      <p:pic>
        <p:nvPicPr>
          <p:cNvPr id="17414" name="Picture 6" descr="http://www.hal-pc.org/journal/2007/07_june/images/0607IntelChipGraphic.jpg"/>
          <p:cNvPicPr>
            <a:picLocks noChangeAspect="1" noChangeArrowheads="1"/>
          </p:cNvPicPr>
          <p:nvPr/>
        </p:nvPicPr>
        <p:blipFill>
          <a:blip r:embed="rId5" cstate="print"/>
          <a:srcRect/>
          <a:stretch>
            <a:fillRect/>
          </a:stretch>
        </p:blipFill>
        <p:spPr bwMode="auto">
          <a:xfrm>
            <a:off x="6330621" y="990600"/>
            <a:ext cx="2813379" cy="2581275"/>
          </a:xfrm>
          <a:prstGeom prst="rect">
            <a:avLst/>
          </a:prstGeom>
          <a:noFill/>
        </p:spPr>
      </p:pic>
      <p:sp>
        <p:nvSpPr>
          <p:cNvPr id="12" name="TextBox 11"/>
          <p:cNvSpPr txBox="1"/>
          <p:nvPr/>
        </p:nvSpPr>
        <p:spPr>
          <a:xfrm>
            <a:off x="6248400" y="3733800"/>
            <a:ext cx="2895600" cy="1200329"/>
          </a:xfrm>
          <a:prstGeom prst="rect">
            <a:avLst/>
          </a:prstGeom>
          <a:noFill/>
        </p:spPr>
        <p:txBody>
          <a:bodyPr wrap="square" rtlCol="0">
            <a:spAutoFit/>
          </a:bodyPr>
          <a:lstStyle/>
          <a:p>
            <a:r>
              <a:rPr lang="en-US" sz="2400" b="1" dirty="0" smtClean="0"/>
              <a:t>His un-named, but critical co-conspirator….</a:t>
            </a:r>
            <a:endParaRPr lang="en-US" sz="2400" b="1" dirty="0"/>
          </a:p>
        </p:txBody>
      </p:sp>
    </p:spTree>
    <p:extLst>
      <p:ext uri="{BB962C8B-B14F-4D97-AF65-F5344CB8AC3E}">
        <p14:creationId xmlns:p14="http://schemas.microsoft.com/office/powerpoint/2010/main" val="19893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17410"/>
                                        </p:tgtEl>
                                        <p:attrNameLst>
                                          <p:attrName>style.visibility</p:attrName>
                                        </p:attrNameLst>
                                      </p:cBhvr>
                                      <p:to>
                                        <p:strVal val="visible"/>
                                      </p:to>
                                    </p:set>
                                    <p:animEffect transition="in" filter="blinds(horizontal)">
                                      <p:cBhvr>
                                        <p:cTn id="26" dur="500"/>
                                        <p:tgtEl>
                                          <p:spTgt spid="174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7414"/>
                                        </p:tgtEl>
                                        <p:attrNameLst>
                                          <p:attrName>style.visibility</p:attrName>
                                        </p:attrNameLst>
                                      </p:cBhvr>
                                      <p:to>
                                        <p:strVal val="visible"/>
                                      </p:to>
                                    </p:set>
                                    <p:animEffect transition="in" filter="blinds(horizontal)">
                                      <p:cBhvr>
                                        <p:cTn id="3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0"/>
            <a:ext cx="8305800" cy="954107"/>
          </a:xfrm>
          <a:prstGeom prst="rect">
            <a:avLst/>
          </a:prstGeom>
          <a:noFill/>
        </p:spPr>
        <p:txBody>
          <a:bodyPr wrap="square" rtlCol="0">
            <a:spAutoFit/>
          </a:bodyPr>
          <a:lstStyle/>
          <a:p>
            <a:r>
              <a:rPr lang="en-US" sz="2800" dirty="0" smtClean="0"/>
              <a:t>Generalized </a:t>
            </a:r>
            <a:r>
              <a:rPr lang="en-US" sz="2800" dirty="0" smtClean="0">
                <a:solidFill>
                  <a:srgbClr val="FF0000"/>
                </a:solidFill>
              </a:rPr>
              <a:t>Molecular Orbital (MO) Theory</a:t>
            </a:r>
            <a:r>
              <a:rPr lang="en-US" sz="2800" dirty="0" smtClean="0"/>
              <a:t>:</a:t>
            </a:r>
          </a:p>
          <a:p>
            <a:r>
              <a:rPr lang="en-US" sz="2800" dirty="0" smtClean="0"/>
              <a:t> the `final’ solution</a:t>
            </a:r>
            <a:endParaRPr lang="en-US" sz="2800" dirty="0"/>
          </a:p>
        </p:txBody>
      </p:sp>
      <p:sp>
        <p:nvSpPr>
          <p:cNvPr id="4" name="TextBox 3"/>
          <p:cNvSpPr txBox="1"/>
          <p:nvPr/>
        </p:nvSpPr>
        <p:spPr>
          <a:xfrm>
            <a:off x="2971800" y="927899"/>
            <a:ext cx="2667000" cy="584775"/>
          </a:xfrm>
          <a:prstGeom prst="rect">
            <a:avLst/>
          </a:prstGeom>
          <a:noFill/>
        </p:spPr>
        <p:txBody>
          <a:bodyPr wrap="square" rtlCol="0">
            <a:spAutoFit/>
          </a:bodyPr>
          <a:lstStyle/>
          <a:p>
            <a:r>
              <a:rPr lang="en-US" sz="3200" u="sng" dirty="0" smtClean="0"/>
              <a:t>Key features</a:t>
            </a:r>
            <a:endParaRPr lang="en-US" sz="3200" u="sng" dirty="0"/>
          </a:p>
        </p:txBody>
      </p:sp>
      <p:sp>
        <p:nvSpPr>
          <p:cNvPr id="5" name="TextBox 4"/>
          <p:cNvSpPr txBox="1"/>
          <p:nvPr/>
        </p:nvSpPr>
        <p:spPr>
          <a:xfrm>
            <a:off x="457200" y="1502438"/>
            <a:ext cx="8077200" cy="5570756"/>
          </a:xfrm>
          <a:prstGeom prst="rect">
            <a:avLst/>
          </a:prstGeom>
          <a:noFill/>
        </p:spPr>
        <p:txBody>
          <a:bodyPr wrap="square" rtlCol="0">
            <a:spAutoFit/>
          </a:bodyPr>
          <a:lstStyle/>
          <a:p>
            <a:pPr>
              <a:buFont typeface="Arial" pitchFamily="34" charset="0"/>
              <a:buChar char="•"/>
            </a:pPr>
            <a:r>
              <a:rPr lang="en-US" sz="3200" dirty="0" smtClean="0"/>
              <a:t>Uses both valence and core AO</a:t>
            </a:r>
          </a:p>
          <a:p>
            <a:pPr>
              <a:buFont typeface="Arial" pitchFamily="34" charset="0"/>
              <a:buChar char="•"/>
            </a:pPr>
            <a:endParaRPr lang="en-US" sz="3200" dirty="0" smtClean="0"/>
          </a:p>
          <a:p>
            <a:pPr>
              <a:buFont typeface="Arial" pitchFamily="34" charset="0"/>
              <a:buChar char="•"/>
            </a:pPr>
            <a:r>
              <a:rPr lang="en-US" sz="3200" dirty="0" smtClean="0"/>
              <a:t>Uses quantum theory (Schrodinger equation) to approximate the best mix of AO that minimizes the molecule’s total electronic energy</a:t>
            </a:r>
          </a:p>
          <a:p>
            <a:pPr>
              <a:buFont typeface="Arial" pitchFamily="34" charset="0"/>
              <a:buChar char="•"/>
            </a:pPr>
            <a:endParaRPr lang="en-US" sz="3200" dirty="0" smtClean="0"/>
          </a:p>
          <a:p>
            <a:pPr>
              <a:buFont typeface="Arial" pitchFamily="34" charset="0"/>
              <a:buChar char="•"/>
            </a:pPr>
            <a:r>
              <a:rPr lang="en-US" sz="3200" dirty="0" smtClean="0"/>
              <a:t>Provides numeric estimates of MO shape and energy levels, structural features (bond length, angle) and electronic charge distribution</a:t>
            </a:r>
          </a:p>
          <a:p>
            <a:endParaRPr lang="en-US" dirty="0" smtClean="0"/>
          </a:p>
          <a:p>
            <a:endParaRPr lang="en-US" dirty="0"/>
          </a:p>
        </p:txBody>
      </p:sp>
    </p:spTree>
    <p:extLst>
      <p:ext uri="{BB962C8B-B14F-4D97-AF65-F5344CB8AC3E}">
        <p14:creationId xmlns:p14="http://schemas.microsoft.com/office/powerpoint/2010/main" val="254753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7848600" cy="954107"/>
          </a:xfrm>
          <a:prstGeom prst="rect">
            <a:avLst/>
          </a:prstGeom>
          <a:solidFill>
            <a:srgbClr val="FFFF00"/>
          </a:solidFill>
        </p:spPr>
        <p:txBody>
          <a:bodyPr wrap="square" rtlCol="0">
            <a:spAutoFit/>
          </a:bodyPr>
          <a:lstStyle/>
          <a:p>
            <a:r>
              <a:rPr lang="en-US" sz="2800" b="1" dirty="0" smtClean="0"/>
              <a:t>How bonds are formed from Pauling MO hybrids: O</a:t>
            </a:r>
            <a:r>
              <a:rPr lang="en-US" sz="2800" b="1" baseline="-25000" dirty="0" smtClean="0"/>
              <a:t>2</a:t>
            </a:r>
            <a:r>
              <a:rPr lang="en-US" sz="2800" b="1" dirty="0" smtClean="0"/>
              <a:t> example(continued)</a:t>
            </a:r>
            <a:endParaRPr lang="en-US" sz="2800" b="1" dirty="0"/>
          </a:p>
        </p:txBody>
      </p:sp>
      <p:pic>
        <p:nvPicPr>
          <p:cNvPr id="3" name="Picture 2"/>
          <p:cNvPicPr>
            <a:picLocks noChangeAspect="1"/>
          </p:cNvPicPr>
          <p:nvPr/>
        </p:nvPicPr>
        <p:blipFill>
          <a:blip r:embed="rId2" cstate="print"/>
          <a:stretch>
            <a:fillRect/>
          </a:stretch>
        </p:blipFill>
        <p:spPr>
          <a:xfrm>
            <a:off x="1295400" y="2415807"/>
            <a:ext cx="2222987" cy="2159532"/>
          </a:xfrm>
          <a:prstGeom prst="rect">
            <a:avLst/>
          </a:prstGeom>
        </p:spPr>
      </p:pic>
      <p:pic>
        <p:nvPicPr>
          <p:cNvPr id="5" name="Picture 4"/>
          <p:cNvPicPr>
            <a:picLocks noChangeAspect="1"/>
          </p:cNvPicPr>
          <p:nvPr/>
        </p:nvPicPr>
        <p:blipFill>
          <a:blip r:embed="rId3" cstate="print"/>
          <a:stretch>
            <a:fillRect/>
          </a:stretch>
        </p:blipFill>
        <p:spPr>
          <a:xfrm>
            <a:off x="5610225" y="2415807"/>
            <a:ext cx="2209800" cy="2143125"/>
          </a:xfrm>
          <a:prstGeom prst="rect">
            <a:avLst/>
          </a:prstGeom>
        </p:spPr>
      </p:pic>
      <p:sp>
        <p:nvSpPr>
          <p:cNvPr id="12" name="TextBox 11"/>
          <p:cNvSpPr txBox="1"/>
          <p:nvPr/>
        </p:nvSpPr>
        <p:spPr>
          <a:xfrm>
            <a:off x="609600" y="1600200"/>
            <a:ext cx="5486400" cy="584775"/>
          </a:xfrm>
          <a:prstGeom prst="rect">
            <a:avLst/>
          </a:prstGeom>
          <a:noFill/>
        </p:spPr>
        <p:txBody>
          <a:bodyPr wrap="square" rtlCol="0">
            <a:spAutoFit/>
          </a:bodyPr>
          <a:lstStyle/>
          <a:p>
            <a:r>
              <a:rPr lang="en-US" sz="3200" dirty="0" smtClean="0"/>
              <a:t>Push separated </a:t>
            </a:r>
            <a:r>
              <a:rPr lang="en-US" sz="3200" b="1" dirty="0" smtClean="0">
                <a:solidFill>
                  <a:srgbClr val="0070C0"/>
                </a:solidFill>
              </a:rPr>
              <a:t>MO together</a:t>
            </a:r>
            <a:endParaRPr lang="en-US" sz="3200" b="1" dirty="0">
              <a:solidFill>
                <a:srgbClr val="0070C0"/>
              </a:solidFill>
            </a:endParaRPr>
          </a:p>
        </p:txBody>
      </p:sp>
      <p:sp>
        <p:nvSpPr>
          <p:cNvPr id="4" name="Freeform 3"/>
          <p:cNvSpPr/>
          <p:nvPr/>
        </p:nvSpPr>
        <p:spPr>
          <a:xfrm>
            <a:off x="3798277" y="2809142"/>
            <a:ext cx="1337545" cy="445944"/>
          </a:xfrm>
          <a:custGeom>
            <a:avLst/>
            <a:gdLst>
              <a:gd name="connsiteX0" fmla="*/ 0 w 1337545"/>
              <a:gd name="connsiteY0" fmla="*/ 440495 h 445944"/>
              <a:gd name="connsiteX1" fmla="*/ 225083 w 1337545"/>
              <a:gd name="connsiteY1" fmla="*/ 102870 h 445944"/>
              <a:gd name="connsiteX2" fmla="*/ 844061 w 1337545"/>
              <a:gd name="connsiteY2" fmla="*/ 18464 h 445944"/>
              <a:gd name="connsiteX3" fmla="*/ 1294228 w 1337545"/>
              <a:gd name="connsiteY3" fmla="*/ 412360 h 445944"/>
              <a:gd name="connsiteX4" fmla="*/ 1294228 w 1337545"/>
              <a:gd name="connsiteY4" fmla="*/ 398292 h 44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545" h="445944">
                <a:moveTo>
                  <a:pt x="0" y="440495"/>
                </a:moveTo>
                <a:cubicBezTo>
                  <a:pt x="42203" y="306851"/>
                  <a:pt x="84406" y="173208"/>
                  <a:pt x="225083" y="102870"/>
                </a:cubicBezTo>
                <a:cubicBezTo>
                  <a:pt x="365760" y="32531"/>
                  <a:pt x="665870" y="-33118"/>
                  <a:pt x="844061" y="18464"/>
                </a:cubicBezTo>
                <a:cubicBezTo>
                  <a:pt x="1022252" y="70046"/>
                  <a:pt x="1219200" y="349055"/>
                  <a:pt x="1294228" y="412360"/>
                </a:cubicBezTo>
                <a:cubicBezTo>
                  <a:pt x="1369256" y="475665"/>
                  <a:pt x="1331742" y="436978"/>
                  <a:pt x="1294228" y="398292"/>
                </a:cubicBezTo>
              </a:path>
            </a:pathLst>
          </a:custGeom>
          <a:noFill/>
          <a:ln w="104775">
            <a:solidFill>
              <a:srgbClr val="FF0000"/>
            </a:solidFill>
            <a:headEnd type="triangle"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0" y="2184975"/>
            <a:ext cx="5715000" cy="461665"/>
          </a:xfrm>
          <a:prstGeom prst="rect">
            <a:avLst/>
          </a:prstGeom>
          <a:noFill/>
        </p:spPr>
        <p:txBody>
          <a:bodyPr wrap="square" rtlCol="0">
            <a:spAutoFit/>
          </a:bodyPr>
          <a:lstStyle/>
          <a:p>
            <a:r>
              <a:rPr lang="en-US" sz="2400" b="1" dirty="0" smtClean="0"/>
              <a:t>2 electrons co-mingle/co-</a:t>
            </a:r>
            <a:r>
              <a:rPr lang="en-US" sz="2400" b="1" dirty="0" err="1" smtClean="0"/>
              <a:t>habitate</a:t>
            </a:r>
            <a:r>
              <a:rPr lang="en-US" sz="2400" b="1" dirty="0" smtClean="0"/>
              <a:t> in here</a:t>
            </a:r>
            <a:endParaRPr lang="en-US" sz="2400" b="1" dirty="0"/>
          </a:p>
        </p:txBody>
      </p:sp>
      <p:pic>
        <p:nvPicPr>
          <p:cNvPr id="15" name="Picture 14"/>
          <p:cNvPicPr>
            <a:picLocks noChangeAspect="1"/>
          </p:cNvPicPr>
          <p:nvPr/>
        </p:nvPicPr>
        <p:blipFill>
          <a:blip r:embed="rId4" cstate="print"/>
          <a:stretch>
            <a:fillRect/>
          </a:stretch>
        </p:blipFill>
        <p:spPr>
          <a:xfrm>
            <a:off x="3143250" y="4219691"/>
            <a:ext cx="3162300" cy="2057400"/>
          </a:xfrm>
          <a:prstGeom prst="rect">
            <a:avLst/>
          </a:prstGeom>
        </p:spPr>
      </p:pic>
      <p:sp>
        <p:nvSpPr>
          <p:cNvPr id="16" name="TextBox 15"/>
          <p:cNvSpPr txBox="1"/>
          <p:nvPr/>
        </p:nvSpPr>
        <p:spPr>
          <a:xfrm>
            <a:off x="2133600" y="6056767"/>
            <a:ext cx="6019800" cy="646331"/>
          </a:xfrm>
          <a:prstGeom prst="rect">
            <a:avLst/>
          </a:prstGeom>
          <a:noFill/>
        </p:spPr>
        <p:txBody>
          <a:bodyPr wrap="square" rtlCol="0">
            <a:spAutoFit/>
          </a:bodyPr>
          <a:lstStyle/>
          <a:p>
            <a:r>
              <a:rPr lang="en-US" sz="3600" dirty="0" smtClean="0"/>
              <a:t>A sigma=</a:t>
            </a:r>
            <a:r>
              <a:rPr lang="en-US" sz="3600" dirty="0" smtClean="0">
                <a:sym typeface="Symbol" panose="05050102010706020507" pitchFamily="18" charset="2"/>
              </a:rPr>
              <a:t></a:t>
            </a:r>
            <a:r>
              <a:rPr lang="en-US" sz="3600" dirty="0" smtClean="0"/>
              <a:t> (framework)  bond</a:t>
            </a:r>
            <a:endParaRPr lang="en-US" sz="3600" dirty="0"/>
          </a:p>
        </p:txBody>
      </p:sp>
      <p:sp>
        <p:nvSpPr>
          <p:cNvPr id="17" name="TextBox 16"/>
          <p:cNvSpPr txBox="1"/>
          <p:nvPr/>
        </p:nvSpPr>
        <p:spPr>
          <a:xfrm>
            <a:off x="4621468" y="4738231"/>
            <a:ext cx="246421" cy="707886"/>
          </a:xfrm>
          <a:prstGeom prst="rect">
            <a:avLst/>
          </a:prstGeom>
          <a:noFill/>
        </p:spPr>
        <p:txBody>
          <a:bodyPr wrap="square" rtlCol="0">
            <a:spAutoFit/>
          </a:bodyPr>
          <a:lstStyle/>
          <a:p>
            <a:r>
              <a:rPr lang="en-US" sz="2000" dirty="0" smtClean="0"/>
              <a:t>**</a:t>
            </a:r>
            <a:endParaRPr lang="en-US" sz="2000" dirty="0"/>
          </a:p>
        </p:txBody>
      </p:sp>
    </p:spTree>
    <p:extLst>
      <p:ext uri="{BB962C8B-B14F-4D97-AF65-F5344CB8AC3E}">
        <p14:creationId xmlns:p14="http://schemas.microsoft.com/office/powerpoint/2010/main" val="61424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3437 -2.22222E-6 L 0.1441 -0.00347 " pathEditMode="relative" rAng="0" ptsTypes="AA">
                                      <p:cBhvr>
                                        <p:cTn id="6" dur="2000" fill="hold"/>
                                        <p:tgtEl>
                                          <p:spTgt spid="3"/>
                                        </p:tgtEl>
                                        <p:attrNameLst>
                                          <p:attrName>ppt_x</p:attrName>
                                          <p:attrName>ppt_y</p:attrName>
                                        </p:attrNameLst>
                                      </p:cBhvr>
                                      <p:rCtr x="8924" y="-18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1667 -4.81481E-6 L -0.10417 0.00232 " pathEditMode="relative" rAng="0" ptsTypes="AA">
                                      <p:cBhvr>
                                        <p:cTn id="10" dur="2000" fill="hold"/>
                                        <p:tgtEl>
                                          <p:spTgt spid="5"/>
                                        </p:tgtEl>
                                        <p:attrNameLst>
                                          <p:attrName>ppt_x</p:attrName>
                                          <p:attrName>ppt_y</p:attrName>
                                        </p:attrNameLst>
                                      </p:cBhvr>
                                      <p:rCtr x="-6042" y="116"/>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0"/>
            <a:ext cx="8305800" cy="954107"/>
          </a:xfrm>
          <a:prstGeom prst="rect">
            <a:avLst/>
          </a:prstGeom>
          <a:noFill/>
        </p:spPr>
        <p:txBody>
          <a:bodyPr wrap="square" rtlCol="0">
            <a:spAutoFit/>
          </a:bodyPr>
          <a:lstStyle/>
          <a:p>
            <a:r>
              <a:rPr lang="en-US" sz="2800" dirty="0" smtClean="0"/>
              <a:t>Generalized </a:t>
            </a:r>
            <a:r>
              <a:rPr lang="en-US" sz="2800" dirty="0" smtClean="0">
                <a:solidFill>
                  <a:srgbClr val="FF0000"/>
                </a:solidFill>
              </a:rPr>
              <a:t>Molecular Orbital (MO) Theory</a:t>
            </a:r>
            <a:r>
              <a:rPr lang="en-US" sz="2800" dirty="0" smtClean="0"/>
              <a:t>:</a:t>
            </a:r>
          </a:p>
          <a:p>
            <a:r>
              <a:rPr lang="en-US" sz="2800" dirty="0" smtClean="0"/>
              <a:t> the `final’ solution in more ugly detail</a:t>
            </a:r>
            <a:endParaRPr lang="en-US" sz="2800" dirty="0"/>
          </a:p>
        </p:txBody>
      </p:sp>
      <p:sp>
        <p:nvSpPr>
          <p:cNvPr id="6" name="TextBox 5"/>
          <p:cNvSpPr txBox="1"/>
          <p:nvPr/>
        </p:nvSpPr>
        <p:spPr>
          <a:xfrm>
            <a:off x="228600" y="990600"/>
            <a:ext cx="3810000" cy="3662541"/>
          </a:xfrm>
          <a:prstGeom prst="rect">
            <a:avLst/>
          </a:prstGeom>
          <a:noFill/>
        </p:spPr>
        <p:txBody>
          <a:bodyPr wrap="square" rtlCol="0">
            <a:spAutoFit/>
          </a:bodyPr>
          <a:lstStyle/>
          <a:p>
            <a:r>
              <a:rPr lang="en-US" sz="3600" dirty="0" smtClean="0"/>
              <a:t>Ex: </a:t>
            </a:r>
            <a:r>
              <a:rPr lang="en-US" sz="2800" u="sng" dirty="0" smtClean="0"/>
              <a:t>describing MO for P</a:t>
            </a:r>
          </a:p>
          <a:p>
            <a:pPr>
              <a:buFont typeface="Wingdings" pitchFamily="2" charset="2"/>
              <a:buChar char="Ø"/>
            </a:pPr>
            <a:r>
              <a:rPr lang="en-US" sz="2800" dirty="0" smtClean="0"/>
              <a:t>Pauling valence bond theory  uses just 3s and 3p </a:t>
            </a:r>
            <a:r>
              <a:rPr lang="en-US" sz="2800" dirty="0" err="1" smtClean="0"/>
              <a:t>orbitals</a:t>
            </a:r>
            <a:endParaRPr lang="en-US" sz="2800" dirty="0" smtClean="0"/>
          </a:p>
          <a:p>
            <a:pPr>
              <a:buFont typeface="Wingdings" pitchFamily="2" charset="2"/>
              <a:buChar char="Ø"/>
            </a:pPr>
            <a:endParaRPr lang="en-US" sz="2800" dirty="0" smtClean="0"/>
          </a:p>
          <a:p>
            <a:pPr>
              <a:buFont typeface="Wingdings" pitchFamily="2" charset="2"/>
              <a:buChar char="Ø"/>
            </a:pPr>
            <a:r>
              <a:rPr lang="en-US" sz="2800" dirty="0" smtClean="0">
                <a:solidFill>
                  <a:srgbClr val="FF0000"/>
                </a:solidFill>
              </a:rPr>
              <a:t>MO  theory uses 1s,2s,2p, 3s and 3p </a:t>
            </a:r>
            <a:r>
              <a:rPr lang="en-US" sz="2800" dirty="0" err="1" smtClean="0">
                <a:solidFill>
                  <a:srgbClr val="FF0000"/>
                </a:solidFill>
              </a:rPr>
              <a:t>orbitals</a:t>
            </a:r>
            <a:endParaRPr lang="en-US" sz="2800" dirty="0"/>
          </a:p>
        </p:txBody>
      </p:sp>
      <mc:AlternateContent xmlns:mc="http://schemas.openxmlformats.org/markup-compatibility/2006" xmlns:a14="http://schemas.microsoft.com/office/drawing/2010/main">
        <mc:Choice Requires="a14">
          <p:sp>
            <p:nvSpPr>
              <p:cNvPr id="9" name="TextBox 8"/>
              <p:cNvSpPr txBox="1"/>
              <p:nvPr/>
            </p:nvSpPr>
            <p:spPr>
              <a:xfrm>
                <a:off x="4317939" y="1087290"/>
                <a:ext cx="4675936" cy="2877391"/>
              </a:xfrm>
              <a:prstGeom prst="rect">
                <a:avLst/>
              </a:prstGeom>
              <a:solidFill>
                <a:srgbClr val="FFFF00"/>
              </a:solidFill>
            </p:spPr>
            <p:txBody>
              <a:bodyPr wrap="square" rtlCol="0">
                <a:spAutoFit/>
              </a:bodyPr>
              <a:lstStyle/>
              <a:p>
                <a:r>
                  <a:rPr lang="en-US" sz="3600" dirty="0" smtClean="0">
                    <a:sym typeface="Symbol"/>
                  </a:rPr>
                  <a:t>Solve this for </a:t>
                </a:r>
                <a:r>
                  <a:rPr lang="en-US" sz="3600" dirty="0" err="1" smtClean="0">
                    <a:sym typeface="Symbol"/>
                  </a:rPr>
                  <a:t>c</a:t>
                </a:r>
                <a:r>
                  <a:rPr lang="en-US" sz="3600" baseline="-25000" dirty="0" err="1" smtClean="0">
                    <a:sym typeface="Symbol"/>
                  </a:rPr>
                  <a:t>ij</a:t>
                </a:r>
                <a:endParaRPr lang="en-US" sz="3600" dirty="0" smtClean="0">
                  <a:sym typeface="Symbol"/>
                </a:endParaRPr>
              </a:p>
              <a:p>
                <a:r>
                  <a:rPr lang="en-US" sz="3600" dirty="0" smtClean="0">
                    <a:sym typeface="Symbol"/>
                  </a:rPr>
                  <a:t>= </a:t>
                </a:r>
                <a:r>
                  <a:rPr lang="en-US" sz="3600" dirty="0" err="1" smtClean="0">
                    <a:sym typeface="Symbol"/>
                  </a:rPr>
                  <a:t>c</a:t>
                </a:r>
                <a:r>
                  <a:rPr lang="en-US" sz="3600" baseline="-25000" dirty="0" err="1" smtClean="0">
                    <a:sym typeface="Symbol"/>
                  </a:rPr>
                  <a:t>ij</a:t>
                </a:r>
                <a:r>
                  <a:rPr lang="en-US" sz="3600" dirty="0" smtClean="0">
                    <a:sym typeface="Symbol"/>
                  </a:rPr>
                  <a:t> </a:t>
                </a:r>
                <a:r>
                  <a:rPr lang="en-US" sz="3600" dirty="0" err="1" smtClean="0">
                    <a:sym typeface="Symbol"/>
                  </a:rPr>
                  <a:t>AO</a:t>
                </a:r>
                <a:r>
                  <a:rPr lang="en-US" sz="3600" baseline="-25000" dirty="0" err="1" smtClean="0">
                    <a:sym typeface="Symbol"/>
                  </a:rPr>
                  <a:t>ij</a:t>
                </a:r>
                <a:r>
                  <a:rPr lang="en-US" sz="3600" dirty="0" smtClean="0"/>
                  <a:t> </a:t>
                </a:r>
              </a:p>
              <a:p>
                <a:endParaRPr lang="en-US" sz="3600" dirty="0" smtClean="0"/>
              </a:p>
              <a:p>
                <a:pPr>
                  <a:buFont typeface="Symbol"/>
                  <a:buChar char="¶"/>
                </a:pPr>
                <a:r>
                  <a:rPr lang="en-US" sz="3600" u="sng" dirty="0" smtClean="0"/>
                  <a:t>&lt;</a:t>
                </a:r>
                <a:r>
                  <a:rPr lang="en-US" sz="3600" u="sng" dirty="0" smtClean="0">
                    <a:sym typeface="Symbol"/>
                  </a:rPr>
                  <a:t>|</a:t>
                </a:r>
                <a14:m>
                  <m:oMath xmlns:m="http://schemas.openxmlformats.org/officeDocument/2006/math">
                    <m:acc>
                      <m:accPr>
                        <m:chr m:val="̂"/>
                        <m:ctrlPr>
                          <a:rPr lang="en-US" sz="3600" i="1" u="sng" dirty="0" smtClean="0">
                            <a:latin typeface="Cambria Math" panose="02040503050406030204" pitchFamily="18" charset="0"/>
                            <a:sym typeface="Symbol"/>
                          </a:rPr>
                        </m:ctrlPr>
                      </m:accPr>
                      <m:e>
                        <m:r>
                          <a:rPr lang="en-US" sz="3600" b="0" i="1" u="sng" dirty="0" smtClean="0">
                            <a:latin typeface="Cambria Math" panose="02040503050406030204" pitchFamily="18" charset="0"/>
                            <a:sym typeface="Symbol"/>
                          </a:rPr>
                          <m:t>𝐻</m:t>
                        </m:r>
                      </m:e>
                    </m:acc>
                  </m:oMath>
                </a14:m>
                <a:r>
                  <a:rPr lang="en-US" sz="3600" u="sng" dirty="0" smtClean="0">
                    <a:sym typeface="Symbol"/>
                  </a:rPr>
                  <a:t>|</a:t>
                </a:r>
                <a:r>
                  <a:rPr lang="en-US" sz="3600" dirty="0" smtClean="0">
                    <a:sym typeface="Symbol"/>
                  </a:rPr>
                  <a:t>&gt;  = 0  </a:t>
                </a:r>
                <a:r>
                  <a:rPr lang="en-US" sz="3600" dirty="0" err="1" smtClean="0">
                    <a:sym typeface="Symbol"/>
                  </a:rPr>
                  <a:t>c</a:t>
                </a:r>
                <a:r>
                  <a:rPr lang="en-US" sz="3600" baseline="-25000" dirty="0" err="1" smtClean="0">
                    <a:sym typeface="Symbol"/>
                  </a:rPr>
                  <a:t>ij</a:t>
                </a:r>
                <a:r>
                  <a:rPr lang="en-US" sz="3600" dirty="0" smtClean="0">
                    <a:sym typeface="Symbol"/>
                  </a:rPr>
                  <a:t>   </a:t>
                </a:r>
              </a:p>
              <a:p>
                <a:r>
                  <a:rPr lang="en-US" sz="3600" dirty="0" smtClean="0">
                    <a:sym typeface="Symbol"/>
                  </a:rPr>
                  <a:t>     </a:t>
                </a:r>
                <a:r>
                  <a:rPr lang="en-US" sz="3600" dirty="0" err="1" smtClean="0">
                    <a:sym typeface="Symbol"/>
                  </a:rPr>
                  <a:t>c</a:t>
                </a:r>
                <a:r>
                  <a:rPr lang="en-US" sz="3600" baseline="-25000" dirty="0" err="1" smtClean="0">
                    <a:sym typeface="Symbol"/>
                  </a:rPr>
                  <a:t>ij</a:t>
                </a:r>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4317939" y="1087290"/>
                <a:ext cx="4675936" cy="2877391"/>
              </a:xfrm>
              <a:prstGeom prst="rect">
                <a:avLst/>
              </a:prstGeom>
              <a:blipFill rotWithShape="0">
                <a:blip r:embed="rId4" cstate="print"/>
                <a:stretch>
                  <a:fillRect l="-4042" t="-3178" b="-7203"/>
                </a:stretch>
              </a:blipFill>
            </p:spPr>
            <p:txBody>
              <a:bodyPr/>
              <a:lstStyle/>
              <a:p>
                <a:r>
                  <a:rPr lang="en-US">
                    <a:noFill/>
                  </a:rPr>
                  <a:t> </a:t>
                </a:r>
              </a:p>
            </p:txBody>
          </p:sp>
        </mc:Fallback>
      </mc:AlternateContent>
      <p:cxnSp>
        <p:nvCxnSpPr>
          <p:cNvPr id="12" name="Straight Connector 11"/>
          <p:cNvCxnSpPr/>
          <p:nvPr/>
        </p:nvCxnSpPr>
        <p:spPr bwMode="auto">
          <a:xfrm>
            <a:off x="6400800" y="5638800"/>
            <a:ext cx="45720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6400800" y="5410200"/>
            <a:ext cx="45720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6934200" y="5410200"/>
            <a:ext cx="45720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5867400" y="5410200"/>
            <a:ext cx="45720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a:off x="6400800" y="4953000"/>
            <a:ext cx="45720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aphicFrame>
        <p:nvGraphicFramePr>
          <p:cNvPr id="16387" name="Object 3"/>
          <p:cNvGraphicFramePr>
            <a:graphicFrameLocks noChangeAspect="1"/>
          </p:cNvGraphicFramePr>
          <p:nvPr/>
        </p:nvGraphicFramePr>
        <p:xfrm>
          <a:off x="7268779" y="4800600"/>
          <a:ext cx="1521957" cy="990600"/>
        </p:xfrm>
        <a:graphic>
          <a:graphicData uri="http://schemas.openxmlformats.org/presentationml/2006/ole">
            <mc:AlternateContent xmlns:mc="http://schemas.openxmlformats.org/markup-compatibility/2006">
              <mc:Choice xmlns:v="urn:schemas-microsoft-com:vml" Requires="v">
                <p:oleObj spid="_x0000_s3076" name="ChemSketch" r:id="rId5" imgW="637032" imgH="414528" progId="ACD.ChemSketch.20">
                  <p:embed/>
                </p:oleObj>
              </mc:Choice>
              <mc:Fallback>
                <p:oleObj name="ChemSketch" r:id="rId5" imgW="637032" imgH="414528" progId="ACD.ChemSketch.2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8779" y="4800600"/>
                        <a:ext cx="152195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7162800" y="5867400"/>
            <a:ext cx="1981200" cy="707886"/>
          </a:xfrm>
          <a:prstGeom prst="rect">
            <a:avLst/>
          </a:prstGeom>
          <a:noFill/>
        </p:spPr>
        <p:txBody>
          <a:bodyPr wrap="square" rtlCol="0">
            <a:spAutoFit/>
          </a:bodyPr>
          <a:lstStyle/>
          <a:p>
            <a:r>
              <a:rPr lang="en-US" sz="2000" dirty="0" smtClean="0"/>
              <a:t>r(O-H)=0.101 nm</a:t>
            </a:r>
          </a:p>
          <a:p>
            <a:r>
              <a:rPr lang="en-US" sz="2000" dirty="0" smtClean="0">
                <a:sym typeface="Symbol"/>
              </a:rPr>
              <a:t>(H-O-H)=94</a:t>
            </a:r>
            <a:r>
              <a:rPr lang="en-US" sz="2000" baseline="30000" dirty="0" smtClean="0">
                <a:sym typeface="Symbol"/>
              </a:rPr>
              <a:t>o</a:t>
            </a:r>
            <a:endParaRPr lang="en-US" sz="2000" dirty="0"/>
          </a:p>
        </p:txBody>
      </p:sp>
      <p:sp>
        <p:nvSpPr>
          <p:cNvPr id="23" name="TextBox 22"/>
          <p:cNvSpPr txBox="1"/>
          <p:nvPr/>
        </p:nvSpPr>
        <p:spPr>
          <a:xfrm>
            <a:off x="4876800" y="4495800"/>
            <a:ext cx="1143000" cy="1477328"/>
          </a:xfrm>
          <a:prstGeom prst="rect">
            <a:avLst/>
          </a:prstGeom>
          <a:noFill/>
        </p:spPr>
        <p:txBody>
          <a:bodyPr wrap="square" rtlCol="0">
            <a:spAutoFit/>
          </a:bodyPr>
          <a:lstStyle/>
          <a:p>
            <a:r>
              <a:rPr lang="en-US" sz="1100" dirty="0" smtClean="0"/>
              <a:t>-</a:t>
            </a:r>
            <a:r>
              <a:rPr lang="en-US" dirty="0" smtClean="0"/>
              <a:t>23.1 </a:t>
            </a:r>
            <a:r>
              <a:rPr lang="en-US" dirty="0" err="1" smtClean="0"/>
              <a:t>eV</a:t>
            </a:r>
            <a:endParaRPr lang="en-US" dirty="0" smtClean="0"/>
          </a:p>
          <a:p>
            <a:endParaRPr lang="en-US" dirty="0" smtClean="0"/>
          </a:p>
          <a:p>
            <a:r>
              <a:rPr lang="en-US" dirty="0" smtClean="0"/>
              <a:t>-25.2 </a:t>
            </a:r>
            <a:r>
              <a:rPr lang="en-US" dirty="0" err="1" smtClean="0"/>
              <a:t>eV</a:t>
            </a:r>
            <a:endParaRPr lang="en-US" dirty="0" smtClean="0"/>
          </a:p>
          <a:p>
            <a:endParaRPr lang="en-US" dirty="0" smtClean="0"/>
          </a:p>
          <a:p>
            <a:r>
              <a:rPr lang="en-US" dirty="0" smtClean="0"/>
              <a:t>-25.6 </a:t>
            </a:r>
            <a:r>
              <a:rPr lang="en-US" dirty="0" err="1" smtClean="0"/>
              <a:t>eV</a:t>
            </a:r>
            <a:endParaRPr lang="en-US" dirty="0"/>
          </a:p>
        </p:txBody>
      </p:sp>
      <p:sp>
        <p:nvSpPr>
          <p:cNvPr id="24" name="TextBox 23"/>
          <p:cNvSpPr txBox="1"/>
          <p:nvPr/>
        </p:nvSpPr>
        <p:spPr>
          <a:xfrm>
            <a:off x="7696200" y="4953000"/>
            <a:ext cx="685800" cy="369332"/>
          </a:xfrm>
          <a:prstGeom prst="rect">
            <a:avLst/>
          </a:prstGeom>
          <a:noFill/>
        </p:spPr>
        <p:txBody>
          <a:bodyPr wrap="square" rtlCol="0">
            <a:spAutoFit/>
          </a:bodyPr>
          <a:lstStyle/>
          <a:p>
            <a:r>
              <a:rPr lang="en-US" dirty="0" smtClean="0"/>
              <a:t>-0.25</a:t>
            </a:r>
            <a:endParaRPr lang="en-US" dirty="0"/>
          </a:p>
        </p:txBody>
      </p:sp>
      <p:sp>
        <p:nvSpPr>
          <p:cNvPr id="25" name="TextBox 24"/>
          <p:cNvSpPr txBox="1"/>
          <p:nvPr/>
        </p:nvSpPr>
        <p:spPr>
          <a:xfrm>
            <a:off x="6858000" y="4419600"/>
            <a:ext cx="1066800" cy="400110"/>
          </a:xfrm>
          <a:prstGeom prst="rect">
            <a:avLst/>
          </a:prstGeom>
          <a:noFill/>
        </p:spPr>
        <p:txBody>
          <a:bodyPr wrap="square" rtlCol="0">
            <a:spAutoFit/>
          </a:bodyPr>
          <a:lstStyle/>
          <a:p>
            <a:r>
              <a:rPr lang="en-US" sz="1200" dirty="0" smtClean="0"/>
              <a:t>+</a:t>
            </a:r>
            <a:r>
              <a:rPr lang="en-US" sz="2000" dirty="0" smtClean="0"/>
              <a:t>0.125</a:t>
            </a:r>
            <a:endParaRPr lang="en-US" sz="2000" dirty="0"/>
          </a:p>
        </p:txBody>
      </p:sp>
      <p:sp>
        <p:nvSpPr>
          <p:cNvPr id="26" name="TextBox 25"/>
          <p:cNvSpPr txBox="1"/>
          <p:nvPr/>
        </p:nvSpPr>
        <p:spPr>
          <a:xfrm>
            <a:off x="8153400" y="4419600"/>
            <a:ext cx="990600" cy="400110"/>
          </a:xfrm>
          <a:prstGeom prst="rect">
            <a:avLst/>
          </a:prstGeom>
          <a:noFill/>
        </p:spPr>
        <p:txBody>
          <a:bodyPr wrap="square" rtlCol="0">
            <a:spAutoFit/>
          </a:bodyPr>
          <a:lstStyle/>
          <a:p>
            <a:r>
              <a:rPr lang="en-US" sz="2000" dirty="0" smtClean="0"/>
              <a:t>+0.125</a:t>
            </a:r>
            <a:endParaRPr lang="en-US" sz="2000" dirty="0"/>
          </a:p>
        </p:txBody>
      </p:sp>
      <p:sp>
        <p:nvSpPr>
          <p:cNvPr id="17" name="TextBox 16"/>
          <p:cNvSpPr txBox="1"/>
          <p:nvPr/>
        </p:nvSpPr>
        <p:spPr>
          <a:xfrm>
            <a:off x="0" y="4572000"/>
            <a:ext cx="5105400" cy="584775"/>
          </a:xfrm>
          <a:prstGeom prst="rect">
            <a:avLst/>
          </a:prstGeom>
          <a:noFill/>
        </p:spPr>
        <p:txBody>
          <a:bodyPr wrap="square" rtlCol="0">
            <a:spAutoFit/>
          </a:bodyPr>
          <a:lstStyle/>
          <a:p>
            <a:r>
              <a:rPr lang="en-US" sz="3200" dirty="0" smtClean="0"/>
              <a:t>&lt;</a:t>
            </a:r>
            <a:r>
              <a:rPr lang="en-US" sz="3200" dirty="0" smtClean="0">
                <a:sym typeface="Symbol"/>
              </a:rPr>
              <a:t>*| Ĥ |&gt;= *| Ĥ | </a:t>
            </a:r>
            <a:r>
              <a:rPr lang="en-US" sz="3200" dirty="0" err="1" smtClean="0">
                <a:sym typeface="Symbol"/>
              </a:rPr>
              <a:t>dV</a:t>
            </a:r>
            <a:endParaRPr lang="en-US" sz="3200" dirty="0"/>
          </a:p>
        </p:txBody>
      </p:sp>
      <p:sp>
        <p:nvSpPr>
          <p:cNvPr id="18" name="TextBox 17"/>
          <p:cNvSpPr txBox="1"/>
          <p:nvPr/>
        </p:nvSpPr>
        <p:spPr>
          <a:xfrm>
            <a:off x="228600" y="5181600"/>
            <a:ext cx="4343400" cy="523220"/>
          </a:xfrm>
          <a:prstGeom prst="rect">
            <a:avLst/>
          </a:prstGeom>
          <a:noFill/>
        </p:spPr>
        <p:txBody>
          <a:bodyPr wrap="square" rtlCol="0">
            <a:spAutoFit/>
          </a:bodyPr>
          <a:lstStyle/>
          <a:p>
            <a:r>
              <a:rPr lang="en-US" sz="2800" dirty="0" smtClean="0">
                <a:sym typeface="Symbol"/>
              </a:rPr>
              <a:t>Ĥ = (for just one electron !!) </a:t>
            </a:r>
            <a:endParaRPr lang="en-US" sz="2800" dirty="0"/>
          </a:p>
        </p:txBody>
      </p:sp>
      <p:sp>
        <p:nvSpPr>
          <p:cNvPr id="3076" name="Text Box 4"/>
          <p:cNvSpPr txBox="1">
            <a:spLocks noChangeArrowheads="1"/>
          </p:cNvSpPr>
          <p:nvPr/>
        </p:nvSpPr>
        <p:spPr bwMode="auto">
          <a:xfrm>
            <a:off x="0" y="5943600"/>
            <a:ext cx="6705600" cy="7078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buClrTx/>
              <a:buSzTx/>
              <a:buFontTx/>
              <a:buNone/>
              <a:tabLst/>
            </a:pPr>
            <a:r>
              <a:rPr kumimoji="0" lang="fr-FR" b="0" i="0" u="none" strike="noStrike" cap="none" normalizeH="0" baseline="0" dirty="0" smtClean="0">
                <a:ln>
                  <a:noFill/>
                </a:ln>
                <a:solidFill>
                  <a:srgbClr val="000000"/>
                </a:solidFill>
                <a:effectLst/>
                <a:latin typeface="Times New Roman" pitchFamily="18" charset="0"/>
                <a:cs typeface="Arial" pitchFamily="34" charset="0"/>
              </a:rPr>
              <a:t>-</a:t>
            </a:r>
            <a:r>
              <a:rPr kumimoji="0" lang="fr-FR" sz="2000" b="1" i="0" u="sng" strike="noStrike" cap="none" normalizeH="0" baseline="0" dirty="0" smtClean="0">
                <a:ln>
                  <a:noFill/>
                </a:ln>
                <a:solidFill>
                  <a:srgbClr val="000000"/>
                </a:solidFill>
                <a:effectLst/>
                <a:latin typeface="Calibri" pitchFamily="34" charset="0"/>
                <a:cs typeface="Arial" pitchFamily="34" charset="0"/>
              </a:rPr>
              <a:t>ħ </a:t>
            </a:r>
            <a:r>
              <a:rPr kumimoji="0" lang="fr-FR" sz="2000" b="1" i="0" u="sng" strike="noStrike" cap="none" normalizeH="0" baseline="30000" dirty="0" smtClean="0">
                <a:ln>
                  <a:noFill/>
                </a:ln>
                <a:solidFill>
                  <a:srgbClr val="000000"/>
                </a:solidFill>
                <a:effectLst/>
                <a:latin typeface="Calibri" pitchFamily="34" charset="0"/>
                <a:cs typeface="Arial" pitchFamily="34" charset="0"/>
              </a:rPr>
              <a:t>2 </a:t>
            </a:r>
            <a:r>
              <a:rPr kumimoji="0" lang="fr-FR" sz="2000" b="1" i="0" u="none" strike="noStrike" cap="none" normalizeH="0" baseline="30000" dirty="0" smtClean="0">
                <a:ln>
                  <a:noFill/>
                </a:ln>
                <a:solidFill>
                  <a:srgbClr val="000000"/>
                </a:solidFill>
                <a:effectLst/>
                <a:latin typeface="Calibri" pitchFamily="34" charset="0"/>
                <a:cs typeface="Arial" pitchFamily="34" charset="0"/>
              </a:rPr>
              <a:t>       </a:t>
            </a:r>
            <a:r>
              <a:rPr kumimoji="0" lang="pt-BR" sz="2000" b="1" i="0" u="sng" strike="noStrike" cap="none" normalizeH="0" baseline="0" dirty="0" smtClean="0">
                <a:ln>
                  <a:noFill/>
                </a:ln>
                <a:solidFill>
                  <a:schemeClr val="tx1"/>
                </a:solidFill>
                <a:effectLst/>
                <a:latin typeface="Times New Roman" pitchFamily="18" charset="0"/>
                <a:cs typeface="Arial" pitchFamily="34" charset="0"/>
              </a:rPr>
              <a:t>{</a:t>
            </a:r>
            <a:r>
              <a:rPr kumimoji="0" lang="pt-BR" sz="2000" b="1" i="0" u="sng" strike="noStrike" cap="none" normalizeH="0" baseline="0" dirty="0" smtClean="0">
                <a:ln>
                  <a:noFill/>
                </a:ln>
                <a:solidFill>
                  <a:schemeClr val="tx1"/>
                </a:solidFill>
                <a:effectLst/>
                <a:latin typeface="Calibri" pitchFamily="34" charset="0"/>
                <a:cs typeface="Arial" pitchFamily="34" charset="0"/>
              </a:rPr>
              <a:t>1  </a:t>
            </a:r>
            <a:r>
              <a:rPr kumimoji="0" lang="pt-BR" sz="2000" b="1" i="0" u="none" strike="noStrike" cap="none" normalizeH="0" baseline="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sng" strike="noStrike" cap="none" normalizeH="0" baseline="0" dirty="0" smtClean="0">
                <a:ln>
                  <a:noFill/>
                </a:ln>
                <a:solidFill>
                  <a:schemeClr val="tx1"/>
                </a:solidFill>
                <a:effectLst/>
                <a:latin typeface="Calibri" pitchFamily="34" charset="0"/>
                <a:cs typeface="Arial" pitchFamily="34" charset="0"/>
              </a:rPr>
              <a:t> r</a:t>
            </a:r>
            <a:r>
              <a:rPr kumimoji="0" lang="pt-BR" sz="2000" b="1" i="0" u="sng" strike="noStrike" cap="none" normalizeH="0" baseline="30000" dirty="0" smtClean="0">
                <a:ln>
                  <a:noFill/>
                </a:ln>
                <a:solidFill>
                  <a:schemeClr val="tx1"/>
                </a:solidFill>
                <a:effectLst/>
                <a:latin typeface="Calibri" pitchFamily="34" charset="0"/>
                <a:cs typeface="Arial" pitchFamily="34" charset="0"/>
              </a:rPr>
              <a:t>2</a:t>
            </a:r>
            <a:r>
              <a:rPr kumimoji="0" lang="pt-BR" sz="2000" b="1" i="0" u="none" strike="noStrike" cap="none" normalizeH="0" baseline="0" dirty="0" smtClean="0">
                <a:ln>
                  <a:noFill/>
                </a:ln>
                <a:solidFill>
                  <a:schemeClr val="tx1"/>
                </a:solidFill>
                <a:effectLst/>
                <a:latin typeface="Calibri" pitchFamily="34" charset="0"/>
                <a:cs typeface="Arial" pitchFamily="34" charset="0"/>
              </a:rPr>
              <a:t> </a:t>
            </a:r>
            <a:r>
              <a:rPr kumimoji="0" lang="en-US" sz="2000" b="1" i="0" u="sng"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sng" strike="noStrike" cap="none" normalizeH="0" baseline="0" dirty="0" smtClean="0">
                <a:ln>
                  <a:noFill/>
                </a:ln>
                <a:solidFill>
                  <a:schemeClr val="tx1"/>
                </a:solidFill>
                <a:effectLst/>
                <a:latin typeface="Calibri" pitchFamily="34" charset="0"/>
                <a:cs typeface="Arial" pitchFamily="34" charset="0"/>
              </a:rPr>
              <a:t> </a:t>
            </a:r>
            <a:r>
              <a:rPr kumimoji="0" lang="pt-BR" sz="2000" b="1" i="0" u="none" strike="noStrike" cap="none" normalizeH="0" baseline="0" dirty="0" smtClean="0">
                <a:ln>
                  <a:noFill/>
                </a:ln>
                <a:solidFill>
                  <a:schemeClr val="tx1"/>
                </a:solidFill>
                <a:effectLst/>
                <a:latin typeface="Calibri" pitchFamily="34" charset="0"/>
                <a:cs typeface="Arial" pitchFamily="34" charset="0"/>
              </a:rPr>
              <a:t>      + </a:t>
            </a:r>
            <a:r>
              <a:rPr kumimoji="0" lang="pt-BR" sz="2000" b="1" i="0" u="sng" strike="noStrike" cap="none" normalizeH="0" baseline="0" dirty="0" smtClean="0">
                <a:ln>
                  <a:noFill/>
                </a:ln>
                <a:solidFill>
                  <a:schemeClr val="tx1"/>
                </a:solidFill>
                <a:effectLst/>
                <a:latin typeface="Calibri" pitchFamily="34" charset="0"/>
                <a:cs typeface="Arial" pitchFamily="34" charset="0"/>
              </a:rPr>
              <a:t>1	</a:t>
            </a:r>
            <a:r>
              <a:rPr kumimoji="0" lang="pt-BR" sz="2000" b="1" i="0" u="none" strike="noStrike" cap="none" normalizeH="0" baseline="0" dirty="0" smtClean="0">
                <a:ln>
                  <a:noFill/>
                </a:ln>
                <a:solidFill>
                  <a:schemeClr val="tx1"/>
                </a:solidFill>
                <a:effectLst/>
                <a:latin typeface="Calibri" pitchFamily="34" charset="0"/>
                <a:cs typeface="Arial" pitchFamily="34" charset="0"/>
              </a:rPr>
              <a:t> </a:t>
            </a:r>
            <a:r>
              <a:rPr kumimoji="0" lang="pt-BR" sz="2000" b="1" i="0" u="sng" strike="noStrike" cap="none" normalizeH="0" baseline="0" dirty="0" smtClean="0">
                <a:ln>
                  <a:noFill/>
                </a:ln>
                <a:solidFill>
                  <a:schemeClr val="tx1"/>
                </a:solidFill>
                <a:effectLst/>
                <a:latin typeface="Calibri" pitchFamily="34" charset="0"/>
                <a:cs typeface="Arial" pitchFamily="34" charset="0"/>
              </a:rPr>
              <a:t>       </a:t>
            </a:r>
            <a:r>
              <a:rPr kumimoji="0" lang="en-US" sz="2000" b="1" i="0" u="sng"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sng" strike="noStrike" cap="none" normalizeH="0" baseline="0" dirty="0" smtClean="0">
                <a:ln>
                  <a:noFill/>
                </a:ln>
                <a:solidFill>
                  <a:schemeClr val="tx1"/>
                </a:solidFill>
                <a:effectLst/>
                <a:latin typeface="Calibri" pitchFamily="34" charset="0"/>
                <a:cs typeface="Arial" pitchFamily="34" charset="0"/>
              </a:rPr>
              <a:t> sin </a:t>
            </a:r>
            <a:r>
              <a:rPr kumimoji="0" lang="en-US" sz="2000" b="1" i="0" u="sng"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sng" strike="noStrike" cap="none" normalizeH="0" baseline="0" dirty="0" smtClean="0">
                <a:ln>
                  <a:noFill/>
                </a:ln>
                <a:solidFill>
                  <a:schemeClr val="tx1"/>
                </a:solidFill>
                <a:effectLst/>
                <a:latin typeface="Calibri" pitchFamily="34" charset="0"/>
                <a:cs typeface="Arial" pitchFamily="34" charset="0"/>
              </a:rPr>
              <a:t> </a:t>
            </a:r>
            <a:r>
              <a:rPr kumimoji="0" lang="en-US" sz="2000" b="1" i="0" u="sng"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strike="noStrike" cap="none" normalizeH="0" baseline="0" dirty="0" smtClean="0">
                <a:ln>
                  <a:noFill/>
                </a:ln>
                <a:solidFill>
                  <a:schemeClr val="tx1"/>
                </a:solidFill>
                <a:effectLst/>
                <a:latin typeface="Calibri" pitchFamily="34" charset="0"/>
                <a:cs typeface="Arial" pitchFamily="34" charset="0"/>
              </a:rPr>
              <a:t>      +    </a:t>
            </a:r>
            <a:r>
              <a:rPr kumimoji="0" lang="pt-BR" sz="2000" b="1" i="0" u="sng" strike="noStrike" cap="none" normalizeH="0" baseline="0" dirty="0" smtClean="0">
                <a:ln>
                  <a:noFill/>
                </a:ln>
                <a:solidFill>
                  <a:schemeClr val="tx1"/>
                </a:solidFill>
                <a:effectLst/>
                <a:latin typeface="Calibri" pitchFamily="34" charset="0"/>
                <a:cs typeface="Arial" pitchFamily="34" charset="0"/>
              </a:rPr>
              <a:t>1    </a:t>
            </a:r>
            <a:r>
              <a:rPr kumimoji="0" lang="pt-BR" sz="2000" b="1" i="0" u="none" strike="noStrike" cap="none" normalizeH="0" baseline="0" dirty="0" smtClean="0">
                <a:ln>
                  <a:noFill/>
                </a:ln>
                <a:solidFill>
                  <a:schemeClr val="tx1"/>
                </a:solidFill>
                <a:effectLst/>
                <a:latin typeface="Calibri" pitchFamily="34" charset="0"/>
                <a:cs typeface="Arial" pitchFamily="34" charset="0"/>
              </a:rPr>
              <a:t>     </a:t>
            </a:r>
            <a:r>
              <a:rPr kumimoji="0" lang="en-US" sz="2000" b="1" i="0" u="sng"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sng" strike="noStrike" cap="none" normalizeH="0" baseline="30000" dirty="0" smtClean="0">
                <a:ln>
                  <a:noFill/>
                </a:ln>
                <a:solidFill>
                  <a:schemeClr val="tx1"/>
                </a:solidFill>
                <a:effectLst/>
                <a:latin typeface="Calibri" pitchFamily="34" charset="0"/>
                <a:cs typeface="Arial" pitchFamily="34" charset="0"/>
              </a:rPr>
              <a:t>2</a:t>
            </a:r>
            <a:r>
              <a:rPr kumimoji="0" lang="pt-BR" sz="2000" b="1" i="0" u="sng" strike="noStrike" cap="none" normalizeH="0" baseline="0" dirty="0" smtClean="0">
                <a:ln>
                  <a:noFill/>
                </a:ln>
                <a:solidFill>
                  <a:schemeClr val="tx1"/>
                </a:solidFill>
                <a:effectLst/>
                <a:latin typeface="Calibri" pitchFamily="34" charset="0"/>
                <a:cs typeface="Arial" pitchFamily="34" charset="0"/>
              </a:rPr>
              <a:t> }</a:t>
            </a:r>
            <a:r>
              <a:rPr lang="en-US" sz="2000" b="1" dirty="0" smtClean="0">
                <a:latin typeface="Times New Roman" pitchFamily="18" charset="0"/>
                <a:cs typeface="Arial" pitchFamily="34" charset="0"/>
                <a:sym typeface="Symbol" pitchFamily="18" charset="2"/>
              </a:rPr>
              <a:t>     </a:t>
            </a:r>
            <a:r>
              <a:rPr kumimoji="0" lang="pt-BR" sz="2000" b="1" i="0" u="none" strike="noStrike" cap="none" normalizeH="0" baseline="0" dirty="0" smtClean="0">
                <a:ln>
                  <a:noFill/>
                </a:ln>
                <a:solidFill>
                  <a:schemeClr val="tx1"/>
                </a:solidFill>
                <a:effectLst/>
                <a:latin typeface="Times New Roman" pitchFamily="18" charset="0"/>
                <a:cs typeface="Arial" pitchFamily="34" charset="0"/>
              </a:rPr>
              <a:t>-</a:t>
            </a:r>
            <a:r>
              <a:rPr kumimoji="0" lang="pt-BR" sz="2000" b="1" i="0" u="sng" strike="noStrike" cap="none" normalizeH="0" baseline="0" dirty="0" smtClean="0">
                <a:ln>
                  <a:noFill/>
                </a:ln>
                <a:solidFill>
                  <a:schemeClr val="tx1"/>
                </a:solidFill>
                <a:effectLst/>
                <a:latin typeface="Calibri" pitchFamily="34" charset="0"/>
                <a:cs typeface="Arial" pitchFamily="34" charset="0"/>
              </a:rPr>
              <a:t>e</a:t>
            </a:r>
            <a:r>
              <a:rPr kumimoji="0" lang="pt-BR" sz="2000" b="1" i="0" u="sng" strike="noStrike" cap="none" normalizeH="0" baseline="30000" dirty="0" smtClean="0">
                <a:ln>
                  <a:noFill/>
                </a:ln>
                <a:solidFill>
                  <a:schemeClr val="tx1"/>
                </a:solidFill>
                <a:effectLst/>
                <a:latin typeface="Calibri" pitchFamily="34" charset="0"/>
                <a:cs typeface="Arial" pitchFamily="34" charset="0"/>
              </a:rPr>
              <a:t>2</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pt-BR" sz="20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pt-BR" sz="2000" b="1" i="0" u="none" strike="noStrike" cap="none" normalizeH="0" baseline="0" dirty="0" smtClean="0">
                <a:ln>
                  <a:noFill/>
                </a:ln>
                <a:solidFill>
                  <a:schemeClr val="tx1"/>
                </a:solidFill>
                <a:effectLst/>
                <a:latin typeface="Calibri" pitchFamily="34" charset="0"/>
                <a:cs typeface="Arial" pitchFamily="34" charset="0"/>
              </a:rPr>
              <a:t>2m       r</a:t>
            </a:r>
            <a:r>
              <a:rPr kumimoji="0" lang="pt-BR" sz="2000" b="1" i="0" u="none" strike="noStrike" cap="none" normalizeH="0" baseline="30000" dirty="0" smtClean="0">
                <a:ln>
                  <a:noFill/>
                </a:ln>
                <a:solidFill>
                  <a:schemeClr val="tx1"/>
                </a:solidFill>
                <a:effectLst/>
                <a:latin typeface="Calibri" pitchFamily="34" charset="0"/>
                <a:cs typeface="Arial" pitchFamily="34" charset="0"/>
              </a:rPr>
              <a:t>2    </a:t>
            </a:r>
            <a:r>
              <a:rPr kumimoji="0" lang="en-US" sz="20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none" strike="noStrike" cap="none" normalizeH="0" baseline="0" dirty="0" smtClean="0">
                <a:ln>
                  <a:noFill/>
                </a:ln>
                <a:solidFill>
                  <a:schemeClr val="tx1"/>
                </a:solidFill>
                <a:effectLst/>
                <a:latin typeface="Calibri" pitchFamily="34" charset="0"/>
                <a:cs typeface="Arial" pitchFamily="34" charset="0"/>
              </a:rPr>
              <a:t>r    </a:t>
            </a:r>
            <a:r>
              <a:rPr kumimoji="0" lang="en-US" sz="20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none" strike="noStrike" cap="none" normalizeH="0" baseline="0" dirty="0" smtClean="0">
                <a:ln>
                  <a:noFill/>
                </a:ln>
                <a:solidFill>
                  <a:schemeClr val="tx1"/>
                </a:solidFill>
                <a:effectLst/>
                <a:latin typeface="Calibri" pitchFamily="34" charset="0"/>
                <a:cs typeface="Arial" pitchFamily="34" charset="0"/>
              </a:rPr>
              <a:t>r           r</a:t>
            </a:r>
            <a:r>
              <a:rPr kumimoji="0" lang="pt-BR" sz="2000" b="1" i="0" u="none" strike="noStrike" cap="none" normalizeH="0" baseline="30000" dirty="0" smtClean="0">
                <a:ln>
                  <a:noFill/>
                </a:ln>
                <a:solidFill>
                  <a:schemeClr val="tx1"/>
                </a:solidFill>
                <a:effectLst/>
                <a:latin typeface="Calibri" pitchFamily="34" charset="0"/>
                <a:cs typeface="Arial" pitchFamily="34" charset="0"/>
              </a:rPr>
              <a:t>2</a:t>
            </a:r>
            <a:r>
              <a:rPr kumimoji="0" lang="pt-BR" sz="2000" b="1" i="0" u="none" strike="noStrike" cap="none" normalizeH="0" baseline="0" dirty="0" smtClean="0">
                <a:ln>
                  <a:noFill/>
                </a:ln>
                <a:solidFill>
                  <a:schemeClr val="tx1"/>
                </a:solidFill>
                <a:effectLst/>
                <a:latin typeface="Calibri" pitchFamily="34" charset="0"/>
                <a:cs typeface="Arial" pitchFamily="34" charset="0"/>
              </a:rPr>
              <a:t> sin </a:t>
            </a:r>
            <a:r>
              <a:rPr kumimoji="0" lang="en-US" sz="20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none" strike="noStrike" cap="none" normalizeH="0" baseline="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none" strike="noStrike" cap="none" normalizeH="0" baseline="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none" strike="noStrike" cap="none" normalizeH="0" baseline="0" dirty="0" smtClean="0">
                <a:ln>
                  <a:noFill/>
                </a:ln>
                <a:solidFill>
                  <a:schemeClr val="tx1"/>
                </a:solidFill>
                <a:effectLst/>
                <a:latin typeface="Calibri" pitchFamily="34" charset="0"/>
                <a:cs typeface="Arial" pitchFamily="34" charset="0"/>
              </a:rPr>
              <a:t>      r</a:t>
            </a:r>
            <a:r>
              <a:rPr kumimoji="0" lang="pt-BR" sz="2000" b="1" i="0" u="none" strike="noStrike" cap="none" normalizeH="0" baseline="30000" dirty="0" smtClean="0">
                <a:ln>
                  <a:noFill/>
                </a:ln>
                <a:solidFill>
                  <a:schemeClr val="tx1"/>
                </a:solidFill>
                <a:effectLst/>
                <a:latin typeface="Calibri" pitchFamily="34" charset="0"/>
                <a:cs typeface="Arial" pitchFamily="34" charset="0"/>
              </a:rPr>
              <a:t>2</a:t>
            </a:r>
            <a:r>
              <a:rPr kumimoji="0" lang="pt-BR" sz="2000" b="1" i="0" u="none" strike="noStrike" cap="none" normalizeH="0" baseline="0" dirty="0" smtClean="0">
                <a:ln>
                  <a:noFill/>
                </a:ln>
                <a:solidFill>
                  <a:schemeClr val="tx1"/>
                </a:solidFill>
                <a:effectLst/>
                <a:latin typeface="Calibri" pitchFamily="34" charset="0"/>
                <a:cs typeface="Arial" pitchFamily="34" charset="0"/>
              </a:rPr>
              <a:t>sin</a:t>
            </a:r>
            <a:r>
              <a:rPr kumimoji="0" lang="pt-BR" sz="2000" b="1" i="0" u="none" strike="noStrike" cap="none" normalizeH="0" baseline="30000" dirty="0" smtClean="0">
                <a:ln>
                  <a:noFill/>
                </a:ln>
                <a:solidFill>
                  <a:schemeClr val="tx1"/>
                </a:solidFill>
                <a:effectLst/>
                <a:latin typeface="Calibri" pitchFamily="34" charset="0"/>
                <a:cs typeface="Arial" pitchFamily="34" charset="0"/>
              </a:rPr>
              <a:t>2</a:t>
            </a:r>
            <a:r>
              <a:rPr kumimoji="0" lang="pt-BR" sz="2000" b="1" i="0" u="none" strike="noStrike" cap="none" normalizeH="0" baseline="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none" strike="noStrike" cap="none" normalizeH="0" baseline="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pt-BR" sz="2000" b="1" i="0" u="none" strike="noStrike" cap="none" normalizeH="0" baseline="30000" dirty="0" smtClean="0">
                <a:ln>
                  <a:noFill/>
                </a:ln>
                <a:solidFill>
                  <a:schemeClr val="tx1"/>
                </a:solidFill>
                <a:effectLst/>
                <a:latin typeface="Calibri" pitchFamily="34" charset="0"/>
                <a:cs typeface="Arial" pitchFamily="34" charset="0"/>
              </a:rPr>
              <a:t>2</a:t>
            </a:r>
            <a:r>
              <a:rPr kumimoji="0" lang="pt-BR" sz="2000" b="1" i="0" u="none" strike="noStrike" cap="none" normalizeH="0" baseline="0" dirty="0" smtClean="0">
                <a:ln>
                  <a:noFill/>
                </a:ln>
                <a:solidFill>
                  <a:schemeClr val="tx1"/>
                </a:solidFill>
                <a:effectLst/>
                <a:latin typeface="Calibri" pitchFamily="34" charset="0"/>
                <a:cs typeface="Arial" pitchFamily="34" charset="0"/>
              </a:rPr>
              <a:t>        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Box 18"/>
          <p:cNvSpPr txBox="1"/>
          <p:nvPr/>
        </p:nvSpPr>
        <p:spPr>
          <a:xfrm>
            <a:off x="4724400" y="3962400"/>
            <a:ext cx="3200400" cy="461665"/>
          </a:xfrm>
          <a:prstGeom prst="rect">
            <a:avLst/>
          </a:prstGeom>
          <a:noFill/>
        </p:spPr>
        <p:txBody>
          <a:bodyPr wrap="square" rtlCol="0">
            <a:spAutoFit/>
          </a:bodyPr>
          <a:lstStyle/>
          <a:p>
            <a:r>
              <a:rPr lang="en-US" sz="2400" b="1" dirty="0" smtClean="0"/>
              <a:t>Solving (eventually)=&gt;</a:t>
            </a:r>
            <a:endParaRPr lang="en-US" sz="2400" b="1" dirty="0"/>
          </a:p>
        </p:txBody>
      </p:sp>
    </p:spTree>
    <p:extLst>
      <p:ext uri="{BB962C8B-B14F-4D97-AF65-F5344CB8AC3E}">
        <p14:creationId xmlns:p14="http://schemas.microsoft.com/office/powerpoint/2010/main" val="24208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ox(in)">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blinds(horizontal)">
                                      <p:cBhvr>
                                        <p:cTn id="33" dur="500"/>
                                        <p:tgtEl>
                                          <p:spTgt spid="307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500"/>
                                        <p:tgtEl>
                                          <p:spTgt spid="23"/>
                                        </p:tgtEl>
                                      </p:cBhvr>
                                    </p:animEffect>
                                  </p:childTnLst>
                                </p:cTn>
                              </p:par>
                              <p:par>
                                <p:cTn id="44" presetID="4"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ox(in)">
                                      <p:cBhvr>
                                        <p:cTn id="46" dur="500"/>
                                        <p:tgtEl>
                                          <p:spTgt spid="16"/>
                                        </p:tgtEl>
                                      </p:cBhvr>
                                    </p:animEffect>
                                  </p:childTnLst>
                                </p:cTn>
                              </p:par>
                              <p:par>
                                <p:cTn id="47" presetID="4" presetClass="entr" presetSubtype="16"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500"/>
                                        <p:tgtEl>
                                          <p:spTgt spid="15"/>
                                        </p:tgtEl>
                                      </p:cBhvr>
                                    </p:animEffect>
                                  </p:childTnLst>
                                </p:cTn>
                              </p:par>
                              <p:par>
                                <p:cTn id="50" presetID="4" presetClass="entr" presetSubtype="16"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par>
                                <p:cTn id="53" presetID="4" presetClass="entr" presetSubtype="16"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ox(in)">
                                      <p:cBhvr>
                                        <p:cTn id="55" dur="500"/>
                                        <p:tgtEl>
                                          <p:spTgt spid="14"/>
                                        </p:tgtEl>
                                      </p:cBhvr>
                                    </p:animEffect>
                                  </p:childTnLst>
                                </p:cTn>
                              </p:par>
                              <p:par>
                                <p:cTn id="56" presetID="4" presetClass="entr" presetSubtype="16"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ox(in)">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6387"/>
                                        </p:tgtEl>
                                        <p:attrNameLst>
                                          <p:attrName>style.visibility</p:attrName>
                                        </p:attrNameLst>
                                      </p:cBhvr>
                                      <p:to>
                                        <p:strVal val="visible"/>
                                      </p:to>
                                    </p:set>
                                    <p:animEffect transition="in" filter="blinds(horizontal)">
                                      <p:cBhvr>
                                        <p:cTn id="63" dur="500"/>
                                        <p:tgtEl>
                                          <p:spTgt spid="1638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linds(horizontal)">
                                      <p:cBhvr>
                                        <p:cTn id="71" dur="500"/>
                                        <p:tgtEl>
                                          <p:spTgt spid="2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linds(horizontal)">
                                      <p:cBhvr>
                                        <p:cTn id="74" dur="500"/>
                                        <p:tgtEl>
                                          <p:spTgt spid="26"/>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p:bldP spid="23" grpId="0"/>
      <p:bldP spid="24" grpId="0"/>
      <p:bldP spid="25" grpId="0"/>
      <p:bldP spid="26" grpId="0"/>
      <p:bldP spid="17" grpId="0"/>
      <p:bldP spid="18" grpId="0"/>
      <p:bldP spid="3076"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computational-chemistry.co.uk/images/spartan_screenshot_benzene.jpg"/>
          <p:cNvPicPr>
            <a:picLocks noChangeAspect="1" noChangeArrowheads="1"/>
          </p:cNvPicPr>
          <p:nvPr/>
        </p:nvPicPr>
        <p:blipFill>
          <a:blip r:embed="rId3" cstate="print"/>
          <a:srcRect/>
          <a:stretch>
            <a:fillRect/>
          </a:stretch>
        </p:blipFill>
        <p:spPr bwMode="auto">
          <a:xfrm>
            <a:off x="381000" y="1600200"/>
            <a:ext cx="4762500" cy="3810000"/>
          </a:xfrm>
          <a:prstGeom prst="rect">
            <a:avLst/>
          </a:prstGeom>
          <a:noFill/>
        </p:spPr>
      </p:pic>
      <p:pic>
        <p:nvPicPr>
          <p:cNvPr id="26628" name="Picture 4" descr="http://t3.gstatic.com/images?q=tbn:ANd9GcR-GoWRTCEm1_FjA2dY_cRGh6z67n-DyROZT_pRMDamXeawUQPfRRY7C3XSRw"/>
          <p:cNvPicPr>
            <a:picLocks noChangeAspect="1" noChangeArrowheads="1"/>
          </p:cNvPicPr>
          <p:nvPr/>
        </p:nvPicPr>
        <p:blipFill>
          <a:blip r:embed="rId4" cstate="print"/>
          <a:srcRect/>
          <a:stretch>
            <a:fillRect/>
          </a:stretch>
        </p:blipFill>
        <p:spPr bwMode="auto">
          <a:xfrm>
            <a:off x="5486400" y="1676400"/>
            <a:ext cx="2971800" cy="4220588"/>
          </a:xfrm>
          <a:prstGeom prst="rect">
            <a:avLst/>
          </a:prstGeom>
          <a:noFill/>
        </p:spPr>
      </p:pic>
      <p:sp>
        <p:nvSpPr>
          <p:cNvPr id="5" name="TextBox 4"/>
          <p:cNvSpPr txBox="1"/>
          <p:nvPr/>
        </p:nvSpPr>
        <p:spPr>
          <a:xfrm>
            <a:off x="152400" y="228600"/>
            <a:ext cx="8991600" cy="1200329"/>
          </a:xfrm>
          <a:prstGeom prst="rect">
            <a:avLst/>
          </a:prstGeom>
          <a:noFill/>
        </p:spPr>
        <p:txBody>
          <a:bodyPr wrap="square" rtlCol="0">
            <a:spAutoFit/>
          </a:bodyPr>
          <a:lstStyle/>
          <a:p>
            <a:r>
              <a:rPr lang="en-US" sz="2400" b="1" dirty="0" smtClean="0">
                <a:solidFill>
                  <a:srgbClr val="FF0000"/>
                </a:solidFill>
              </a:rPr>
              <a:t>2013: Because of </a:t>
            </a:r>
            <a:r>
              <a:rPr lang="en-US" sz="2400" b="1" dirty="0" err="1" smtClean="0">
                <a:solidFill>
                  <a:srgbClr val="FF0000"/>
                </a:solidFill>
              </a:rPr>
              <a:t>Pople’s</a:t>
            </a:r>
            <a:r>
              <a:rPr lang="en-US" sz="2400" b="1" dirty="0" smtClean="0">
                <a:solidFill>
                  <a:srgbClr val="FF0000"/>
                </a:solidFill>
              </a:rPr>
              <a:t> heroic efforts….</a:t>
            </a:r>
          </a:p>
          <a:p>
            <a:r>
              <a:rPr lang="en-US" sz="2400" b="1" dirty="0" smtClean="0">
                <a:solidFill>
                  <a:srgbClr val="FF0000"/>
                </a:solidFill>
              </a:rPr>
              <a:t>Molecular Orbital Modeling can be done using `a black box program’ and garden variety laptops</a:t>
            </a:r>
            <a:endParaRPr lang="en-US" sz="2400" b="1" dirty="0">
              <a:solidFill>
                <a:srgbClr val="FF0000"/>
              </a:solidFill>
            </a:endParaRPr>
          </a:p>
        </p:txBody>
      </p:sp>
      <p:sp>
        <p:nvSpPr>
          <p:cNvPr id="6" name="TextBox 5"/>
          <p:cNvSpPr txBox="1"/>
          <p:nvPr/>
        </p:nvSpPr>
        <p:spPr>
          <a:xfrm>
            <a:off x="533400" y="5562600"/>
            <a:ext cx="5257800" cy="1200329"/>
          </a:xfrm>
          <a:prstGeom prst="rect">
            <a:avLst/>
          </a:prstGeom>
          <a:noFill/>
        </p:spPr>
        <p:txBody>
          <a:bodyPr wrap="square" rtlCol="0">
            <a:spAutoFit/>
          </a:bodyPr>
          <a:lstStyle/>
          <a:p>
            <a:r>
              <a:rPr lang="en-US" sz="3600" b="1" dirty="0" smtClean="0"/>
              <a:t>Demo of ASC Spartan 8 `professional’ version</a:t>
            </a:r>
            <a:endParaRPr lang="en-US" sz="3600" b="1" dirty="0"/>
          </a:p>
        </p:txBody>
      </p:sp>
    </p:spTree>
    <p:extLst>
      <p:ext uri="{BB962C8B-B14F-4D97-AF65-F5344CB8AC3E}">
        <p14:creationId xmlns:p14="http://schemas.microsoft.com/office/powerpoint/2010/main" val="30601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blinds(horizontal)">
                                      <p:cBhvr>
                                        <p:cTn id="12" dur="5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76600"/>
            <a:ext cx="1752600" cy="584775"/>
          </a:xfrm>
          <a:prstGeom prst="rect">
            <a:avLst/>
          </a:prstGeom>
          <a:noFill/>
        </p:spPr>
        <p:txBody>
          <a:bodyPr wrap="square" rtlCol="0">
            <a:spAutoFit/>
          </a:bodyPr>
          <a:lstStyle/>
          <a:p>
            <a:r>
              <a:rPr lang="en-US" sz="3200" dirty="0" smtClean="0"/>
              <a:t> </a:t>
            </a:r>
            <a:r>
              <a:rPr lang="en-US" sz="3200" dirty="0" smtClean="0">
                <a:solidFill>
                  <a:srgbClr val="FF0000"/>
                </a:solidFill>
              </a:rPr>
              <a:t>r </a:t>
            </a:r>
            <a:endParaRPr lang="en-US" sz="3200" dirty="0"/>
          </a:p>
        </p:txBody>
      </p:sp>
      <p:sp>
        <p:nvSpPr>
          <p:cNvPr id="3" name="TextBox 2"/>
          <p:cNvSpPr txBox="1"/>
          <p:nvPr/>
        </p:nvSpPr>
        <p:spPr>
          <a:xfrm>
            <a:off x="762000" y="0"/>
            <a:ext cx="7620000" cy="954107"/>
          </a:xfrm>
          <a:prstGeom prst="rect">
            <a:avLst/>
          </a:prstGeom>
          <a:noFill/>
        </p:spPr>
        <p:txBody>
          <a:bodyPr wrap="square" rtlCol="0">
            <a:spAutoFit/>
          </a:bodyPr>
          <a:lstStyle/>
          <a:p>
            <a:r>
              <a:rPr lang="en-US" sz="2800" b="1" dirty="0" smtClean="0"/>
              <a:t>Comparing Experimental Results</a:t>
            </a:r>
            <a:r>
              <a:rPr lang="en-US" sz="2800" b="1" baseline="30000" dirty="0" smtClean="0"/>
              <a:t>1</a:t>
            </a:r>
            <a:r>
              <a:rPr lang="en-US" sz="2800" b="1" dirty="0" smtClean="0"/>
              <a:t> vs. Modern Quantum Chemical Calculations </a:t>
            </a:r>
            <a:r>
              <a:rPr lang="en-US" sz="2800" dirty="0" smtClean="0"/>
              <a:t>  </a:t>
            </a:r>
            <a:r>
              <a:rPr lang="en-US" dirty="0" smtClean="0"/>
              <a:t> </a:t>
            </a:r>
            <a:endParaRPr lang="en-US" dirty="0"/>
          </a:p>
        </p:txBody>
      </p:sp>
      <p:graphicFrame>
        <p:nvGraphicFramePr>
          <p:cNvPr id="53250" name="Object 2"/>
          <p:cNvGraphicFramePr>
            <a:graphicFrameLocks noChangeAspect="1"/>
          </p:cNvGraphicFramePr>
          <p:nvPr/>
        </p:nvGraphicFramePr>
        <p:xfrm>
          <a:off x="3429000" y="1219200"/>
          <a:ext cx="2057400" cy="927943"/>
        </p:xfrm>
        <a:graphic>
          <a:graphicData uri="http://schemas.openxmlformats.org/presentationml/2006/ole">
            <mc:AlternateContent xmlns:mc="http://schemas.openxmlformats.org/markup-compatibility/2006">
              <mc:Choice xmlns:v="urn:schemas-microsoft-com:vml" Requires="v">
                <p:oleObj spid="_x0000_s53252" name="ChemSketch" r:id="rId3" imgW="1313640" imgH="591480" progId="ACD.ChemSketch.20">
                  <p:embed/>
                </p:oleObj>
              </mc:Choice>
              <mc:Fallback>
                <p:oleObj name="ChemSketch" r:id="rId3" imgW="1313640" imgH="591480" progId="ACD.ChemSketch.2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19200"/>
                        <a:ext cx="2057400" cy="92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581400" y="1219200"/>
            <a:ext cx="457200" cy="584775"/>
          </a:xfrm>
          <a:prstGeom prst="rect">
            <a:avLst/>
          </a:prstGeom>
          <a:noFill/>
        </p:spPr>
        <p:txBody>
          <a:bodyPr wrap="square" rtlCol="0">
            <a:spAutoFit/>
          </a:bodyPr>
          <a:lstStyle/>
          <a:p>
            <a:r>
              <a:rPr lang="en-US" sz="3200" dirty="0" smtClean="0"/>
              <a:t> </a:t>
            </a:r>
            <a:r>
              <a:rPr lang="en-US" sz="3200" b="1" dirty="0" smtClean="0">
                <a:solidFill>
                  <a:srgbClr val="FF0000"/>
                </a:solidFill>
              </a:rPr>
              <a:t>r</a:t>
            </a:r>
            <a:endParaRPr lang="en-US" sz="3200" b="1" dirty="0">
              <a:solidFill>
                <a:srgbClr val="FF0000"/>
              </a:solidFill>
            </a:endParaRPr>
          </a:p>
        </p:txBody>
      </p:sp>
      <p:sp>
        <p:nvSpPr>
          <p:cNvPr id="6" name="TextBox 5"/>
          <p:cNvSpPr txBox="1"/>
          <p:nvPr/>
        </p:nvSpPr>
        <p:spPr>
          <a:xfrm>
            <a:off x="2362200" y="2438400"/>
            <a:ext cx="2514600" cy="584775"/>
          </a:xfrm>
          <a:prstGeom prst="rect">
            <a:avLst/>
          </a:prstGeom>
          <a:noFill/>
        </p:spPr>
        <p:txBody>
          <a:bodyPr wrap="square" rtlCol="0">
            <a:spAutoFit/>
          </a:bodyPr>
          <a:lstStyle/>
          <a:p>
            <a:r>
              <a:rPr lang="en-US" sz="3200" b="1" u="sng" dirty="0" smtClean="0">
                <a:solidFill>
                  <a:srgbClr val="0070C0"/>
                </a:solidFill>
              </a:rPr>
              <a:t>experiment</a:t>
            </a:r>
            <a:r>
              <a:rPr lang="en-US" sz="3200" b="1" u="sng" baseline="30000" dirty="0" smtClean="0">
                <a:solidFill>
                  <a:srgbClr val="0070C0"/>
                </a:solidFill>
              </a:rPr>
              <a:t>1</a:t>
            </a:r>
            <a:endParaRPr lang="en-US" sz="3200" b="1" u="sng" dirty="0">
              <a:solidFill>
                <a:srgbClr val="0070C0"/>
              </a:solidFill>
            </a:endParaRPr>
          </a:p>
        </p:txBody>
      </p:sp>
      <p:sp>
        <p:nvSpPr>
          <p:cNvPr id="7" name="TextBox 6"/>
          <p:cNvSpPr txBox="1"/>
          <p:nvPr/>
        </p:nvSpPr>
        <p:spPr>
          <a:xfrm>
            <a:off x="5334000" y="2438400"/>
            <a:ext cx="3810000" cy="954107"/>
          </a:xfrm>
          <a:prstGeom prst="rect">
            <a:avLst/>
          </a:prstGeom>
          <a:noFill/>
        </p:spPr>
        <p:txBody>
          <a:bodyPr wrap="square" rtlCol="0">
            <a:spAutoFit/>
          </a:bodyPr>
          <a:lstStyle/>
          <a:p>
            <a:r>
              <a:rPr lang="en-US" dirty="0" smtClean="0"/>
              <a:t> </a:t>
            </a:r>
            <a:r>
              <a:rPr lang="en-US" sz="3200" b="1" u="sng" dirty="0" smtClean="0"/>
              <a:t>STO-31G Theory</a:t>
            </a:r>
          </a:p>
          <a:p>
            <a:r>
              <a:rPr lang="en-US" sz="2400" b="1" dirty="0" smtClean="0"/>
              <a:t>(to energy minimum) </a:t>
            </a:r>
            <a:endParaRPr lang="en-US" sz="2400" b="1" dirty="0"/>
          </a:p>
        </p:txBody>
      </p:sp>
      <p:sp>
        <p:nvSpPr>
          <p:cNvPr id="8" name="TextBox 7"/>
          <p:cNvSpPr txBox="1"/>
          <p:nvPr/>
        </p:nvSpPr>
        <p:spPr>
          <a:xfrm>
            <a:off x="2590800" y="3352800"/>
            <a:ext cx="1828800" cy="584775"/>
          </a:xfrm>
          <a:prstGeom prst="rect">
            <a:avLst/>
          </a:prstGeom>
          <a:noFill/>
        </p:spPr>
        <p:txBody>
          <a:bodyPr wrap="square" rtlCol="0">
            <a:spAutoFit/>
          </a:bodyPr>
          <a:lstStyle/>
          <a:p>
            <a:r>
              <a:rPr lang="en-US" sz="3200" b="1" dirty="0" smtClean="0">
                <a:solidFill>
                  <a:srgbClr val="0070C0"/>
                </a:solidFill>
              </a:rPr>
              <a:t>0.957 Ǻ</a:t>
            </a:r>
            <a:endParaRPr lang="en-US" sz="3200" b="1" dirty="0">
              <a:solidFill>
                <a:srgbClr val="0070C0"/>
              </a:solidFill>
            </a:endParaRPr>
          </a:p>
        </p:txBody>
      </p:sp>
      <p:sp>
        <p:nvSpPr>
          <p:cNvPr id="9" name="TextBox 8"/>
          <p:cNvSpPr txBox="1"/>
          <p:nvPr/>
        </p:nvSpPr>
        <p:spPr>
          <a:xfrm>
            <a:off x="5334000" y="3352800"/>
            <a:ext cx="1676400" cy="861774"/>
          </a:xfrm>
          <a:prstGeom prst="rect">
            <a:avLst/>
          </a:prstGeom>
          <a:noFill/>
        </p:spPr>
        <p:txBody>
          <a:bodyPr wrap="square" rtlCol="0">
            <a:spAutoFit/>
          </a:bodyPr>
          <a:lstStyle/>
          <a:p>
            <a:r>
              <a:rPr lang="en-US" sz="3200" b="1" dirty="0" smtClean="0"/>
              <a:t>0.969 Ǻ</a:t>
            </a:r>
          </a:p>
          <a:p>
            <a:r>
              <a:rPr lang="en-US" b="1" dirty="0" smtClean="0"/>
              <a:t> </a:t>
            </a:r>
            <a:endParaRPr lang="en-US" b="1" dirty="0"/>
          </a:p>
        </p:txBody>
      </p:sp>
      <p:sp>
        <p:nvSpPr>
          <p:cNvPr id="10" name="TextBox 9"/>
          <p:cNvSpPr txBox="1"/>
          <p:nvPr/>
        </p:nvSpPr>
        <p:spPr>
          <a:xfrm>
            <a:off x="228600" y="3886200"/>
            <a:ext cx="762000" cy="584775"/>
          </a:xfrm>
          <a:prstGeom prst="rect">
            <a:avLst/>
          </a:prstGeom>
          <a:noFill/>
        </p:spPr>
        <p:txBody>
          <a:bodyPr wrap="square" rtlCol="0">
            <a:spAutoFit/>
          </a:bodyPr>
          <a:lstStyle/>
          <a:p>
            <a:r>
              <a:rPr lang="en-US" sz="3200" b="1" dirty="0" smtClean="0">
                <a:solidFill>
                  <a:srgbClr val="FF0000"/>
                </a:solidFill>
                <a:sym typeface="Symbol"/>
              </a:rPr>
              <a:t></a:t>
            </a:r>
            <a:endParaRPr lang="en-US" sz="3200" b="1" dirty="0">
              <a:solidFill>
                <a:srgbClr val="FF0000"/>
              </a:solidFill>
            </a:endParaRPr>
          </a:p>
        </p:txBody>
      </p:sp>
      <p:sp>
        <p:nvSpPr>
          <p:cNvPr id="11" name="TextBox 10"/>
          <p:cNvSpPr txBox="1"/>
          <p:nvPr/>
        </p:nvSpPr>
        <p:spPr>
          <a:xfrm>
            <a:off x="4191000" y="1905000"/>
            <a:ext cx="685800" cy="584775"/>
          </a:xfrm>
          <a:prstGeom prst="rect">
            <a:avLst/>
          </a:prstGeom>
          <a:no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12" name="Freeform 11"/>
          <p:cNvSpPr/>
          <p:nvPr/>
        </p:nvSpPr>
        <p:spPr>
          <a:xfrm>
            <a:off x="3990886" y="1734796"/>
            <a:ext cx="837488" cy="196553"/>
          </a:xfrm>
          <a:custGeom>
            <a:avLst/>
            <a:gdLst>
              <a:gd name="connsiteX0" fmla="*/ 0 w 837488"/>
              <a:gd name="connsiteY0" fmla="*/ 17092 h 196553"/>
              <a:gd name="connsiteX1" fmla="*/ 393107 w 837488"/>
              <a:gd name="connsiteY1" fmla="*/ 170916 h 196553"/>
              <a:gd name="connsiteX2" fmla="*/ 538385 w 837488"/>
              <a:gd name="connsiteY2" fmla="*/ 170916 h 196553"/>
              <a:gd name="connsiteX3" fmla="*/ 777667 w 837488"/>
              <a:gd name="connsiteY3" fmla="*/ 51275 h 196553"/>
              <a:gd name="connsiteX4" fmla="*/ 837488 w 837488"/>
              <a:gd name="connsiteY4" fmla="*/ 0 h 196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488" h="196553">
                <a:moveTo>
                  <a:pt x="0" y="17092"/>
                </a:moveTo>
                <a:cubicBezTo>
                  <a:pt x="151688" y="81185"/>
                  <a:pt x="303376" y="145279"/>
                  <a:pt x="393107" y="170916"/>
                </a:cubicBezTo>
                <a:cubicBezTo>
                  <a:pt x="482838" y="196553"/>
                  <a:pt x="474292" y="190856"/>
                  <a:pt x="538385" y="170916"/>
                </a:cubicBezTo>
                <a:cubicBezTo>
                  <a:pt x="602478" y="150976"/>
                  <a:pt x="727817" y="79761"/>
                  <a:pt x="777667" y="51275"/>
                </a:cubicBezTo>
                <a:cubicBezTo>
                  <a:pt x="827517" y="22789"/>
                  <a:pt x="832502" y="11394"/>
                  <a:pt x="837488" y="0"/>
                </a:cubicBezTo>
              </a:path>
            </a:pathLst>
          </a:cu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410200" y="3886200"/>
            <a:ext cx="2057400" cy="584775"/>
          </a:xfrm>
          <a:prstGeom prst="rect">
            <a:avLst/>
          </a:prstGeom>
          <a:noFill/>
        </p:spPr>
        <p:txBody>
          <a:bodyPr wrap="square" rtlCol="0">
            <a:spAutoFit/>
          </a:bodyPr>
          <a:lstStyle/>
          <a:p>
            <a:r>
              <a:rPr lang="en-US" sz="3200" b="1" dirty="0" smtClean="0"/>
              <a:t>103.98</a:t>
            </a:r>
            <a:r>
              <a:rPr lang="en-US" sz="3200" b="1" baseline="30000" dirty="0" smtClean="0"/>
              <a:t>o</a:t>
            </a:r>
            <a:endParaRPr lang="en-US" sz="3200" b="1" dirty="0"/>
          </a:p>
        </p:txBody>
      </p:sp>
      <p:sp>
        <p:nvSpPr>
          <p:cNvPr id="14" name="TextBox 13"/>
          <p:cNvSpPr txBox="1"/>
          <p:nvPr/>
        </p:nvSpPr>
        <p:spPr>
          <a:xfrm>
            <a:off x="2667000" y="3886200"/>
            <a:ext cx="1981200" cy="584775"/>
          </a:xfrm>
          <a:prstGeom prst="rect">
            <a:avLst/>
          </a:prstGeom>
          <a:noFill/>
        </p:spPr>
        <p:txBody>
          <a:bodyPr wrap="square" rtlCol="0">
            <a:spAutoFit/>
          </a:bodyPr>
          <a:lstStyle/>
          <a:p>
            <a:r>
              <a:rPr lang="en-US" sz="3200" b="1" dirty="0" smtClean="0">
                <a:solidFill>
                  <a:srgbClr val="0070C0"/>
                </a:solidFill>
              </a:rPr>
              <a:t>104.47</a:t>
            </a:r>
            <a:r>
              <a:rPr lang="en-US" sz="3200" b="1" baseline="30000" dirty="0" smtClean="0">
                <a:solidFill>
                  <a:srgbClr val="0070C0"/>
                </a:solidFill>
              </a:rPr>
              <a:t>o</a:t>
            </a:r>
            <a:endParaRPr lang="en-US" sz="3200" b="1" dirty="0">
              <a:solidFill>
                <a:srgbClr val="0070C0"/>
              </a:solidFill>
            </a:endParaRPr>
          </a:p>
        </p:txBody>
      </p:sp>
      <p:sp>
        <p:nvSpPr>
          <p:cNvPr id="15" name="TextBox 14"/>
          <p:cNvSpPr txBox="1"/>
          <p:nvPr/>
        </p:nvSpPr>
        <p:spPr>
          <a:xfrm>
            <a:off x="152400" y="4572000"/>
            <a:ext cx="1905000" cy="584775"/>
          </a:xfrm>
          <a:prstGeom prst="rect">
            <a:avLst/>
          </a:prstGeom>
          <a:noFill/>
        </p:spPr>
        <p:txBody>
          <a:bodyPr wrap="square" rtlCol="0">
            <a:spAutoFit/>
          </a:bodyPr>
          <a:lstStyle/>
          <a:p>
            <a:r>
              <a:rPr lang="en-US" sz="3200" b="1" dirty="0" smtClean="0">
                <a:solidFill>
                  <a:srgbClr val="FF0000"/>
                </a:solidFill>
                <a:sym typeface="Symbol"/>
              </a:rPr>
              <a:t>(</a:t>
            </a:r>
            <a:r>
              <a:rPr lang="en-US" sz="3200" b="1" dirty="0" smtClean="0">
                <a:solidFill>
                  <a:srgbClr val="FF0000"/>
                </a:solidFill>
              </a:rPr>
              <a:t>Dipole) </a:t>
            </a:r>
            <a:endParaRPr lang="en-US" sz="3200" b="1" dirty="0">
              <a:solidFill>
                <a:srgbClr val="FF0000"/>
              </a:solidFill>
            </a:endParaRPr>
          </a:p>
        </p:txBody>
      </p:sp>
      <p:sp>
        <p:nvSpPr>
          <p:cNvPr id="16" name="TextBox 15"/>
          <p:cNvSpPr txBox="1"/>
          <p:nvPr/>
        </p:nvSpPr>
        <p:spPr>
          <a:xfrm>
            <a:off x="0" y="1219200"/>
            <a:ext cx="3581400" cy="584775"/>
          </a:xfrm>
          <a:prstGeom prst="rect">
            <a:avLst/>
          </a:prstGeom>
          <a:noFill/>
        </p:spPr>
        <p:txBody>
          <a:bodyPr wrap="square" rtlCol="0">
            <a:spAutoFit/>
          </a:bodyPr>
          <a:lstStyle/>
          <a:p>
            <a:r>
              <a:rPr lang="en-US" sz="3200" b="1" dirty="0" smtClean="0">
                <a:solidFill>
                  <a:srgbClr val="FF0000"/>
                </a:solidFill>
              </a:rPr>
              <a:t>Ex. Gas phase H</a:t>
            </a:r>
            <a:r>
              <a:rPr lang="en-US" sz="3200" b="1" baseline="-25000" dirty="0" smtClean="0">
                <a:solidFill>
                  <a:srgbClr val="FF0000"/>
                </a:solidFill>
              </a:rPr>
              <a:t>2</a:t>
            </a:r>
            <a:r>
              <a:rPr lang="en-US" sz="3200" b="1" dirty="0" smtClean="0">
                <a:solidFill>
                  <a:srgbClr val="FF0000"/>
                </a:solidFill>
              </a:rPr>
              <a:t>O</a:t>
            </a:r>
            <a:endParaRPr lang="en-US" sz="3200" b="1" dirty="0">
              <a:solidFill>
                <a:srgbClr val="FF0000"/>
              </a:solidFill>
            </a:endParaRPr>
          </a:p>
        </p:txBody>
      </p:sp>
      <p:sp>
        <p:nvSpPr>
          <p:cNvPr id="17" name="TextBox 16"/>
          <p:cNvSpPr txBox="1"/>
          <p:nvPr/>
        </p:nvSpPr>
        <p:spPr>
          <a:xfrm>
            <a:off x="2743200" y="4572000"/>
            <a:ext cx="1295400" cy="584775"/>
          </a:xfrm>
          <a:prstGeom prst="rect">
            <a:avLst/>
          </a:prstGeom>
          <a:noFill/>
        </p:spPr>
        <p:txBody>
          <a:bodyPr wrap="square" rtlCol="0">
            <a:spAutoFit/>
          </a:bodyPr>
          <a:lstStyle/>
          <a:p>
            <a:r>
              <a:rPr lang="en-US" sz="3200" b="1" dirty="0" smtClean="0">
                <a:solidFill>
                  <a:srgbClr val="0070C0"/>
                </a:solidFill>
              </a:rPr>
              <a:t>1.85 D</a:t>
            </a:r>
            <a:endParaRPr lang="en-US" sz="3200" b="1" dirty="0">
              <a:solidFill>
                <a:srgbClr val="0070C0"/>
              </a:solidFill>
            </a:endParaRPr>
          </a:p>
        </p:txBody>
      </p:sp>
      <p:sp>
        <p:nvSpPr>
          <p:cNvPr id="18" name="TextBox 17"/>
          <p:cNvSpPr txBox="1"/>
          <p:nvPr/>
        </p:nvSpPr>
        <p:spPr>
          <a:xfrm>
            <a:off x="5410200" y="4572000"/>
            <a:ext cx="1295400" cy="584775"/>
          </a:xfrm>
          <a:prstGeom prst="rect">
            <a:avLst/>
          </a:prstGeom>
          <a:noFill/>
        </p:spPr>
        <p:txBody>
          <a:bodyPr wrap="square" rtlCol="0">
            <a:spAutoFit/>
          </a:bodyPr>
          <a:lstStyle/>
          <a:p>
            <a:r>
              <a:rPr lang="en-US" sz="3200" b="1" dirty="0" smtClean="0"/>
              <a:t>2.46 D</a:t>
            </a:r>
            <a:endParaRPr lang="en-US" sz="3200" b="1" dirty="0"/>
          </a:p>
        </p:txBody>
      </p:sp>
      <p:graphicFrame>
        <p:nvGraphicFramePr>
          <p:cNvPr id="53251" name="Object 3"/>
          <p:cNvGraphicFramePr>
            <a:graphicFrameLocks noChangeAspect="1"/>
          </p:cNvGraphicFramePr>
          <p:nvPr/>
        </p:nvGraphicFramePr>
        <p:xfrm>
          <a:off x="6248400" y="1371600"/>
          <a:ext cx="2133600" cy="963084"/>
        </p:xfrm>
        <a:graphic>
          <a:graphicData uri="http://schemas.openxmlformats.org/presentationml/2006/ole">
            <mc:AlternateContent xmlns:mc="http://schemas.openxmlformats.org/markup-compatibility/2006">
              <mc:Choice xmlns:v="urn:schemas-microsoft-com:vml" Requires="v">
                <p:oleObj spid="_x0000_s53253" name="ChemSketch" r:id="rId5" imgW="1313640" imgH="591480" progId="ACD.ChemSketch.20">
                  <p:embed/>
                </p:oleObj>
              </mc:Choice>
              <mc:Fallback>
                <p:oleObj name="ChemSketch" r:id="rId5" imgW="1313640" imgH="591480" progId="ACD.ChemSketch.2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371600"/>
                        <a:ext cx="2133600" cy="96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7086600" y="838200"/>
            <a:ext cx="838200" cy="523220"/>
          </a:xfrm>
          <a:prstGeom prst="rect">
            <a:avLst/>
          </a:prstGeom>
          <a:noFill/>
        </p:spPr>
        <p:txBody>
          <a:bodyPr wrap="square" rtlCol="0">
            <a:spAutoFit/>
          </a:bodyPr>
          <a:lstStyle/>
          <a:p>
            <a:r>
              <a:rPr lang="en-US" sz="2800" b="1" dirty="0" smtClean="0">
                <a:solidFill>
                  <a:srgbClr val="0070C0"/>
                </a:solidFill>
                <a:sym typeface="Symbol"/>
              </a:rPr>
              <a:t>-</a:t>
            </a:r>
            <a:endParaRPr lang="en-US" sz="2800" b="1" dirty="0">
              <a:solidFill>
                <a:srgbClr val="0070C0"/>
              </a:solidFill>
            </a:endParaRPr>
          </a:p>
        </p:txBody>
      </p:sp>
      <p:sp>
        <p:nvSpPr>
          <p:cNvPr id="24" name="TextBox 23"/>
          <p:cNvSpPr txBox="1"/>
          <p:nvPr/>
        </p:nvSpPr>
        <p:spPr>
          <a:xfrm>
            <a:off x="7086600" y="1981200"/>
            <a:ext cx="838200" cy="523220"/>
          </a:xfrm>
          <a:prstGeom prst="rect">
            <a:avLst/>
          </a:prstGeom>
          <a:noFill/>
        </p:spPr>
        <p:txBody>
          <a:bodyPr wrap="square" rtlCol="0">
            <a:spAutoFit/>
          </a:bodyPr>
          <a:lstStyle/>
          <a:p>
            <a:r>
              <a:rPr lang="en-US" sz="2800" b="1" dirty="0" smtClean="0">
                <a:solidFill>
                  <a:srgbClr val="0070C0"/>
                </a:solidFill>
                <a:sym typeface="Symbol"/>
              </a:rPr>
              <a:t>+</a:t>
            </a:r>
            <a:endParaRPr lang="en-US" sz="2800" b="1" dirty="0">
              <a:solidFill>
                <a:srgbClr val="0070C0"/>
              </a:solidFill>
            </a:endParaRPr>
          </a:p>
        </p:txBody>
      </p:sp>
      <p:sp>
        <p:nvSpPr>
          <p:cNvPr id="29" name="TextBox 28"/>
          <p:cNvSpPr txBox="1"/>
          <p:nvPr/>
        </p:nvSpPr>
        <p:spPr>
          <a:xfrm>
            <a:off x="7620000" y="990600"/>
            <a:ext cx="1524000" cy="523220"/>
          </a:xfrm>
          <a:prstGeom prst="rect">
            <a:avLst/>
          </a:prstGeom>
          <a:noFill/>
        </p:spPr>
        <p:txBody>
          <a:bodyPr wrap="square" rtlCol="0">
            <a:spAutoFit/>
          </a:bodyPr>
          <a:lstStyle/>
          <a:p>
            <a:r>
              <a:rPr lang="en-US" sz="2800" b="1" dirty="0" smtClean="0">
                <a:solidFill>
                  <a:srgbClr val="FF0000"/>
                </a:solidFill>
                <a:sym typeface="Symbol"/>
              </a:rPr>
              <a:t></a:t>
            </a:r>
            <a:r>
              <a:rPr lang="en-US" sz="2800" b="1" dirty="0" smtClean="0">
                <a:solidFill>
                  <a:srgbClr val="0070C0"/>
                </a:solidFill>
                <a:sym typeface="Symbol"/>
              </a:rPr>
              <a:t>=*L</a:t>
            </a:r>
            <a:endParaRPr lang="en-US" sz="2800" b="1" dirty="0">
              <a:solidFill>
                <a:srgbClr val="0070C0"/>
              </a:solidFill>
            </a:endParaRPr>
          </a:p>
        </p:txBody>
      </p:sp>
      <p:sp>
        <p:nvSpPr>
          <p:cNvPr id="30" name="TextBox 29"/>
          <p:cNvSpPr txBox="1"/>
          <p:nvPr/>
        </p:nvSpPr>
        <p:spPr>
          <a:xfrm>
            <a:off x="5791200" y="1295400"/>
            <a:ext cx="457200" cy="584775"/>
          </a:xfrm>
          <a:prstGeom prst="rect">
            <a:avLst/>
          </a:prstGeom>
          <a:noFill/>
        </p:spPr>
        <p:txBody>
          <a:bodyPr wrap="square" rtlCol="0">
            <a:spAutoFit/>
          </a:bodyPr>
          <a:lstStyle/>
          <a:p>
            <a:r>
              <a:rPr lang="en-US" sz="3200" b="1" dirty="0" smtClean="0">
                <a:solidFill>
                  <a:srgbClr val="0070C0"/>
                </a:solidFill>
              </a:rPr>
              <a:t>L</a:t>
            </a:r>
            <a:endParaRPr lang="en-US" sz="3200" b="1" dirty="0">
              <a:solidFill>
                <a:srgbClr val="0070C0"/>
              </a:solidFill>
            </a:endParaRPr>
          </a:p>
        </p:txBody>
      </p:sp>
      <p:cxnSp>
        <p:nvCxnSpPr>
          <p:cNvPr id="32" name="Straight Connector 31"/>
          <p:cNvCxnSpPr/>
          <p:nvPr/>
        </p:nvCxnSpPr>
        <p:spPr>
          <a:xfrm flipH="1">
            <a:off x="5715000" y="1066800"/>
            <a:ext cx="1447800" cy="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715000" y="2286000"/>
            <a:ext cx="1447800" cy="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172200" y="1066800"/>
            <a:ext cx="0" cy="1143000"/>
          </a:xfrm>
          <a:prstGeom prst="straightConnector1">
            <a:avLst/>
          </a:prstGeom>
          <a:ln w="25400">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1000" y="5410200"/>
            <a:ext cx="3048000" cy="584775"/>
          </a:xfrm>
          <a:prstGeom prst="rect">
            <a:avLst/>
          </a:prstGeom>
          <a:noFill/>
        </p:spPr>
        <p:txBody>
          <a:bodyPr wrap="square" rtlCol="0">
            <a:spAutoFit/>
          </a:bodyPr>
          <a:lstStyle/>
          <a:p>
            <a:r>
              <a:rPr lang="en-US" sz="3200" b="1" baseline="30000" dirty="0" smtClean="0"/>
              <a:t>1</a:t>
            </a:r>
            <a:r>
              <a:rPr lang="en-US" sz="3200" b="1" dirty="0" smtClean="0"/>
              <a:t>NIST CCDB 2013</a:t>
            </a:r>
            <a:endParaRPr lang="en-US" sz="3200" b="1" dirty="0"/>
          </a:p>
        </p:txBody>
      </p:sp>
      <p:sp>
        <p:nvSpPr>
          <p:cNvPr id="37" name="TextBox 36"/>
          <p:cNvSpPr txBox="1"/>
          <p:nvPr/>
        </p:nvSpPr>
        <p:spPr>
          <a:xfrm>
            <a:off x="7391400" y="533400"/>
            <a:ext cx="1447800" cy="523220"/>
          </a:xfrm>
          <a:prstGeom prst="rect">
            <a:avLst/>
          </a:prstGeom>
          <a:noFill/>
        </p:spPr>
        <p:txBody>
          <a:bodyPr wrap="square" rtlCol="0">
            <a:spAutoFit/>
          </a:bodyPr>
          <a:lstStyle/>
          <a:p>
            <a:r>
              <a:rPr lang="en-US" sz="2800" b="1" dirty="0" smtClean="0">
                <a:solidFill>
                  <a:srgbClr val="FF0000"/>
                </a:solidFill>
              </a:rPr>
              <a:t>Dipole=</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53251"/>
                                        </p:tgtEl>
                                        <p:attrNameLst>
                                          <p:attrName>style.visibility</p:attrName>
                                        </p:attrNameLst>
                                      </p:cBhvr>
                                      <p:to>
                                        <p:strVal val="visible"/>
                                      </p:to>
                                    </p:set>
                                    <p:animEffect transition="in" filter="blinds(horizontal)">
                                      <p:cBhvr>
                                        <p:cTn id="54" dur="500"/>
                                        <p:tgtEl>
                                          <p:spTgt spid="5325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linds(horizontal)">
                                      <p:cBhvr>
                                        <p:cTn id="59" dur="500"/>
                                        <p:tgtEl>
                                          <p:spTgt spid="2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par>
                                <p:cTn id="68" presetID="3" presetClass="entr" presetSubtype="1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blinds(horizontal)">
                                      <p:cBhvr>
                                        <p:cTn id="70" dur="500"/>
                                        <p:tgtEl>
                                          <p:spTgt spid="3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linds(horizontal)">
                                      <p:cBhvr>
                                        <p:cTn id="73" dur="500"/>
                                        <p:tgtEl>
                                          <p:spTgt spid="30"/>
                                        </p:tgtEl>
                                      </p:cBhvr>
                                    </p:animEffect>
                                  </p:childTnLst>
                                </p:cTn>
                              </p:par>
                              <p:par>
                                <p:cTn id="74" presetID="3" presetClass="entr" presetSubtype="10"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linds(horizontal)">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blinds(horizontal)">
                                      <p:cBhvr>
                                        <p:cTn id="81" dur="500"/>
                                        <p:tgtEl>
                                          <p:spTgt spid="37"/>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linds(horizontal)">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blinds(horizontal)">
                                      <p:cBhvr>
                                        <p:cTn id="89" dur="500"/>
                                        <p:tgtEl>
                                          <p:spTgt spid="15"/>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blinds(horizontal)">
                                      <p:cBhvr>
                                        <p:cTn id="94" dur="500"/>
                                        <p:tgtEl>
                                          <p:spTgt spid="17"/>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18">
                                            <p:txEl>
                                              <p:pRg st="0" end="0"/>
                                            </p:txEl>
                                          </p:spTgt>
                                        </p:tgtEl>
                                        <p:attrNameLst>
                                          <p:attrName>style.visibility</p:attrName>
                                        </p:attrNameLst>
                                      </p:cBhvr>
                                      <p:to>
                                        <p:strVal val="visible"/>
                                      </p:to>
                                    </p:set>
                                    <p:animEffect transition="in" filter="blinds(horizontal)">
                                      <p:cBhvr>
                                        <p:cTn id="9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animBg="1"/>
      <p:bldP spid="13" grpId="0"/>
      <p:bldP spid="14" grpId="0"/>
      <p:bldP spid="15" grpId="0"/>
      <p:bldP spid="17" grpId="0"/>
      <p:bldP spid="22" grpId="0"/>
      <p:bldP spid="24" grpId="0"/>
      <p:bldP spid="29" grpId="0"/>
      <p:bldP spid="30"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0"/>
            <a:ext cx="1752600" cy="584775"/>
          </a:xfrm>
          <a:prstGeom prst="rect">
            <a:avLst/>
          </a:prstGeom>
          <a:noFill/>
        </p:spPr>
        <p:txBody>
          <a:bodyPr wrap="square" rtlCol="0">
            <a:spAutoFit/>
          </a:bodyPr>
          <a:lstStyle/>
          <a:p>
            <a:r>
              <a:rPr lang="en-US" sz="3200" dirty="0" smtClean="0"/>
              <a:t> </a:t>
            </a:r>
            <a:r>
              <a:rPr lang="en-US" sz="3200" dirty="0" smtClean="0">
                <a:solidFill>
                  <a:srgbClr val="FF0000"/>
                </a:solidFill>
              </a:rPr>
              <a:t> </a:t>
            </a:r>
            <a:endParaRPr lang="en-US" sz="3200" dirty="0"/>
          </a:p>
        </p:txBody>
      </p:sp>
      <p:sp>
        <p:nvSpPr>
          <p:cNvPr id="3" name="TextBox 2"/>
          <p:cNvSpPr txBox="1"/>
          <p:nvPr/>
        </p:nvSpPr>
        <p:spPr>
          <a:xfrm>
            <a:off x="762000" y="0"/>
            <a:ext cx="7620000" cy="830997"/>
          </a:xfrm>
          <a:prstGeom prst="rect">
            <a:avLst/>
          </a:prstGeom>
          <a:noFill/>
        </p:spPr>
        <p:txBody>
          <a:bodyPr wrap="square" rtlCol="0">
            <a:spAutoFit/>
          </a:bodyPr>
          <a:lstStyle/>
          <a:p>
            <a:r>
              <a:rPr lang="en-US" sz="2400" b="1" dirty="0" smtClean="0"/>
              <a:t>Comparing Experimental Results vs. Modern Quantum Chemical Calculations (continued)    </a:t>
            </a:r>
            <a:endParaRPr lang="en-US" sz="2400" b="1" dirty="0"/>
          </a:p>
        </p:txBody>
      </p:sp>
      <p:sp>
        <p:nvSpPr>
          <p:cNvPr id="6" name="TextBox 5"/>
          <p:cNvSpPr txBox="1"/>
          <p:nvPr/>
        </p:nvSpPr>
        <p:spPr>
          <a:xfrm>
            <a:off x="2209800" y="2362200"/>
            <a:ext cx="2514600" cy="584775"/>
          </a:xfrm>
          <a:prstGeom prst="rect">
            <a:avLst/>
          </a:prstGeom>
          <a:noFill/>
        </p:spPr>
        <p:txBody>
          <a:bodyPr wrap="square" rtlCol="0">
            <a:spAutoFit/>
          </a:bodyPr>
          <a:lstStyle/>
          <a:p>
            <a:r>
              <a:rPr lang="en-US" sz="3200" b="1" u="sng" dirty="0" smtClean="0">
                <a:solidFill>
                  <a:srgbClr val="0070C0"/>
                </a:solidFill>
              </a:rPr>
              <a:t>experiment</a:t>
            </a:r>
            <a:r>
              <a:rPr lang="en-US" sz="3200" b="1" u="sng" baseline="30000" dirty="0" smtClean="0">
                <a:solidFill>
                  <a:srgbClr val="0070C0"/>
                </a:solidFill>
              </a:rPr>
              <a:t>1</a:t>
            </a:r>
            <a:endParaRPr lang="en-US" sz="3200" b="1" u="sng" dirty="0">
              <a:solidFill>
                <a:srgbClr val="0070C0"/>
              </a:solidFill>
            </a:endParaRPr>
          </a:p>
        </p:txBody>
      </p:sp>
      <p:sp>
        <p:nvSpPr>
          <p:cNvPr id="7" name="TextBox 6"/>
          <p:cNvSpPr txBox="1"/>
          <p:nvPr/>
        </p:nvSpPr>
        <p:spPr>
          <a:xfrm>
            <a:off x="5029200" y="2362200"/>
            <a:ext cx="3810000" cy="954107"/>
          </a:xfrm>
          <a:prstGeom prst="rect">
            <a:avLst/>
          </a:prstGeom>
          <a:noFill/>
        </p:spPr>
        <p:txBody>
          <a:bodyPr wrap="square" rtlCol="0">
            <a:spAutoFit/>
          </a:bodyPr>
          <a:lstStyle/>
          <a:p>
            <a:r>
              <a:rPr lang="en-US" dirty="0" smtClean="0"/>
              <a:t> </a:t>
            </a:r>
            <a:r>
              <a:rPr lang="en-US" sz="3200" b="1" u="sng" dirty="0" smtClean="0"/>
              <a:t>STO-31G Theory</a:t>
            </a:r>
          </a:p>
          <a:p>
            <a:r>
              <a:rPr lang="en-US" sz="2400" b="1" dirty="0" smtClean="0"/>
              <a:t>(to energy minimum) </a:t>
            </a:r>
            <a:endParaRPr lang="en-US" sz="2400" b="1" dirty="0"/>
          </a:p>
        </p:txBody>
      </p:sp>
      <p:sp>
        <p:nvSpPr>
          <p:cNvPr id="16" name="TextBox 15"/>
          <p:cNvSpPr txBox="1"/>
          <p:nvPr/>
        </p:nvSpPr>
        <p:spPr>
          <a:xfrm>
            <a:off x="5105400" y="304800"/>
            <a:ext cx="3581400" cy="584775"/>
          </a:xfrm>
          <a:prstGeom prst="rect">
            <a:avLst/>
          </a:prstGeom>
          <a:noFill/>
        </p:spPr>
        <p:txBody>
          <a:bodyPr wrap="square" rtlCol="0">
            <a:spAutoFit/>
          </a:bodyPr>
          <a:lstStyle/>
          <a:p>
            <a:r>
              <a:rPr lang="en-US" sz="3200" b="1" dirty="0" smtClean="0">
                <a:solidFill>
                  <a:srgbClr val="FF0000"/>
                </a:solidFill>
              </a:rPr>
              <a:t>Ex. Gas phase H</a:t>
            </a:r>
            <a:r>
              <a:rPr lang="en-US" sz="3200" b="1" baseline="-25000" dirty="0" smtClean="0">
                <a:solidFill>
                  <a:srgbClr val="FF0000"/>
                </a:solidFill>
              </a:rPr>
              <a:t>2</a:t>
            </a:r>
            <a:r>
              <a:rPr lang="en-US" sz="3200" b="1" dirty="0" smtClean="0">
                <a:solidFill>
                  <a:srgbClr val="FF0000"/>
                </a:solidFill>
              </a:rPr>
              <a:t>O</a:t>
            </a:r>
            <a:endParaRPr lang="en-US" sz="3200" b="1" dirty="0">
              <a:solidFill>
                <a:srgbClr val="FF0000"/>
              </a:solidFill>
            </a:endParaRPr>
          </a:p>
        </p:txBody>
      </p:sp>
      <p:cxnSp>
        <p:nvCxnSpPr>
          <p:cNvPr id="20" name="Straight Connector 19"/>
          <p:cNvCxnSpPr/>
          <p:nvPr/>
        </p:nvCxnSpPr>
        <p:spPr>
          <a:xfrm>
            <a:off x="685800" y="25908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5800" y="19812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14478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5800" y="12192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5800" y="9906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4000" y="1143000"/>
            <a:ext cx="2057400" cy="1077218"/>
          </a:xfrm>
          <a:prstGeom prst="rect">
            <a:avLst/>
          </a:prstGeom>
          <a:noFill/>
        </p:spPr>
        <p:txBody>
          <a:bodyPr wrap="square" rtlCol="0">
            <a:spAutoFit/>
          </a:bodyPr>
          <a:lstStyle/>
          <a:p>
            <a:r>
              <a:rPr lang="en-US" sz="3200" b="1" dirty="0" smtClean="0">
                <a:solidFill>
                  <a:srgbClr val="00B050"/>
                </a:solidFill>
              </a:rPr>
              <a:t>Electron energies ?</a:t>
            </a:r>
            <a:endParaRPr lang="en-US" sz="3200" b="1" dirty="0">
              <a:solidFill>
                <a:srgbClr val="00B050"/>
              </a:solidFill>
            </a:endParaRPr>
          </a:p>
        </p:txBody>
      </p:sp>
      <p:sp>
        <p:nvSpPr>
          <p:cNvPr id="30" name="TextBox 29"/>
          <p:cNvSpPr txBox="1"/>
          <p:nvPr/>
        </p:nvSpPr>
        <p:spPr>
          <a:xfrm>
            <a:off x="152400" y="685800"/>
            <a:ext cx="609600" cy="2308324"/>
          </a:xfrm>
          <a:prstGeom prst="rect">
            <a:avLst/>
          </a:prstGeom>
          <a:noFill/>
        </p:spPr>
        <p:txBody>
          <a:bodyPr wrap="square" rtlCol="0">
            <a:spAutoFit/>
          </a:bodyPr>
          <a:lstStyle/>
          <a:p>
            <a:r>
              <a:rPr lang="en-US" dirty="0" smtClean="0"/>
              <a:t>E</a:t>
            </a:r>
            <a:r>
              <a:rPr lang="en-US" baseline="-25000" dirty="0" smtClean="0"/>
              <a:t>4</a:t>
            </a:r>
          </a:p>
          <a:p>
            <a:r>
              <a:rPr lang="en-US" dirty="0" smtClean="0"/>
              <a:t>E</a:t>
            </a:r>
            <a:r>
              <a:rPr lang="en-US" baseline="-25000" dirty="0" smtClean="0"/>
              <a:t>3</a:t>
            </a:r>
          </a:p>
          <a:p>
            <a:r>
              <a:rPr lang="en-US" dirty="0" smtClean="0"/>
              <a:t>E</a:t>
            </a:r>
            <a:r>
              <a:rPr lang="en-US" baseline="-25000" dirty="0" smtClean="0"/>
              <a:t>2</a:t>
            </a:r>
          </a:p>
          <a:p>
            <a:endParaRPr lang="en-US" dirty="0" smtClean="0"/>
          </a:p>
          <a:p>
            <a:r>
              <a:rPr lang="en-US" dirty="0" smtClean="0"/>
              <a:t>E</a:t>
            </a:r>
            <a:r>
              <a:rPr lang="en-US" baseline="-25000" dirty="0" smtClean="0"/>
              <a:t>1</a:t>
            </a:r>
          </a:p>
          <a:p>
            <a:endParaRPr lang="en-US" dirty="0" smtClean="0"/>
          </a:p>
          <a:p>
            <a:r>
              <a:rPr lang="en-US" dirty="0" err="1" smtClean="0"/>
              <a:t>Eo</a:t>
            </a:r>
            <a:endParaRPr lang="en-US" dirty="0" smtClean="0"/>
          </a:p>
          <a:p>
            <a:endParaRPr lang="en-US" dirty="0"/>
          </a:p>
        </p:txBody>
      </p:sp>
      <p:sp>
        <p:nvSpPr>
          <p:cNvPr id="31" name="TextBox 30"/>
          <p:cNvSpPr txBox="1"/>
          <p:nvPr/>
        </p:nvSpPr>
        <p:spPr>
          <a:xfrm>
            <a:off x="3659875" y="1219200"/>
            <a:ext cx="1600200" cy="1292662"/>
          </a:xfrm>
          <a:prstGeom prst="rect">
            <a:avLst/>
          </a:prstGeom>
          <a:noFill/>
        </p:spPr>
        <p:txBody>
          <a:bodyPr wrap="square" rtlCol="0">
            <a:spAutoFit/>
          </a:bodyPr>
          <a:lstStyle/>
          <a:p>
            <a:r>
              <a:rPr lang="en-US" sz="2600" b="1" dirty="0" smtClean="0"/>
              <a:t>O=&gt; 8 e</a:t>
            </a:r>
            <a:r>
              <a:rPr lang="en-US" sz="2600" b="1" baseline="30000" dirty="0" smtClean="0"/>
              <a:t>-</a:t>
            </a:r>
            <a:endParaRPr lang="en-US" sz="2600" b="1" dirty="0" smtClean="0"/>
          </a:p>
          <a:p>
            <a:r>
              <a:rPr lang="en-US" sz="2600" b="1" dirty="0" smtClean="0"/>
              <a:t>2H =&gt;</a:t>
            </a:r>
            <a:r>
              <a:rPr lang="en-US" sz="2600" b="1" u="sng" dirty="0" smtClean="0"/>
              <a:t>2 </a:t>
            </a:r>
            <a:r>
              <a:rPr lang="en-US" sz="2600" b="1" u="sng" dirty="0" smtClean="0"/>
              <a:t>e</a:t>
            </a:r>
            <a:r>
              <a:rPr lang="en-US" sz="2600" b="1" u="sng" baseline="30000" dirty="0" smtClean="0"/>
              <a:t>-</a:t>
            </a:r>
          </a:p>
          <a:p>
            <a:r>
              <a:rPr lang="en-US" sz="2600" b="1" baseline="30000" dirty="0"/>
              <a:t> </a:t>
            </a:r>
            <a:r>
              <a:rPr lang="en-US" sz="2600" b="1" baseline="30000" dirty="0" smtClean="0"/>
              <a:t>             </a:t>
            </a:r>
            <a:r>
              <a:rPr lang="en-US" sz="2600" b="1" dirty="0" smtClean="0"/>
              <a:t>10e-</a:t>
            </a:r>
            <a:endParaRPr lang="en-US" sz="2600" b="1" u="sng" dirty="0"/>
          </a:p>
        </p:txBody>
      </p:sp>
      <p:sp>
        <p:nvSpPr>
          <p:cNvPr id="32" name="TextBox 31"/>
          <p:cNvSpPr txBox="1"/>
          <p:nvPr/>
        </p:nvSpPr>
        <p:spPr>
          <a:xfrm>
            <a:off x="3581400" y="838200"/>
            <a:ext cx="3657600" cy="461665"/>
          </a:xfrm>
          <a:prstGeom prst="rect">
            <a:avLst/>
          </a:prstGeom>
          <a:noFill/>
        </p:spPr>
        <p:txBody>
          <a:bodyPr wrap="square" rtlCol="0">
            <a:spAutoFit/>
          </a:bodyPr>
          <a:lstStyle/>
          <a:p>
            <a:r>
              <a:rPr lang="en-US" sz="2400" b="1" u="sng" dirty="0" smtClean="0"/>
              <a:t>Electron book keeping</a:t>
            </a:r>
            <a:endParaRPr lang="en-US" sz="2400" b="1" u="sng" dirty="0"/>
          </a:p>
        </p:txBody>
      </p:sp>
      <p:sp>
        <p:nvSpPr>
          <p:cNvPr id="33" name="TextBox 32"/>
          <p:cNvSpPr txBox="1"/>
          <p:nvPr/>
        </p:nvSpPr>
        <p:spPr>
          <a:xfrm>
            <a:off x="6705600" y="1219200"/>
            <a:ext cx="2286000" cy="954107"/>
          </a:xfrm>
          <a:prstGeom prst="rect">
            <a:avLst/>
          </a:prstGeom>
          <a:solidFill>
            <a:srgbClr val="FFFF00"/>
          </a:solidFill>
        </p:spPr>
        <p:txBody>
          <a:bodyPr wrap="square" rtlCol="0">
            <a:spAutoFit/>
          </a:bodyPr>
          <a:lstStyle/>
          <a:p>
            <a:r>
              <a:rPr lang="en-US" sz="2800" b="1" dirty="0" smtClean="0"/>
              <a:t>=&gt;5 MO </a:t>
            </a:r>
          </a:p>
          <a:p>
            <a:r>
              <a:rPr lang="en-US" sz="2800" b="1" dirty="0" smtClean="0"/>
              <a:t>(2e</a:t>
            </a:r>
            <a:r>
              <a:rPr lang="en-US" sz="2800" b="1" baseline="30000" dirty="0" smtClean="0"/>
              <a:t>-</a:t>
            </a:r>
            <a:r>
              <a:rPr lang="en-US" sz="2800" b="1" dirty="0" smtClean="0"/>
              <a:t> /MO)</a:t>
            </a:r>
            <a:endParaRPr lang="en-US" sz="2800" b="1" dirty="0"/>
          </a:p>
        </p:txBody>
      </p:sp>
      <p:cxnSp>
        <p:nvCxnSpPr>
          <p:cNvPr id="35" name="Straight Arrow Connector 34"/>
          <p:cNvCxnSpPr/>
          <p:nvPr/>
        </p:nvCxnSpPr>
        <p:spPr>
          <a:xfrm flipV="1">
            <a:off x="838200" y="2362200"/>
            <a:ext cx="0" cy="2286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90600" y="2362200"/>
            <a:ext cx="0" cy="2286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38200" y="1752600"/>
            <a:ext cx="0" cy="2286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90600" y="1752600"/>
            <a:ext cx="0" cy="2286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38200" y="1219200"/>
            <a:ext cx="0" cy="2286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90600" y="1219200"/>
            <a:ext cx="0" cy="2286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38200" y="990600"/>
            <a:ext cx="0" cy="2286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990600" y="990600"/>
            <a:ext cx="0" cy="2286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838200" y="762000"/>
            <a:ext cx="0" cy="2286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90600" y="762000"/>
            <a:ext cx="0" cy="2286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81000" y="3048000"/>
            <a:ext cx="1143000" cy="2554545"/>
          </a:xfrm>
          <a:prstGeom prst="rect">
            <a:avLst/>
          </a:prstGeom>
          <a:noFill/>
        </p:spPr>
        <p:txBody>
          <a:bodyPr wrap="square" rtlCol="0">
            <a:spAutoFit/>
          </a:bodyPr>
          <a:lstStyle/>
          <a:p>
            <a:r>
              <a:rPr lang="en-US" sz="3200" dirty="0" smtClean="0"/>
              <a:t>E</a:t>
            </a:r>
            <a:r>
              <a:rPr lang="en-US" sz="3200" baseline="-25000" dirty="0" smtClean="0"/>
              <a:t>4</a:t>
            </a:r>
          </a:p>
          <a:p>
            <a:r>
              <a:rPr lang="en-US" sz="3200" dirty="0" smtClean="0"/>
              <a:t>E</a:t>
            </a:r>
            <a:r>
              <a:rPr lang="en-US" sz="3200" baseline="-25000" dirty="0" smtClean="0"/>
              <a:t>3</a:t>
            </a:r>
          </a:p>
          <a:p>
            <a:r>
              <a:rPr lang="en-US" sz="3200" dirty="0" smtClean="0"/>
              <a:t>E</a:t>
            </a:r>
            <a:r>
              <a:rPr lang="en-US" sz="3200" baseline="-25000" dirty="0" smtClean="0"/>
              <a:t>2</a:t>
            </a:r>
          </a:p>
          <a:p>
            <a:r>
              <a:rPr lang="en-US" sz="3200" dirty="0" smtClean="0"/>
              <a:t>E</a:t>
            </a:r>
            <a:r>
              <a:rPr lang="en-US" sz="3200" baseline="-25000" dirty="0" smtClean="0"/>
              <a:t>1</a:t>
            </a:r>
          </a:p>
          <a:p>
            <a:r>
              <a:rPr lang="en-US" sz="3200" dirty="0" err="1" smtClean="0"/>
              <a:t>E</a:t>
            </a:r>
            <a:r>
              <a:rPr lang="en-US" sz="3200" baseline="-25000" dirty="0" err="1" smtClean="0"/>
              <a:t>o</a:t>
            </a:r>
            <a:endParaRPr lang="en-US" sz="3200" baseline="-25000" dirty="0"/>
          </a:p>
        </p:txBody>
      </p:sp>
      <p:sp>
        <p:nvSpPr>
          <p:cNvPr id="48" name="TextBox 47"/>
          <p:cNvSpPr txBox="1"/>
          <p:nvPr/>
        </p:nvSpPr>
        <p:spPr>
          <a:xfrm>
            <a:off x="381000" y="5715000"/>
            <a:ext cx="7010400" cy="584775"/>
          </a:xfrm>
          <a:prstGeom prst="rect">
            <a:avLst/>
          </a:prstGeom>
          <a:noFill/>
        </p:spPr>
        <p:txBody>
          <a:bodyPr wrap="square" rtlCol="0">
            <a:spAutoFit/>
          </a:bodyPr>
          <a:lstStyle/>
          <a:p>
            <a:r>
              <a:rPr lang="en-US" sz="3200" b="1" baseline="30000" dirty="0" smtClean="0"/>
              <a:t>1</a:t>
            </a:r>
            <a:r>
              <a:rPr lang="en-US" sz="3200" b="1" dirty="0" smtClean="0"/>
              <a:t>NIST electron spectroscopy data base</a:t>
            </a:r>
            <a:endParaRPr lang="en-US" sz="3200" b="1" dirty="0"/>
          </a:p>
        </p:txBody>
      </p:sp>
      <p:sp>
        <p:nvSpPr>
          <p:cNvPr id="49" name="TextBox 48"/>
          <p:cNvSpPr txBox="1"/>
          <p:nvPr/>
        </p:nvSpPr>
        <p:spPr>
          <a:xfrm>
            <a:off x="2438400" y="3124200"/>
            <a:ext cx="1219200" cy="2554545"/>
          </a:xfrm>
          <a:prstGeom prst="rect">
            <a:avLst/>
          </a:prstGeom>
          <a:noFill/>
        </p:spPr>
        <p:txBody>
          <a:bodyPr wrap="square" rtlCol="0">
            <a:spAutoFit/>
          </a:bodyPr>
          <a:lstStyle/>
          <a:p>
            <a:r>
              <a:rPr lang="en-US" dirty="0" smtClean="0"/>
              <a:t>-</a:t>
            </a:r>
            <a:r>
              <a:rPr lang="en-US" sz="3200" b="1" dirty="0" smtClean="0">
                <a:solidFill>
                  <a:srgbClr val="0070C0"/>
                </a:solidFill>
              </a:rPr>
              <a:t>540</a:t>
            </a:r>
          </a:p>
          <a:p>
            <a:r>
              <a:rPr lang="en-US" sz="3200" b="1" dirty="0" smtClean="0">
                <a:solidFill>
                  <a:srgbClr val="0070C0"/>
                </a:solidFill>
              </a:rPr>
              <a:t>-32.5</a:t>
            </a:r>
          </a:p>
          <a:p>
            <a:r>
              <a:rPr lang="en-US" sz="3200" b="1" dirty="0" smtClean="0">
                <a:solidFill>
                  <a:srgbClr val="0070C0"/>
                </a:solidFill>
              </a:rPr>
              <a:t>-19.8</a:t>
            </a:r>
          </a:p>
          <a:p>
            <a:r>
              <a:rPr lang="en-US" sz="3200" b="1" dirty="0" smtClean="0">
                <a:solidFill>
                  <a:srgbClr val="0070C0"/>
                </a:solidFill>
              </a:rPr>
              <a:t>-15.9</a:t>
            </a:r>
          </a:p>
          <a:p>
            <a:r>
              <a:rPr lang="en-US" sz="3200" b="1" dirty="0" smtClean="0">
                <a:solidFill>
                  <a:srgbClr val="0070C0"/>
                </a:solidFill>
              </a:rPr>
              <a:t>-13.9</a:t>
            </a:r>
            <a:endParaRPr lang="en-US" sz="3200" b="1" dirty="0">
              <a:solidFill>
                <a:srgbClr val="0070C0"/>
              </a:solidFill>
            </a:endParaRPr>
          </a:p>
        </p:txBody>
      </p:sp>
      <p:sp>
        <p:nvSpPr>
          <p:cNvPr id="50" name="TextBox 49"/>
          <p:cNvSpPr txBox="1"/>
          <p:nvPr/>
        </p:nvSpPr>
        <p:spPr>
          <a:xfrm>
            <a:off x="5181600" y="3200400"/>
            <a:ext cx="1219200" cy="2554545"/>
          </a:xfrm>
          <a:prstGeom prst="rect">
            <a:avLst/>
          </a:prstGeom>
          <a:noFill/>
        </p:spPr>
        <p:txBody>
          <a:bodyPr wrap="square" rtlCol="0">
            <a:spAutoFit/>
          </a:bodyPr>
          <a:lstStyle/>
          <a:p>
            <a:r>
              <a:rPr lang="en-US" dirty="0" smtClean="0"/>
              <a:t>-</a:t>
            </a:r>
            <a:r>
              <a:rPr lang="en-US" sz="3200" b="1" dirty="0" smtClean="0"/>
              <a:t>555</a:t>
            </a:r>
          </a:p>
          <a:p>
            <a:r>
              <a:rPr lang="en-US" sz="3200" b="1" dirty="0" smtClean="0"/>
              <a:t>-36.0</a:t>
            </a:r>
          </a:p>
          <a:p>
            <a:r>
              <a:rPr lang="en-US" sz="3200" b="1" dirty="0" smtClean="0"/>
              <a:t>-18.5</a:t>
            </a:r>
          </a:p>
          <a:p>
            <a:r>
              <a:rPr lang="en-US" sz="3200" b="1" dirty="0" smtClean="0"/>
              <a:t>-14.6</a:t>
            </a:r>
          </a:p>
          <a:p>
            <a:r>
              <a:rPr lang="en-US" sz="3200" b="1" dirty="0" smtClean="0"/>
              <a:t>-13.0</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blinds(horizontal)">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blinds(horizontal)">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Effect transition="in" filter="blinds(horizontal)">
                                      <p:cBhvr>
                                        <p:cTn id="22" dur="500"/>
                                        <p:tgtEl>
                                          <p:spTgt spid="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par>
                                <p:cTn id="33" presetID="3" presetClass="entr" presetSubtype="1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par>
                                <p:cTn id="36" presetID="3" presetClass="entr" presetSubtype="1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par>
                                <p:cTn id="39" presetID="3"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linds(horizontal)">
                                      <p:cBhvr>
                                        <p:cTn id="41" dur="500"/>
                                        <p:tgtEl>
                                          <p:spTgt spid="25"/>
                                        </p:tgtEl>
                                      </p:cBhvr>
                                    </p:animEffect>
                                  </p:childTnLst>
                                </p:cTn>
                              </p:par>
                              <p:par>
                                <p:cTn id="42" presetID="3" presetClass="entr" presetSubtype="1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par>
                                <p:cTn id="45" presetID="3" presetClass="entr" presetSubtype="1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par>
                                <p:cTn id="53" presetID="3" presetClass="entr" presetSubtype="1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linds(horizontal)">
                                      <p:cBhvr>
                                        <p:cTn id="55" dur="500"/>
                                        <p:tgtEl>
                                          <p:spTgt spid="37"/>
                                        </p:tgtEl>
                                      </p:cBhvr>
                                    </p:animEffect>
                                  </p:childTnLst>
                                </p:cTn>
                              </p:par>
                              <p:par>
                                <p:cTn id="56" presetID="3" presetClass="entr" presetSubtype="1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blinds(horizontal)">
                                      <p:cBhvr>
                                        <p:cTn id="58" dur="500"/>
                                        <p:tgtEl>
                                          <p:spTgt spid="39"/>
                                        </p:tgtEl>
                                      </p:cBhvr>
                                    </p:animEffect>
                                  </p:childTnLst>
                                </p:cTn>
                              </p:par>
                              <p:par>
                                <p:cTn id="59" presetID="3" presetClass="entr" presetSubtype="1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linds(horizontal)">
                                      <p:cBhvr>
                                        <p:cTn id="61" dur="500"/>
                                        <p:tgtEl>
                                          <p:spTgt spid="40"/>
                                        </p:tgtEl>
                                      </p:cBhvr>
                                    </p:animEffect>
                                  </p:childTnLst>
                                </p:cTn>
                              </p:par>
                              <p:par>
                                <p:cTn id="62" presetID="3" presetClass="entr" presetSubtype="1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blinds(horizontal)">
                                      <p:cBhvr>
                                        <p:cTn id="64" dur="500"/>
                                        <p:tgtEl>
                                          <p:spTgt spid="41"/>
                                        </p:tgtEl>
                                      </p:cBhvr>
                                    </p:animEffect>
                                  </p:childTnLst>
                                </p:cTn>
                              </p:par>
                              <p:par>
                                <p:cTn id="65" presetID="3" presetClass="entr" presetSubtype="1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blinds(horizontal)">
                                      <p:cBhvr>
                                        <p:cTn id="67" dur="500"/>
                                        <p:tgtEl>
                                          <p:spTgt spid="42"/>
                                        </p:tgtEl>
                                      </p:cBhvr>
                                    </p:animEffect>
                                  </p:childTnLst>
                                </p:cTn>
                              </p:par>
                              <p:par>
                                <p:cTn id="68" presetID="3" presetClass="entr" presetSubtype="1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linds(horizontal)">
                                      <p:cBhvr>
                                        <p:cTn id="70" dur="500"/>
                                        <p:tgtEl>
                                          <p:spTgt spid="44"/>
                                        </p:tgtEl>
                                      </p:cBhvr>
                                    </p:animEffect>
                                  </p:childTnLst>
                                </p:cTn>
                              </p:par>
                              <p:par>
                                <p:cTn id="71" presetID="3" presetClass="entr" presetSubtype="1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linds(horizontal)">
                                      <p:cBhvr>
                                        <p:cTn id="73" dur="500"/>
                                        <p:tgtEl>
                                          <p:spTgt spid="43"/>
                                        </p:tgtEl>
                                      </p:cBhvr>
                                    </p:animEffect>
                                  </p:childTnLst>
                                </p:cTn>
                              </p:par>
                              <p:par>
                                <p:cTn id="74" presetID="3" presetClass="entr" presetSubtype="10"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blinds(horizontal)">
                                      <p:cBhvr>
                                        <p:cTn id="76" dur="500"/>
                                        <p:tgtEl>
                                          <p:spTgt spid="45"/>
                                        </p:tgtEl>
                                      </p:cBhvr>
                                    </p:animEffect>
                                  </p:childTnLst>
                                </p:cTn>
                              </p:par>
                              <p:par>
                                <p:cTn id="77" presetID="3" presetClass="entr" presetSubtype="1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blinds(horizontal)">
                                      <p:cBhvr>
                                        <p:cTn id="79" dur="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blinds(horizontal)">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blinds(horizontal)">
                                      <p:cBhvr>
                                        <p:cTn id="89" dur="500"/>
                                        <p:tgtEl>
                                          <p:spTgt spid="48"/>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blinds(horizontal)">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blinds(horizontal)">
                                      <p:cBhvr>
                                        <p:cTn id="97" dur="5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blinds(horizontal)">
                                      <p:cBhvr>
                                        <p:cTn id="102" dur="500"/>
                                        <p:tgtEl>
                                          <p:spTgt spid="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blinds(horizontal)">
                                      <p:cBhvr>
                                        <p:cTn id="10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 grpId="0"/>
      <p:bldP spid="32" grpId="0"/>
      <p:bldP spid="33" grpId="0" animBg="1"/>
      <p:bldP spid="47" grpId="0"/>
      <p:bldP spid="4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0"/>
            <a:ext cx="7620000" cy="830997"/>
          </a:xfrm>
          <a:prstGeom prst="rect">
            <a:avLst/>
          </a:prstGeom>
          <a:noFill/>
        </p:spPr>
        <p:txBody>
          <a:bodyPr wrap="square" rtlCol="0">
            <a:spAutoFit/>
          </a:bodyPr>
          <a:lstStyle/>
          <a:p>
            <a:r>
              <a:rPr lang="en-US" sz="2400" b="1" dirty="0" smtClean="0"/>
              <a:t>Comparing Experimental Results vs. Modern Quantum Chemical Calculations (continued)    </a:t>
            </a:r>
            <a:endParaRPr lang="en-US" sz="2400" b="1" dirty="0"/>
          </a:p>
        </p:txBody>
      </p:sp>
      <p:sp>
        <p:nvSpPr>
          <p:cNvPr id="3" name="TextBox 2"/>
          <p:cNvSpPr txBox="1"/>
          <p:nvPr/>
        </p:nvSpPr>
        <p:spPr>
          <a:xfrm>
            <a:off x="5105400" y="304800"/>
            <a:ext cx="3581400" cy="584775"/>
          </a:xfrm>
          <a:prstGeom prst="rect">
            <a:avLst/>
          </a:prstGeom>
          <a:noFill/>
        </p:spPr>
        <p:txBody>
          <a:bodyPr wrap="square" rtlCol="0">
            <a:spAutoFit/>
          </a:bodyPr>
          <a:lstStyle/>
          <a:p>
            <a:r>
              <a:rPr lang="en-US" sz="3200" b="1" dirty="0" smtClean="0">
                <a:solidFill>
                  <a:srgbClr val="FF0000"/>
                </a:solidFill>
              </a:rPr>
              <a:t>Ex. Gas phase H</a:t>
            </a:r>
            <a:r>
              <a:rPr lang="en-US" sz="3200" b="1" baseline="-25000" dirty="0" smtClean="0">
                <a:solidFill>
                  <a:srgbClr val="FF0000"/>
                </a:solidFill>
              </a:rPr>
              <a:t>2</a:t>
            </a:r>
            <a:r>
              <a:rPr lang="en-US" sz="3200" b="1" dirty="0" smtClean="0">
                <a:solidFill>
                  <a:srgbClr val="FF0000"/>
                </a:solidFill>
              </a:rPr>
              <a:t>O</a:t>
            </a:r>
            <a:endParaRPr lang="en-US" sz="3200" b="1" dirty="0">
              <a:solidFill>
                <a:srgbClr val="FF0000"/>
              </a:solidFill>
            </a:endParaRPr>
          </a:p>
        </p:txBody>
      </p:sp>
      <p:sp>
        <p:nvSpPr>
          <p:cNvPr id="4" name="TextBox 3"/>
          <p:cNvSpPr txBox="1"/>
          <p:nvPr/>
        </p:nvSpPr>
        <p:spPr>
          <a:xfrm>
            <a:off x="304800" y="762000"/>
            <a:ext cx="3429000" cy="1200329"/>
          </a:xfrm>
          <a:prstGeom prst="rect">
            <a:avLst/>
          </a:prstGeom>
          <a:noFill/>
        </p:spPr>
        <p:txBody>
          <a:bodyPr wrap="square" rtlCol="0">
            <a:spAutoFit/>
          </a:bodyPr>
          <a:lstStyle/>
          <a:p>
            <a:r>
              <a:rPr lang="en-US" sz="3600" dirty="0" smtClean="0"/>
              <a:t>Infrared vibrations</a:t>
            </a:r>
            <a:endParaRPr lang="en-US" sz="3600" dirty="0"/>
          </a:p>
        </p:txBody>
      </p:sp>
      <p:pic>
        <p:nvPicPr>
          <p:cNvPr id="5" name="Picture 9" descr="water IR"/>
          <p:cNvPicPr>
            <a:picLocks noChangeAspect="1" noChangeArrowheads="1"/>
          </p:cNvPicPr>
          <p:nvPr/>
        </p:nvPicPr>
        <p:blipFill>
          <a:blip r:embed="rId2" cstate="print"/>
          <a:srcRect/>
          <a:stretch>
            <a:fillRect/>
          </a:stretch>
        </p:blipFill>
        <p:spPr bwMode="auto">
          <a:xfrm>
            <a:off x="2819400" y="914400"/>
            <a:ext cx="6019800" cy="2519363"/>
          </a:xfrm>
          <a:prstGeom prst="rect">
            <a:avLst/>
          </a:prstGeom>
          <a:solidFill>
            <a:schemeClr val="bg1"/>
          </a:solidFill>
          <a:ln w="9525">
            <a:noFill/>
            <a:miter lim="800000"/>
            <a:headEnd/>
            <a:tailEnd/>
          </a:ln>
        </p:spPr>
      </p:pic>
      <p:pic>
        <p:nvPicPr>
          <p:cNvPr id="6" name="Picture 16"/>
          <p:cNvPicPr>
            <a:picLocks noChangeAspect="1" noChangeArrowheads="1"/>
          </p:cNvPicPr>
          <p:nvPr/>
        </p:nvPicPr>
        <p:blipFill>
          <a:blip r:embed="rId3" cstate="print"/>
          <a:srcRect/>
          <a:stretch>
            <a:fillRect/>
          </a:stretch>
        </p:blipFill>
        <p:spPr bwMode="auto">
          <a:xfrm>
            <a:off x="3276600" y="3352800"/>
            <a:ext cx="5486400" cy="2124075"/>
          </a:xfrm>
          <a:prstGeom prst="rect">
            <a:avLst/>
          </a:prstGeom>
          <a:noFill/>
          <a:ln w="9525">
            <a:noFill/>
            <a:miter lim="800000"/>
            <a:headEnd/>
            <a:tailEnd/>
          </a:ln>
        </p:spPr>
      </p:pic>
      <p:sp>
        <p:nvSpPr>
          <p:cNvPr id="7" name="TextBox 6"/>
          <p:cNvSpPr txBox="1"/>
          <p:nvPr/>
        </p:nvSpPr>
        <p:spPr>
          <a:xfrm>
            <a:off x="228600" y="5257800"/>
            <a:ext cx="2895600" cy="523220"/>
          </a:xfrm>
          <a:prstGeom prst="rect">
            <a:avLst/>
          </a:prstGeom>
          <a:noFill/>
        </p:spPr>
        <p:txBody>
          <a:bodyPr wrap="square" rtlCol="0">
            <a:spAutoFit/>
          </a:bodyPr>
          <a:lstStyle/>
          <a:p>
            <a:r>
              <a:rPr lang="en-US" sz="2800" b="1" dirty="0" smtClean="0">
                <a:solidFill>
                  <a:srgbClr val="0070C0"/>
                </a:solidFill>
              </a:rPr>
              <a:t>Experiment</a:t>
            </a:r>
          </a:p>
        </p:txBody>
      </p:sp>
      <p:sp>
        <p:nvSpPr>
          <p:cNvPr id="8" name="TextBox 7"/>
          <p:cNvSpPr txBox="1"/>
          <p:nvPr/>
        </p:nvSpPr>
        <p:spPr>
          <a:xfrm>
            <a:off x="3048000" y="5181600"/>
            <a:ext cx="6096000" cy="584775"/>
          </a:xfrm>
          <a:prstGeom prst="rect">
            <a:avLst/>
          </a:prstGeom>
          <a:noFill/>
        </p:spPr>
        <p:txBody>
          <a:bodyPr wrap="square" rtlCol="0">
            <a:spAutoFit/>
          </a:bodyPr>
          <a:lstStyle/>
          <a:p>
            <a:r>
              <a:rPr lang="en-US" sz="3200" b="1" dirty="0" smtClean="0">
                <a:solidFill>
                  <a:srgbClr val="0070C0"/>
                </a:solidFill>
              </a:rPr>
              <a:t>1595 	3657		   3756    </a:t>
            </a:r>
            <a:r>
              <a:rPr lang="en-US" sz="3200" dirty="0" smtClean="0"/>
              <a:t>cm</a:t>
            </a:r>
            <a:r>
              <a:rPr lang="en-US" sz="3200" baseline="30000" dirty="0" smtClean="0"/>
              <a:t>-1</a:t>
            </a:r>
            <a:endParaRPr lang="en-US" sz="3200" dirty="0"/>
          </a:p>
        </p:txBody>
      </p:sp>
      <p:sp>
        <p:nvSpPr>
          <p:cNvPr id="9" name="TextBox 8"/>
          <p:cNvSpPr txBox="1"/>
          <p:nvPr/>
        </p:nvSpPr>
        <p:spPr>
          <a:xfrm>
            <a:off x="228600" y="5715000"/>
            <a:ext cx="2667000" cy="523220"/>
          </a:xfrm>
          <a:prstGeom prst="rect">
            <a:avLst/>
          </a:prstGeom>
          <a:noFill/>
        </p:spPr>
        <p:txBody>
          <a:bodyPr wrap="square" rtlCol="0">
            <a:spAutoFit/>
          </a:bodyPr>
          <a:lstStyle/>
          <a:p>
            <a:r>
              <a:rPr lang="en-US" sz="2800" b="1" dirty="0" smtClean="0"/>
              <a:t>STO 31-G Theory</a:t>
            </a:r>
            <a:endParaRPr lang="en-US" sz="2800" b="1" dirty="0"/>
          </a:p>
        </p:txBody>
      </p:sp>
      <p:sp>
        <p:nvSpPr>
          <p:cNvPr id="10" name="TextBox 9"/>
          <p:cNvSpPr txBox="1"/>
          <p:nvPr/>
        </p:nvSpPr>
        <p:spPr>
          <a:xfrm>
            <a:off x="3124200" y="5715000"/>
            <a:ext cx="4953000" cy="1077218"/>
          </a:xfrm>
          <a:prstGeom prst="rect">
            <a:avLst/>
          </a:prstGeom>
          <a:noFill/>
        </p:spPr>
        <p:txBody>
          <a:bodyPr wrap="square" rtlCol="0">
            <a:spAutoFit/>
          </a:bodyPr>
          <a:lstStyle/>
          <a:p>
            <a:r>
              <a:rPr lang="en-US" sz="3200" b="1" dirty="0" smtClean="0"/>
              <a:t>1839		3806		  3902		</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9" grpId="1"/>
      <p:bldP spid="10" grpId="0"/>
      <p:bldP spid="1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nobelprizes.com/nobel/chemistry/images/john_pople.gif"/>
          <p:cNvPicPr>
            <a:picLocks noChangeAspect="1" noChangeArrowheads="1"/>
          </p:cNvPicPr>
          <p:nvPr/>
        </p:nvPicPr>
        <p:blipFill>
          <a:blip r:embed="rId2" cstate="print"/>
          <a:srcRect/>
          <a:stretch>
            <a:fillRect/>
          </a:stretch>
        </p:blipFill>
        <p:spPr bwMode="auto">
          <a:xfrm>
            <a:off x="1295400" y="1219200"/>
            <a:ext cx="3124200" cy="4951562"/>
          </a:xfrm>
          <a:prstGeom prst="rect">
            <a:avLst/>
          </a:prstGeom>
          <a:noFill/>
        </p:spPr>
      </p:pic>
      <p:sp>
        <p:nvSpPr>
          <p:cNvPr id="3" name="TextBox 2"/>
          <p:cNvSpPr txBox="1"/>
          <p:nvPr/>
        </p:nvSpPr>
        <p:spPr>
          <a:xfrm>
            <a:off x="4800600" y="1752600"/>
            <a:ext cx="3200400" cy="1754326"/>
          </a:xfrm>
          <a:prstGeom prst="rect">
            <a:avLst/>
          </a:prstGeom>
          <a:noFill/>
        </p:spPr>
        <p:txBody>
          <a:bodyPr wrap="square" rtlCol="0">
            <a:spAutoFit/>
          </a:bodyPr>
          <a:lstStyle/>
          <a:p>
            <a:r>
              <a:rPr lang="en-US" sz="3600" dirty="0" smtClean="0"/>
              <a:t>Not too shabby, </a:t>
            </a:r>
          </a:p>
          <a:p>
            <a:r>
              <a:rPr lang="en-US" sz="3600" dirty="0"/>
              <a:t>f</a:t>
            </a:r>
            <a:r>
              <a:rPr lang="en-US" sz="3600" smtClean="0"/>
              <a:t>or </a:t>
            </a:r>
            <a:r>
              <a:rPr lang="en-US" sz="3600" dirty="0" smtClean="0"/>
              <a:t>a dead guy, eh, suckers ?</a:t>
            </a:r>
            <a:endParaRPr lang="en-US" sz="3600" dirty="0"/>
          </a:p>
        </p:txBody>
      </p:sp>
      <p:sp>
        <p:nvSpPr>
          <p:cNvPr id="4" name="TextBox 3"/>
          <p:cNvSpPr txBox="1"/>
          <p:nvPr/>
        </p:nvSpPr>
        <p:spPr>
          <a:xfrm>
            <a:off x="152400" y="0"/>
            <a:ext cx="8991600" cy="1200329"/>
          </a:xfrm>
          <a:prstGeom prst="rect">
            <a:avLst/>
          </a:prstGeom>
          <a:noFill/>
        </p:spPr>
        <p:txBody>
          <a:bodyPr wrap="square" rtlCol="0">
            <a:spAutoFit/>
          </a:bodyPr>
          <a:lstStyle/>
          <a:p>
            <a:r>
              <a:rPr lang="en-US" sz="3600" b="1" dirty="0" smtClean="0"/>
              <a:t>Take a bow, Chemistry Professor John Pople</a:t>
            </a:r>
            <a:r>
              <a:rPr lang="en-US" sz="3600" b="1" baseline="30000" dirty="0" smtClean="0"/>
              <a:t>1</a:t>
            </a:r>
            <a:endParaRPr lang="en-US" sz="3600" b="1" dirty="0" smtClean="0"/>
          </a:p>
          <a:p>
            <a:r>
              <a:rPr lang="en-US" sz="3600" b="1" dirty="0" smtClean="0"/>
              <a:t>Northwestern University:(1965-2005)</a:t>
            </a:r>
            <a:endParaRPr lang="en-US" sz="3600" b="1" dirty="0"/>
          </a:p>
        </p:txBody>
      </p:sp>
      <p:sp>
        <p:nvSpPr>
          <p:cNvPr id="5" name="TextBox 4"/>
          <p:cNvSpPr txBox="1"/>
          <p:nvPr/>
        </p:nvSpPr>
        <p:spPr>
          <a:xfrm>
            <a:off x="4953000" y="4960203"/>
            <a:ext cx="3581400" cy="830997"/>
          </a:xfrm>
          <a:prstGeom prst="rect">
            <a:avLst/>
          </a:prstGeom>
          <a:noFill/>
        </p:spPr>
        <p:txBody>
          <a:bodyPr wrap="square" rtlCol="0">
            <a:spAutoFit/>
          </a:bodyPr>
          <a:lstStyle/>
          <a:p>
            <a:r>
              <a:rPr lang="en-US" sz="2400" b="1" dirty="0" smtClean="0">
                <a:solidFill>
                  <a:srgbClr val="FF0000"/>
                </a:solidFill>
              </a:rPr>
              <a:t> </a:t>
            </a:r>
            <a:r>
              <a:rPr lang="en-US" sz="2400" b="1" baseline="30000" dirty="0" smtClean="0">
                <a:solidFill>
                  <a:srgbClr val="FF0000"/>
                </a:solidFill>
              </a:rPr>
              <a:t>1</a:t>
            </a:r>
            <a:r>
              <a:rPr lang="en-US" sz="2400" b="1" dirty="0" smtClean="0">
                <a:solidFill>
                  <a:srgbClr val="FF0000"/>
                </a:solidFill>
              </a:rPr>
              <a:t>aka…God of Quantum Computation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895600"/>
            <a:ext cx="3352800" cy="2585323"/>
          </a:xfrm>
          <a:prstGeom prst="rect">
            <a:avLst/>
          </a:prstGeom>
        </p:spPr>
        <p:txBody>
          <a:bodyPr wrap="square">
            <a:spAutoFit/>
          </a:bodyPr>
          <a:lstStyle/>
          <a:p>
            <a:pPr marL="342900" indent="-342900"/>
            <a:r>
              <a:rPr lang="en-US" sz="4800" b="1" dirty="0" smtClean="0">
                <a:solidFill>
                  <a:srgbClr val="FF0000"/>
                </a:solidFill>
              </a:rPr>
              <a:t>Reading:</a:t>
            </a:r>
          </a:p>
          <a:p>
            <a:pPr marL="342900" indent="-342900"/>
            <a:r>
              <a:rPr lang="en-US" sz="4800" b="1" dirty="0" smtClean="0">
                <a:solidFill>
                  <a:srgbClr val="FF0000"/>
                </a:solidFill>
              </a:rPr>
              <a:t>Chapter 6</a:t>
            </a:r>
          </a:p>
          <a:p>
            <a:pPr marL="342900" indent="-342900"/>
            <a:r>
              <a:rPr lang="en-US" sz="4800" dirty="0" smtClean="0"/>
              <a:t>pp. 243-262</a:t>
            </a:r>
          </a:p>
          <a:p>
            <a:pPr marL="342900" indent="-342900"/>
            <a:endParaRPr lang="en-US" dirty="0" smtClean="0"/>
          </a:p>
        </p:txBody>
      </p:sp>
      <p:pic>
        <p:nvPicPr>
          <p:cNvPr id="39938" name="Picture 2" descr="http://greenupgrader.com/files/2010/08/toilet-cat.jpg">
            <a:hlinkClick r:id="rId2"/>
          </p:cNvPr>
          <p:cNvPicPr>
            <a:picLocks noChangeAspect="1" noChangeArrowheads="1"/>
          </p:cNvPicPr>
          <p:nvPr/>
        </p:nvPicPr>
        <p:blipFill>
          <a:blip r:embed="rId3" cstate="print"/>
          <a:srcRect/>
          <a:stretch>
            <a:fillRect/>
          </a:stretch>
        </p:blipFill>
        <p:spPr bwMode="auto">
          <a:xfrm>
            <a:off x="3810000" y="2743200"/>
            <a:ext cx="5181600" cy="3886200"/>
          </a:xfrm>
          <a:prstGeom prst="rect">
            <a:avLst/>
          </a:prstGeom>
          <a:noFill/>
        </p:spPr>
      </p:pic>
      <p:sp>
        <p:nvSpPr>
          <p:cNvPr id="4" name="TextBox 3"/>
          <p:cNvSpPr txBox="1"/>
          <p:nvPr/>
        </p:nvSpPr>
        <p:spPr>
          <a:xfrm>
            <a:off x="457200" y="152400"/>
            <a:ext cx="8991600" cy="707886"/>
          </a:xfrm>
          <a:prstGeom prst="rect">
            <a:avLst/>
          </a:prstGeom>
          <a:noFill/>
        </p:spPr>
        <p:txBody>
          <a:bodyPr wrap="square" rtlCol="0">
            <a:spAutoFit/>
          </a:bodyPr>
          <a:lstStyle/>
          <a:p>
            <a:r>
              <a:rPr lang="en-US" sz="4000" dirty="0" smtClean="0"/>
              <a:t>What we’re getting into next week</a:t>
            </a:r>
            <a:endParaRPr lang="en-US" sz="4000" dirty="0"/>
          </a:p>
        </p:txBody>
      </p:sp>
      <p:sp>
        <p:nvSpPr>
          <p:cNvPr id="5" name="Rectangle 4"/>
          <p:cNvSpPr/>
          <p:nvPr/>
        </p:nvSpPr>
        <p:spPr>
          <a:xfrm>
            <a:off x="1295880" y="1143000"/>
            <a:ext cx="5901552" cy="1323439"/>
          </a:xfrm>
          <a:prstGeom prst="rect">
            <a:avLst/>
          </a:prstGeom>
        </p:spPr>
        <p:txBody>
          <a:bodyPr wrap="none">
            <a:spAutoFit/>
          </a:bodyPr>
          <a:lstStyle/>
          <a:p>
            <a:pPr marL="342900" indent="-342900" algn="ctr"/>
            <a:r>
              <a:rPr lang="en-US" sz="4000" b="1" dirty="0" smtClean="0"/>
              <a:t>Specific heat, </a:t>
            </a:r>
            <a:r>
              <a:rPr lang="en-US" sz="4000" b="1" dirty="0" smtClean="0">
                <a:sym typeface="Symbol"/>
              </a:rPr>
              <a:t>H=enthalpy</a:t>
            </a:r>
          </a:p>
          <a:p>
            <a:pPr marL="342900" indent="-342900" algn="ctr"/>
            <a:r>
              <a:rPr lang="en-US" sz="4000" b="1" dirty="0" smtClean="0"/>
              <a:t> and Hess’ Law</a:t>
            </a: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dsci1"/>
          <p:cNvPicPr>
            <a:picLocks noChangeAspect="1" noChangeArrowheads="1"/>
          </p:cNvPicPr>
          <p:nvPr/>
        </p:nvPicPr>
        <p:blipFill>
          <a:blip r:embed="rId3" cstate="print"/>
          <a:srcRect/>
          <a:stretch>
            <a:fillRect/>
          </a:stretch>
        </p:blipFill>
        <p:spPr bwMode="auto">
          <a:xfrm>
            <a:off x="152400" y="152400"/>
            <a:ext cx="3703892" cy="3294115"/>
          </a:xfrm>
          <a:prstGeom prst="rect">
            <a:avLst/>
          </a:prstGeom>
          <a:noFill/>
          <a:ln w="9525">
            <a:noFill/>
            <a:miter lim="800000"/>
            <a:headEnd/>
            <a:tailEnd/>
          </a:ln>
        </p:spPr>
      </p:pic>
      <p:sp>
        <p:nvSpPr>
          <p:cNvPr id="4" name="TextBox 3"/>
          <p:cNvSpPr txBox="1"/>
          <p:nvPr/>
        </p:nvSpPr>
        <p:spPr>
          <a:xfrm>
            <a:off x="1066800" y="3446515"/>
            <a:ext cx="7467600" cy="1323439"/>
          </a:xfrm>
          <a:prstGeom prst="rect">
            <a:avLst/>
          </a:prstGeom>
          <a:solidFill>
            <a:srgbClr val="FFFF00"/>
          </a:solidFill>
        </p:spPr>
        <p:txBody>
          <a:bodyPr wrap="square" rtlCol="0">
            <a:spAutoFit/>
          </a:bodyPr>
          <a:lstStyle/>
          <a:p>
            <a:r>
              <a:rPr lang="en-US" sz="4000" dirty="0" smtClean="0"/>
              <a:t>O</a:t>
            </a:r>
            <a:r>
              <a:rPr lang="en-US" sz="4000" baseline="-25000" dirty="0" smtClean="0"/>
              <a:t>2</a:t>
            </a:r>
            <a:r>
              <a:rPr lang="en-US" sz="4000" dirty="0" smtClean="0"/>
              <a:t> has two bonds between the O….What about the other one ???</a:t>
            </a:r>
            <a:endParaRPr lang="en-US" sz="4000" dirty="0"/>
          </a:p>
        </p:txBody>
      </p:sp>
      <p:sp>
        <p:nvSpPr>
          <p:cNvPr id="5" name="TextBox 4"/>
          <p:cNvSpPr txBox="1"/>
          <p:nvPr/>
        </p:nvSpPr>
        <p:spPr>
          <a:xfrm>
            <a:off x="3962400" y="1447800"/>
            <a:ext cx="3810000" cy="1077218"/>
          </a:xfrm>
          <a:prstGeom prst="rect">
            <a:avLst/>
          </a:prstGeom>
          <a:noFill/>
        </p:spPr>
        <p:txBody>
          <a:bodyPr wrap="square" rtlCol="0">
            <a:spAutoFit/>
          </a:bodyPr>
          <a:lstStyle/>
          <a:p>
            <a:r>
              <a:rPr lang="en-US" sz="3200" b="1" dirty="0" smtClean="0">
                <a:solidFill>
                  <a:srgbClr val="FF0000"/>
                </a:solidFill>
              </a:rPr>
              <a:t>Another </a:t>
            </a:r>
            <a:r>
              <a:rPr lang="en-US" sz="3200" b="1" strike="sngStrike" dirty="0" smtClean="0">
                <a:solidFill>
                  <a:srgbClr val="FF0000"/>
                </a:solidFill>
              </a:rPr>
              <a:t>damned</a:t>
            </a:r>
            <a:r>
              <a:rPr lang="en-US" sz="3200" b="1" dirty="0" smtClean="0">
                <a:solidFill>
                  <a:srgbClr val="FF0000"/>
                </a:solidFill>
              </a:rPr>
              <a:t> dumb Doc question</a:t>
            </a:r>
            <a:endParaRPr lang="en-US" sz="3200" b="1" dirty="0">
              <a:solidFill>
                <a:srgbClr val="FF0000"/>
              </a:solidFill>
            </a:endParaRPr>
          </a:p>
        </p:txBody>
      </p:sp>
    </p:spTree>
    <p:extLst>
      <p:ext uri="{BB962C8B-B14F-4D97-AF65-F5344CB8AC3E}">
        <p14:creationId xmlns:p14="http://schemas.microsoft.com/office/powerpoint/2010/main" val="2936429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normAutofit fontScale="90000"/>
          </a:bodyPr>
          <a:lstStyle/>
          <a:p>
            <a:r>
              <a:rPr lang="en-US" sz="4000" b="1" dirty="0"/>
              <a:t>Pi </a:t>
            </a:r>
            <a:r>
              <a:rPr lang="en-US" sz="4000" b="1" dirty="0" smtClean="0"/>
              <a:t>(</a:t>
            </a:r>
            <a:r>
              <a:rPr lang="en-US" sz="4000" b="1" dirty="0" smtClean="0">
                <a:sym typeface="Symbol" panose="05050102010706020507" pitchFamily="18" charset="2"/>
              </a:rPr>
              <a:t>) </a:t>
            </a:r>
            <a:r>
              <a:rPr lang="en-US" sz="4000" b="1" dirty="0" smtClean="0"/>
              <a:t>bonds: </a:t>
            </a:r>
            <a:r>
              <a:rPr lang="en-US" sz="4000" dirty="0" smtClean="0"/>
              <a:t>Pauling’s really great idea to use the `leftovers’</a:t>
            </a:r>
            <a:endParaRPr lang="en-US" sz="4000" dirty="0"/>
          </a:p>
        </p:txBody>
      </p:sp>
      <p:pic>
        <p:nvPicPr>
          <p:cNvPr id="49157" name="Picture 5" descr="ethylene pi and sigma"/>
          <p:cNvPicPr>
            <a:picLocks noChangeAspect="1" noChangeArrowheads="1"/>
          </p:cNvPicPr>
          <p:nvPr/>
        </p:nvPicPr>
        <p:blipFill>
          <a:blip r:embed="rId4" cstate="print"/>
          <a:srcRect/>
          <a:stretch>
            <a:fillRect/>
          </a:stretch>
        </p:blipFill>
        <p:spPr bwMode="auto">
          <a:xfrm>
            <a:off x="228600" y="4199928"/>
            <a:ext cx="3733800" cy="2613025"/>
          </a:xfrm>
          <a:prstGeom prst="rect">
            <a:avLst/>
          </a:prstGeom>
          <a:noFill/>
        </p:spPr>
      </p:pic>
      <p:sp>
        <p:nvSpPr>
          <p:cNvPr id="49160" name="Text Box 8"/>
          <p:cNvSpPr txBox="1">
            <a:spLocks noChangeArrowheads="1"/>
          </p:cNvSpPr>
          <p:nvPr/>
        </p:nvSpPr>
        <p:spPr bwMode="auto">
          <a:xfrm>
            <a:off x="19050" y="1430256"/>
            <a:ext cx="4457700" cy="523220"/>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800" b="1" dirty="0" err="1">
                <a:solidFill>
                  <a:srgbClr val="000000"/>
                </a:solidFill>
                <a:effectLst>
                  <a:outerShdw blurRad="38100" dist="38100" dir="2700000" algn="tl">
                    <a:srgbClr val="FFFFFF"/>
                  </a:outerShdw>
                </a:effectLst>
              </a:rPr>
              <a:t>Ethene</a:t>
            </a:r>
            <a:r>
              <a:rPr lang="en-US" sz="2800" b="1" dirty="0">
                <a:solidFill>
                  <a:srgbClr val="000000"/>
                </a:solidFill>
                <a:effectLst>
                  <a:outerShdw blurRad="38100" dist="38100" dir="2700000" algn="tl">
                    <a:srgbClr val="FFFFFF"/>
                  </a:outerShdw>
                </a:effectLst>
              </a:rPr>
              <a:t> (C</a:t>
            </a:r>
            <a:r>
              <a:rPr lang="en-US" sz="2800" b="1" baseline="-25000" dirty="0">
                <a:solidFill>
                  <a:srgbClr val="000000"/>
                </a:solidFill>
                <a:effectLst>
                  <a:outerShdw blurRad="38100" dist="38100" dir="2700000" algn="tl">
                    <a:srgbClr val="FFFFFF"/>
                  </a:outerShdw>
                </a:effectLst>
              </a:rPr>
              <a:t>2</a:t>
            </a:r>
            <a:r>
              <a:rPr lang="en-US" sz="2800" b="1" dirty="0">
                <a:solidFill>
                  <a:srgbClr val="000000"/>
                </a:solidFill>
                <a:effectLst>
                  <a:outerShdw blurRad="38100" dist="38100" dir="2700000" algn="tl">
                    <a:srgbClr val="FFFFFF"/>
                  </a:outerShdw>
                </a:effectLst>
              </a:rPr>
              <a:t>H</a:t>
            </a:r>
            <a:r>
              <a:rPr lang="en-US" sz="2800" b="1" baseline="-25000" dirty="0">
                <a:solidFill>
                  <a:srgbClr val="000000"/>
                </a:solidFill>
                <a:effectLst>
                  <a:outerShdw blurRad="38100" dist="38100" dir="2700000" algn="tl">
                    <a:srgbClr val="FFFFFF"/>
                  </a:outerShdw>
                </a:effectLst>
              </a:rPr>
              <a:t>4</a:t>
            </a:r>
            <a:r>
              <a:rPr lang="en-US" sz="2800" b="1" dirty="0">
                <a:solidFill>
                  <a:srgbClr val="000000"/>
                </a:solidFill>
                <a:effectLst>
                  <a:outerShdw blurRad="38100" dist="38100" dir="2700000" algn="tl">
                    <a:srgbClr val="FFFFFF"/>
                  </a:outerShdw>
                </a:effectLst>
              </a:rPr>
              <a:t>)  </a:t>
            </a:r>
            <a:r>
              <a:rPr lang="en-US" sz="2800" b="1" dirty="0" smtClean="0">
                <a:solidFill>
                  <a:srgbClr val="000000"/>
                </a:solidFill>
                <a:effectLst>
                  <a:outerShdw blurRad="38100" dist="38100" dir="2700000" algn="tl">
                    <a:srgbClr val="FFFFFF"/>
                  </a:outerShdw>
                </a:effectLst>
              </a:rPr>
              <a:t>Lewis picture</a:t>
            </a:r>
            <a:endParaRPr lang="en-US" sz="2800" b="1" dirty="0">
              <a:solidFill>
                <a:srgbClr val="000000"/>
              </a:solidFill>
              <a:effectLst>
                <a:outerShdw blurRad="38100" dist="38100" dir="2700000" algn="tl">
                  <a:srgbClr val="FFFFFF"/>
                </a:outerShdw>
              </a:effectLst>
            </a:endParaRPr>
          </a:p>
        </p:txBody>
      </p:sp>
      <p:pic>
        <p:nvPicPr>
          <p:cNvPr id="49164" name="Picture 12"/>
          <p:cNvPicPr>
            <a:picLocks noChangeAspect="1" noChangeArrowheads="1"/>
          </p:cNvPicPr>
          <p:nvPr/>
        </p:nvPicPr>
        <p:blipFill>
          <a:blip r:embed="rId5" cstate="print"/>
          <a:srcRect/>
          <a:stretch>
            <a:fillRect/>
          </a:stretch>
        </p:blipFill>
        <p:spPr bwMode="auto">
          <a:xfrm>
            <a:off x="990600" y="2133600"/>
            <a:ext cx="1600200" cy="1462088"/>
          </a:xfrm>
          <a:prstGeom prst="rect">
            <a:avLst/>
          </a:prstGeom>
          <a:noFill/>
          <a:ln w="9525">
            <a:noFill/>
            <a:miter lim="800000"/>
            <a:headEnd/>
            <a:tailEnd/>
          </a:ln>
          <a:effectLst/>
        </p:spPr>
      </p:pic>
      <p:sp>
        <p:nvSpPr>
          <p:cNvPr id="2" name="TextBox 1"/>
          <p:cNvSpPr txBox="1"/>
          <p:nvPr/>
        </p:nvSpPr>
        <p:spPr>
          <a:xfrm>
            <a:off x="2819400" y="2864644"/>
            <a:ext cx="2019300" cy="954107"/>
          </a:xfrm>
          <a:prstGeom prst="rect">
            <a:avLst/>
          </a:prstGeom>
          <a:solidFill>
            <a:srgbClr val="FFFF00"/>
          </a:solidFill>
        </p:spPr>
        <p:txBody>
          <a:bodyPr wrap="square" rtlCol="0">
            <a:spAutoFit/>
          </a:bodyPr>
          <a:lstStyle/>
          <a:p>
            <a:r>
              <a:rPr lang="en-US" sz="2400" dirty="0" smtClean="0">
                <a:solidFill>
                  <a:srgbClr val="000000"/>
                </a:solidFill>
              </a:rPr>
              <a:t>1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cxnSp>
        <p:nvCxnSpPr>
          <p:cNvPr id="4" name="Straight Arrow Connector 3"/>
          <p:cNvCxnSpPr/>
          <p:nvPr/>
        </p:nvCxnSpPr>
        <p:spPr bwMode="auto">
          <a:xfrm flipH="1">
            <a:off x="1676400" y="3595688"/>
            <a:ext cx="11430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2819400" y="3748088"/>
            <a:ext cx="1524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graphicFrame>
        <p:nvGraphicFramePr>
          <p:cNvPr id="8" name="Object 7"/>
          <p:cNvGraphicFramePr>
            <a:graphicFrameLocks noChangeAspect="1"/>
          </p:cNvGraphicFramePr>
          <p:nvPr>
            <p:extLst/>
          </p:nvPr>
        </p:nvGraphicFramePr>
        <p:xfrm>
          <a:off x="5648325" y="2562225"/>
          <a:ext cx="1285875" cy="1123950"/>
        </p:xfrm>
        <a:graphic>
          <a:graphicData uri="http://schemas.openxmlformats.org/presentationml/2006/ole">
            <mc:AlternateContent xmlns:mc="http://schemas.openxmlformats.org/markup-compatibility/2006">
              <mc:Choice xmlns:v="urn:schemas-microsoft-com:vml" Requires="v">
                <p:oleObj spid="_x0000_s1046" name="ChemSketch" r:id="rId6" imgW="1286256" imgH="1124712" progId="ACD.ChemSketch.20">
                  <p:embed/>
                </p:oleObj>
              </mc:Choice>
              <mc:Fallback>
                <p:oleObj name="ChemSketch" r:id="rId6" imgW="1286256" imgH="1124712" progId="ACD.ChemSketch.20">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325" y="2562225"/>
                        <a:ext cx="1285875"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6186209" y="2466211"/>
          <a:ext cx="1128991" cy="1101666"/>
        </p:xfrm>
        <a:graphic>
          <a:graphicData uri="http://schemas.openxmlformats.org/presentationml/2006/ole">
            <mc:AlternateContent xmlns:mc="http://schemas.openxmlformats.org/markup-compatibility/2006">
              <mc:Choice xmlns:v="urn:schemas-microsoft-com:vml" Requires="v">
                <p:oleObj spid="_x0000_s1047" name="ChemSketch" r:id="rId8" imgW="1246632" imgH="1216152" progId="ACD.ChemSketch.20">
                  <p:embed/>
                </p:oleObj>
              </mc:Choice>
              <mc:Fallback>
                <p:oleObj name="ChemSketch" r:id="rId8" imgW="1246632" imgH="1216152" progId="ACD.ChemSketch.20">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6209" y="2466211"/>
                        <a:ext cx="1128991" cy="110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2"/>
          <p:cNvPicPr>
            <a:picLocks noChangeAspect="1" noChangeArrowheads="1"/>
          </p:cNvPicPr>
          <p:nvPr/>
        </p:nvPicPr>
        <p:blipFill>
          <a:blip r:embed="rId5" cstate="print"/>
          <a:srcRect/>
          <a:stretch>
            <a:fillRect/>
          </a:stretch>
        </p:blipFill>
        <p:spPr bwMode="auto">
          <a:xfrm>
            <a:off x="5738812" y="2386012"/>
            <a:ext cx="1600200" cy="1462088"/>
          </a:xfrm>
          <a:prstGeom prst="rect">
            <a:avLst/>
          </a:prstGeom>
          <a:noFill/>
          <a:ln w="9525">
            <a:noFill/>
            <a:miter lim="800000"/>
            <a:headEnd/>
            <a:tailEnd/>
          </a:ln>
          <a:effectLst/>
        </p:spPr>
      </p:pic>
      <p:sp>
        <p:nvSpPr>
          <p:cNvPr id="10" name="TextBox 9"/>
          <p:cNvSpPr txBox="1"/>
          <p:nvPr/>
        </p:nvSpPr>
        <p:spPr>
          <a:xfrm>
            <a:off x="5029200" y="1245589"/>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11" name="TextBox 10"/>
          <p:cNvSpPr txBox="1"/>
          <p:nvPr/>
        </p:nvSpPr>
        <p:spPr>
          <a:xfrm>
            <a:off x="5029200" y="3799818"/>
            <a:ext cx="1943100" cy="523220"/>
          </a:xfrm>
          <a:prstGeom prst="rect">
            <a:avLst/>
          </a:prstGeom>
          <a:noFill/>
        </p:spPr>
        <p:txBody>
          <a:bodyPr wrap="square" rtlCol="0">
            <a:spAutoFit/>
          </a:bodyPr>
          <a:lstStyle/>
          <a:p>
            <a:r>
              <a:rPr lang="en-US" sz="2800" b="1" dirty="0" smtClean="0">
                <a:solidFill>
                  <a:srgbClr val="FF0000"/>
                </a:solidFill>
              </a:rPr>
              <a:t>s+ </a:t>
            </a:r>
            <a:r>
              <a:rPr lang="en-US" sz="2800" b="1" dirty="0" err="1" smtClean="0">
                <a:solidFill>
                  <a:srgbClr val="FF0000"/>
                </a:solidFill>
              </a:rPr>
              <a:t>p</a:t>
            </a:r>
            <a:r>
              <a:rPr lang="en-US" sz="2800" b="1" baseline="-25000" dirty="0" err="1" smtClean="0">
                <a:solidFill>
                  <a:srgbClr val="FF0000"/>
                </a:solidFill>
              </a:rPr>
              <a:t>x</a:t>
            </a:r>
            <a:r>
              <a:rPr lang="en-US" sz="2800" b="1" dirty="0" smtClean="0">
                <a:solidFill>
                  <a:srgbClr val="FF0000"/>
                </a:solidFill>
              </a:rPr>
              <a:t> + </a:t>
            </a:r>
            <a:r>
              <a:rPr lang="en-US" sz="2800" b="1" dirty="0" err="1" smtClean="0">
                <a:solidFill>
                  <a:srgbClr val="FF0000"/>
                </a:solidFill>
              </a:rPr>
              <a:t>p</a:t>
            </a:r>
            <a:r>
              <a:rPr lang="en-US" sz="2800" b="1" baseline="-25000" dirty="0" err="1" smtClean="0">
                <a:solidFill>
                  <a:srgbClr val="FF0000"/>
                </a:solidFill>
              </a:rPr>
              <a:t>y</a:t>
            </a:r>
            <a:endParaRPr lang="en-US" sz="2800" b="1" baseline="-25000" dirty="0">
              <a:solidFill>
                <a:srgbClr val="FF0000"/>
              </a:solidFill>
            </a:endParaRPr>
          </a:p>
        </p:txBody>
      </p:sp>
      <p:sp>
        <p:nvSpPr>
          <p:cNvPr id="21" name="TextBox 20"/>
          <p:cNvSpPr txBox="1"/>
          <p:nvPr/>
        </p:nvSpPr>
        <p:spPr>
          <a:xfrm>
            <a:off x="7315200" y="3686589"/>
            <a:ext cx="1905000" cy="523220"/>
          </a:xfrm>
          <a:prstGeom prst="rect">
            <a:avLst/>
          </a:prstGeom>
          <a:noFill/>
        </p:spPr>
        <p:txBody>
          <a:bodyPr wrap="square" rtlCol="0">
            <a:spAutoFit/>
          </a:bodyPr>
          <a:lstStyle/>
          <a:p>
            <a:r>
              <a:rPr lang="en-US" sz="2800" b="1" dirty="0" smtClean="0">
                <a:solidFill>
                  <a:srgbClr val="FF0000"/>
                </a:solidFill>
              </a:rPr>
              <a:t>s+ </a:t>
            </a:r>
            <a:r>
              <a:rPr lang="en-US" sz="2800" b="1" dirty="0" err="1" smtClean="0">
                <a:solidFill>
                  <a:srgbClr val="FF0000"/>
                </a:solidFill>
              </a:rPr>
              <a:t>p</a:t>
            </a:r>
            <a:r>
              <a:rPr lang="en-US" sz="2800" b="1" baseline="-25000" dirty="0" err="1" smtClean="0">
                <a:solidFill>
                  <a:srgbClr val="FF0000"/>
                </a:solidFill>
              </a:rPr>
              <a:t>x</a:t>
            </a:r>
            <a:r>
              <a:rPr lang="en-US" sz="2800" b="1" dirty="0" smtClean="0">
                <a:solidFill>
                  <a:srgbClr val="FF0000"/>
                </a:solidFill>
              </a:rPr>
              <a:t> + </a:t>
            </a:r>
            <a:r>
              <a:rPr lang="en-US" sz="2800" b="1" dirty="0" err="1" smtClean="0">
                <a:solidFill>
                  <a:srgbClr val="FF0000"/>
                </a:solidFill>
              </a:rPr>
              <a:t>p</a:t>
            </a:r>
            <a:r>
              <a:rPr lang="en-US" sz="2800" b="1" baseline="-25000" dirty="0" err="1" smtClean="0">
                <a:solidFill>
                  <a:srgbClr val="FF0000"/>
                </a:solidFill>
              </a:rPr>
              <a:t>y</a:t>
            </a:r>
            <a:endParaRPr lang="en-US" sz="2800" b="1" baseline="-25000" dirty="0">
              <a:solidFill>
                <a:srgbClr val="FF0000"/>
              </a:solidFill>
            </a:endParaRPr>
          </a:p>
        </p:txBody>
      </p:sp>
      <p:sp>
        <p:nvSpPr>
          <p:cNvPr id="13" name="TextBox 12"/>
          <p:cNvSpPr txBox="1"/>
          <p:nvPr/>
        </p:nvSpPr>
        <p:spPr>
          <a:xfrm>
            <a:off x="7315200" y="2851666"/>
            <a:ext cx="952500" cy="523220"/>
          </a:xfrm>
          <a:prstGeom prst="rect">
            <a:avLst/>
          </a:prstGeom>
          <a:noFill/>
        </p:spPr>
        <p:txBody>
          <a:bodyPr wrap="square" rtlCol="0">
            <a:spAutoFit/>
          </a:bodyPr>
          <a:lstStyle/>
          <a:p>
            <a:r>
              <a:rPr lang="en-US" sz="2800" dirty="0" smtClean="0">
                <a:solidFill>
                  <a:srgbClr val="FF0000"/>
                </a:solidFill>
              </a:rPr>
              <a:t>sp</a:t>
            </a:r>
            <a:r>
              <a:rPr lang="en-US" sz="2800" baseline="30000" dirty="0" smtClean="0">
                <a:solidFill>
                  <a:srgbClr val="FF0000"/>
                </a:solidFill>
              </a:rPr>
              <a:t>2</a:t>
            </a:r>
            <a:endParaRPr lang="en-US" sz="2800" dirty="0">
              <a:solidFill>
                <a:srgbClr val="FF0000"/>
              </a:solidFill>
            </a:endParaRPr>
          </a:p>
        </p:txBody>
      </p:sp>
      <p:sp>
        <p:nvSpPr>
          <p:cNvPr id="23" name="TextBox 22"/>
          <p:cNvSpPr txBox="1"/>
          <p:nvPr/>
        </p:nvSpPr>
        <p:spPr>
          <a:xfrm>
            <a:off x="5029200" y="2873097"/>
            <a:ext cx="952500" cy="584775"/>
          </a:xfrm>
          <a:prstGeom prst="rect">
            <a:avLst/>
          </a:prstGeom>
          <a:noFill/>
        </p:spPr>
        <p:txBody>
          <a:bodyPr wrap="square" rtlCol="0">
            <a:spAutoFit/>
          </a:bodyPr>
          <a:lstStyle/>
          <a:p>
            <a:r>
              <a:rPr lang="en-US" sz="3200" dirty="0" smtClean="0">
                <a:solidFill>
                  <a:srgbClr val="FF0000"/>
                </a:solidFill>
              </a:rPr>
              <a:t>sp</a:t>
            </a:r>
            <a:r>
              <a:rPr lang="en-US" sz="3200" baseline="30000" dirty="0" smtClean="0">
                <a:solidFill>
                  <a:srgbClr val="FF0000"/>
                </a:solidFill>
              </a:rPr>
              <a:t>2</a:t>
            </a:r>
            <a:endParaRPr lang="en-US" sz="3200" dirty="0">
              <a:solidFill>
                <a:srgbClr val="FF0000"/>
              </a:solidFill>
            </a:endParaRPr>
          </a:p>
        </p:txBody>
      </p:sp>
      <p:cxnSp>
        <p:nvCxnSpPr>
          <p:cNvPr id="15" name="Straight Connector 14"/>
          <p:cNvCxnSpPr/>
          <p:nvPr/>
        </p:nvCxnSpPr>
        <p:spPr bwMode="auto">
          <a:xfrm>
            <a:off x="4305300" y="4648200"/>
            <a:ext cx="0" cy="858240"/>
          </a:xfrm>
          <a:prstGeom prst="line">
            <a:avLst/>
          </a:prstGeom>
          <a:solidFill>
            <a:schemeClr val="accent1"/>
          </a:solidFill>
          <a:ln w="50800" cap="flat" cmpd="sng" algn="ctr">
            <a:solidFill>
              <a:srgbClr val="FF0000"/>
            </a:solidFill>
            <a:prstDash val="solid"/>
            <a:round/>
            <a:headEnd type="triangle" w="med" len="med"/>
            <a:tailEnd type="none" w="med" len="med"/>
          </a:ln>
          <a:effectLst/>
        </p:spPr>
      </p:cxnSp>
      <p:cxnSp>
        <p:nvCxnSpPr>
          <p:cNvPr id="17" name="Straight Connector 16"/>
          <p:cNvCxnSpPr/>
          <p:nvPr/>
        </p:nvCxnSpPr>
        <p:spPr bwMode="auto">
          <a:xfrm flipH="1">
            <a:off x="3619500" y="5515965"/>
            <a:ext cx="685800" cy="665760"/>
          </a:xfrm>
          <a:prstGeom prst="line">
            <a:avLst/>
          </a:prstGeom>
          <a:solidFill>
            <a:schemeClr val="accent1"/>
          </a:solidFill>
          <a:ln w="53975" cap="flat" cmpd="sng" algn="ctr">
            <a:solidFill>
              <a:schemeClr val="tx1"/>
            </a:solidFill>
            <a:prstDash val="solid"/>
            <a:round/>
            <a:headEnd type="none" w="med" len="med"/>
            <a:tailEnd type="triangle" w="med" len="med"/>
          </a:ln>
          <a:effectLst/>
        </p:spPr>
      </p:cxnSp>
      <p:cxnSp>
        <p:nvCxnSpPr>
          <p:cNvPr id="20" name="Straight Connector 19"/>
          <p:cNvCxnSpPr/>
          <p:nvPr/>
        </p:nvCxnSpPr>
        <p:spPr bwMode="auto">
          <a:xfrm>
            <a:off x="0" y="5506440"/>
            <a:ext cx="9144000" cy="12970"/>
          </a:xfrm>
          <a:prstGeom prst="line">
            <a:avLst/>
          </a:prstGeom>
          <a:solidFill>
            <a:schemeClr val="accent1"/>
          </a:solidFill>
          <a:ln w="34925" cap="flat" cmpd="sng" algn="ctr">
            <a:solidFill>
              <a:schemeClr val="tx1"/>
            </a:solidFill>
            <a:prstDash val="dash"/>
            <a:round/>
            <a:headEnd type="none" w="med" len="med"/>
            <a:tailEnd type="none" w="med" len="med"/>
          </a:ln>
          <a:effectLst/>
        </p:spPr>
      </p:cxnSp>
      <p:sp>
        <p:nvSpPr>
          <p:cNvPr id="24" name="TextBox 23"/>
          <p:cNvSpPr txBox="1"/>
          <p:nvPr/>
        </p:nvSpPr>
        <p:spPr>
          <a:xfrm>
            <a:off x="3962400" y="4114800"/>
            <a:ext cx="514350" cy="584775"/>
          </a:xfrm>
          <a:prstGeom prst="rect">
            <a:avLst/>
          </a:prstGeom>
          <a:noFill/>
        </p:spPr>
        <p:txBody>
          <a:bodyPr wrap="square" rtlCol="0">
            <a:spAutoFit/>
          </a:bodyPr>
          <a:lstStyle/>
          <a:p>
            <a:r>
              <a:rPr lang="en-US" sz="3200" dirty="0" smtClean="0">
                <a:solidFill>
                  <a:srgbClr val="FF0000"/>
                </a:solidFill>
              </a:rPr>
              <a:t>z</a:t>
            </a:r>
            <a:endParaRPr lang="en-US" sz="3200" dirty="0">
              <a:solidFill>
                <a:srgbClr val="FF0000"/>
              </a:solidFill>
            </a:endParaRPr>
          </a:p>
        </p:txBody>
      </p:sp>
      <p:sp>
        <p:nvSpPr>
          <p:cNvPr id="25" name="TextBox 24"/>
          <p:cNvSpPr txBox="1"/>
          <p:nvPr/>
        </p:nvSpPr>
        <p:spPr>
          <a:xfrm>
            <a:off x="3200400" y="6181725"/>
            <a:ext cx="419100" cy="523220"/>
          </a:xfrm>
          <a:prstGeom prst="rect">
            <a:avLst/>
          </a:prstGeom>
          <a:noFill/>
        </p:spPr>
        <p:txBody>
          <a:bodyPr wrap="square" rtlCol="0">
            <a:spAutoFit/>
          </a:bodyPr>
          <a:lstStyle/>
          <a:p>
            <a:r>
              <a:rPr lang="en-US" sz="2800" dirty="0" smtClean="0">
                <a:solidFill>
                  <a:srgbClr val="000000"/>
                </a:solidFill>
              </a:rPr>
              <a:t>y</a:t>
            </a:r>
            <a:endParaRPr lang="en-US" sz="2800" dirty="0">
              <a:solidFill>
                <a:srgbClr val="000000"/>
              </a:solidFill>
            </a:endParaRPr>
          </a:p>
        </p:txBody>
      </p:sp>
      <p:sp>
        <p:nvSpPr>
          <p:cNvPr id="26" name="TextBox 25"/>
          <p:cNvSpPr txBox="1"/>
          <p:nvPr/>
        </p:nvSpPr>
        <p:spPr>
          <a:xfrm>
            <a:off x="4648200" y="5257800"/>
            <a:ext cx="381000" cy="523220"/>
          </a:xfrm>
          <a:prstGeom prst="rect">
            <a:avLst/>
          </a:prstGeom>
          <a:noFill/>
        </p:spPr>
        <p:txBody>
          <a:bodyPr wrap="square" rtlCol="0">
            <a:spAutoFit/>
          </a:bodyPr>
          <a:lstStyle/>
          <a:p>
            <a:r>
              <a:rPr lang="en-US" sz="2800" dirty="0" smtClean="0">
                <a:solidFill>
                  <a:srgbClr val="000000"/>
                </a:solidFill>
              </a:rPr>
              <a:t>x</a:t>
            </a:r>
            <a:endParaRPr lang="en-US" sz="2800" dirty="0">
              <a:solidFill>
                <a:srgbClr val="000000"/>
              </a:solidFill>
            </a:endParaRPr>
          </a:p>
        </p:txBody>
      </p:sp>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7300" y="4404979"/>
            <a:ext cx="3733800" cy="23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567487" y="4368302"/>
            <a:ext cx="771525" cy="1015663"/>
          </a:xfrm>
          <a:prstGeom prst="rect">
            <a:avLst/>
          </a:prstGeom>
          <a:solidFill>
            <a:schemeClr val="bg1">
              <a:alpha val="43000"/>
            </a:schemeClr>
          </a:solidFill>
        </p:spPr>
        <p:txBody>
          <a:bodyPr wrap="square" rtlCol="0">
            <a:spAutoFit/>
          </a:bodyPr>
          <a:lstStyle/>
          <a:p>
            <a:r>
              <a:rPr lang="en-US" sz="6000" dirty="0" smtClean="0">
                <a:solidFill>
                  <a:srgbClr val="FF0000"/>
                </a:solidFill>
                <a:sym typeface="Symbol"/>
              </a:rPr>
              <a:t></a:t>
            </a:r>
            <a:endParaRPr lang="en-US" sz="6000" dirty="0">
              <a:solidFill>
                <a:srgbClr val="FF0000"/>
              </a:solidFill>
            </a:endParaRPr>
          </a:p>
        </p:txBody>
      </p:sp>
      <p:sp>
        <p:nvSpPr>
          <p:cNvPr id="31" name="TextBox 30"/>
          <p:cNvSpPr txBox="1"/>
          <p:nvPr/>
        </p:nvSpPr>
        <p:spPr>
          <a:xfrm>
            <a:off x="4152900" y="5979079"/>
            <a:ext cx="647700" cy="707886"/>
          </a:xfrm>
          <a:prstGeom prst="rect">
            <a:avLst/>
          </a:prstGeom>
          <a:solidFill>
            <a:srgbClr val="FFFF00">
              <a:alpha val="41000"/>
            </a:srgbClr>
          </a:solidFill>
        </p:spPr>
        <p:txBody>
          <a:bodyPr wrap="square" rtlCol="0">
            <a:spAutoFit/>
          </a:bodyPr>
          <a:lstStyle/>
          <a:p>
            <a:r>
              <a:rPr lang="en-US" sz="4000" dirty="0" smtClean="0">
                <a:solidFill>
                  <a:srgbClr val="000000"/>
                </a:solidFill>
                <a:sym typeface="Symbol"/>
              </a:rPr>
              <a:t></a:t>
            </a:r>
            <a:endParaRPr lang="en-US" sz="4000" dirty="0">
              <a:solidFill>
                <a:srgbClr val="000000"/>
              </a:solidFill>
            </a:endParaRPr>
          </a:p>
        </p:txBody>
      </p:sp>
      <p:cxnSp>
        <p:nvCxnSpPr>
          <p:cNvPr id="2049" name="Straight Arrow Connector 2048"/>
          <p:cNvCxnSpPr/>
          <p:nvPr/>
        </p:nvCxnSpPr>
        <p:spPr bwMode="auto">
          <a:xfrm flipV="1">
            <a:off x="4738687" y="5573247"/>
            <a:ext cx="2347913" cy="870088"/>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cxnSp>
        <p:nvCxnSpPr>
          <p:cNvPr id="45" name="Straight Arrow Connector 44"/>
          <p:cNvCxnSpPr/>
          <p:nvPr/>
        </p:nvCxnSpPr>
        <p:spPr bwMode="auto">
          <a:xfrm flipV="1">
            <a:off x="4838700" y="5781020"/>
            <a:ext cx="1073943" cy="555695"/>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sp>
        <p:nvSpPr>
          <p:cNvPr id="2055" name="TextBox 2054"/>
          <p:cNvSpPr txBox="1"/>
          <p:nvPr/>
        </p:nvSpPr>
        <p:spPr>
          <a:xfrm>
            <a:off x="6172200" y="2286000"/>
            <a:ext cx="395287" cy="646331"/>
          </a:xfrm>
          <a:prstGeom prst="rect">
            <a:avLst/>
          </a:prstGeom>
          <a:noFill/>
        </p:spPr>
        <p:txBody>
          <a:bodyPr wrap="square" rtlCol="0">
            <a:spAutoFit/>
          </a:bodyPr>
          <a:lstStyle/>
          <a:p>
            <a:r>
              <a:rPr lang="en-US" sz="3600" dirty="0" smtClean="0">
                <a:solidFill>
                  <a:srgbClr val="000000"/>
                </a:solidFill>
                <a:sym typeface="Symbol"/>
              </a:rPr>
              <a:t></a:t>
            </a:r>
            <a:endParaRPr lang="en-US" sz="3600" dirty="0">
              <a:solidFill>
                <a:srgbClr val="000000"/>
              </a:solidFill>
            </a:endParaRPr>
          </a:p>
        </p:txBody>
      </p:sp>
    </p:spTree>
    <p:extLst>
      <p:ext uri="{BB962C8B-B14F-4D97-AF65-F5344CB8AC3E}">
        <p14:creationId xmlns:p14="http://schemas.microsoft.com/office/powerpoint/2010/main" val="189869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fade">
                                      <p:cBhvr>
                                        <p:cTn id="7" dur="500"/>
                                        <p:tgtEl>
                                          <p:spTgt spid="49160"/>
                                        </p:tgtEl>
                                      </p:cBhvr>
                                    </p:animEffect>
                                  </p:childTnLst>
                                </p:cTn>
                              </p:par>
                              <p:par>
                                <p:cTn id="8" presetID="10" presetClass="entr" presetSubtype="0" fill="hold" nodeType="withEffect">
                                  <p:stCondLst>
                                    <p:cond delay="0"/>
                                  </p:stCondLst>
                                  <p:childTnLst>
                                    <p:set>
                                      <p:cBhvr>
                                        <p:cTn id="9" dur="1" fill="hold">
                                          <p:stCondLst>
                                            <p:cond delay="0"/>
                                          </p:stCondLst>
                                        </p:cTn>
                                        <p:tgtEl>
                                          <p:spTgt spid="49164"/>
                                        </p:tgtEl>
                                        <p:attrNameLst>
                                          <p:attrName>style.visibility</p:attrName>
                                        </p:attrNameLst>
                                      </p:cBhvr>
                                      <p:to>
                                        <p:strVal val="visible"/>
                                      </p:to>
                                    </p:set>
                                    <p:animEffect transition="in" filter="fade">
                                      <p:cBhvr>
                                        <p:cTn id="10" dur="500"/>
                                        <p:tgtEl>
                                          <p:spTgt spid="491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500"/>
                                        <p:tgtEl>
                                          <p:spTgt spid="20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9157"/>
                                        </p:tgtEl>
                                        <p:attrNameLst>
                                          <p:attrName>style.visibility</p:attrName>
                                        </p:attrNameLst>
                                      </p:cBhvr>
                                      <p:to>
                                        <p:strVal val="visible"/>
                                      </p:to>
                                    </p:set>
                                    <p:animEffect transition="in" filter="fade">
                                      <p:cBhvr>
                                        <p:cTn id="54" dur="500"/>
                                        <p:tgtEl>
                                          <p:spTgt spid="49157"/>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056"/>
                                        </p:tgtEl>
                                        <p:attrNameLst>
                                          <p:attrName>style.visibility</p:attrName>
                                        </p:attrNameLst>
                                      </p:cBhvr>
                                      <p:to>
                                        <p:strVal val="visible"/>
                                      </p:to>
                                    </p:set>
                                    <p:animEffect transition="in" filter="fade">
                                      <p:cBhvr>
                                        <p:cTn id="88" dur="500"/>
                                        <p:tgtEl>
                                          <p:spTgt spid="205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49"/>
                                        </p:tgtEl>
                                        <p:attrNameLst>
                                          <p:attrName>style.visibility</p:attrName>
                                        </p:attrNameLst>
                                      </p:cBhvr>
                                      <p:to>
                                        <p:strVal val="visible"/>
                                      </p:to>
                                    </p:set>
                                    <p:animEffect transition="in" filter="fade">
                                      <p:cBhvr>
                                        <p:cTn id="93" dur="500"/>
                                        <p:tgtEl>
                                          <p:spTgt spid="2049"/>
                                        </p:tgtEl>
                                      </p:cBhvr>
                                    </p:animEffect>
                                  </p:childTnLst>
                                </p:cTn>
                              </p:par>
                              <p:par>
                                <p:cTn id="94" presetID="10" presetClass="entr" presetSubtype="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2" grpId="0" animBg="1"/>
      <p:bldP spid="10" grpId="0" animBg="1"/>
      <p:bldP spid="11" grpId="0"/>
      <p:bldP spid="21" grpId="0"/>
      <p:bldP spid="13" grpId="0"/>
      <p:bldP spid="23" grpId="0"/>
      <p:bldP spid="24" grpId="0"/>
      <p:bldP spid="25" grpId="0"/>
      <p:bldP spid="26" grpId="0"/>
      <p:bldP spid="30" grpId="0" animBg="1"/>
      <p:bldP spid="31" grpId="0" animBg="1"/>
      <p:bldP spid="20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16790" y="-153282"/>
            <a:ext cx="8686800" cy="1143000"/>
          </a:xfrm>
        </p:spPr>
        <p:txBody>
          <a:bodyPr/>
          <a:lstStyle/>
          <a:p>
            <a:r>
              <a:rPr lang="en-US" sz="2000" dirty="0"/>
              <a:t>Pi </a:t>
            </a:r>
            <a:r>
              <a:rPr lang="en-US" sz="2000" dirty="0" smtClean="0"/>
              <a:t>bonds: Pauling’s really great idea to use the `leftovers’ (cont.)</a:t>
            </a:r>
            <a:endParaRPr lang="en-US" sz="2000" dirty="0"/>
          </a:p>
        </p:txBody>
      </p:sp>
      <p:pic>
        <p:nvPicPr>
          <p:cNvPr id="49159" name="Picture 7" descr="acetylene pi and sigma"/>
          <p:cNvPicPr>
            <a:picLocks noChangeAspect="1" noChangeArrowheads="1"/>
          </p:cNvPicPr>
          <p:nvPr/>
        </p:nvPicPr>
        <p:blipFill>
          <a:blip r:embed="rId4" cstate="print"/>
          <a:srcRect/>
          <a:stretch>
            <a:fillRect/>
          </a:stretch>
        </p:blipFill>
        <p:spPr bwMode="auto">
          <a:xfrm>
            <a:off x="85724" y="3770312"/>
            <a:ext cx="4000500" cy="2616200"/>
          </a:xfrm>
          <a:prstGeom prst="rect">
            <a:avLst/>
          </a:prstGeom>
          <a:noFill/>
        </p:spPr>
      </p:pic>
      <p:pic>
        <p:nvPicPr>
          <p:cNvPr id="49165" name="Picture 13"/>
          <p:cNvPicPr>
            <a:picLocks noChangeAspect="1" noChangeArrowheads="1"/>
          </p:cNvPicPr>
          <p:nvPr/>
        </p:nvPicPr>
        <p:blipFill>
          <a:blip r:embed="rId5" cstate="print"/>
          <a:srcRect/>
          <a:stretch>
            <a:fillRect/>
          </a:stretch>
        </p:blipFill>
        <p:spPr bwMode="auto">
          <a:xfrm>
            <a:off x="657087" y="2080629"/>
            <a:ext cx="3911697" cy="631576"/>
          </a:xfrm>
          <a:prstGeom prst="rect">
            <a:avLst/>
          </a:prstGeom>
          <a:noFill/>
          <a:ln w="9525">
            <a:noFill/>
            <a:miter lim="800000"/>
            <a:headEnd/>
            <a:tailEnd/>
          </a:ln>
          <a:effectLst/>
        </p:spPr>
      </p:pic>
      <p:sp>
        <p:nvSpPr>
          <p:cNvPr id="14" name="Text Box 8"/>
          <p:cNvSpPr txBox="1">
            <a:spLocks noChangeArrowheads="1"/>
          </p:cNvSpPr>
          <p:nvPr/>
        </p:nvSpPr>
        <p:spPr bwMode="auto">
          <a:xfrm>
            <a:off x="0" y="880300"/>
            <a:ext cx="4722017" cy="1200329"/>
          </a:xfrm>
          <a:prstGeom prst="rect">
            <a:avLst/>
          </a:prstGeom>
          <a:solidFill>
            <a:srgbClr val="CCFFCC"/>
          </a:solidFill>
          <a:ln w="9525">
            <a:noFill/>
            <a:miter lim="800000"/>
            <a:headEnd/>
            <a:tailEnd/>
          </a:ln>
          <a:effectLst/>
        </p:spPr>
        <p:txBody>
          <a:bodyPr wrap="square">
            <a:spAutoFit/>
          </a:bodyPr>
          <a:lstStyle/>
          <a:p>
            <a:pPr>
              <a:spcBef>
                <a:spcPct val="50000"/>
              </a:spcBef>
            </a:pPr>
            <a:r>
              <a:rPr lang="en-US" sz="3600" b="1" dirty="0" err="1" smtClean="0">
                <a:solidFill>
                  <a:srgbClr val="000000"/>
                </a:solidFill>
                <a:effectLst>
                  <a:outerShdw blurRad="38100" dist="38100" dir="2700000" algn="tl">
                    <a:srgbClr val="FFFFFF"/>
                  </a:outerShdw>
                </a:effectLst>
              </a:rPr>
              <a:t>Ethyne</a:t>
            </a:r>
            <a:r>
              <a:rPr lang="en-US" sz="3600" b="1" dirty="0" smtClean="0">
                <a:solidFill>
                  <a:srgbClr val="000000"/>
                </a:solidFill>
                <a:effectLst>
                  <a:outerShdw blurRad="38100" dist="38100" dir="2700000" algn="tl">
                    <a:srgbClr val="FFFFFF"/>
                  </a:outerShdw>
                </a:effectLst>
              </a:rPr>
              <a:t> </a:t>
            </a:r>
            <a:r>
              <a:rPr lang="en-US" sz="3600" b="1" dirty="0">
                <a:solidFill>
                  <a:srgbClr val="000000"/>
                </a:solidFill>
                <a:effectLst>
                  <a:outerShdw blurRad="38100" dist="38100" dir="2700000" algn="tl">
                    <a:srgbClr val="FFFFFF"/>
                  </a:outerShdw>
                </a:effectLst>
              </a:rPr>
              <a:t>(</a:t>
            </a:r>
            <a:r>
              <a:rPr lang="en-US" sz="3600" b="1" dirty="0" smtClean="0">
                <a:solidFill>
                  <a:srgbClr val="000000"/>
                </a:solidFill>
                <a:effectLst>
                  <a:outerShdw blurRad="38100" dist="38100" dir="2700000" algn="tl">
                    <a:srgbClr val="FFFFFF"/>
                  </a:outerShdw>
                </a:effectLst>
              </a:rPr>
              <a:t>C</a:t>
            </a:r>
            <a:r>
              <a:rPr lang="en-US" sz="3600" b="1" baseline="-25000" dirty="0" smtClean="0">
                <a:solidFill>
                  <a:srgbClr val="000000"/>
                </a:solidFill>
                <a:effectLst>
                  <a:outerShdw blurRad="38100" dist="38100" dir="2700000" algn="tl">
                    <a:srgbClr val="FFFFFF"/>
                  </a:outerShdw>
                </a:effectLst>
              </a:rPr>
              <a:t>2</a:t>
            </a:r>
            <a:r>
              <a:rPr lang="en-US" sz="3600" b="1" dirty="0" smtClean="0">
                <a:solidFill>
                  <a:srgbClr val="000000"/>
                </a:solidFill>
                <a:effectLst>
                  <a:outerShdw blurRad="38100" dist="38100" dir="2700000" algn="tl">
                    <a:srgbClr val="FFFFFF"/>
                  </a:outerShdw>
                </a:effectLst>
              </a:rPr>
              <a:t>H</a:t>
            </a:r>
            <a:r>
              <a:rPr lang="en-US" sz="3600" b="1" baseline="-25000" dirty="0" smtClean="0">
                <a:solidFill>
                  <a:srgbClr val="000000"/>
                </a:solidFill>
                <a:effectLst>
                  <a:outerShdw blurRad="38100" dist="38100" dir="2700000" algn="tl">
                    <a:srgbClr val="FFFFFF"/>
                  </a:outerShdw>
                </a:effectLst>
              </a:rPr>
              <a:t>2</a:t>
            </a:r>
            <a:r>
              <a:rPr lang="en-US" sz="3600" b="1" dirty="0" smtClean="0">
                <a:solidFill>
                  <a:srgbClr val="000000"/>
                </a:solidFill>
                <a:effectLst>
                  <a:outerShdw blurRad="38100" dist="38100" dir="2700000" algn="tl">
                    <a:srgbClr val="FFFFFF"/>
                  </a:outerShdw>
                </a:effectLst>
              </a:rPr>
              <a:t>)  Lewis picture</a:t>
            </a:r>
            <a:endParaRPr lang="en-US" sz="3600" b="1" dirty="0">
              <a:solidFill>
                <a:srgbClr val="000000"/>
              </a:solidFill>
              <a:effectLst>
                <a:outerShdw blurRad="38100" dist="38100" dir="2700000" algn="tl">
                  <a:srgbClr val="FFFFFF"/>
                </a:outerShdw>
              </a:effectLst>
            </a:endParaRPr>
          </a:p>
        </p:txBody>
      </p:sp>
      <p:sp>
        <p:nvSpPr>
          <p:cNvPr id="15" name="TextBox 14"/>
          <p:cNvSpPr txBox="1"/>
          <p:nvPr/>
        </p:nvSpPr>
        <p:spPr>
          <a:xfrm>
            <a:off x="5215530" y="661869"/>
            <a:ext cx="4114800" cy="954107"/>
          </a:xfrm>
          <a:prstGeom prst="rect">
            <a:avLst/>
          </a:prstGeom>
          <a:solidFill>
            <a:srgbClr val="FFFF00"/>
          </a:solidFill>
        </p:spPr>
        <p:txBody>
          <a:bodyPr wrap="square" rtlCol="0">
            <a:spAutoFit/>
          </a:bodyPr>
          <a:lstStyle/>
          <a:p>
            <a:r>
              <a:rPr lang="en-US" sz="2800" b="1" dirty="0" smtClean="0">
                <a:solidFill>
                  <a:srgbClr val="000000"/>
                </a:solidFill>
              </a:rPr>
              <a:t>Equivalent Pauling `sigma’ (</a:t>
            </a:r>
            <a:r>
              <a:rPr lang="en-US" sz="2800" b="1" dirty="0" smtClean="0">
                <a:solidFill>
                  <a:srgbClr val="000000"/>
                </a:solidFill>
                <a:sym typeface="Symbol"/>
              </a:rPr>
              <a:t>) </a:t>
            </a:r>
            <a:r>
              <a:rPr lang="en-US" sz="2800" b="1" dirty="0" smtClean="0">
                <a:solidFill>
                  <a:srgbClr val="000000"/>
                </a:solidFill>
              </a:rPr>
              <a:t> hybrid structure</a:t>
            </a:r>
            <a:endParaRPr lang="en-US" sz="2800" b="1" dirty="0">
              <a:solidFill>
                <a:srgbClr val="000000"/>
              </a:solidFill>
            </a:endParaRPr>
          </a:p>
        </p:txBody>
      </p:sp>
      <p:sp>
        <p:nvSpPr>
          <p:cNvPr id="6" name="TextBox 5"/>
          <p:cNvSpPr txBox="1"/>
          <p:nvPr/>
        </p:nvSpPr>
        <p:spPr>
          <a:xfrm>
            <a:off x="5324474" y="2985760"/>
            <a:ext cx="1376363" cy="584775"/>
          </a:xfrm>
          <a:prstGeom prst="rect">
            <a:avLst/>
          </a:prstGeom>
          <a:noFill/>
        </p:spPr>
        <p:txBody>
          <a:bodyPr wrap="square" rtlCol="0">
            <a:spAutoFit/>
          </a:bodyPr>
          <a:lstStyle/>
          <a:p>
            <a:r>
              <a:rPr lang="en-US" sz="3200" b="1" dirty="0" smtClean="0">
                <a:solidFill>
                  <a:srgbClr val="FF0000"/>
                </a:solidFill>
              </a:rPr>
              <a:t>s+ </a:t>
            </a:r>
            <a:r>
              <a:rPr lang="en-US" sz="3200" b="1" dirty="0" err="1" smtClean="0">
                <a:solidFill>
                  <a:srgbClr val="FF0000"/>
                </a:solidFill>
              </a:rPr>
              <a:t>p</a:t>
            </a:r>
            <a:r>
              <a:rPr lang="en-US" sz="3200" b="1" baseline="-25000" dirty="0" err="1" smtClean="0">
                <a:solidFill>
                  <a:srgbClr val="FF0000"/>
                </a:solidFill>
              </a:rPr>
              <a:t>x</a:t>
            </a:r>
            <a:endParaRPr lang="en-US" sz="3200" b="1" dirty="0">
              <a:solidFill>
                <a:srgbClr val="FF0000"/>
              </a:solidFill>
            </a:endParaRPr>
          </a:p>
        </p:txBody>
      </p:sp>
      <p:sp>
        <p:nvSpPr>
          <p:cNvPr id="7" name="Rectangle 6"/>
          <p:cNvSpPr/>
          <p:nvPr/>
        </p:nvSpPr>
        <p:spPr>
          <a:xfrm>
            <a:off x="7038974" y="2928610"/>
            <a:ext cx="983539" cy="584775"/>
          </a:xfrm>
          <a:prstGeom prst="rect">
            <a:avLst/>
          </a:prstGeom>
        </p:spPr>
        <p:txBody>
          <a:bodyPr wrap="none">
            <a:spAutoFit/>
          </a:bodyPr>
          <a:lstStyle/>
          <a:p>
            <a:r>
              <a:rPr lang="en-US" sz="3200" b="1" dirty="0">
                <a:solidFill>
                  <a:srgbClr val="FF0000"/>
                </a:solidFill>
              </a:rPr>
              <a:t>s+ </a:t>
            </a:r>
            <a:r>
              <a:rPr lang="en-US" sz="3200" b="1" dirty="0" err="1">
                <a:solidFill>
                  <a:srgbClr val="FF0000"/>
                </a:solidFill>
              </a:rPr>
              <a:t>p</a:t>
            </a:r>
            <a:r>
              <a:rPr lang="en-US" sz="3200" b="1" baseline="-25000" dirty="0" err="1">
                <a:solidFill>
                  <a:srgbClr val="FF0000"/>
                </a:solidFill>
              </a:rPr>
              <a:t>x</a:t>
            </a:r>
            <a:endParaRPr lang="en-US" sz="3200" b="1" dirty="0">
              <a:solidFill>
                <a:srgbClr val="FF0000"/>
              </a:solidFill>
            </a:endParaRPr>
          </a:p>
        </p:txBody>
      </p:sp>
      <p:sp>
        <p:nvSpPr>
          <p:cNvPr id="8" name="TextBox 7"/>
          <p:cNvSpPr txBox="1"/>
          <p:nvPr/>
        </p:nvSpPr>
        <p:spPr>
          <a:xfrm>
            <a:off x="5715000" y="2448610"/>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sp>
        <p:nvSpPr>
          <p:cNvPr id="20" name="TextBox 19"/>
          <p:cNvSpPr txBox="1"/>
          <p:nvPr/>
        </p:nvSpPr>
        <p:spPr>
          <a:xfrm>
            <a:off x="7000874" y="2400985"/>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graphicFrame>
        <p:nvGraphicFramePr>
          <p:cNvPr id="9" name="Object 8"/>
          <p:cNvGraphicFramePr>
            <a:graphicFrameLocks noChangeAspect="1"/>
          </p:cNvGraphicFramePr>
          <p:nvPr>
            <p:extLst/>
          </p:nvPr>
        </p:nvGraphicFramePr>
        <p:xfrm>
          <a:off x="5390354" y="1973948"/>
          <a:ext cx="2636837" cy="427037"/>
        </p:xfrm>
        <a:graphic>
          <a:graphicData uri="http://schemas.openxmlformats.org/presentationml/2006/ole">
            <mc:AlternateContent xmlns:mc="http://schemas.openxmlformats.org/markup-compatibility/2006">
              <mc:Choice xmlns:v="urn:schemas-microsoft-com:vml" Requires="v">
                <p:oleObj spid="_x0000_s2060" name="ChemSketch" r:id="rId6" imgW="2636520" imgH="426720" progId="ACD.ChemSketch.20">
                  <p:embed/>
                </p:oleObj>
              </mc:Choice>
              <mc:Fallback>
                <p:oleObj name="ChemSketch" r:id="rId6" imgW="2636520" imgH="426720" progId="ACD.ChemSketch.20">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0354" y="1973948"/>
                        <a:ext cx="26368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13"/>
          <p:cNvPicPr>
            <a:picLocks noChangeAspect="1" noChangeArrowheads="1"/>
          </p:cNvPicPr>
          <p:nvPr/>
        </p:nvPicPr>
        <p:blipFill>
          <a:blip r:embed="rId5" cstate="print"/>
          <a:srcRect/>
          <a:stretch>
            <a:fillRect/>
          </a:stretch>
        </p:blipFill>
        <p:spPr bwMode="auto">
          <a:xfrm>
            <a:off x="5176837" y="1946274"/>
            <a:ext cx="3048000" cy="492125"/>
          </a:xfrm>
          <a:prstGeom prst="rect">
            <a:avLst/>
          </a:prstGeom>
          <a:noFill/>
          <a:ln w="9525">
            <a:noFill/>
            <a:miter lim="800000"/>
            <a:headEnd/>
            <a:tailEnd/>
          </a:ln>
          <a:effectLst/>
        </p:spPr>
      </p:pic>
      <p:cxnSp>
        <p:nvCxnSpPr>
          <p:cNvPr id="11" name="Straight Connector 10"/>
          <p:cNvCxnSpPr/>
          <p:nvPr/>
        </p:nvCxnSpPr>
        <p:spPr bwMode="auto">
          <a:xfrm>
            <a:off x="-304800" y="5078412"/>
            <a:ext cx="5629274" cy="0"/>
          </a:xfrm>
          <a:prstGeom prst="line">
            <a:avLst/>
          </a:prstGeom>
          <a:solidFill>
            <a:schemeClr val="accent1"/>
          </a:solidFill>
          <a:ln w="50800" cap="flat" cmpd="sng" algn="ctr">
            <a:solidFill>
              <a:schemeClr val="tx1"/>
            </a:solidFill>
            <a:prstDash val="dash"/>
            <a:round/>
            <a:headEnd type="none" w="med" len="med"/>
            <a:tailEnd type="none" w="med" len="med"/>
          </a:ln>
          <a:effectLst/>
        </p:spPr>
      </p:cxnSp>
      <p:cxnSp>
        <p:nvCxnSpPr>
          <p:cNvPr id="17" name="Straight Arrow Connector 16"/>
          <p:cNvCxnSpPr/>
          <p:nvPr/>
        </p:nvCxnSpPr>
        <p:spPr bwMode="auto">
          <a:xfrm flipV="1">
            <a:off x="4476750" y="3962400"/>
            <a:ext cx="0" cy="1116012"/>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H="1">
            <a:off x="3505200" y="5078412"/>
            <a:ext cx="971550" cy="739626"/>
          </a:xfrm>
          <a:prstGeom prst="straightConnector1">
            <a:avLst/>
          </a:prstGeom>
          <a:solidFill>
            <a:schemeClr val="accent1"/>
          </a:solidFill>
          <a:ln w="53975" cap="flat" cmpd="sng" algn="ctr">
            <a:solidFill>
              <a:srgbClr val="FF0000"/>
            </a:solidFill>
            <a:prstDash val="solid"/>
            <a:round/>
            <a:headEnd type="none" w="med" len="med"/>
            <a:tailEnd type="triangle"/>
          </a:ln>
          <a:effectLst/>
        </p:spPr>
      </p:cxnSp>
      <p:sp>
        <p:nvSpPr>
          <p:cNvPr id="21" name="TextBox 20"/>
          <p:cNvSpPr txBox="1"/>
          <p:nvPr/>
        </p:nvSpPr>
        <p:spPr>
          <a:xfrm>
            <a:off x="4619624" y="4782016"/>
            <a:ext cx="395288" cy="523220"/>
          </a:xfrm>
          <a:prstGeom prst="rect">
            <a:avLst/>
          </a:prstGeom>
          <a:solidFill>
            <a:srgbClr val="FFFF00"/>
          </a:solidFill>
        </p:spPr>
        <p:txBody>
          <a:bodyPr wrap="square" rtlCol="0">
            <a:spAutoFit/>
          </a:bodyPr>
          <a:lstStyle/>
          <a:p>
            <a:r>
              <a:rPr lang="en-US" sz="2800" dirty="0" smtClean="0">
                <a:solidFill>
                  <a:srgbClr val="000000"/>
                </a:solidFill>
              </a:rPr>
              <a:t>x</a:t>
            </a:r>
            <a:endParaRPr lang="en-US" sz="2800" dirty="0">
              <a:solidFill>
                <a:srgbClr val="000000"/>
              </a:solidFill>
            </a:endParaRPr>
          </a:p>
        </p:txBody>
      </p:sp>
      <p:sp>
        <p:nvSpPr>
          <p:cNvPr id="23" name="TextBox 22"/>
          <p:cNvSpPr txBox="1"/>
          <p:nvPr/>
        </p:nvSpPr>
        <p:spPr>
          <a:xfrm>
            <a:off x="4152900" y="3451830"/>
            <a:ext cx="466724" cy="646331"/>
          </a:xfrm>
          <a:prstGeom prst="rect">
            <a:avLst/>
          </a:prstGeom>
          <a:noFill/>
        </p:spPr>
        <p:txBody>
          <a:bodyPr wrap="square" rtlCol="0">
            <a:spAutoFit/>
          </a:bodyPr>
          <a:lstStyle/>
          <a:p>
            <a:r>
              <a:rPr lang="en-US" sz="3600" dirty="0" smtClean="0">
                <a:solidFill>
                  <a:srgbClr val="FF0000"/>
                </a:solidFill>
              </a:rPr>
              <a:t>z</a:t>
            </a:r>
            <a:endParaRPr lang="en-US" sz="3600" dirty="0">
              <a:solidFill>
                <a:srgbClr val="FF0000"/>
              </a:solidFill>
            </a:endParaRPr>
          </a:p>
        </p:txBody>
      </p:sp>
      <p:sp>
        <p:nvSpPr>
          <p:cNvPr id="31" name="TextBox 30"/>
          <p:cNvSpPr txBox="1"/>
          <p:nvPr/>
        </p:nvSpPr>
        <p:spPr>
          <a:xfrm>
            <a:off x="3476624" y="5928438"/>
            <a:ext cx="466724" cy="646331"/>
          </a:xfrm>
          <a:prstGeom prst="rect">
            <a:avLst/>
          </a:prstGeom>
          <a:noFill/>
        </p:spPr>
        <p:txBody>
          <a:bodyPr wrap="square" rtlCol="0">
            <a:spAutoFit/>
          </a:bodyPr>
          <a:lstStyle/>
          <a:p>
            <a:r>
              <a:rPr lang="en-US" sz="3600" dirty="0">
                <a:solidFill>
                  <a:srgbClr val="FF0000"/>
                </a:solidFill>
              </a:rPr>
              <a:t>y</a:t>
            </a:r>
          </a:p>
        </p:txBody>
      </p:sp>
      <p:pic>
        <p:nvPicPr>
          <p:cNvPr id="32" name="Picture 22"/>
          <p:cNvPicPr>
            <a:picLocks noChangeAspect="1" noChangeArrowheads="1"/>
          </p:cNvPicPr>
          <p:nvPr/>
        </p:nvPicPr>
        <p:blipFill>
          <a:blip r:embed="rId8" cstate="print"/>
          <a:srcRect/>
          <a:stretch>
            <a:fillRect/>
          </a:stretch>
        </p:blipFill>
        <p:spPr bwMode="auto">
          <a:xfrm>
            <a:off x="5591175" y="3664977"/>
            <a:ext cx="3538537" cy="3248310"/>
          </a:xfrm>
          <a:prstGeom prst="rect">
            <a:avLst/>
          </a:prstGeom>
          <a:noFill/>
        </p:spPr>
      </p:pic>
      <p:cxnSp>
        <p:nvCxnSpPr>
          <p:cNvPr id="26" name="Straight Connector 25"/>
          <p:cNvCxnSpPr/>
          <p:nvPr/>
        </p:nvCxnSpPr>
        <p:spPr bwMode="auto">
          <a:xfrm>
            <a:off x="4741067" y="4098161"/>
            <a:ext cx="4195763" cy="1693039"/>
          </a:xfrm>
          <a:prstGeom prst="line">
            <a:avLst/>
          </a:prstGeom>
          <a:solidFill>
            <a:schemeClr val="accent1"/>
          </a:solidFill>
          <a:ln w="31750" cap="flat" cmpd="sng" algn="ctr">
            <a:solidFill>
              <a:schemeClr val="tx1"/>
            </a:solidFill>
            <a:prstDash val="dash"/>
            <a:round/>
            <a:headEnd type="none" w="med" len="med"/>
            <a:tailEnd type="none" w="med" len="med"/>
          </a:ln>
          <a:effectLst/>
        </p:spPr>
      </p:cxnSp>
      <p:sp>
        <p:nvSpPr>
          <p:cNvPr id="27" name="TextBox 26"/>
          <p:cNvSpPr txBox="1"/>
          <p:nvPr/>
        </p:nvSpPr>
        <p:spPr>
          <a:xfrm>
            <a:off x="8736805" y="5521214"/>
            <a:ext cx="457200" cy="461665"/>
          </a:xfrm>
          <a:prstGeom prst="rect">
            <a:avLst/>
          </a:prstGeom>
          <a:solidFill>
            <a:srgbClr val="FFFF00"/>
          </a:solidFill>
        </p:spPr>
        <p:txBody>
          <a:bodyPr wrap="square" rtlCol="0">
            <a:spAutoFit/>
          </a:bodyPr>
          <a:lstStyle/>
          <a:p>
            <a:r>
              <a:rPr lang="en-US" sz="2400" dirty="0" smtClean="0">
                <a:solidFill>
                  <a:srgbClr val="000000"/>
                </a:solidFill>
              </a:rPr>
              <a:t>x</a:t>
            </a:r>
            <a:endParaRPr lang="en-US" sz="2400" dirty="0">
              <a:solidFill>
                <a:srgbClr val="000000"/>
              </a:solidFill>
            </a:endParaRPr>
          </a:p>
        </p:txBody>
      </p:sp>
      <p:cxnSp>
        <p:nvCxnSpPr>
          <p:cNvPr id="29" name="Straight Arrow Connector 28"/>
          <p:cNvCxnSpPr/>
          <p:nvPr/>
        </p:nvCxnSpPr>
        <p:spPr bwMode="auto">
          <a:xfrm flipH="1" flipV="1">
            <a:off x="7374731" y="4843571"/>
            <a:ext cx="1047750" cy="743636"/>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cxnSp>
        <p:nvCxnSpPr>
          <p:cNvPr id="46" name="Straight Arrow Connector 45"/>
          <p:cNvCxnSpPr/>
          <p:nvPr/>
        </p:nvCxnSpPr>
        <p:spPr bwMode="auto">
          <a:xfrm flipH="1">
            <a:off x="8131964" y="5621324"/>
            <a:ext cx="302415" cy="656620"/>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sp>
        <p:nvSpPr>
          <p:cNvPr id="41" name="TextBox 40"/>
          <p:cNvSpPr txBox="1"/>
          <p:nvPr/>
        </p:nvSpPr>
        <p:spPr>
          <a:xfrm>
            <a:off x="7986711" y="6277944"/>
            <a:ext cx="355995" cy="461665"/>
          </a:xfrm>
          <a:prstGeom prst="rect">
            <a:avLst/>
          </a:prstGeom>
          <a:noFill/>
        </p:spPr>
        <p:txBody>
          <a:bodyPr wrap="square" rtlCol="0">
            <a:spAutoFit/>
          </a:bodyPr>
          <a:lstStyle/>
          <a:p>
            <a:r>
              <a:rPr lang="en-US" sz="2400" dirty="0" smtClean="0">
                <a:solidFill>
                  <a:srgbClr val="FF0000"/>
                </a:solidFill>
              </a:rPr>
              <a:t>y</a:t>
            </a:r>
            <a:endParaRPr lang="en-US" sz="2400" dirty="0">
              <a:solidFill>
                <a:srgbClr val="FF0000"/>
              </a:solidFill>
            </a:endParaRPr>
          </a:p>
        </p:txBody>
      </p:sp>
      <p:sp>
        <p:nvSpPr>
          <p:cNvPr id="51" name="TextBox 50"/>
          <p:cNvSpPr txBox="1"/>
          <p:nvPr/>
        </p:nvSpPr>
        <p:spPr>
          <a:xfrm>
            <a:off x="7094933" y="4417131"/>
            <a:ext cx="355995" cy="461665"/>
          </a:xfrm>
          <a:prstGeom prst="rect">
            <a:avLst/>
          </a:prstGeom>
          <a:noFill/>
        </p:spPr>
        <p:txBody>
          <a:bodyPr wrap="square" rtlCol="0">
            <a:spAutoFit/>
          </a:bodyPr>
          <a:lstStyle/>
          <a:p>
            <a:r>
              <a:rPr lang="en-US" sz="2400" dirty="0" smtClean="0">
                <a:solidFill>
                  <a:srgbClr val="FF0000"/>
                </a:solidFill>
              </a:rPr>
              <a:t>Z</a:t>
            </a:r>
            <a:endParaRPr lang="en-US" sz="2400" dirty="0">
              <a:solidFill>
                <a:srgbClr val="FF0000"/>
              </a:solidFill>
            </a:endParaRPr>
          </a:p>
        </p:txBody>
      </p:sp>
      <p:sp>
        <p:nvSpPr>
          <p:cNvPr id="44" name="TextBox 43"/>
          <p:cNvSpPr txBox="1"/>
          <p:nvPr/>
        </p:nvSpPr>
        <p:spPr>
          <a:xfrm>
            <a:off x="6448424" y="1430256"/>
            <a:ext cx="361948" cy="584775"/>
          </a:xfrm>
          <a:prstGeom prst="rect">
            <a:avLst/>
          </a:prstGeom>
          <a:no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5" name="TextBox 54"/>
          <p:cNvSpPr txBox="1"/>
          <p:nvPr/>
        </p:nvSpPr>
        <p:spPr>
          <a:xfrm>
            <a:off x="6810372" y="4805897"/>
            <a:ext cx="361948" cy="584775"/>
          </a:xfrm>
          <a:prstGeom prst="rect">
            <a:avLst/>
          </a:prstGeom>
          <a:gradFill>
            <a:gsLst>
              <a:gs pos="0">
                <a:schemeClr val="accent1">
                  <a:shade val="30000"/>
                  <a:satMod val="115000"/>
                  <a:alpha val="45000"/>
                </a:schemeClr>
              </a:gs>
              <a:gs pos="50000">
                <a:schemeClr val="accent1">
                  <a:shade val="67500"/>
                  <a:satMod val="115000"/>
                </a:schemeClr>
              </a:gs>
              <a:gs pos="100000">
                <a:schemeClr val="accent1">
                  <a:shade val="100000"/>
                  <a:satMod val="115000"/>
                </a:schemeClr>
              </a:gs>
            </a:gsLst>
            <a:lin ang="5400000" scaled="0"/>
          </a:grad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6" name="TextBox 55"/>
          <p:cNvSpPr txBox="1"/>
          <p:nvPr/>
        </p:nvSpPr>
        <p:spPr>
          <a:xfrm>
            <a:off x="6036130" y="3984603"/>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8" name="TextBox 57"/>
          <p:cNvSpPr txBox="1"/>
          <p:nvPr/>
        </p:nvSpPr>
        <p:spPr>
          <a:xfrm>
            <a:off x="6600824" y="5289132"/>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9" name="TextBox 58"/>
          <p:cNvSpPr txBox="1"/>
          <p:nvPr/>
        </p:nvSpPr>
        <p:spPr>
          <a:xfrm>
            <a:off x="196455" y="2702650"/>
            <a:ext cx="3507580" cy="1077218"/>
          </a:xfrm>
          <a:prstGeom prst="rect">
            <a:avLst/>
          </a:prstGeom>
          <a:solidFill>
            <a:srgbClr val="FFFF00"/>
          </a:solidFill>
        </p:spPr>
        <p:txBody>
          <a:bodyPr wrap="square" rtlCol="0">
            <a:spAutoFit/>
          </a:bodyPr>
          <a:lstStyle/>
          <a:p>
            <a:r>
              <a:rPr lang="en-US" sz="3100" b="1" dirty="0">
                <a:solidFill>
                  <a:srgbClr val="000000"/>
                </a:solidFill>
              </a:rPr>
              <a:t>2</a:t>
            </a:r>
            <a:r>
              <a:rPr lang="en-US" sz="3100" b="1" dirty="0" smtClean="0">
                <a:solidFill>
                  <a:srgbClr val="000000"/>
                </a:solidFill>
              </a:rPr>
              <a:t> leftover </a:t>
            </a:r>
            <a:r>
              <a:rPr lang="en-US" sz="3100" b="1" dirty="0" err="1" smtClean="0">
                <a:solidFill>
                  <a:srgbClr val="FF0000"/>
                </a:solidFill>
              </a:rPr>
              <a:t>p</a:t>
            </a:r>
            <a:r>
              <a:rPr lang="en-US" sz="3100" b="1" baseline="-25000" dirty="0" err="1" smtClean="0">
                <a:solidFill>
                  <a:srgbClr val="FF0000"/>
                </a:solidFill>
              </a:rPr>
              <a:t>z</a:t>
            </a:r>
            <a:r>
              <a:rPr lang="en-US" sz="3100" b="1" dirty="0" smtClean="0">
                <a:solidFill>
                  <a:srgbClr val="000000"/>
                </a:solidFill>
              </a:rPr>
              <a:t> on each C</a:t>
            </a:r>
            <a:endParaRPr lang="en-US" sz="3100" b="1" dirty="0">
              <a:solidFill>
                <a:srgbClr val="000000"/>
              </a:solidFill>
            </a:endParaRPr>
          </a:p>
        </p:txBody>
      </p:sp>
    </p:spTree>
    <p:extLst>
      <p:ext uri="{BB962C8B-B14F-4D97-AF65-F5344CB8AC3E}">
        <p14:creationId xmlns:p14="http://schemas.microsoft.com/office/powerpoint/2010/main" val="35833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65"/>
                                        </p:tgtEl>
                                        <p:attrNameLst>
                                          <p:attrName>style.visibility</p:attrName>
                                        </p:attrNameLst>
                                      </p:cBhvr>
                                      <p:to>
                                        <p:strVal val="visible"/>
                                      </p:to>
                                    </p:set>
                                    <p:animEffect transition="in" filter="fade">
                                      <p:cBhvr>
                                        <p:cTn id="12" dur="500"/>
                                        <p:tgtEl>
                                          <p:spTgt spid="49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159"/>
                                        </p:tgtEl>
                                        <p:attrNameLst>
                                          <p:attrName>style.visibility</p:attrName>
                                        </p:attrNameLst>
                                      </p:cBhvr>
                                      <p:to>
                                        <p:strVal val="visible"/>
                                      </p:to>
                                    </p:set>
                                    <p:animEffect transition="in" filter="fade">
                                      <p:cBhvr>
                                        <p:cTn id="51" dur="500"/>
                                        <p:tgtEl>
                                          <p:spTgt spid="4915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p:bldP spid="7" grpId="0"/>
      <p:bldP spid="8" grpId="0"/>
      <p:bldP spid="20" grpId="0"/>
      <p:bldP spid="21" grpId="0" animBg="1"/>
      <p:bldP spid="23" grpId="0"/>
      <p:bldP spid="31" grpId="0"/>
      <p:bldP spid="27" grpId="0" animBg="1"/>
      <p:bldP spid="41" grpId="0"/>
      <p:bldP spid="51" grpId="0"/>
      <p:bldP spid="44" grpId="0"/>
      <p:bldP spid="55" grpId="0" animBg="1"/>
      <p:bldP spid="56"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1695" y="1465997"/>
            <a:ext cx="2286000" cy="830997"/>
          </a:xfrm>
          <a:prstGeom prst="rect">
            <a:avLst/>
          </a:prstGeom>
          <a:noFill/>
        </p:spPr>
        <p:txBody>
          <a:bodyPr wrap="square" rtlCol="0">
            <a:spAutoFit/>
          </a:bodyPr>
          <a:lstStyle/>
          <a:p>
            <a:r>
              <a:rPr lang="en-US" sz="4800" dirty="0" smtClean="0"/>
              <a:t>N</a:t>
            </a:r>
            <a:r>
              <a:rPr lang="en-US" sz="4800" baseline="-25000" dirty="0" smtClean="0"/>
              <a:t>2</a:t>
            </a:r>
            <a:endParaRPr lang="en-US" sz="4800" dirty="0"/>
          </a:p>
        </p:txBody>
      </p:sp>
      <p:sp>
        <p:nvSpPr>
          <p:cNvPr id="4" name="TextBox 3"/>
          <p:cNvSpPr txBox="1"/>
          <p:nvPr/>
        </p:nvSpPr>
        <p:spPr>
          <a:xfrm>
            <a:off x="3505200" y="1580009"/>
            <a:ext cx="1981200" cy="707886"/>
          </a:xfrm>
          <a:prstGeom prst="rect">
            <a:avLst/>
          </a:prstGeom>
          <a:noFill/>
        </p:spPr>
        <p:txBody>
          <a:bodyPr wrap="square" rtlCol="0">
            <a:spAutoFit/>
          </a:bodyPr>
          <a:lstStyle/>
          <a:p>
            <a:r>
              <a:rPr lang="en-US" sz="4000" b="1" dirty="0" smtClean="0"/>
              <a:t>:N</a:t>
            </a:r>
            <a:r>
              <a:rPr lang="en-US" sz="4000" b="1" dirty="0" smtClean="0">
                <a:sym typeface="Symbol" panose="05050102010706020507" pitchFamily="18" charset="2"/>
              </a:rPr>
              <a:t></a:t>
            </a:r>
            <a:r>
              <a:rPr lang="en-US" sz="3600" b="1" dirty="0" smtClean="0">
                <a:sym typeface="Symbol" panose="05050102010706020507" pitchFamily="18" charset="2"/>
              </a:rPr>
              <a:t>N:</a:t>
            </a:r>
            <a:endParaRPr lang="en-US" sz="3600" b="1" dirty="0"/>
          </a:p>
        </p:txBody>
      </p:sp>
      <p:sp>
        <p:nvSpPr>
          <p:cNvPr id="6" name="TextBox 5"/>
          <p:cNvSpPr txBox="1"/>
          <p:nvPr/>
        </p:nvSpPr>
        <p:spPr>
          <a:xfrm>
            <a:off x="3476767" y="4132056"/>
            <a:ext cx="1981200" cy="707886"/>
          </a:xfrm>
          <a:prstGeom prst="rect">
            <a:avLst/>
          </a:prstGeom>
          <a:noFill/>
        </p:spPr>
        <p:txBody>
          <a:bodyPr wrap="square" rtlCol="0">
            <a:spAutoFit/>
          </a:bodyPr>
          <a:lstStyle/>
          <a:p>
            <a:endParaRPr lang="en-US" sz="4000" dirty="0">
              <a:solidFill>
                <a:srgbClr val="FF0000"/>
              </a:solidFill>
            </a:endParaRPr>
          </a:p>
        </p:txBody>
      </p:sp>
      <p:pic>
        <p:nvPicPr>
          <p:cNvPr id="7" name="Picture 6"/>
          <p:cNvPicPr>
            <a:picLocks noChangeAspect="1"/>
          </p:cNvPicPr>
          <p:nvPr/>
        </p:nvPicPr>
        <p:blipFill>
          <a:blip r:embed="rId3" cstate="print"/>
          <a:stretch>
            <a:fillRect/>
          </a:stretch>
        </p:blipFill>
        <p:spPr>
          <a:xfrm>
            <a:off x="2819400" y="4495800"/>
            <a:ext cx="3059438" cy="1215427"/>
          </a:xfrm>
          <a:prstGeom prst="rect">
            <a:avLst/>
          </a:prstGeom>
        </p:spPr>
      </p:pic>
      <p:sp>
        <p:nvSpPr>
          <p:cNvPr id="8" name="TextBox 7"/>
          <p:cNvSpPr txBox="1"/>
          <p:nvPr/>
        </p:nvSpPr>
        <p:spPr>
          <a:xfrm>
            <a:off x="266700" y="122844"/>
            <a:ext cx="8877300" cy="1077218"/>
          </a:xfrm>
          <a:prstGeom prst="rect">
            <a:avLst/>
          </a:prstGeom>
          <a:noFill/>
        </p:spPr>
        <p:txBody>
          <a:bodyPr wrap="square" rtlCol="0">
            <a:spAutoFit/>
          </a:bodyPr>
          <a:lstStyle/>
          <a:p>
            <a:r>
              <a:rPr lang="en-US" sz="3200" dirty="0" smtClean="0"/>
              <a:t>Describe the </a:t>
            </a:r>
            <a:r>
              <a:rPr lang="en-US" sz="3200" dirty="0" smtClean="0">
                <a:sym typeface="Symbol"/>
              </a:rPr>
              <a:t></a:t>
            </a:r>
            <a:r>
              <a:rPr lang="en-US" sz="3200" dirty="0" smtClean="0"/>
              <a:t> hybridization and  bond types for the compounds below, given their Lewis structures:</a:t>
            </a:r>
            <a:endParaRPr lang="en-US" sz="3200" dirty="0"/>
          </a:p>
        </p:txBody>
      </p:sp>
      <p:sp>
        <p:nvSpPr>
          <p:cNvPr id="9" name="TextBox 8"/>
          <p:cNvSpPr txBox="1"/>
          <p:nvPr/>
        </p:nvSpPr>
        <p:spPr>
          <a:xfrm>
            <a:off x="801806" y="2908789"/>
            <a:ext cx="1295400" cy="1477328"/>
          </a:xfrm>
          <a:prstGeom prst="rect">
            <a:avLst/>
          </a:prstGeom>
          <a:noFill/>
        </p:spPr>
        <p:txBody>
          <a:bodyPr wrap="square" rtlCol="0">
            <a:spAutoFit/>
          </a:bodyPr>
          <a:lstStyle/>
          <a:p>
            <a:r>
              <a:rPr lang="en-US" sz="4400" dirty="0" smtClean="0"/>
              <a:t>NO</a:t>
            </a:r>
            <a:r>
              <a:rPr lang="en-US" sz="4400" baseline="-25000" dirty="0" smtClean="0"/>
              <a:t>2</a:t>
            </a:r>
            <a:r>
              <a:rPr lang="en-US" sz="5400" b="1" baseline="30000" dirty="0" smtClean="0"/>
              <a:t>-</a:t>
            </a:r>
            <a:endParaRPr lang="en-US" sz="5400" b="1" dirty="0"/>
          </a:p>
          <a:p>
            <a:endParaRPr lang="en-US" dirty="0"/>
          </a:p>
          <a:p>
            <a:endParaRPr lang="en-US" dirty="0"/>
          </a:p>
        </p:txBody>
      </p:sp>
      <p:sp>
        <p:nvSpPr>
          <p:cNvPr id="10" name="TextBox 9"/>
          <p:cNvSpPr txBox="1"/>
          <p:nvPr/>
        </p:nvSpPr>
        <p:spPr>
          <a:xfrm>
            <a:off x="762000" y="4245547"/>
            <a:ext cx="1295400" cy="1107996"/>
          </a:xfrm>
          <a:prstGeom prst="rect">
            <a:avLst/>
          </a:prstGeom>
          <a:noFill/>
        </p:spPr>
        <p:txBody>
          <a:bodyPr wrap="square" rtlCol="0">
            <a:spAutoFit/>
          </a:bodyPr>
          <a:lstStyle/>
          <a:p>
            <a:endParaRPr lang="en-US" dirty="0"/>
          </a:p>
          <a:p>
            <a:r>
              <a:rPr lang="en-US" sz="4800" b="1" dirty="0" smtClean="0"/>
              <a:t>CO</a:t>
            </a:r>
            <a:r>
              <a:rPr lang="en-US" sz="4800" b="1" baseline="-25000" dirty="0" smtClean="0"/>
              <a:t>2</a:t>
            </a:r>
            <a:endParaRPr lang="en-US" sz="4800" b="1" dirty="0"/>
          </a:p>
        </p:txBody>
      </p:sp>
      <p:sp>
        <p:nvSpPr>
          <p:cNvPr id="11" name="TextBox 10"/>
          <p:cNvSpPr txBox="1"/>
          <p:nvPr/>
        </p:nvSpPr>
        <p:spPr>
          <a:xfrm>
            <a:off x="5867400" y="1752600"/>
            <a:ext cx="304800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3600" dirty="0" smtClean="0">
                <a:sym typeface="Symbol" panose="05050102010706020507" pitchFamily="18" charset="2"/>
              </a:rPr>
              <a:t>1 + 2  bonds</a:t>
            </a:r>
            <a:endParaRPr lang="en-US" sz="3600" dirty="0"/>
          </a:p>
        </p:txBody>
      </p:sp>
      <p:sp>
        <p:nvSpPr>
          <p:cNvPr id="13" name="TextBox 12"/>
          <p:cNvSpPr txBox="1"/>
          <p:nvPr/>
        </p:nvSpPr>
        <p:spPr>
          <a:xfrm>
            <a:off x="5943600" y="5486400"/>
            <a:ext cx="304800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3600" dirty="0" smtClean="0">
                <a:sym typeface="Symbol" panose="05050102010706020507" pitchFamily="18" charset="2"/>
              </a:rPr>
              <a:t>1 + 1  bond</a:t>
            </a:r>
            <a:endParaRPr lang="en-US" sz="3600" dirty="0"/>
          </a:p>
        </p:txBody>
      </p:sp>
      <p:sp>
        <p:nvSpPr>
          <p:cNvPr id="14" name="TextBox 13"/>
          <p:cNvSpPr txBox="1"/>
          <p:nvPr/>
        </p:nvSpPr>
        <p:spPr>
          <a:xfrm>
            <a:off x="706272" y="6047671"/>
            <a:ext cx="7048500" cy="584775"/>
          </a:xfrm>
          <a:prstGeom prst="rect">
            <a:avLst/>
          </a:prstGeom>
          <a:noFill/>
        </p:spPr>
        <p:txBody>
          <a:bodyPr wrap="square" rtlCol="0">
            <a:spAutoFit/>
          </a:bodyPr>
          <a:lstStyle/>
          <a:p>
            <a:r>
              <a:rPr lang="en-US" sz="3200" dirty="0" smtClean="0"/>
              <a:t>Also try: </a:t>
            </a:r>
            <a:r>
              <a:rPr lang="en-US" sz="3200" b="1" dirty="0" smtClean="0"/>
              <a:t>CH</a:t>
            </a:r>
            <a:r>
              <a:rPr lang="en-US" sz="3200" b="1" baseline="-25000" dirty="0" smtClean="0"/>
              <a:t>4</a:t>
            </a:r>
            <a:r>
              <a:rPr lang="en-US" sz="3200" b="1" dirty="0" smtClean="0"/>
              <a:t>, NH</a:t>
            </a:r>
            <a:r>
              <a:rPr lang="en-US" sz="3200" b="1" baseline="-25000" dirty="0" smtClean="0"/>
              <a:t>3</a:t>
            </a:r>
            <a:r>
              <a:rPr lang="en-US" sz="3200" b="1" dirty="0" smtClean="0"/>
              <a:t>, H-C</a:t>
            </a:r>
            <a:r>
              <a:rPr lang="en-US" sz="3200" b="1" dirty="0" smtClean="0">
                <a:sym typeface="Symbol"/>
              </a:rPr>
              <a:t></a:t>
            </a:r>
            <a:r>
              <a:rPr lang="en-US" sz="3200" b="1" dirty="0" smtClean="0">
                <a:sym typeface="Symbol"/>
              </a:rPr>
              <a:t>C-H if desired </a:t>
            </a:r>
            <a:endParaRPr lang="en-US" sz="3200" b="1" dirty="0"/>
          </a:p>
        </p:txBody>
      </p:sp>
      <p:sp>
        <p:nvSpPr>
          <p:cNvPr id="15" name="TextBox 14"/>
          <p:cNvSpPr txBox="1"/>
          <p:nvPr/>
        </p:nvSpPr>
        <p:spPr>
          <a:xfrm>
            <a:off x="2819400" y="1676400"/>
            <a:ext cx="609600" cy="584775"/>
          </a:xfrm>
          <a:prstGeom prst="rect">
            <a:avLst/>
          </a:prstGeom>
          <a:solidFill>
            <a:srgbClr val="FFFF00"/>
          </a:solidFill>
        </p:spPr>
        <p:txBody>
          <a:bodyPr wrap="square" rtlCol="0">
            <a:spAutoFit/>
          </a:bodyPr>
          <a:lstStyle/>
          <a:p>
            <a:r>
              <a:rPr lang="en-US" sz="3200" b="1" dirty="0" smtClean="0">
                <a:solidFill>
                  <a:srgbClr val="0070C0"/>
                </a:solidFill>
              </a:rPr>
              <a:t>sp</a:t>
            </a:r>
            <a:endParaRPr lang="en-US" sz="3200" b="1" dirty="0">
              <a:solidFill>
                <a:srgbClr val="0070C0"/>
              </a:solidFill>
            </a:endParaRPr>
          </a:p>
        </p:txBody>
      </p:sp>
      <p:sp>
        <p:nvSpPr>
          <p:cNvPr id="16" name="TextBox 15"/>
          <p:cNvSpPr txBox="1"/>
          <p:nvPr/>
        </p:nvSpPr>
        <p:spPr>
          <a:xfrm>
            <a:off x="4800600" y="1676400"/>
            <a:ext cx="609600" cy="584775"/>
          </a:xfrm>
          <a:prstGeom prst="rect">
            <a:avLst/>
          </a:prstGeom>
          <a:solidFill>
            <a:srgbClr val="FFFF00"/>
          </a:solidFill>
        </p:spPr>
        <p:txBody>
          <a:bodyPr wrap="square" rtlCol="0">
            <a:spAutoFit/>
          </a:bodyPr>
          <a:lstStyle/>
          <a:p>
            <a:r>
              <a:rPr lang="en-US" sz="3200" b="1" dirty="0" smtClean="0">
                <a:solidFill>
                  <a:srgbClr val="0070C0"/>
                </a:solidFill>
              </a:rPr>
              <a:t>sp</a:t>
            </a:r>
            <a:endParaRPr lang="en-US" sz="3200" b="1" dirty="0">
              <a:solidFill>
                <a:srgbClr val="0070C0"/>
              </a:solidFill>
            </a:endParaRPr>
          </a:p>
        </p:txBody>
      </p:sp>
      <p:graphicFrame>
        <p:nvGraphicFramePr>
          <p:cNvPr id="34817" name="Object 1"/>
          <p:cNvGraphicFramePr>
            <a:graphicFrameLocks noChangeAspect="1"/>
          </p:cNvGraphicFramePr>
          <p:nvPr/>
        </p:nvGraphicFramePr>
        <p:xfrm>
          <a:off x="3429000" y="2971800"/>
          <a:ext cx="2077459" cy="1293038"/>
        </p:xfrm>
        <a:graphic>
          <a:graphicData uri="http://schemas.openxmlformats.org/presentationml/2006/ole">
            <mc:AlternateContent xmlns:mc="http://schemas.openxmlformats.org/markup-compatibility/2006">
              <mc:Choice xmlns:v="urn:schemas-microsoft-com:vml" Requires="v">
                <p:oleObj spid="_x0000_s34818" name="ChemSketch" r:id="rId4" imgW="920520" imgH="573120" progId="ACD.ChemSketch.20">
                  <p:embed/>
                </p:oleObj>
              </mc:Choice>
              <mc:Fallback>
                <p:oleObj name="ChemSketch" r:id="rId4" imgW="920520" imgH="573120" progId="ACD.ChemSketch.20">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971800"/>
                        <a:ext cx="2077459" cy="129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Box 17"/>
          <p:cNvSpPr txBox="1"/>
          <p:nvPr/>
        </p:nvSpPr>
        <p:spPr>
          <a:xfrm>
            <a:off x="2667000" y="3276600"/>
            <a:ext cx="762000" cy="584775"/>
          </a:xfrm>
          <a:prstGeom prst="rect">
            <a:avLst/>
          </a:prstGeom>
          <a:solidFill>
            <a:srgbClr val="FFFF00"/>
          </a:solidFill>
        </p:spPr>
        <p:txBody>
          <a:bodyPr wrap="square" rtlCol="0">
            <a:spAutoFit/>
          </a:bodyPr>
          <a:lstStyle/>
          <a:p>
            <a:r>
              <a:rPr lang="en-US" sz="3200" b="1" dirty="0" smtClean="0">
                <a:solidFill>
                  <a:srgbClr val="0070C0"/>
                </a:solidFill>
              </a:rPr>
              <a:t>sp</a:t>
            </a:r>
            <a:r>
              <a:rPr lang="en-US" sz="3200" b="1" baseline="30000" dirty="0" smtClean="0">
                <a:solidFill>
                  <a:srgbClr val="0070C0"/>
                </a:solidFill>
              </a:rPr>
              <a:t>2</a:t>
            </a:r>
            <a:endParaRPr lang="en-US" sz="3200" b="1" dirty="0">
              <a:solidFill>
                <a:srgbClr val="0070C0"/>
              </a:solidFill>
            </a:endParaRPr>
          </a:p>
        </p:txBody>
      </p:sp>
      <p:sp>
        <p:nvSpPr>
          <p:cNvPr id="19" name="TextBox 18"/>
          <p:cNvSpPr txBox="1"/>
          <p:nvPr/>
        </p:nvSpPr>
        <p:spPr>
          <a:xfrm>
            <a:off x="4114800" y="2362200"/>
            <a:ext cx="762000" cy="584775"/>
          </a:xfrm>
          <a:prstGeom prst="rect">
            <a:avLst/>
          </a:prstGeom>
          <a:solidFill>
            <a:srgbClr val="FFFF00"/>
          </a:solidFill>
        </p:spPr>
        <p:txBody>
          <a:bodyPr wrap="square" rtlCol="0">
            <a:spAutoFit/>
          </a:bodyPr>
          <a:lstStyle/>
          <a:p>
            <a:r>
              <a:rPr lang="en-US" sz="3200" b="1" dirty="0" smtClean="0">
                <a:solidFill>
                  <a:srgbClr val="0070C0"/>
                </a:solidFill>
              </a:rPr>
              <a:t>sp</a:t>
            </a:r>
            <a:r>
              <a:rPr lang="en-US" sz="3200" b="1" baseline="30000" dirty="0" smtClean="0">
                <a:solidFill>
                  <a:srgbClr val="0070C0"/>
                </a:solidFill>
              </a:rPr>
              <a:t>2</a:t>
            </a:r>
            <a:endParaRPr lang="en-US" sz="3200" b="1" dirty="0">
              <a:solidFill>
                <a:srgbClr val="0070C0"/>
              </a:solidFill>
            </a:endParaRPr>
          </a:p>
        </p:txBody>
      </p:sp>
      <p:sp>
        <p:nvSpPr>
          <p:cNvPr id="20" name="TextBox 19"/>
          <p:cNvSpPr txBox="1"/>
          <p:nvPr/>
        </p:nvSpPr>
        <p:spPr>
          <a:xfrm>
            <a:off x="5486400" y="3810000"/>
            <a:ext cx="762000" cy="584775"/>
          </a:xfrm>
          <a:prstGeom prst="rect">
            <a:avLst/>
          </a:prstGeom>
          <a:solidFill>
            <a:srgbClr val="FFFF00"/>
          </a:solidFill>
        </p:spPr>
        <p:txBody>
          <a:bodyPr wrap="square" rtlCol="0">
            <a:spAutoFit/>
          </a:bodyPr>
          <a:lstStyle/>
          <a:p>
            <a:r>
              <a:rPr lang="en-US" sz="3200" b="1" dirty="0" smtClean="0">
                <a:solidFill>
                  <a:srgbClr val="0070C0"/>
                </a:solidFill>
              </a:rPr>
              <a:t>sp</a:t>
            </a:r>
            <a:r>
              <a:rPr lang="en-US" sz="3200" b="1" baseline="30000" dirty="0" smtClean="0">
                <a:solidFill>
                  <a:srgbClr val="0070C0"/>
                </a:solidFill>
              </a:rPr>
              <a:t>3</a:t>
            </a:r>
            <a:endParaRPr lang="en-US" sz="3200" b="1" dirty="0">
              <a:solidFill>
                <a:srgbClr val="0070C0"/>
              </a:solidFill>
            </a:endParaRPr>
          </a:p>
        </p:txBody>
      </p:sp>
      <p:sp>
        <p:nvSpPr>
          <p:cNvPr id="21" name="TextBox 20"/>
          <p:cNvSpPr txBox="1"/>
          <p:nvPr/>
        </p:nvSpPr>
        <p:spPr>
          <a:xfrm>
            <a:off x="2057400" y="4800600"/>
            <a:ext cx="762000" cy="584775"/>
          </a:xfrm>
          <a:prstGeom prst="rect">
            <a:avLst/>
          </a:prstGeom>
          <a:solidFill>
            <a:srgbClr val="FFFF00"/>
          </a:solidFill>
        </p:spPr>
        <p:txBody>
          <a:bodyPr wrap="square" rtlCol="0">
            <a:spAutoFit/>
          </a:bodyPr>
          <a:lstStyle/>
          <a:p>
            <a:r>
              <a:rPr lang="en-US" sz="3200" b="1" dirty="0" smtClean="0">
                <a:solidFill>
                  <a:srgbClr val="0070C0"/>
                </a:solidFill>
              </a:rPr>
              <a:t>sp</a:t>
            </a:r>
            <a:r>
              <a:rPr lang="en-US" sz="3200" b="1" baseline="30000" dirty="0" smtClean="0">
                <a:solidFill>
                  <a:srgbClr val="0070C0"/>
                </a:solidFill>
              </a:rPr>
              <a:t>2</a:t>
            </a:r>
            <a:endParaRPr lang="en-US" sz="3200" b="1" dirty="0">
              <a:solidFill>
                <a:srgbClr val="0070C0"/>
              </a:solidFill>
            </a:endParaRPr>
          </a:p>
        </p:txBody>
      </p:sp>
      <p:sp>
        <p:nvSpPr>
          <p:cNvPr id="22" name="TextBox 21"/>
          <p:cNvSpPr txBox="1"/>
          <p:nvPr/>
        </p:nvSpPr>
        <p:spPr>
          <a:xfrm>
            <a:off x="5943600" y="4724400"/>
            <a:ext cx="762000" cy="584775"/>
          </a:xfrm>
          <a:prstGeom prst="rect">
            <a:avLst/>
          </a:prstGeom>
          <a:solidFill>
            <a:srgbClr val="FFFF00"/>
          </a:solidFill>
        </p:spPr>
        <p:txBody>
          <a:bodyPr wrap="square" rtlCol="0">
            <a:spAutoFit/>
          </a:bodyPr>
          <a:lstStyle/>
          <a:p>
            <a:r>
              <a:rPr lang="en-US" sz="3200" b="1" dirty="0" smtClean="0">
                <a:solidFill>
                  <a:srgbClr val="0070C0"/>
                </a:solidFill>
              </a:rPr>
              <a:t>sp</a:t>
            </a:r>
            <a:r>
              <a:rPr lang="en-US" sz="3200" b="1" baseline="30000" dirty="0" smtClean="0">
                <a:solidFill>
                  <a:srgbClr val="0070C0"/>
                </a:solidFill>
              </a:rPr>
              <a:t>2</a:t>
            </a:r>
            <a:endParaRPr lang="en-US" sz="3200" b="1" dirty="0">
              <a:solidFill>
                <a:srgbClr val="0070C0"/>
              </a:solidFill>
            </a:endParaRPr>
          </a:p>
        </p:txBody>
      </p:sp>
      <p:sp>
        <p:nvSpPr>
          <p:cNvPr id="23" name="TextBox 22"/>
          <p:cNvSpPr txBox="1"/>
          <p:nvPr/>
        </p:nvSpPr>
        <p:spPr>
          <a:xfrm>
            <a:off x="3962400" y="4343400"/>
            <a:ext cx="762000" cy="584775"/>
          </a:xfrm>
          <a:prstGeom prst="rect">
            <a:avLst/>
          </a:prstGeom>
          <a:solidFill>
            <a:srgbClr val="FFFF00"/>
          </a:solidFill>
        </p:spPr>
        <p:txBody>
          <a:bodyPr wrap="square" rtlCol="0">
            <a:spAutoFit/>
          </a:bodyPr>
          <a:lstStyle/>
          <a:p>
            <a:r>
              <a:rPr lang="en-US" sz="3200" b="1" dirty="0" smtClean="0">
                <a:solidFill>
                  <a:srgbClr val="0070C0"/>
                </a:solidFill>
              </a:rPr>
              <a:t>sp</a:t>
            </a:r>
            <a:endParaRPr lang="en-US" sz="3200" b="1" dirty="0">
              <a:solidFill>
                <a:srgbClr val="0070C0"/>
              </a:solidFill>
            </a:endParaRPr>
          </a:p>
        </p:txBody>
      </p:sp>
      <p:sp>
        <p:nvSpPr>
          <p:cNvPr id="24" name="TextBox 23"/>
          <p:cNvSpPr txBox="1"/>
          <p:nvPr/>
        </p:nvSpPr>
        <p:spPr>
          <a:xfrm>
            <a:off x="5410200" y="2971800"/>
            <a:ext cx="3581400"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3200" dirty="0" smtClean="0">
                <a:sym typeface="Symbol" panose="05050102010706020507" pitchFamily="18" charset="2"/>
              </a:rPr>
              <a:t>N=O: 1 + 1  bond</a:t>
            </a:r>
            <a:endParaRPr lang="en-US" sz="3200" dirty="0"/>
          </a:p>
        </p:txBody>
      </p:sp>
      <p:sp>
        <p:nvSpPr>
          <p:cNvPr id="25" name="TextBox 24"/>
          <p:cNvSpPr txBox="1"/>
          <p:nvPr/>
        </p:nvSpPr>
        <p:spPr>
          <a:xfrm>
            <a:off x="6324600" y="3810000"/>
            <a:ext cx="2819400"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3200" dirty="0" smtClean="0">
                <a:sym typeface="Symbol" panose="05050102010706020507" pitchFamily="18" charset="2"/>
              </a:rPr>
              <a:t>N-O</a:t>
            </a:r>
            <a:r>
              <a:rPr lang="en-US" sz="3200" baseline="30000" dirty="0" smtClean="0">
                <a:sym typeface="Symbol" panose="05050102010706020507" pitchFamily="18" charset="2"/>
              </a:rPr>
              <a:t>-</a:t>
            </a:r>
            <a:r>
              <a:rPr lang="en-US" sz="3200" dirty="0" smtClean="0">
                <a:sym typeface="Symbol" panose="05050102010706020507" pitchFamily="18" charset="2"/>
              </a:rPr>
              <a:t>: 1  bond</a:t>
            </a:r>
            <a:endParaRPr lang="en-US" sz="3200" dirty="0"/>
          </a:p>
        </p:txBody>
      </p:sp>
    </p:spTree>
    <p:extLst>
      <p:ext uri="{BB962C8B-B14F-4D97-AF65-F5344CB8AC3E}">
        <p14:creationId xmlns:p14="http://schemas.microsoft.com/office/powerpoint/2010/main" val="39584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nodeType="withEffect">
                                  <p:stCondLst>
                                    <p:cond delay="0"/>
                                  </p:stCondLst>
                                  <p:childTnLst>
                                    <p:set>
                                      <p:cBhvr>
                                        <p:cTn id="30" dur="1" fill="hold">
                                          <p:stCondLst>
                                            <p:cond delay="0"/>
                                          </p:stCondLst>
                                        </p:cTn>
                                        <p:tgtEl>
                                          <p:spTgt spid="34817"/>
                                        </p:tgtEl>
                                        <p:attrNameLst>
                                          <p:attrName>style.visibility</p:attrName>
                                        </p:attrNameLst>
                                      </p:cBhvr>
                                      <p:to>
                                        <p:strVal val="visible"/>
                                      </p:to>
                                    </p:set>
                                    <p:animEffect transition="in" filter="blinds(horizontal)">
                                      <p:cBhvr>
                                        <p:cTn id="31" dur="500"/>
                                        <p:tgtEl>
                                          <p:spTgt spid="3481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linds(horizontal)">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linds(horizontal)">
                                      <p:cBhvr>
                                        <p:cTn id="61" dur="500"/>
                                        <p:tgtEl>
                                          <p:spTgt spid="10"/>
                                        </p:tgtEl>
                                      </p:cBhvr>
                                    </p:animEffect>
                                  </p:childTnLst>
                                </p:cTn>
                              </p:par>
                              <p:par>
                                <p:cTn id="62" presetID="3" presetClass="entr" presetSubtype="10"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linds(horizontal)">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xEl>
                                              <p:pRg st="0" end="0"/>
                                            </p:txEl>
                                          </p:spTgt>
                                        </p:tgtEl>
                                        <p:attrNameLst>
                                          <p:attrName>style.visibility</p:attrName>
                                        </p:attrNameLst>
                                      </p:cBhvr>
                                      <p:to>
                                        <p:strVal val="visible"/>
                                      </p:to>
                                    </p:set>
                                    <p:animEffect transition="in" filter="blinds(horizontal)">
                                      <p:cBhvr>
                                        <p:cTn id="69" dur="500"/>
                                        <p:tgtEl>
                                          <p:spTgt spid="21">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linds(horizontal)">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linds(horizontal)">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box(in)">
                                      <p:cBhvr>
                                        <p:cTn id="84" dur="5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blinds(horizontal)">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animBg="1"/>
      <p:bldP spid="13" grpId="0" animBg="1"/>
      <p:bldP spid="14" grpId="0"/>
      <p:bldP spid="15" grpId="0" animBg="1"/>
      <p:bldP spid="16" grpId="0" animBg="1"/>
      <p:bldP spid="18" grpId="0" animBg="1"/>
      <p:bldP spid="19" grpId="0" animBg="1"/>
      <p:bldP spid="20"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2400"/>
            <a:ext cx="7543800" cy="1077218"/>
          </a:xfrm>
          <a:prstGeom prst="rect">
            <a:avLst/>
          </a:prstGeom>
          <a:noFill/>
        </p:spPr>
        <p:txBody>
          <a:bodyPr wrap="square" rtlCol="0">
            <a:spAutoFit/>
          </a:bodyPr>
          <a:lstStyle/>
          <a:p>
            <a:pPr algn="ctr"/>
            <a:r>
              <a:rPr lang="en-US" sz="3200" b="1" dirty="0" smtClean="0"/>
              <a:t>Hybridization </a:t>
            </a:r>
            <a:r>
              <a:rPr lang="en-US" sz="3200" b="1" i="1" dirty="0" smtClean="0"/>
              <a:t>beyond</a:t>
            </a:r>
            <a:r>
              <a:rPr lang="en-US" sz="3200" b="1" dirty="0" smtClean="0"/>
              <a:t> s and p combinations (see page 216-217)</a:t>
            </a:r>
            <a:endParaRPr lang="en-US" sz="3200" b="1" dirty="0"/>
          </a:p>
        </p:txBody>
      </p:sp>
      <p:graphicFrame>
        <p:nvGraphicFramePr>
          <p:cNvPr id="38915" name="Object 3"/>
          <p:cNvGraphicFramePr>
            <a:graphicFrameLocks noChangeAspect="1"/>
          </p:cNvGraphicFramePr>
          <p:nvPr/>
        </p:nvGraphicFramePr>
        <p:xfrm>
          <a:off x="609600" y="1219200"/>
          <a:ext cx="2667000" cy="3073400"/>
        </p:xfrm>
        <a:graphic>
          <a:graphicData uri="http://schemas.openxmlformats.org/presentationml/2006/ole">
            <mc:AlternateContent xmlns:mc="http://schemas.openxmlformats.org/markup-compatibility/2006">
              <mc:Choice xmlns:v="urn:schemas-microsoft-com:vml" Requires="v">
                <p:oleObj spid="_x0000_s38917" name="ChemSketch" r:id="rId3" imgW="1795272" imgH="2069592" progId="ACD.ChemSketch.20">
                  <p:embed/>
                </p:oleObj>
              </mc:Choice>
              <mc:Fallback>
                <p:oleObj name="ChemSketch" r:id="rId3" imgW="1795272" imgH="2069592" progId="ACD.ChemSketch.2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19200"/>
                        <a:ext cx="2667000"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4953000" y="1295400"/>
          <a:ext cx="2667000" cy="3073400"/>
        </p:xfrm>
        <a:graphic>
          <a:graphicData uri="http://schemas.openxmlformats.org/presentationml/2006/ole">
            <mc:AlternateContent xmlns:mc="http://schemas.openxmlformats.org/markup-compatibility/2006">
              <mc:Choice xmlns:v="urn:schemas-microsoft-com:vml" Requires="v">
                <p:oleObj spid="_x0000_s38918" name="ChemSketch" r:id="rId5" imgW="1880616" imgH="2176272" progId="ACD.ChemSketch.20">
                  <p:embed/>
                </p:oleObj>
              </mc:Choice>
              <mc:Fallback>
                <p:oleObj name="ChemSketch" r:id="rId5" imgW="1880616" imgH="2176272" progId="ACD.ChemSketch.20">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295400"/>
                        <a:ext cx="2667000"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371600" y="4343400"/>
            <a:ext cx="1981200" cy="584775"/>
          </a:xfrm>
          <a:prstGeom prst="rect">
            <a:avLst/>
          </a:prstGeom>
          <a:noFill/>
        </p:spPr>
        <p:txBody>
          <a:bodyPr wrap="square" rtlCol="0">
            <a:spAutoFit/>
          </a:bodyPr>
          <a:lstStyle/>
          <a:p>
            <a:r>
              <a:rPr lang="en-US" sz="3200" b="1" dirty="0" smtClean="0"/>
              <a:t>5 lobes</a:t>
            </a:r>
            <a:endParaRPr lang="en-US" sz="3200" b="1" dirty="0"/>
          </a:p>
        </p:txBody>
      </p:sp>
      <p:sp>
        <p:nvSpPr>
          <p:cNvPr id="8" name="Rectangle 7"/>
          <p:cNvSpPr/>
          <p:nvPr/>
        </p:nvSpPr>
        <p:spPr>
          <a:xfrm>
            <a:off x="5867400" y="4495800"/>
            <a:ext cx="1398140" cy="584775"/>
          </a:xfrm>
          <a:prstGeom prst="rect">
            <a:avLst/>
          </a:prstGeom>
        </p:spPr>
        <p:txBody>
          <a:bodyPr wrap="none">
            <a:spAutoFit/>
          </a:bodyPr>
          <a:lstStyle/>
          <a:p>
            <a:r>
              <a:rPr lang="en-US" sz="3200" b="1" dirty="0" smtClean="0"/>
              <a:t>6 lobes</a:t>
            </a:r>
            <a:endParaRPr lang="en-US" sz="3200" b="1" dirty="0"/>
          </a:p>
        </p:txBody>
      </p:sp>
      <p:sp>
        <p:nvSpPr>
          <p:cNvPr id="9" name="TextBox 8"/>
          <p:cNvSpPr txBox="1"/>
          <p:nvPr/>
        </p:nvSpPr>
        <p:spPr>
          <a:xfrm>
            <a:off x="304800" y="5562600"/>
            <a:ext cx="8839200" cy="954107"/>
          </a:xfrm>
          <a:prstGeom prst="rect">
            <a:avLst/>
          </a:prstGeom>
          <a:noFill/>
        </p:spPr>
        <p:txBody>
          <a:bodyPr wrap="square" rtlCol="0">
            <a:spAutoFit/>
          </a:bodyPr>
          <a:lstStyle/>
          <a:p>
            <a:r>
              <a:rPr lang="en-US" sz="2800" b="1" dirty="0" smtClean="0"/>
              <a:t>Must throw in `</a:t>
            </a:r>
            <a:r>
              <a:rPr lang="en-US" sz="2800" b="1" dirty="0" smtClean="0">
                <a:solidFill>
                  <a:srgbClr val="FF0000"/>
                </a:solidFill>
              </a:rPr>
              <a:t>3d</a:t>
            </a:r>
            <a:r>
              <a:rPr lang="en-US" sz="2800" b="1" dirty="0" smtClean="0"/>
              <a:t>’ </a:t>
            </a:r>
            <a:r>
              <a:rPr lang="en-US" sz="2800" b="1" dirty="0" err="1" smtClean="0"/>
              <a:t>orbitals</a:t>
            </a:r>
            <a:r>
              <a:rPr lang="en-US" sz="2800" b="1" dirty="0" smtClean="0"/>
              <a:t> to describe </a:t>
            </a:r>
            <a:r>
              <a:rPr lang="en-US" sz="2800" b="1" i="1" dirty="0" smtClean="0">
                <a:solidFill>
                  <a:srgbClr val="0070C0"/>
                </a:solidFill>
              </a:rPr>
              <a:t>hybridization</a:t>
            </a:r>
            <a:r>
              <a:rPr lang="en-US" sz="2800" b="1" dirty="0" smtClean="0"/>
              <a:t> </a:t>
            </a:r>
          </a:p>
          <a:p>
            <a:r>
              <a:rPr lang="en-US" sz="2800" b="1" dirty="0" smtClean="0"/>
              <a:t>on P, S here:</a:t>
            </a:r>
            <a:endParaRPr lang="en-US" sz="2800" b="1" dirty="0"/>
          </a:p>
        </p:txBody>
      </p:sp>
      <p:sp>
        <p:nvSpPr>
          <p:cNvPr id="10" name="TextBox 9"/>
          <p:cNvSpPr txBox="1"/>
          <p:nvPr/>
        </p:nvSpPr>
        <p:spPr>
          <a:xfrm>
            <a:off x="914400" y="4876800"/>
            <a:ext cx="2133600" cy="584775"/>
          </a:xfrm>
          <a:prstGeom prst="rect">
            <a:avLst/>
          </a:prstGeom>
          <a:solidFill>
            <a:srgbClr val="FFFF00"/>
          </a:solidFill>
        </p:spPr>
        <p:txBody>
          <a:bodyPr wrap="square" rtlCol="0">
            <a:spAutoFit/>
          </a:bodyPr>
          <a:lstStyle/>
          <a:p>
            <a:r>
              <a:rPr lang="en-US" sz="3200" b="1" dirty="0" smtClean="0">
                <a:solidFill>
                  <a:srgbClr val="0070C0"/>
                </a:solidFill>
              </a:rPr>
              <a:t>sp</a:t>
            </a:r>
            <a:r>
              <a:rPr lang="en-US" sz="3200" b="1" baseline="30000" dirty="0" smtClean="0">
                <a:solidFill>
                  <a:srgbClr val="0070C0"/>
                </a:solidFill>
              </a:rPr>
              <a:t>3</a:t>
            </a:r>
            <a:r>
              <a:rPr lang="en-US" sz="3200" b="1" dirty="0" smtClean="0">
                <a:solidFill>
                  <a:srgbClr val="FF0000"/>
                </a:solidFill>
              </a:rPr>
              <a:t>d</a:t>
            </a:r>
            <a:r>
              <a:rPr lang="en-US" sz="3200" b="1" baseline="30000" dirty="0" smtClean="0">
                <a:solidFill>
                  <a:srgbClr val="FF0000"/>
                </a:solidFill>
              </a:rPr>
              <a:t>1</a:t>
            </a:r>
            <a:r>
              <a:rPr lang="en-US" sz="3200" b="1" dirty="0" smtClean="0">
                <a:solidFill>
                  <a:srgbClr val="0070C0"/>
                </a:solidFill>
              </a:rPr>
              <a:t>= sp</a:t>
            </a:r>
            <a:r>
              <a:rPr lang="en-US" sz="3200" b="1" baseline="30000" dirty="0" smtClean="0">
                <a:solidFill>
                  <a:srgbClr val="0070C0"/>
                </a:solidFill>
              </a:rPr>
              <a:t>3</a:t>
            </a:r>
            <a:r>
              <a:rPr lang="en-US" sz="3200" b="1" dirty="0" smtClean="0">
                <a:solidFill>
                  <a:srgbClr val="FF0000"/>
                </a:solidFill>
              </a:rPr>
              <a:t>d</a:t>
            </a:r>
            <a:endParaRPr lang="en-US" sz="3200" b="1" baseline="30000" dirty="0">
              <a:solidFill>
                <a:srgbClr val="FF0000"/>
              </a:solidFill>
            </a:endParaRPr>
          </a:p>
        </p:txBody>
      </p:sp>
      <p:sp>
        <p:nvSpPr>
          <p:cNvPr id="11" name="TextBox 10"/>
          <p:cNvSpPr txBox="1"/>
          <p:nvPr/>
        </p:nvSpPr>
        <p:spPr>
          <a:xfrm>
            <a:off x="5867400" y="4953000"/>
            <a:ext cx="1676400" cy="584775"/>
          </a:xfrm>
          <a:prstGeom prst="rect">
            <a:avLst/>
          </a:prstGeom>
          <a:solidFill>
            <a:srgbClr val="FFFF00"/>
          </a:solidFill>
        </p:spPr>
        <p:txBody>
          <a:bodyPr wrap="square" rtlCol="0">
            <a:spAutoFit/>
          </a:bodyPr>
          <a:lstStyle/>
          <a:p>
            <a:r>
              <a:rPr lang="en-US" sz="3200" b="1" dirty="0" smtClean="0">
                <a:solidFill>
                  <a:srgbClr val="0070C0"/>
                </a:solidFill>
              </a:rPr>
              <a:t>sp</a:t>
            </a:r>
            <a:r>
              <a:rPr lang="en-US" sz="3200" b="1" baseline="30000" dirty="0" smtClean="0">
                <a:solidFill>
                  <a:srgbClr val="0070C0"/>
                </a:solidFill>
              </a:rPr>
              <a:t>3</a:t>
            </a:r>
            <a:r>
              <a:rPr lang="en-US" sz="3200" b="1" dirty="0" smtClean="0">
                <a:solidFill>
                  <a:srgbClr val="FF0000"/>
                </a:solidFill>
              </a:rPr>
              <a:t>d</a:t>
            </a:r>
            <a:r>
              <a:rPr lang="en-US" sz="3200" b="1" baseline="30000" dirty="0" smtClean="0">
                <a:solidFill>
                  <a:srgbClr val="FF0000"/>
                </a:solidFill>
              </a:rPr>
              <a:t>2</a:t>
            </a:r>
            <a:endParaRPr lang="en-US" sz="3200" b="1" baseline="30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2800" b="1" dirty="0" smtClean="0"/>
              <a:t>How Pauling’s model `fixes’ the problems with Lewis model</a:t>
            </a:r>
            <a:endParaRPr lang="en-US" sz="2800" b="1" dirty="0"/>
          </a:p>
        </p:txBody>
      </p:sp>
      <p:sp>
        <p:nvSpPr>
          <p:cNvPr id="7" name="TextBox 6"/>
          <p:cNvSpPr txBox="1"/>
          <p:nvPr/>
        </p:nvSpPr>
        <p:spPr>
          <a:xfrm>
            <a:off x="63500" y="2590800"/>
            <a:ext cx="9017000" cy="4247317"/>
          </a:xfrm>
          <a:prstGeom prst="rect">
            <a:avLst/>
          </a:prstGeom>
          <a:noFill/>
        </p:spPr>
        <p:txBody>
          <a:bodyPr wrap="square" rtlCol="0">
            <a:spAutoFit/>
          </a:bodyPr>
          <a:lstStyle/>
          <a:p>
            <a:r>
              <a:rPr lang="en-US" sz="2700" dirty="0" smtClean="0">
                <a:solidFill>
                  <a:srgbClr val="FF0000"/>
                </a:solidFill>
              </a:rPr>
              <a:t>Atomic </a:t>
            </a:r>
            <a:r>
              <a:rPr lang="en-US" sz="2700" dirty="0" err="1" smtClean="0">
                <a:solidFill>
                  <a:srgbClr val="FF0000"/>
                </a:solidFill>
              </a:rPr>
              <a:t>orbitals</a:t>
            </a:r>
            <a:r>
              <a:rPr lang="en-US" sz="2700" dirty="0" smtClean="0">
                <a:solidFill>
                  <a:srgbClr val="FF0000"/>
                </a:solidFill>
              </a:rPr>
              <a:t>  </a:t>
            </a:r>
            <a:r>
              <a:rPr lang="en-US" sz="2700" dirty="0" smtClean="0">
                <a:solidFill>
                  <a:srgbClr val="000000"/>
                </a:solidFill>
              </a:rPr>
              <a:t>(</a:t>
            </a:r>
            <a:r>
              <a:rPr lang="en-US" sz="2700" dirty="0" smtClean="0">
                <a:solidFill>
                  <a:srgbClr val="FF0000"/>
                </a:solidFill>
              </a:rPr>
              <a:t>AO</a:t>
            </a:r>
            <a:r>
              <a:rPr lang="en-US" sz="2700" dirty="0" smtClean="0">
                <a:solidFill>
                  <a:srgbClr val="000000"/>
                </a:solidFill>
              </a:rPr>
              <a:t>)  `reorganize’ (hybridize) when individual atoms approach each other such that the number of `links’ predicted by the Lewis model = the number of s, p (and d and f) </a:t>
            </a:r>
            <a:r>
              <a:rPr lang="en-US" sz="2700" dirty="0" err="1" smtClean="0">
                <a:solidFill>
                  <a:srgbClr val="000000"/>
                </a:solidFill>
              </a:rPr>
              <a:t>orbitals</a:t>
            </a:r>
            <a:r>
              <a:rPr lang="en-US" sz="2700" dirty="0" smtClean="0">
                <a:solidFill>
                  <a:srgbClr val="000000"/>
                </a:solidFill>
              </a:rPr>
              <a:t> combined in the reorganization.  The `hybrid’ combinations are called </a:t>
            </a:r>
            <a:r>
              <a:rPr lang="en-US" sz="2700" dirty="0" smtClean="0">
                <a:solidFill>
                  <a:srgbClr val="002060"/>
                </a:solidFill>
              </a:rPr>
              <a:t>Linear Combinations of Atomic </a:t>
            </a:r>
            <a:r>
              <a:rPr lang="en-US" sz="2700" dirty="0" err="1" smtClean="0">
                <a:solidFill>
                  <a:srgbClr val="002060"/>
                </a:solidFill>
              </a:rPr>
              <a:t>Orbitals</a:t>
            </a:r>
            <a:r>
              <a:rPr lang="en-US" sz="2700" dirty="0" smtClean="0">
                <a:solidFill>
                  <a:srgbClr val="002060"/>
                </a:solidFill>
              </a:rPr>
              <a:t> (LCAO</a:t>
            </a:r>
            <a:r>
              <a:rPr lang="en-US" sz="2700" dirty="0" smtClean="0">
                <a:solidFill>
                  <a:srgbClr val="000000"/>
                </a:solidFill>
              </a:rPr>
              <a:t>). The `lobes’ in  </a:t>
            </a:r>
            <a:r>
              <a:rPr lang="en-US" sz="2700" dirty="0" smtClean="0">
                <a:solidFill>
                  <a:srgbClr val="002060"/>
                </a:solidFill>
              </a:rPr>
              <a:t>LCAO  on individual atoms </a:t>
            </a:r>
            <a:r>
              <a:rPr lang="en-US" sz="2700" dirty="0" smtClean="0">
                <a:solidFill>
                  <a:srgbClr val="000000"/>
                </a:solidFill>
              </a:rPr>
              <a:t>overlap and share two electrons between the atoms  in a `</a:t>
            </a:r>
            <a:r>
              <a:rPr lang="en-US" sz="2700" dirty="0" smtClean="0">
                <a:solidFill>
                  <a:srgbClr val="002060"/>
                </a:solidFill>
              </a:rPr>
              <a:t>sigma</a:t>
            </a:r>
            <a:r>
              <a:rPr lang="en-US" sz="2700" dirty="0" smtClean="0">
                <a:solidFill>
                  <a:srgbClr val="000000"/>
                </a:solidFill>
              </a:rPr>
              <a:t>’  bond (often called a `valence’ or  structural linkage bond.)</a:t>
            </a:r>
            <a:endParaRPr lang="en-US" sz="27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468437"/>
            <a:ext cx="90170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68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90500" y="150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304800" y="2634228"/>
            <a:ext cx="8686800" cy="4247317"/>
          </a:xfrm>
          <a:prstGeom prst="rect">
            <a:avLst/>
          </a:prstGeom>
          <a:noFill/>
        </p:spPr>
        <p:txBody>
          <a:bodyPr wrap="square" rtlCol="0">
            <a:spAutoFit/>
          </a:bodyPr>
          <a:lstStyle/>
          <a:p>
            <a:r>
              <a:rPr lang="en-US" sz="2400" dirty="0" smtClean="0">
                <a:solidFill>
                  <a:srgbClr val="000000"/>
                </a:solidFill>
              </a:rPr>
              <a:t>`</a:t>
            </a:r>
            <a:r>
              <a:rPr lang="en-US" sz="2700" dirty="0" smtClean="0">
                <a:solidFill>
                  <a:srgbClr val="000000"/>
                </a:solidFill>
              </a:rPr>
              <a:t>pi’  bonds are far less stable and far more reactive than sigma bonds. (Further out, softer, not between atoms but above and below)  Ethane is held together by just `sigma bonds and is thus not very reactive.</a:t>
            </a:r>
          </a:p>
          <a:p>
            <a:endParaRPr lang="en-US" sz="2700" dirty="0" smtClean="0">
              <a:solidFill>
                <a:srgbClr val="000000"/>
              </a:solidFill>
            </a:endParaRPr>
          </a:p>
          <a:p>
            <a:r>
              <a:rPr lang="en-US" sz="2700" dirty="0" smtClean="0">
                <a:solidFill>
                  <a:srgbClr val="000000"/>
                </a:solidFill>
              </a:rPr>
              <a:t>Both ethylene and acetylene have pi bonds which are easily reacted. That acetylene is more reactive thane ethylene results because it has two pi bonds while ethylene has only 1 pi bond</a:t>
            </a:r>
            <a:endParaRPr lang="en-US" sz="2700" dirty="0">
              <a:solidFill>
                <a:srgbClr val="000000"/>
              </a:solidFill>
            </a:endParaRPr>
          </a:p>
        </p:txBody>
      </p:sp>
      <p:sp>
        <p:nvSpPr>
          <p:cNvPr id="5" name="TextBox 4"/>
          <p:cNvSpPr txBox="1"/>
          <p:nvPr/>
        </p:nvSpPr>
        <p:spPr>
          <a:xfrm>
            <a:off x="138112" y="1295400"/>
            <a:ext cx="8686800" cy="1338828"/>
          </a:xfrm>
          <a:prstGeom prst="rect">
            <a:avLst/>
          </a:prstGeom>
          <a:solidFill>
            <a:srgbClr val="FFFF00"/>
          </a:solidFill>
        </p:spPr>
        <p:txBody>
          <a:bodyPr wrap="square" rtlCol="0">
            <a:spAutoFit/>
          </a:bodyPr>
          <a:lstStyle/>
          <a:p>
            <a:pPr marL="457200" indent="-457200"/>
            <a:r>
              <a:rPr lang="en-US" sz="2400" dirty="0">
                <a:solidFill>
                  <a:srgbClr val="FF0000"/>
                </a:solidFill>
              </a:rPr>
              <a:t>2</a:t>
            </a:r>
            <a:r>
              <a:rPr lang="en-US" sz="2400" dirty="0" smtClean="0">
                <a:solidFill>
                  <a:srgbClr val="FF0000"/>
                </a:solidFill>
              </a:rPr>
              <a:t>.  </a:t>
            </a:r>
            <a:r>
              <a:rPr lang="en-US" sz="2700" dirty="0" smtClean="0">
                <a:solidFill>
                  <a:srgbClr val="FF0000"/>
                </a:solidFill>
              </a:rPr>
              <a:t>How does octet model account for the observed reactivity trend of ethane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ethene</a:t>
            </a:r>
            <a:r>
              <a:rPr lang="en-US" sz="2700" dirty="0" smtClean="0">
                <a:solidFill>
                  <a:srgbClr val="FF0000"/>
                </a:solidFill>
              </a:rPr>
              <a:t>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ethyne</a:t>
            </a:r>
            <a:r>
              <a:rPr lang="en-US" sz="2700" dirty="0" smtClean="0">
                <a:solidFill>
                  <a:srgbClr val="FF0000"/>
                </a:solidFill>
              </a:rPr>
              <a:t> with halogens and ozone ?</a:t>
            </a:r>
            <a:r>
              <a:rPr lang="en-US" sz="2700" baseline="30000" dirty="0" smtClean="0">
                <a:solidFill>
                  <a:srgbClr val="FF0000"/>
                </a:solidFill>
              </a:rPr>
              <a:t> </a:t>
            </a:r>
          </a:p>
        </p:txBody>
      </p:sp>
    </p:spTree>
    <p:extLst>
      <p:ext uri="{BB962C8B-B14F-4D97-AF65-F5344CB8AC3E}">
        <p14:creationId xmlns:p14="http://schemas.microsoft.com/office/powerpoint/2010/main" val="126524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1940</TotalTime>
  <Words>1428</Words>
  <Application>Microsoft Office PowerPoint</Application>
  <PresentationFormat>On-screen Show (4:3)</PresentationFormat>
  <Paragraphs>259</Paragraphs>
  <Slides>26</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Cambria Math</vt:lpstr>
      <vt:lpstr>Symbol</vt:lpstr>
      <vt:lpstr>Times New Roman</vt:lpstr>
      <vt:lpstr>Wingdings</vt:lpstr>
      <vt:lpstr>Office Theme</vt:lpstr>
      <vt:lpstr>ChemSketch</vt:lpstr>
      <vt:lpstr>PowerPoint Presentation</vt:lpstr>
      <vt:lpstr>PowerPoint Presentation</vt:lpstr>
      <vt:lpstr>PowerPoint Presentation</vt:lpstr>
      <vt:lpstr>Pi () bonds: Pauling’s really great idea to use the `leftovers’</vt:lpstr>
      <vt:lpstr>Pi bonds: Pauling’s really great idea to use the `leftovers’ (cont.)</vt:lpstr>
      <vt:lpstr>PowerPoint Presentation</vt:lpstr>
      <vt:lpstr>PowerPoint Presentation</vt:lpstr>
      <vt:lpstr>How Pauling’s model `fixes’ the problems with Lewis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Pauling Valence Bond (LCAO)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fong</dc:creator>
  <cp:lastModifiedBy>Fong, Jerry</cp:lastModifiedBy>
  <cp:revision>193</cp:revision>
  <dcterms:created xsi:type="dcterms:W3CDTF">2013-10-17T01:22:54Z</dcterms:created>
  <dcterms:modified xsi:type="dcterms:W3CDTF">2013-11-08T13:48:47Z</dcterms:modified>
</cp:coreProperties>
</file>