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31" r:id="rId2"/>
    <p:sldId id="328" r:id="rId3"/>
    <p:sldId id="329" r:id="rId4"/>
    <p:sldId id="332" r:id="rId5"/>
    <p:sldId id="333" r:id="rId6"/>
    <p:sldId id="334" r:id="rId7"/>
    <p:sldId id="335" r:id="rId8"/>
    <p:sldId id="337" r:id="rId9"/>
    <p:sldId id="336" r:id="rId10"/>
    <p:sldId id="338" r:id="rId11"/>
    <p:sldId id="346" r:id="rId12"/>
    <p:sldId id="347" r:id="rId13"/>
    <p:sldId id="348" r:id="rId14"/>
    <p:sldId id="349" r:id="rId15"/>
    <p:sldId id="340" r:id="rId16"/>
    <p:sldId id="341" r:id="rId17"/>
    <p:sldId id="350" r:id="rId18"/>
    <p:sldId id="342" r:id="rId19"/>
    <p:sldId id="343" r:id="rId20"/>
    <p:sldId id="345" r:id="rId21"/>
    <p:sldId id="354" r:id="rId22"/>
    <p:sldId id="351" r:id="rId23"/>
    <p:sldId id="352" r:id="rId24"/>
    <p:sldId id="35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A9F6DAA-D8BE-4FD0-8245-F87A23356AF0}">
          <p14:sldIdLst/>
        </p14:section>
        <p14:section name="Untitled Section" id="{61584A91-D702-441F-82AB-DE788CC454EF}">
          <p14:sldIdLst>
            <p14:sldId id="331"/>
            <p14:sldId id="328"/>
            <p14:sldId id="329"/>
            <p14:sldId id="332"/>
            <p14:sldId id="333"/>
            <p14:sldId id="334"/>
            <p14:sldId id="335"/>
            <p14:sldId id="337"/>
            <p14:sldId id="336"/>
            <p14:sldId id="338"/>
            <p14:sldId id="346"/>
            <p14:sldId id="347"/>
            <p14:sldId id="348"/>
            <p14:sldId id="349"/>
            <p14:sldId id="340"/>
            <p14:sldId id="341"/>
            <p14:sldId id="350"/>
            <p14:sldId id="342"/>
            <p14:sldId id="343"/>
            <p14:sldId id="345"/>
            <p14:sldId id="354"/>
            <p14:sldId id="351"/>
            <p14:sldId id="352"/>
            <p14:sldId id="35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FF00"/>
    <a:srgbClr val="51F52B"/>
    <a:srgbClr val="B091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30C184-104F-4469-A750-5637E1229E2C}" type="datetimeFigureOut">
              <a:rPr lang="en-US" smtClean="0"/>
              <a:pPr/>
              <a:t>11/6/2013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F93A11-FE1C-46B9-A5A8-4EE9B9A43A7D}" type="slidenum">
              <a:rPr lang="en-US" smtClean="0"/>
              <a:pPr/>
              <a:t>‹#›</a:t>
            </a:fld>
            <a:endParaRPr lang="en-US"/>
          </a:p>
        </p:txBody>
      </p:sp>
    </p:spTree>
    <p:extLst>
      <p:ext uri="{BB962C8B-B14F-4D97-AF65-F5344CB8AC3E}">
        <p14:creationId xmlns:p14="http://schemas.microsoft.com/office/powerpoint/2010/main" val="3826966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7FA3427-0D09-4621-BF76-E6BD19D93522}" type="slidenum">
              <a:rPr lang="en-US" smtClean="0"/>
              <a:pPr/>
              <a:t>2</a:t>
            </a:fld>
            <a:endParaRPr lang="en-US"/>
          </a:p>
        </p:txBody>
      </p:sp>
    </p:spTree>
    <p:extLst>
      <p:ext uri="{BB962C8B-B14F-4D97-AF65-F5344CB8AC3E}">
        <p14:creationId xmlns:p14="http://schemas.microsoft.com/office/powerpoint/2010/main" val="2749300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F93A11-FE1C-46B9-A5A8-4EE9B9A43A7D}" type="slidenum">
              <a:rPr lang="en-US" smtClean="0"/>
              <a:pPr/>
              <a:t>13</a:t>
            </a:fld>
            <a:endParaRPr lang="en-US"/>
          </a:p>
        </p:txBody>
      </p:sp>
    </p:spTree>
    <p:extLst>
      <p:ext uri="{BB962C8B-B14F-4D97-AF65-F5344CB8AC3E}">
        <p14:creationId xmlns:p14="http://schemas.microsoft.com/office/powerpoint/2010/main" val="2614406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F93A11-FE1C-46B9-A5A8-4EE9B9A43A7D}" type="slidenum">
              <a:rPr lang="en-US" smtClean="0"/>
              <a:pPr/>
              <a:t>14</a:t>
            </a:fld>
            <a:endParaRPr lang="en-US"/>
          </a:p>
        </p:txBody>
      </p:sp>
    </p:spTree>
    <p:extLst>
      <p:ext uri="{BB962C8B-B14F-4D97-AF65-F5344CB8AC3E}">
        <p14:creationId xmlns:p14="http://schemas.microsoft.com/office/powerpoint/2010/main" val="3457322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FA3427-0D09-4621-BF76-E6BD19D93522}"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3029441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FA3427-0D09-4621-BF76-E6BD19D93522}"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764636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6C3884-00C3-4487-BFAA-3EE15CFD5BC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D7A3A-3989-418C-BB99-3B3F1E444D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C3884-00C3-4487-BFAA-3EE15CFD5BC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D7A3A-3989-418C-BB99-3B3F1E444D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C3884-00C3-4487-BFAA-3EE15CFD5BC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D7A3A-3989-418C-BB99-3B3F1E444D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C3884-00C3-4487-BFAA-3EE15CFD5BC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D7A3A-3989-418C-BB99-3B3F1E444D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6C3884-00C3-4487-BFAA-3EE15CFD5BC5}"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D7A3A-3989-418C-BB99-3B3F1E444D7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6C3884-00C3-4487-BFAA-3EE15CFD5BC5}"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D7A3A-3989-418C-BB99-3B3F1E444D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6C3884-00C3-4487-BFAA-3EE15CFD5BC5}" type="datetimeFigureOut">
              <a:rPr lang="en-US" smtClean="0"/>
              <a:pPr/>
              <a:t>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D7A3A-3989-418C-BB99-3B3F1E444D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6C3884-00C3-4487-BFAA-3EE15CFD5BC5}" type="datetimeFigureOut">
              <a:rPr lang="en-US" smtClean="0"/>
              <a:pPr/>
              <a:t>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FD7A3A-3989-418C-BB99-3B3F1E444D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C3884-00C3-4487-BFAA-3EE15CFD5BC5}" type="datetimeFigureOut">
              <a:rPr lang="en-US" smtClean="0"/>
              <a:pPr/>
              <a:t>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D7A3A-3989-418C-BB99-3B3F1E444D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6C3884-00C3-4487-BFAA-3EE15CFD5BC5}"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D7A3A-3989-418C-BB99-3B3F1E444D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6C3884-00C3-4487-BFAA-3EE15CFD5BC5}"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D7A3A-3989-418C-BB99-3B3F1E444D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6C3884-00C3-4487-BFAA-3EE15CFD5BC5}" type="datetimeFigureOut">
              <a:rPr lang="en-US" smtClean="0"/>
              <a:pPr/>
              <a:t>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FD7A3A-3989-418C-BB99-3B3F1E444D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docid=6zijPJdakK5O8M&amp;tbnid=72A_7LkEjXnl8M:&amp;ved=0CAUQjRw&amp;url=http://cuartoaciido.blogspot.com/2009/03/teoria-de-gilbert-n-lewis.html&amp;ei=Gkx0Uo3vKom4yQHS2YGoAg&amp;bvm=bv.55819444,d.aWc&amp;psig=AFQjCNEn4vOQoQx8QahQkenY1RO6yUCTpA&amp;ust=1383439690299350"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7.xml"/><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4.xml"/><Relationship Id="rId7" Type="http://schemas.openxmlformats.org/officeDocument/2006/relationships/image" Target="../media/image10.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13.wmf"/><Relationship Id="rId10" Type="http://schemas.openxmlformats.org/officeDocument/2006/relationships/image" Target="../media/image14.png"/><Relationship Id="rId4" Type="http://schemas.openxmlformats.org/officeDocument/2006/relationships/image" Target="../media/image12.jpeg"/><Relationship Id="rId9" Type="http://schemas.openxmlformats.org/officeDocument/2006/relationships/image" Target="../media/image11.wmf"/></Relationships>
</file>

<file path=ppt/slides/_rels/slide16.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notesSlide" Target="../notesSlides/notesSlide5.xml"/><Relationship Id="rId7" Type="http://schemas.openxmlformats.org/officeDocument/2006/relationships/image" Target="../media/image15.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17.wmf"/><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hyperlink" Target="http://www.google.com/url?sa=i&amp;rct=j&amp;q=&amp;esrc=s&amp;frm=1&amp;source=images&amp;cd=&amp;cad=rja&amp;docid=JRMWI9WMdbKSDM&amp;tbnid=wdUbtCjRRnu1yM:&amp;ved=&amp;url=http://pages.pomona.edu/~wes04747/chem164/MolZoo/MolZoo.htm&amp;ei=dFclUvrqCIPH2wWY3YDwDw&amp;psig=AFQjCNFJ4jO2LA18KsTFPCMydArkS8hwCw&amp;ust=1378265332390880" TargetMode="Externa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2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hyperlink" Target="http://www.google.com/url?sa=i&amp;rct=j&amp;q=&amp;esrc=s&amp;frm=1&amp;source=images&amp;cd=&amp;cad=rja&amp;docid=oEXQ3o-Xd-2J4M&amp;tbnid=w6tss_y1ASRTiM:&amp;ved=&amp;url=http://academictree.org/chemistry/peopleinfo.php?pid=68119&amp;ei=ZlklUszKHKHF2AWg_4FA&amp;bvm=bv.51495398,d.b2I&amp;psig=AFQjCNFWorlHk0TnJA_KcE4zdpIn2BeXWg&amp;ust=1378265830993355" TargetMode="Externa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com/url?sa=i&amp;rct=j&amp;q=&amp;esrc=s&amp;frm=1&amp;source=images&amp;cd=&amp;cad=rja&amp;docid=aPYkNbBl7j8TmM&amp;tbnid=lJZDN350JiiO_M:&amp;ved=0CAUQjRw&amp;url=http://izquotes.com/quote/143007&amp;ei=g050Uob0G8rayAHBp4DgBA&amp;bvm=bv.55819444,d.aWc&amp;psig=AFQjCNH6vWbpwDsK2aTZuOqBbx010LMouw&amp;ust=1383440172534000"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https://encrypted-tbn3.gstatic.com/images?q=tbn:ANd9GcTysj16FONe3nSOqZWhdeZXiooKOtvWiIcXKFFK1JVvNHFoTyU9zQ">
            <a:hlinkClick r:id="rId2"/>
          </p:cNvPr>
          <p:cNvPicPr>
            <a:picLocks noChangeAspect="1" noChangeArrowheads="1"/>
          </p:cNvPicPr>
          <p:nvPr/>
        </p:nvPicPr>
        <p:blipFill>
          <a:blip r:embed="rId3" cstate="print"/>
          <a:srcRect/>
          <a:stretch>
            <a:fillRect/>
          </a:stretch>
        </p:blipFill>
        <p:spPr bwMode="auto">
          <a:xfrm>
            <a:off x="2133600" y="2362200"/>
            <a:ext cx="2838450" cy="3810000"/>
          </a:xfrm>
          <a:prstGeom prst="rect">
            <a:avLst/>
          </a:prstGeom>
          <a:noFill/>
        </p:spPr>
      </p:pic>
      <p:sp>
        <p:nvSpPr>
          <p:cNvPr id="3" name="TextBox 2"/>
          <p:cNvSpPr txBox="1"/>
          <p:nvPr/>
        </p:nvSpPr>
        <p:spPr>
          <a:xfrm>
            <a:off x="152400" y="0"/>
            <a:ext cx="8991600" cy="1323439"/>
          </a:xfrm>
          <a:prstGeom prst="rect">
            <a:avLst/>
          </a:prstGeom>
          <a:noFill/>
        </p:spPr>
        <p:txBody>
          <a:bodyPr wrap="square" rtlCol="0">
            <a:spAutoFit/>
          </a:bodyPr>
          <a:lstStyle/>
          <a:p>
            <a:r>
              <a:rPr lang="en-US" sz="4000" b="1" dirty="0" smtClean="0"/>
              <a:t>LEWIS MODEL HAS  INCONSISTENCIES</a:t>
            </a:r>
          </a:p>
          <a:p>
            <a:r>
              <a:rPr lang="en-US" sz="4000" b="1" dirty="0" smtClean="0"/>
              <a:t>WHICH HE DOESN’T BOTHER TO ADDRESS </a:t>
            </a:r>
            <a:endParaRPr lang="en-US" sz="4000" b="1" dirty="0"/>
          </a:p>
        </p:txBody>
      </p:sp>
      <p:sp>
        <p:nvSpPr>
          <p:cNvPr id="5" name="Freeform 4"/>
          <p:cNvSpPr/>
          <p:nvPr/>
        </p:nvSpPr>
        <p:spPr>
          <a:xfrm>
            <a:off x="2209800" y="1295400"/>
            <a:ext cx="3124200" cy="1329864"/>
          </a:xfrm>
          <a:custGeom>
            <a:avLst/>
            <a:gdLst>
              <a:gd name="connsiteX0" fmla="*/ 932580 w 2718687"/>
              <a:gd name="connsiteY0" fmla="*/ 1102408 h 1177464"/>
              <a:gd name="connsiteX1" fmla="*/ 924035 w 2718687"/>
              <a:gd name="connsiteY1" fmla="*/ 1076770 h 1177464"/>
              <a:gd name="connsiteX2" fmla="*/ 889851 w 2718687"/>
              <a:gd name="connsiteY2" fmla="*/ 1025496 h 1177464"/>
              <a:gd name="connsiteX3" fmla="*/ 864214 w 2718687"/>
              <a:gd name="connsiteY3" fmla="*/ 974221 h 1177464"/>
              <a:gd name="connsiteX4" fmla="*/ 855668 w 2718687"/>
              <a:gd name="connsiteY4" fmla="*/ 948583 h 1177464"/>
              <a:gd name="connsiteX5" fmla="*/ 830031 w 2718687"/>
              <a:gd name="connsiteY5" fmla="*/ 940038 h 1177464"/>
              <a:gd name="connsiteX6" fmla="*/ 812939 w 2718687"/>
              <a:gd name="connsiteY6" fmla="*/ 914400 h 1177464"/>
              <a:gd name="connsiteX7" fmla="*/ 770210 w 2718687"/>
              <a:gd name="connsiteY7" fmla="*/ 905854 h 1177464"/>
              <a:gd name="connsiteX8" fmla="*/ 736027 w 2718687"/>
              <a:gd name="connsiteY8" fmla="*/ 888763 h 1177464"/>
              <a:gd name="connsiteX9" fmla="*/ 718936 w 2718687"/>
              <a:gd name="connsiteY9" fmla="*/ 863125 h 1177464"/>
              <a:gd name="connsiteX10" fmla="*/ 659115 w 2718687"/>
              <a:gd name="connsiteY10" fmla="*/ 837488 h 1177464"/>
              <a:gd name="connsiteX11" fmla="*/ 633478 w 2718687"/>
              <a:gd name="connsiteY11" fmla="*/ 820396 h 1177464"/>
              <a:gd name="connsiteX12" fmla="*/ 607840 w 2718687"/>
              <a:gd name="connsiteY12" fmla="*/ 811851 h 1177464"/>
              <a:gd name="connsiteX13" fmla="*/ 573657 w 2718687"/>
              <a:gd name="connsiteY13" fmla="*/ 794759 h 1177464"/>
              <a:gd name="connsiteX14" fmla="*/ 522382 w 2718687"/>
              <a:gd name="connsiteY14" fmla="*/ 786213 h 1177464"/>
              <a:gd name="connsiteX15" fmla="*/ 471108 w 2718687"/>
              <a:gd name="connsiteY15" fmla="*/ 769122 h 1177464"/>
              <a:gd name="connsiteX16" fmla="*/ 445470 w 2718687"/>
              <a:gd name="connsiteY16" fmla="*/ 760576 h 1177464"/>
              <a:gd name="connsiteX17" fmla="*/ 325829 w 2718687"/>
              <a:gd name="connsiteY17" fmla="*/ 743484 h 1177464"/>
              <a:gd name="connsiteX18" fmla="*/ 291646 w 2718687"/>
              <a:gd name="connsiteY18" fmla="*/ 734939 h 1177464"/>
              <a:gd name="connsiteX19" fmla="*/ 257463 w 2718687"/>
              <a:gd name="connsiteY19" fmla="*/ 709301 h 1177464"/>
              <a:gd name="connsiteX20" fmla="*/ 240371 w 2718687"/>
              <a:gd name="connsiteY20" fmla="*/ 683664 h 1177464"/>
              <a:gd name="connsiteX21" fmla="*/ 206188 w 2718687"/>
              <a:gd name="connsiteY21" fmla="*/ 666572 h 1177464"/>
              <a:gd name="connsiteX22" fmla="*/ 180551 w 2718687"/>
              <a:gd name="connsiteY22" fmla="*/ 640935 h 1177464"/>
              <a:gd name="connsiteX23" fmla="*/ 146367 w 2718687"/>
              <a:gd name="connsiteY23" fmla="*/ 615297 h 1177464"/>
              <a:gd name="connsiteX24" fmla="*/ 103638 w 2718687"/>
              <a:gd name="connsiteY24" fmla="*/ 555477 h 1177464"/>
              <a:gd name="connsiteX25" fmla="*/ 78001 w 2718687"/>
              <a:gd name="connsiteY25" fmla="*/ 529839 h 1177464"/>
              <a:gd name="connsiteX26" fmla="*/ 43818 w 2718687"/>
              <a:gd name="connsiteY26" fmla="*/ 478565 h 1177464"/>
              <a:gd name="connsiteX27" fmla="*/ 26726 w 2718687"/>
              <a:gd name="connsiteY27" fmla="*/ 444382 h 1177464"/>
              <a:gd name="connsiteX28" fmla="*/ 18180 w 2718687"/>
              <a:gd name="connsiteY28" fmla="*/ 247828 h 1177464"/>
              <a:gd name="connsiteX29" fmla="*/ 60909 w 2718687"/>
              <a:gd name="connsiteY29" fmla="*/ 188008 h 1177464"/>
              <a:gd name="connsiteX30" fmla="*/ 78001 w 2718687"/>
              <a:gd name="connsiteY30" fmla="*/ 153824 h 1177464"/>
              <a:gd name="connsiteX31" fmla="*/ 129276 w 2718687"/>
              <a:gd name="connsiteY31" fmla="*/ 119641 h 1177464"/>
              <a:gd name="connsiteX32" fmla="*/ 154913 w 2718687"/>
              <a:gd name="connsiteY32" fmla="*/ 102550 h 1177464"/>
              <a:gd name="connsiteX33" fmla="*/ 180551 w 2718687"/>
              <a:gd name="connsiteY33" fmla="*/ 85458 h 1177464"/>
              <a:gd name="connsiteX34" fmla="*/ 214734 w 2718687"/>
              <a:gd name="connsiteY34" fmla="*/ 68367 h 1177464"/>
              <a:gd name="connsiteX35" fmla="*/ 240371 w 2718687"/>
              <a:gd name="connsiteY35" fmla="*/ 51275 h 1177464"/>
              <a:gd name="connsiteX36" fmla="*/ 360012 w 2718687"/>
              <a:gd name="connsiteY36" fmla="*/ 34183 h 1177464"/>
              <a:gd name="connsiteX37" fmla="*/ 402741 w 2718687"/>
              <a:gd name="connsiteY37" fmla="*/ 17092 h 1177464"/>
              <a:gd name="connsiteX38" fmla="*/ 479653 w 2718687"/>
              <a:gd name="connsiteY38" fmla="*/ 8546 h 1177464"/>
              <a:gd name="connsiteX39" fmla="*/ 530928 w 2718687"/>
              <a:gd name="connsiteY39" fmla="*/ 0 h 1177464"/>
              <a:gd name="connsiteX40" fmla="*/ 941126 w 2718687"/>
              <a:gd name="connsiteY40" fmla="*/ 8546 h 1177464"/>
              <a:gd name="connsiteX41" fmla="*/ 1009493 w 2718687"/>
              <a:gd name="connsiteY41" fmla="*/ 17092 h 1177464"/>
              <a:gd name="connsiteX42" fmla="*/ 1086405 w 2718687"/>
              <a:gd name="connsiteY42" fmla="*/ 25638 h 1177464"/>
              <a:gd name="connsiteX43" fmla="*/ 1163317 w 2718687"/>
              <a:gd name="connsiteY43" fmla="*/ 42729 h 1177464"/>
              <a:gd name="connsiteX44" fmla="*/ 1308595 w 2718687"/>
              <a:gd name="connsiteY44" fmla="*/ 68367 h 1177464"/>
              <a:gd name="connsiteX45" fmla="*/ 1368416 w 2718687"/>
              <a:gd name="connsiteY45" fmla="*/ 76912 h 1177464"/>
              <a:gd name="connsiteX46" fmla="*/ 1411145 w 2718687"/>
              <a:gd name="connsiteY46" fmla="*/ 85458 h 1177464"/>
              <a:gd name="connsiteX47" fmla="*/ 1445328 w 2718687"/>
              <a:gd name="connsiteY47" fmla="*/ 94004 h 1177464"/>
              <a:gd name="connsiteX48" fmla="*/ 1530786 w 2718687"/>
              <a:gd name="connsiteY48" fmla="*/ 102550 h 1177464"/>
              <a:gd name="connsiteX49" fmla="*/ 1573515 w 2718687"/>
              <a:gd name="connsiteY49" fmla="*/ 111096 h 1177464"/>
              <a:gd name="connsiteX50" fmla="*/ 1658973 w 2718687"/>
              <a:gd name="connsiteY50" fmla="*/ 119641 h 1177464"/>
              <a:gd name="connsiteX51" fmla="*/ 1752977 w 2718687"/>
              <a:gd name="connsiteY51" fmla="*/ 136733 h 1177464"/>
              <a:gd name="connsiteX52" fmla="*/ 1821343 w 2718687"/>
              <a:gd name="connsiteY52" fmla="*/ 145279 h 1177464"/>
              <a:gd name="connsiteX53" fmla="*/ 1881164 w 2718687"/>
              <a:gd name="connsiteY53" fmla="*/ 153824 h 1177464"/>
              <a:gd name="connsiteX54" fmla="*/ 1915347 w 2718687"/>
              <a:gd name="connsiteY54" fmla="*/ 170916 h 1177464"/>
              <a:gd name="connsiteX55" fmla="*/ 1949530 w 2718687"/>
              <a:gd name="connsiteY55" fmla="*/ 179462 h 1177464"/>
              <a:gd name="connsiteX56" fmla="*/ 1975167 w 2718687"/>
              <a:gd name="connsiteY56" fmla="*/ 188008 h 1177464"/>
              <a:gd name="connsiteX57" fmla="*/ 2034988 w 2718687"/>
              <a:gd name="connsiteY57" fmla="*/ 205099 h 1177464"/>
              <a:gd name="connsiteX58" fmla="*/ 2086263 w 2718687"/>
              <a:gd name="connsiteY58" fmla="*/ 222191 h 1177464"/>
              <a:gd name="connsiteX59" fmla="*/ 2120446 w 2718687"/>
              <a:gd name="connsiteY59" fmla="*/ 239282 h 1177464"/>
              <a:gd name="connsiteX60" fmla="*/ 2240087 w 2718687"/>
              <a:gd name="connsiteY60" fmla="*/ 247828 h 1177464"/>
              <a:gd name="connsiteX61" fmla="*/ 2351182 w 2718687"/>
              <a:gd name="connsiteY61" fmla="*/ 273466 h 1177464"/>
              <a:gd name="connsiteX62" fmla="*/ 2411003 w 2718687"/>
              <a:gd name="connsiteY62" fmla="*/ 290557 h 1177464"/>
              <a:gd name="connsiteX63" fmla="*/ 2462278 w 2718687"/>
              <a:gd name="connsiteY63" fmla="*/ 307649 h 1177464"/>
              <a:gd name="connsiteX64" fmla="*/ 2487915 w 2718687"/>
              <a:gd name="connsiteY64" fmla="*/ 316195 h 1177464"/>
              <a:gd name="connsiteX65" fmla="*/ 2513552 w 2718687"/>
              <a:gd name="connsiteY65" fmla="*/ 341832 h 1177464"/>
              <a:gd name="connsiteX66" fmla="*/ 2556281 w 2718687"/>
              <a:gd name="connsiteY66" fmla="*/ 367469 h 1177464"/>
              <a:gd name="connsiteX67" fmla="*/ 2616102 w 2718687"/>
              <a:gd name="connsiteY67" fmla="*/ 435836 h 1177464"/>
              <a:gd name="connsiteX68" fmla="*/ 2650285 w 2718687"/>
              <a:gd name="connsiteY68" fmla="*/ 495656 h 1177464"/>
              <a:gd name="connsiteX69" fmla="*/ 2658831 w 2718687"/>
              <a:gd name="connsiteY69" fmla="*/ 521294 h 1177464"/>
              <a:gd name="connsiteX70" fmla="*/ 2693014 w 2718687"/>
              <a:gd name="connsiteY70" fmla="*/ 598206 h 1177464"/>
              <a:gd name="connsiteX71" fmla="*/ 2710106 w 2718687"/>
              <a:gd name="connsiteY71" fmla="*/ 683664 h 1177464"/>
              <a:gd name="connsiteX72" fmla="*/ 2684468 w 2718687"/>
              <a:gd name="connsiteY72" fmla="*/ 777667 h 1177464"/>
              <a:gd name="connsiteX73" fmla="*/ 2675922 w 2718687"/>
              <a:gd name="connsiteY73" fmla="*/ 811851 h 1177464"/>
              <a:gd name="connsiteX74" fmla="*/ 2650285 w 2718687"/>
              <a:gd name="connsiteY74" fmla="*/ 820396 h 1177464"/>
              <a:gd name="connsiteX75" fmla="*/ 2556281 w 2718687"/>
              <a:gd name="connsiteY75" fmla="*/ 888763 h 1177464"/>
              <a:gd name="connsiteX76" fmla="*/ 2522098 w 2718687"/>
              <a:gd name="connsiteY76" fmla="*/ 905854 h 1177464"/>
              <a:gd name="connsiteX77" fmla="*/ 2436640 w 2718687"/>
              <a:gd name="connsiteY77" fmla="*/ 897309 h 1177464"/>
              <a:gd name="connsiteX78" fmla="*/ 2402457 w 2718687"/>
              <a:gd name="connsiteY78" fmla="*/ 880217 h 1177464"/>
              <a:gd name="connsiteX79" fmla="*/ 2351182 w 2718687"/>
              <a:gd name="connsiteY79" fmla="*/ 863125 h 1177464"/>
              <a:gd name="connsiteX80" fmla="*/ 2291362 w 2718687"/>
              <a:gd name="connsiteY80" fmla="*/ 846034 h 1177464"/>
              <a:gd name="connsiteX81" fmla="*/ 2265724 w 2718687"/>
              <a:gd name="connsiteY81" fmla="*/ 828942 h 1177464"/>
              <a:gd name="connsiteX82" fmla="*/ 2222995 w 2718687"/>
              <a:gd name="connsiteY82" fmla="*/ 820396 h 1177464"/>
              <a:gd name="connsiteX83" fmla="*/ 2188812 w 2718687"/>
              <a:gd name="connsiteY83" fmla="*/ 811851 h 1177464"/>
              <a:gd name="connsiteX84" fmla="*/ 2111900 w 2718687"/>
              <a:gd name="connsiteY84" fmla="*/ 794759 h 1177464"/>
              <a:gd name="connsiteX85" fmla="*/ 2086263 w 2718687"/>
              <a:gd name="connsiteY85" fmla="*/ 786213 h 1177464"/>
              <a:gd name="connsiteX86" fmla="*/ 2043534 w 2718687"/>
              <a:gd name="connsiteY86" fmla="*/ 769122 h 1177464"/>
              <a:gd name="connsiteX87" fmla="*/ 1983713 w 2718687"/>
              <a:gd name="connsiteY87" fmla="*/ 760576 h 1177464"/>
              <a:gd name="connsiteX88" fmla="*/ 1949530 w 2718687"/>
              <a:gd name="connsiteY88" fmla="*/ 752030 h 1177464"/>
              <a:gd name="connsiteX89" fmla="*/ 1898255 w 2718687"/>
              <a:gd name="connsiteY89" fmla="*/ 734939 h 1177464"/>
              <a:gd name="connsiteX90" fmla="*/ 1812797 w 2718687"/>
              <a:gd name="connsiteY90" fmla="*/ 726393 h 1177464"/>
              <a:gd name="connsiteX91" fmla="*/ 1787160 w 2718687"/>
              <a:gd name="connsiteY91" fmla="*/ 717847 h 1177464"/>
              <a:gd name="connsiteX92" fmla="*/ 1394053 w 2718687"/>
              <a:gd name="connsiteY92" fmla="*/ 734939 h 1177464"/>
              <a:gd name="connsiteX93" fmla="*/ 1368416 w 2718687"/>
              <a:gd name="connsiteY93" fmla="*/ 752030 h 1177464"/>
              <a:gd name="connsiteX94" fmla="*/ 1342779 w 2718687"/>
              <a:gd name="connsiteY94" fmla="*/ 760576 h 1177464"/>
              <a:gd name="connsiteX95" fmla="*/ 1291504 w 2718687"/>
              <a:gd name="connsiteY95" fmla="*/ 794759 h 1177464"/>
              <a:gd name="connsiteX96" fmla="*/ 1248775 w 2718687"/>
              <a:gd name="connsiteY96" fmla="*/ 828942 h 1177464"/>
              <a:gd name="connsiteX97" fmla="*/ 1197500 w 2718687"/>
              <a:gd name="connsiteY97" fmla="*/ 863125 h 1177464"/>
              <a:gd name="connsiteX98" fmla="*/ 1163317 w 2718687"/>
              <a:gd name="connsiteY98" fmla="*/ 880217 h 1177464"/>
              <a:gd name="connsiteX99" fmla="*/ 1112042 w 2718687"/>
              <a:gd name="connsiteY99" fmla="*/ 922946 h 1177464"/>
              <a:gd name="connsiteX100" fmla="*/ 1086405 w 2718687"/>
              <a:gd name="connsiteY100" fmla="*/ 940038 h 1177464"/>
              <a:gd name="connsiteX101" fmla="*/ 992401 w 2718687"/>
              <a:gd name="connsiteY101" fmla="*/ 1051133 h 1177464"/>
              <a:gd name="connsiteX102" fmla="*/ 983855 w 2718687"/>
              <a:gd name="connsiteY102" fmla="*/ 1076770 h 1177464"/>
              <a:gd name="connsiteX103" fmla="*/ 958218 w 2718687"/>
              <a:gd name="connsiteY103" fmla="*/ 1093862 h 1177464"/>
              <a:gd name="connsiteX104" fmla="*/ 932580 w 2718687"/>
              <a:gd name="connsiteY104" fmla="*/ 1119499 h 1177464"/>
              <a:gd name="connsiteX105" fmla="*/ 906943 w 2718687"/>
              <a:gd name="connsiteY105" fmla="*/ 1153682 h 11774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718687" h="1177464">
                <a:moveTo>
                  <a:pt x="932580" y="1102408"/>
                </a:moveTo>
                <a:cubicBezTo>
                  <a:pt x="929732" y="1093862"/>
                  <a:pt x="928410" y="1084645"/>
                  <a:pt x="924035" y="1076770"/>
                </a:cubicBezTo>
                <a:cubicBezTo>
                  <a:pt x="914059" y="1058814"/>
                  <a:pt x="889851" y="1025496"/>
                  <a:pt x="889851" y="1025496"/>
                </a:cubicBezTo>
                <a:cubicBezTo>
                  <a:pt x="868375" y="961061"/>
                  <a:pt x="897344" y="1040479"/>
                  <a:pt x="864214" y="974221"/>
                </a:cubicBezTo>
                <a:cubicBezTo>
                  <a:pt x="860185" y="966164"/>
                  <a:pt x="862038" y="954953"/>
                  <a:pt x="855668" y="948583"/>
                </a:cubicBezTo>
                <a:cubicBezTo>
                  <a:pt x="849298" y="942213"/>
                  <a:pt x="838577" y="942886"/>
                  <a:pt x="830031" y="940038"/>
                </a:cubicBezTo>
                <a:cubicBezTo>
                  <a:pt x="824334" y="931492"/>
                  <a:pt x="821857" y="919496"/>
                  <a:pt x="812939" y="914400"/>
                </a:cubicBezTo>
                <a:cubicBezTo>
                  <a:pt x="800328" y="907193"/>
                  <a:pt x="783990" y="910447"/>
                  <a:pt x="770210" y="905854"/>
                </a:cubicBezTo>
                <a:cubicBezTo>
                  <a:pt x="758125" y="901826"/>
                  <a:pt x="747421" y="894460"/>
                  <a:pt x="736027" y="888763"/>
                </a:cubicBezTo>
                <a:cubicBezTo>
                  <a:pt x="730330" y="880217"/>
                  <a:pt x="726826" y="869700"/>
                  <a:pt x="718936" y="863125"/>
                </a:cubicBezTo>
                <a:cubicBezTo>
                  <a:pt x="692265" y="840899"/>
                  <a:pt x="685828" y="850845"/>
                  <a:pt x="659115" y="837488"/>
                </a:cubicBezTo>
                <a:cubicBezTo>
                  <a:pt x="649929" y="832895"/>
                  <a:pt x="642664" y="824989"/>
                  <a:pt x="633478" y="820396"/>
                </a:cubicBezTo>
                <a:cubicBezTo>
                  <a:pt x="625421" y="816367"/>
                  <a:pt x="616120" y="815399"/>
                  <a:pt x="607840" y="811851"/>
                </a:cubicBezTo>
                <a:cubicBezTo>
                  <a:pt x="596131" y="806833"/>
                  <a:pt x="585859" y="798420"/>
                  <a:pt x="573657" y="794759"/>
                </a:cubicBezTo>
                <a:cubicBezTo>
                  <a:pt x="557060" y="789780"/>
                  <a:pt x="539474" y="789062"/>
                  <a:pt x="522382" y="786213"/>
                </a:cubicBezTo>
                <a:lnTo>
                  <a:pt x="471108" y="769122"/>
                </a:lnTo>
                <a:cubicBezTo>
                  <a:pt x="462562" y="766273"/>
                  <a:pt x="454409" y="761693"/>
                  <a:pt x="445470" y="760576"/>
                </a:cubicBezTo>
                <a:cubicBezTo>
                  <a:pt x="403452" y="755324"/>
                  <a:pt x="366906" y="751699"/>
                  <a:pt x="325829" y="743484"/>
                </a:cubicBezTo>
                <a:cubicBezTo>
                  <a:pt x="314312" y="741181"/>
                  <a:pt x="303040" y="737787"/>
                  <a:pt x="291646" y="734939"/>
                </a:cubicBezTo>
                <a:cubicBezTo>
                  <a:pt x="280252" y="726393"/>
                  <a:pt x="267534" y="719372"/>
                  <a:pt x="257463" y="709301"/>
                </a:cubicBezTo>
                <a:cubicBezTo>
                  <a:pt x="250200" y="702038"/>
                  <a:pt x="248261" y="690239"/>
                  <a:pt x="240371" y="683664"/>
                </a:cubicBezTo>
                <a:cubicBezTo>
                  <a:pt x="230584" y="675509"/>
                  <a:pt x="216554" y="673977"/>
                  <a:pt x="206188" y="666572"/>
                </a:cubicBezTo>
                <a:cubicBezTo>
                  <a:pt x="196354" y="659547"/>
                  <a:pt x="189727" y="648800"/>
                  <a:pt x="180551" y="640935"/>
                </a:cubicBezTo>
                <a:cubicBezTo>
                  <a:pt x="169737" y="631666"/>
                  <a:pt x="156439" y="625369"/>
                  <a:pt x="146367" y="615297"/>
                </a:cubicBezTo>
                <a:cubicBezTo>
                  <a:pt x="115592" y="584522"/>
                  <a:pt x="127892" y="584582"/>
                  <a:pt x="103638" y="555477"/>
                </a:cubicBezTo>
                <a:cubicBezTo>
                  <a:pt x="95901" y="546193"/>
                  <a:pt x="86547" y="538385"/>
                  <a:pt x="78001" y="529839"/>
                </a:cubicBezTo>
                <a:cubicBezTo>
                  <a:pt x="59669" y="474845"/>
                  <a:pt x="83826" y="534576"/>
                  <a:pt x="43818" y="478565"/>
                </a:cubicBezTo>
                <a:cubicBezTo>
                  <a:pt x="36413" y="468199"/>
                  <a:pt x="32423" y="455776"/>
                  <a:pt x="26726" y="444382"/>
                </a:cubicBezTo>
                <a:cubicBezTo>
                  <a:pt x="8145" y="351473"/>
                  <a:pt x="0" y="350851"/>
                  <a:pt x="18180" y="247828"/>
                </a:cubicBezTo>
                <a:cubicBezTo>
                  <a:pt x="24767" y="210501"/>
                  <a:pt x="41357" y="215381"/>
                  <a:pt x="60909" y="188008"/>
                </a:cubicBezTo>
                <a:cubicBezTo>
                  <a:pt x="68314" y="177641"/>
                  <a:pt x="68993" y="162832"/>
                  <a:pt x="78001" y="153824"/>
                </a:cubicBezTo>
                <a:cubicBezTo>
                  <a:pt x="92526" y="139299"/>
                  <a:pt x="112184" y="131035"/>
                  <a:pt x="129276" y="119641"/>
                </a:cubicBezTo>
                <a:lnTo>
                  <a:pt x="154913" y="102550"/>
                </a:lnTo>
                <a:cubicBezTo>
                  <a:pt x="163459" y="96853"/>
                  <a:pt x="171364" y="90051"/>
                  <a:pt x="180551" y="85458"/>
                </a:cubicBezTo>
                <a:cubicBezTo>
                  <a:pt x="191945" y="79761"/>
                  <a:pt x="203673" y="74687"/>
                  <a:pt x="214734" y="68367"/>
                </a:cubicBezTo>
                <a:cubicBezTo>
                  <a:pt x="223651" y="63271"/>
                  <a:pt x="230627" y="54523"/>
                  <a:pt x="240371" y="51275"/>
                </a:cubicBezTo>
                <a:cubicBezTo>
                  <a:pt x="255156" y="46346"/>
                  <a:pt x="352842" y="35079"/>
                  <a:pt x="360012" y="34183"/>
                </a:cubicBezTo>
                <a:cubicBezTo>
                  <a:pt x="374255" y="28486"/>
                  <a:pt x="387741" y="20306"/>
                  <a:pt x="402741" y="17092"/>
                </a:cubicBezTo>
                <a:cubicBezTo>
                  <a:pt x="427964" y="11687"/>
                  <a:pt x="454084" y="11955"/>
                  <a:pt x="479653" y="8546"/>
                </a:cubicBezTo>
                <a:cubicBezTo>
                  <a:pt x="496828" y="6256"/>
                  <a:pt x="513836" y="2849"/>
                  <a:pt x="530928" y="0"/>
                </a:cubicBezTo>
                <a:lnTo>
                  <a:pt x="941126" y="8546"/>
                </a:lnTo>
                <a:cubicBezTo>
                  <a:pt x="964078" y="9366"/>
                  <a:pt x="986684" y="14409"/>
                  <a:pt x="1009493" y="17092"/>
                </a:cubicBezTo>
                <a:lnTo>
                  <a:pt x="1086405" y="25638"/>
                </a:lnTo>
                <a:cubicBezTo>
                  <a:pt x="1131609" y="40705"/>
                  <a:pt x="1097139" y="30696"/>
                  <a:pt x="1163317" y="42729"/>
                </a:cubicBezTo>
                <a:cubicBezTo>
                  <a:pt x="1280343" y="64007"/>
                  <a:pt x="1095532" y="34726"/>
                  <a:pt x="1308595" y="68367"/>
                </a:cubicBezTo>
                <a:cubicBezTo>
                  <a:pt x="1328491" y="71508"/>
                  <a:pt x="1348547" y="73601"/>
                  <a:pt x="1368416" y="76912"/>
                </a:cubicBezTo>
                <a:cubicBezTo>
                  <a:pt x="1382743" y="79300"/>
                  <a:pt x="1396966" y="82307"/>
                  <a:pt x="1411145" y="85458"/>
                </a:cubicBezTo>
                <a:cubicBezTo>
                  <a:pt x="1422610" y="88006"/>
                  <a:pt x="1433701" y="92343"/>
                  <a:pt x="1445328" y="94004"/>
                </a:cubicBezTo>
                <a:cubicBezTo>
                  <a:pt x="1473668" y="98053"/>
                  <a:pt x="1502409" y="98766"/>
                  <a:pt x="1530786" y="102550"/>
                </a:cubicBezTo>
                <a:cubicBezTo>
                  <a:pt x="1545184" y="104470"/>
                  <a:pt x="1559117" y="109176"/>
                  <a:pt x="1573515" y="111096"/>
                </a:cubicBezTo>
                <a:cubicBezTo>
                  <a:pt x="1601892" y="114879"/>
                  <a:pt x="1630566" y="116090"/>
                  <a:pt x="1658973" y="119641"/>
                </a:cubicBezTo>
                <a:cubicBezTo>
                  <a:pt x="1743781" y="130242"/>
                  <a:pt x="1677158" y="125068"/>
                  <a:pt x="1752977" y="136733"/>
                </a:cubicBezTo>
                <a:cubicBezTo>
                  <a:pt x="1775676" y="140225"/>
                  <a:pt x="1798578" y="142244"/>
                  <a:pt x="1821343" y="145279"/>
                </a:cubicBezTo>
                <a:lnTo>
                  <a:pt x="1881164" y="153824"/>
                </a:lnTo>
                <a:cubicBezTo>
                  <a:pt x="1892558" y="159521"/>
                  <a:pt x="1903419" y="166443"/>
                  <a:pt x="1915347" y="170916"/>
                </a:cubicBezTo>
                <a:cubicBezTo>
                  <a:pt x="1926344" y="175040"/>
                  <a:pt x="1938237" y="176235"/>
                  <a:pt x="1949530" y="179462"/>
                </a:cubicBezTo>
                <a:cubicBezTo>
                  <a:pt x="1958191" y="181937"/>
                  <a:pt x="1966539" y="185420"/>
                  <a:pt x="1975167" y="188008"/>
                </a:cubicBezTo>
                <a:cubicBezTo>
                  <a:pt x="1995031" y="193967"/>
                  <a:pt x="2015167" y="199000"/>
                  <a:pt x="2034988" y="205099"/>
                </a:cubicBezTo>
                <a:cubicBezTo>
                  <a:pt x="2052208" y="210397"/>
                  <a:pt x="2069535" y="215500"/>
                  <a:pt x="2086263" y="222191"/>
                </a:cubicBezTo>
                <a:cubicBezTo>
                  <a:pt x="2098091" y="226922"/>
                  <a:pt x="2107880" y="237188"/>
                  <a:pt x="2120446" y="239282"/>
                </a:cubicBezTo>
                <a:cubicBezTo>
                  <a:pt x="2159884" y="245855"/>
                  <a:pt x="2200207" y="244979"/>
                  <a:pt x="2240087" y="247828"/>
                </a:cubicBezTo>
                <a:cubicBezTo>
                  <a:pt x="2310471" y="271290"/>
                  <a:pt x="2273527" y="262372"/>
                  <a:pt x="2351182" y="273466"/>
                </a:cubicBezTo>
                <a:cubicBezTo>
                  <a:pt x="2437411" y="302206"/>
                  <a:pt x="2303609" y="258338"/>
                  <a:pt x="2411003" y="290557"/>
                </a:cubicBezTo>
                <a:cubicBezTo>
                  <a:pt x="2428259" y="295734"/>
                  <a:pt x="2445186" y="301952"/>
                  <a:pt x="2462278" y="307649"/>
                </a:cubicBezTo>
                <a:lnTo>
                  <a:pt x="2487915" y="316195"/>
                </a:lnTo>
                <a:cubicBezTo>
                  <a:pt x="2496461" y="324741"/>
                  <a:pt x="2503884" y="334581"/>
                  <a:pt x="2513552" y="341832"/>
                </a:cubicBezTo>
                <a:cubicBezTo>
                  <a:pt x="2526840" y="351798"/>
                  <a:pt x="2544536" y="355724"/>
                  <a:pt x="2556281" y="367469"/>
                </a:cubicBezTo>
                <a:cubicBezTo>
                  <a:pt x="2655989" y="467176"/>
                  <a:pt x="2543460" y="387406"/>
                  <a:pt x="2616102" y="435836"/>
                </a:cubicBezTo>
                <a:cubicBezTo>
                  <a:pt x="2633265" y="461581"/>
                  <a:pt x="2637275" y="465300"/>
                  <a:pt x="2650285" y="495656"/>
                </a:cubicBezTo>
                <a:cubicBezTo>
                  <a:pt x="2653834" y="503936"/>
                  <a:pt x="2654802" y="513237"/>
                  <a:pt x="2658831" y="521294"/>
                </a:cubicBezTo>
                <a:cubicBezTo>
                  <a:pt x="2682700" y="569032"/>
                  <a:pt x="2678315" y="524714"/>
                  <a:pt x="2693014" y="598206"/>
                </a:cubicBezTo>
                <a:lnTo>
                  <a:pt x="2710106" y="683664"/>
                </a:lnTo>
                <a:cubicBezTo>
                  <a:pt x="2690476" y="840701"/>
                  <a:pt x="2718687" y="697824"/>
                  <a:pt x="2684468" y="777667"/>
                </a:cubicBezTo>
                <a:cubicBezTo>
                  <a:pt x="2679841" y="788463"/>
                  <a:pt x="2683259" y="802679"/>
                  <a:pt x="2675922" y="811851"/>
                </a:cubicBezTo>
                <a:cubicBezTo>
                  <a:pt x="2670295" y="818885"/>
                  <a:pt x="2658831" y="817548"/>
                  <a:pt x="2650285" y="820396"/>
                </a:cubicBezTo>
                <a:cubicBezTo>
                  <a:pt x="2646683" y="823097"/>
                  <a:pt x="2579306" y="875606"/>
                  <a:pt x="2556281" y="888763"/>
                </a:cubicBezTo>
                <a:cubicBezTo>
                  <a:pt x="2545220" y="895083"/>
                  <a:pt x="2533492" y="900157"/>
                  <a:pt x="2522098" y="905854"/>
                </a:cubicBezTo>
                <a:cubicBezTo>
                  <a:pt x="2493612" y="903006"/>
                  <a:pt x="2464633" y="903307"/>
                  <a:pt x="2436640" y="897309"/>
                </a:cubicBezTo>
                <a:cubicBezTo>
                  <a:pt x="2424183" y="894640"/>
                  <a:pt x="2414285" y="884948"/>
                  <a:pt x="2402457" y="880217"/>
                </a:cubicBezTo>
                <a:cubicBezTo>
                  <a:pt x="2385729" y="873526"/>
                  <a:pt x="2368438" y="868302"/>
                  <a:pt x="2351182" y="863125"/>
                </a:cubicBezTo>
                <a:cubicBezTo>
                  <a:pt x="2337485" y="859016"/>
                  <a:pt x="2305727" y="853217"/>
                  <a:pt x="2291362" y="846034"/>
                </a:cubicBezTo>
                <a:cubicBezTo>
                  <a:pt x="2282175" y="841441"/>
                  <a:pt x="2275341" y="832548"/>
                  <a:pt x="2265724" y="828942"/>
                </a:cubicBezTo>
                <a:cubicBezTo>
                  <a:pt x="2252124" y="823842"/>
                  <a:pt x="2237174" y="823547"/>
                  <a:pt x="2222995" y="820396"/>
                </a:cubicBezTo>
                <a:cubicBezTo>
                  <a:pt x="2211530" y="817848"/>
                  <a:pt x="2200277" y="814399"/>
                  <a:pt x="2188812" y="811851"/>
                </a:cubicBezTo>
                <a:cubicBezTo>
                  <a:pt x="2149170" y="803042"/>
                  <a:pt x="2148365" y="805178"/>
                  <a:pt x="2111900" y="794759"/>
                </a:cubicBezTo>
                <a:cubicBezTo>
                  <a:pt x="2103239" y="792284"/>
                  <a:pt x="2094697" y="789376"/>
                  <a:pt x="2086263" y="786213"/>
                </a:cubicBezTo>
                <a:cubicBezTo>
                  <a:pt x="2071900" y="780827"/>
                  <a:pt x="2058416" y="772842"/>
                  <a:pt x="2043534" y="769122"/>
                </a:cubicBezTo>
                <a:cubicBezTo>
                  <a:pt x="2023993" y="764237"/>
                  <a:pt x="2003531" y="764179"/>
                  <a:pt x="1983713" y="760576"/>
                </a:cubicBezTo>
                <a:cubicBezTo>
                  <a:pt x="1972157" y="758475"/>
                  <a:pt x="1960780" y="755405"/>
                  <a:pt x="1949530" y="752030"/>
                </a:cubicBezTo>
                <a:cubicBezTo>
                  <a:pt x="1932274" y="746853"/>
                  <a:pt x="1916182" y="736732"/>
                  <a:pt x="1898255" y="734939"/>
                </a:cubicBezTo>
                <a:lnTo>
                  <a:pt x="1812797" y="726393"/>
                </a:lnTo>
                <a:cubicBezTo>
                  <a:pt x="1804251" y="723544"/>
                  <a:pt x="1796168" y="717847"/>
                  <a:pt x="1787160" y="717847"/>
                </a:cubicBezTo>
                <a:cubicBezTo>
                  <a:pt x="1451796" y="717847"/>
                  <a:pt x="1540873" y="698233"/>
                  <a:pt x="1394053" y="734939"/>
                </a:cubicBezTo>
                <a:cubicBezTo>
                  <a:pt x="1385507" y="740636"/>
                  <a:pt x="1377602" y="747437"/>
                  <a:pt x="1368416" y="752030"/>
                </a:cubicBezTo>
                <a:cubicBezTo>
                  <a:pt x="1360359" y="756058"/>
                  <a:pt x="1350653" y="756201"/>
                  <a:pt x="1342779" y="760576"/>
                </a:cubicBezTo>
                <a:cubicBezTo>
                  <a:pt x="1324822" y="770552"/>
                  <a:pt x="1291504" y="794759"/>
                  <a:pt x="1291504" y="794759"/>
                </a:cubicBezTo>
                <a:cubicBezTo>
                  <a:pt x="1259923" y="842128"/>
                  <a:pt x="1292481" y="804661"/>
                  <a:pt x="1248775" y="828942"/>
                </a:cubicBezTo>
                <a:cubicBezTo>
                  <a:pt x="1230818" y="838918"/>
                  <a:pt x="1215873" y="853938"/>
                  <a:pt x="1197500" y="863125"/>
                </a:cubicBezTo>
                <a:cubicBezTo>
                  <a:pt x="1186106" y="868822"/>
                  <a:pt x="1174378" y="873896"/>
                  <a:pt x="1163317" y="880217"/>
                </a:cubicBezTo>
                <a:cubicBezTo>
                  <a:pt x="1122810" y="903364"/>
                  <a:pt x="1150605" y="890809"/>
                  <a:pt x="1112042" y="922946"/>
                </a:cubicBezTo>
                <a:cubicBezTo>
                  <a:pt x="1104152" y="929521"/>
                  <a:pt x="1094039" y="933167"/>
                  <a:pt x="1086405" y="940038"/>
                </a:cubicBezTo>
                <a:cubicBezTo>
                  <a:pt x="1064455" y="959793"/>
                  <a:pt x="1004059" y="1016159"/>
                  <a:pt x="992401" y="1051133"/>
                </a:cubicBezTo>
                <a:cubicBezTo>
                  <a:pt x="989552" y="1059679"/>
                  <a:pt x="989482" y="1069736"/>
                  <a:pt x="983855" y="1076770"/>
                </a:cubicBezTo>
                <a:cubicBezTo>
                  <a:pt x="977439" y="1084790"/>
                  <a:pt x="966108" y="1087287"/>
                  <a:pt x="958218" y="1093862"/>
                </a:cubicBezTo>
                <a:cubicBezTo>
                  <a:pt x="948934" y="1101599"/>
                  <a:pt x="940317" y="1110215"/>
                  <a:pt x="932580" y="1119499"/>
                </a:cubicBezTo>
                <a:cubicBezTo>
                  <a:pt x="884276" y="1177464"/>
                  <a:pt x="934118" y="1126510"/>
                  <a:pt x="906943" y="1153682"/>
                </a:cubicBezTo>
              </a:path>
            </a:pathLst>
          </a:custGeom>
          <a:ln w="4762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2286000" y="1524000"/>
            <a:ext cx="2971800" cy="646331"/>
          </a:xfrm>
          <a:prstGeom prst="rect">
            <a:avLst/>
          </a:prstGeom>
          <a:noFill/>
        </p:spPr>
        <p:txBody>
          <a:bodyPr wrap="square" rtlCol="0">
            <a:spAutoFit/>
          </a:bodyPr>
          <a:lstStyle/>
          <a:p>
            <a:r>
              <a:rPr lang="en-US" sz="3600" b="1" dirty="0" smtClean="0">
                <a:solidFill>
                  <a:srgbClr val="FF0000"/>
                </a:solidFill>
              </a:rPr>
              <a:t>Oh fudge off…</a:t>
            </a:r>
            <a:endParaRPr lang="en-US" sz="36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par>
                                <p:cTn id="11" presetID="9" presetClass="entr" presetSubtype="0" fill="hold" nodeType="withEffect">
                                  <p:stCondLst>
                                    <p:cond delay="0"/>
                                  </p:stCondLst>
                                  <p:childTnLst>
                                    <p:set>
                                      <p:cBhvr>
                                        <p:cTn id="12" dur="1" fill="hold">
                                          <p:stCondLst>
                                            <p:cond delay="0"/>
                                          </p:stCondLst>
                                        </p:cTn>
                                        <p:tgtEl>
                                          <p:spTgt spid="63490"/>
                                        </p:tgtEl>
                                        <p:attrNameLst>
                                          <p:attrName>style.visibility</p:attrName>
                                        </p:attrNameLst>
                                      </p:cBhvr>
                                      <p:to>
                                        <p:strVal val="visible"/>
                                      </p:to>
                                    </p:set>
                                    <p:animEffect transition="in" filter="dissolve">
                                      <p:cBhvr>
                                        <p:cTn id="13" dur="500"/>
                                        <p:tgtEl>
                                          <p:spTgt spid="63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609600"/>
            <a:ext cx="7772400" cy="646331"/>
          </a:xfrm>
          <a:prstGeom prst="rect">
            <a:avLst/>
          </a:prstGeom>
          <a:noFill/>
        </p:spPr>
        <p:txBody>
          <a:bodyPr wrap="square" rtlCol="0">
            <a:spAutoFit/>
          </a:bodyPr>
          <a:lstStyle/>
          <a:p>
            <a:r>
              <a:rPr lang="en-US" sz="3600" dirty="0" smtClean="0"/>
              <a:t>In-Class Practice deducing hybridizations</a:t>
            </a:r>
            <a:endParaRPr lang="en-US" sz="3600" dirty="0"/>
          </a:p>
        </p:txBody>
      </p:sp>
      <p:sp>
        <p:nvSpPr>
          <p:cNvPr id="3" name="TextBox 2"/>
          <p:cNvSpPr txBox="1"/>
          <p:nvPr/>
        </p:nvSpPr>
        <p:spPr>
          <a:xfrm>
            <a:off x="1447800" y="1905000"/>
            <a:ext cx="2743200" cy="707886"/>
          </a:xfrm>
          <a:prstGeom prst="rect">
            <a:avLst/>
          </a:prstGeom>
          <a:noFill/>
        </p:spPr>
        <p:txBody>
          <a:bodyPr wrap="square" rtlCol="0">
            <a:spAutoFit/>
          </a:bodyPr>
          <a:lstStyle/>
          <a:p>
            <a:r>
              <a:rPr lang="en-US" sz="4000" dirty="0" smtClean="0">
                <a:solidFill>
                  <a:srgbClr val="FF0000"/>
                </a:solidFill>
              </a:rPr>
              <a:t>N </a:t>
            </a:r>
            <a:r>
              <a:rPr lang="en-US" sz="4000" dirty="0" smtClean="0"/>
              <a:t>in </a:t>
            </a:r>
            <a:r>
              <a:rPr lang="en-US" sz="4000" dirty="0" smtClean="0">
                <a:solidFill>
                  <a:srgbClr val="FF0000"/>
                </a:solidFill>
              </a:rPr>
              <a:t>N</a:t>
            </a:r>
            <a:r>
              <a:rPr lang="en-US" sz="4000" dirty="0" smtClean="0"/>
              <a:t>O</a:t>
            </a:r>
            <a:r>
              <a:rPr lang="en-US" sz="4000" baseline="-25000" dirty="0" smtClean="0"/>
              <a:t>3</a:t>
            </a:r>
            <a:r>
              <a:rPr lang="en-US" sz="4000" baseline="30000" dirty="0" smtClean="0"/>
              <a:t>-</a:t>
            </a:r>
            <a:endParaRPr lang="en-US" sz="4000" baseline="30000" dirty="0"/>
          </a:p>
        </p:txBody>
      </p:sp>
      <p:sp>
        <p:nvSpPr>
          <p:cNvPr id="4" name="TextBox 3"/>
          <p:cNvSpPr txBox="1"/>
          <p:nvPr/>
        </p:nvSpPr>
        <p:spPr>
          <a:xfrm>
            <a:off x="1447800" y="3124200"/>
            <a:ext cx="3200400" cy="707886"/>
          </a:xfrm>
          <a:prstGeom prst="rect">
            <a:avLst/>
          </a:prstGeom>
          <a:noFill/>
        </p:spPr>
        <p:txBody>
          <a:bodyPr wrap="square" rtlCol="0">
            <a:spAutoFit/>
          </a:bodyPr>
          <a:lstStyle/>
          <a:p>
            <a:r>
              <a:rPr lang="en-US" sz="4000" dirty="0">
                <a:solidFill>
                  <a:srgbClr val="FF0000"/>
                </a:solidFill>
              </a:rPr>
              <a:t>C</a:t>
            </a:r>
            <a:r>
              <a:rPr lang="en-US" sz="4000" dirty="0" smtClean="0">
                <a:solidFill>
                  <a:srgbClr val="FF0000"/>
                </a:solidFill>
              </a:rPr>
              <a:t> </a:t>
            </a:r>
            <a:r>
              <a:rPr lang="en-US" sz="4000" dirty="0" smtClean="0"/>
              <a:t>in </a:t>
            </a:r>
            <a:r>
              <a:rPr lang="en-US" sz="4000" dirty="0" smtClean="0">
                <a:solidFill>
                  <a:srgbClr val="FF0000"/>
                </a:solidFill>
              </a:rPr>
              <a:t>C</a:t>
            </a:r>
            <a:r>
              <a:rPr lang="en-US" sz="4000" dirty="0" smtClean="0"/>
              <a:t>O</a:t>
            </a:r>
            <a:r>
              <a:rPr lang="en-US" sz="4000" baseline="-25000" dirty="0" smtClean="0"/>
              <a:t>2</a:t>
            </a:r>
            <a:endParaRPr lang="en-US" sz="4000" baseline="30000" dirty="0"/>
          </a:p>
        </p:txBody>
      </p:sp>
      <p:sp>
        <p:nvSpPr>
          <p:cNvPr id="5" name="TextBox 4"/>
          <p:cNvSpPr txBox="1"/>
          <p:nvPr/>
        </p:nvSpPr>
        <p:spPr>
          <a:xfrm>
            <a:off x="1447800" y="4343400"/>
            <a:ext cx="3200400" cy="707886"/>
          </a:xfrm>
          <a:prstGeom prst="rect">
            <a:avLst/>
          </a:prstGeom>
          <a:noFill/>
        </p:spPr>
        <p:txBody>
          <a:bodyPr wrap="square" rtlCol="0">
            <a:spAutoFit/>
          </a:bodyPr>
          <a:lstStyle/>
          <a:p>
            <a:r>
              <a:rPr lang="en-US" sz="4000" dirty="0">
                <a:solidFill>
                  <a:srgbClr val="FF0000"/>
                </a:solidFill>
              </a:rPr>
              <a:t>C</a:t>
            </a:r>
            <a:r>
              <a:rPr lang="en-US" sz="4000" dirty="0" smtClean="0">
                <a:solidFill>
                  <a:srgbClr val="FF0000"/>
                </a:solidFill>
              </a:rPr>
              <a:t> </a:t>
            </a:r>
            <a:r>
              <a:rPr lang="en-US" sz="4000" dirty="0" smtClean="0"/>
              <a:t>in </a:t>
            </a:r>
            <a:r>
              <a:rPr lang="en-US" sz="4000" dirty="0" smtClean="0">
                <a:solidFill>
                  <a:srgbClr val="FF0000"/>
                </a:solidFill>
              </a:rPr>
              <a:t>C</a:t>
            </a:r>
            <a:r>
              <a:rPr lang="en-US" sz="4000" dirty="0" smtClean="0"/>
              <a:t>H</a:t>
            </a:r>
            <a:r>
              <a:rPr lang="en-US" sz="4000" baseline="-25000" dirty="0"/>
              <a:t>4</a:t>
            </a:r>
            <a:endParaRPr lang="en-US" sz="4000" baseline="30000" dirty="0"/>
          </a:p>
        </p:txBody>
      </p:sp>
      <p:sp>
        <p:nvSpPr>
          <p:cNvPr id="6" name="TextBox 5"/>
          <p:cNvSpPr txBox="1"/>
          <p:nvPr/>
        </p:nvSpPr>
        <p:spPr>
          <a:xfrm>
            <a:off x="1479452" y="5410200"/>
            <a:ext cx="3200400" cy="707886"/>
          </a:xfrm>
          <a:prstGeom prst="rect">
            <a:avLst/>
          </a:prstGeom>
          <a:noFill/>
        </p:spPr>
        <p:txBody>
          <a:bodyPr wrap="square" rtlCol="0">
            <a:spAutoFit/>
          </a:bodyPr>
          <a:lstStyle/>
          <a:p>
            <a:r>
              <a:rPr lang="en-US" sz="4000" dirty="0" smtClean="0">
                <a:solidFill>
                  <a:srgbClr val="FF0000"/>
                </a:solidFill>
              </a:rPr>
              <a:t>O </a:t>
            </a:r>
            <a:r>
              <a:rPr lang="en-US" sz="4000" dirty="0" smtClean="0"/>
              <a:t>in C</a:t>
            </a:r>
            <a:r>
              <a:rPr lang="en-US" sz="4000" dirty="0" smtClean="0">
                <a:solidFill>
                  <a:srgbClr val="FF0000"/>
                </a:solidFill>
              </a:rPr>
              <a:t>O</a:t>
            </a:r>
            <a:r>
              <a:rPr lang="en-US" sz="4000" baseline="-25000" dirty="0" smtClean="0">
                <a:solidFill>
                  <a:srgbClr val="FF0000"/>
                </a:solidFill>
              </a:rPr>
              <a:t>2</a:t>
            </a:r>
            <a:endParaRPr lang="en-US" sz="4000" baseline="30000" dirty="0"/>
          </a:p>
        </p:txBody>
      </p:sp>
      <p:sp>
        <p:nvSpPr>
          <p:cNvPr id="7" name="TextBox 6"/>
          <p:cNvSpPr txBox="1"/>
          <p:nvPr/>
        </p:nvSpPr>
        <p:spPr>
          <a:xfrm>
            <a:off x="4985238" y="1815225"/>
            <a:ext cx="1143000" cy="707886"/>
          </a:xfrm>
          <a:prstGeom prst="rect">
            <a:avLst/>
          </a:prstGeom>
          <a:solidFill>
            <a:srgbClr val="FFFF00"/>
          </a:solidFill>
        </p:spPr>
        <p:txBody>
          <a:bodyPr wrap="square" rtlCol="0">
            <a:spAutoFit/>
          </a:bodyPr>
          <a:lstStyle/>
          <a:p>
            <a:r>
              <a:rPr lang="en-US" sz="4000" b="1" dirty="0" smtClean="0"/>
              <a:t>sp</a:t>
            </a:r>
            <a:r>
              <a:rPr lang="en-US" sz="4000" b="1" baseline="30000" dirty="0" smtClean="0"/>
              <a:t>2</a:t>
            </a:r>
            <a:endParaRPr lang="en-US" sz="4000" b="1" baseline="30000" dirty="0"/>
          </a:p>
        </p:txBody>
      </p:sp>
      <p:sp>
        <p:nvSpPr>
          <p:cNvPr id="8" name="TextBox 7"/>
          <p:cNvSpPr txBox="1"/>
          <p:nvPr/>
        </p:nvSpPr>
        <p:spPr>
          <a:xfrm>
            <a:off x="4991100" y="3129874"/>
            <a:ext cx="1143000" cy="707886"/>
          </a:xfrm>
          <a:prstGeom prst="rect">
            <a:avLst/>
          </a:prstGeom>
          <a:solidFill>
            <a:srgbClr val="FFFF00"/>
          </a:solidFill>
        </p:spPr>
        <p:txBody>
          <a:bodyPr wrap="square" rtlCol="0">
            <a:spAutoFit/>
          </a:bodyPr>
          <a:lstStyle/>
          <a:p>
            <a:r>
              <a:rPr lang="en-US" sz="4000" b="1" dirty="0" err="1" smtClean="0"/>
              <a:t>sp</a:t>
            </a:r>
            <a:endParaRPr lang="en-US" sz="4000" b="1" baseline="30000" dirty="0"/>
          </a:p>
        </p:txBody>
      </p:sp>
      <p:sp>
        <p:nvSpPr>
          <p:cNvPr id="9" name="TextBox 8"/>
          <p:cNvSpPr txBox="1"/>
          <p:nvPr/>
        </p:nvSpPr>
        <p:spPr>
          <a:xfrm>
            <a:off x="4953000" y="4343400"/>
            <a:ext cx="1143000" cy="707886"/>
          </a:xfrm>
          <a:prstGeom prst="rect">
            <a:avLst/>
          </a:prstGeom>
          <a:solidFill>
            <a:srgbClr val="FFFF00"/>
          </a:solidFill>
        </p:spPr>
        <p:txBody>
          <a:bodyPr wrap="square" rtlCol="0">
            <a:spAutoFit/>
          </a:bodyPr>
          <a:lstStyle/>
          <a:p>
            <a:r>
              <a:rPr lang="en-US" sz="4000" b="1" dirty="0" smtClean="0"/>
              <a:t>sp</a:t>
            </a:r>
            <a:r>
              <a:rPr lang="en-US" sz="4000" b="1" baseline="30000" dirty="0"/>
              <a:t>3</a:t>
            </a:r>
          </a:p>
        </p:txBody>
      </p:sp>
      <p:sp>
        <p:nvSpPr>
          <p:cNvPr id="10" name="TextBox 9"/>
          <p:cNvSpPr txBox="1"/>
          <p:nvPr/>
        </p:nvSpPr>
        <p:spPr>
          <a:xfrm>
            <a:off x="4953000" y="5410200"/>
            <a:ext cx="1219200" cy="707886"/>
          </a:xfrm>
          <a:prstGeom prst="rect">
            <a:avLst/>
          </a:prstGeom>
          <a:solidFill>
            <a:srgbClr val="FFFF00"/>
          </a:solidFill>
        </p:spPr>
        <p:txBody>
          <a:bodyPr wrap="square" rtlCol="0">
            <a:spAutoFit/>
          </a:bodyPr>
          <a:lstStyle/>
          <a:p>
            <a:r>
              <a:rPr lang="en-US" sz="4000" b="1" dirty="0" smtClean="0"/>
              <a:t>sp</a:t>
            </a:r>
            <a:r>
              <a:rPr lang="en-US" sz="4000" b="1" baseline="30000" dirty="0" smtClean="0"/>
              <a:t>2</a:t>
            </a:r>
            <a:endParaRPr lang="en-US" sz="4000" b="1" baseline="30000" dirty="0"/>
          </a:p>
        </p:txBody>
      </p:sp>
    </p:spTree>
    <p:extLst>
      <p:ext uri="{BB962C8B-B14F-4D97-AF65-F5344CB8AC3E}">
        <p14:creationId xmlns:p14="http://schemas.microsoft.com/office/powerpoint/2010/main" val="854425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fade">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fade">
                                      <p:cBhvr>
                                        <p:cTn id="32" dur="500"/>
                                        <p:tgtEl>
                                          <p:spTgt spid="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fade">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animBg="1"/>
      <p:bldP spid="8"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7848600" cy="1200329"/>
          </a:xfrm>
          <a:prstGeom prst="rect">
            <a:avLst/>
          </a:prstGeom>
          <a:solidFill>
            <a:srgbClr val="FFFF00"/>
          </a:solidFill>
        </p:spPr>
        <p:txBody>
          <a:bodyPr wrap="square" rtlCol="0">
            <a:spAutoFit/>
          </a:bodyPr>
          <a:lstStyle/>
          <a:p>
            <a:r>
              <a:rPr lang="en-US" sz="3600" b="1" dirty="0" smtClean="0"/>
              <a:t>How bonds are formed from Pauling MO hybrids: O</a:t>
            </a:r>
            <a:r>
              <a:rPr lang="en-US" sz="3600" b="1" baseline="-25000" dirty="0" smtClean="0"/>
              <a:t>2</a:t>
            </a:r>
            <a:r>
              <a:rPr lang="en-US" sz="3600" b="1" dirty="0" smtClean="0"/>
              <a:t> example</a:t>
            </a:r>
            <a:endParaRPr lang="en-US" sz="3600" b="1" dirty="0"/>
          </a:p>
        </p:txBody>
      </p:sp>
      <p:pic>
        <p:nvPicPr>
          <p:cNvPr id="3" name="Picture 2"/>
          <p:cNvPicPr>
            <a:picLocks noChangeAspect="1"/>
          </p:cNvPicPr>
          <p:nvPr/>
        </p:nvPicPr>
        <p:blipFill>
          <a:blip r:embed="rId2"/>
          <a:stretch>
            <a:fillRect/>
          </a:stretch>
        </p:blipFill>
        <p:spPr>
          <a:xfrm>
            <a:off x="2615713" y="4425323"/>
            <a:ext cx="2222987" cy="2159532"/>
          </a:xfrm>
          <a:prstGeom prst="rect">
            <a:avLst/>
          </a:prstGeom>
        </p:spPr>
      </p:pic>
      <p:pic>
        <p:nvPicPr>
          <p:cNvPr id="5" name="Picture 4"/>
          <p:cNvPicPr>
            <a:picLocks noChangeAspect="1"/>
          </p:cNvPicPr>
          <p:nvPr/>
        </p:nvPicPr>
        <p:blipFill>
          <a:blip r:embed="rId3"/>
          <a:stretch>
            <a:fillRect/>
          </a:stretch>
        </p:blipFill>
        <p:spPr>
          <a:xfrm>
            <a:off x="5715000" y="4425323"/>
            <a:ext cx="2209800" cy="2143125"/>
          </a:xfrm>
          <a:prstGeom prst="rect">
            <a:avLst/>
          </a:prstGeom>
        </p:spPr>
      </p:pic>
      <p:pic>
        <p:nvPicPr>
          <p:cNvPr id="7" name="Picture 6"/>
          <p:cNvPicPr>
            <a:picLocks noChangeAspect="1"/>
          </p:cNvPicPr>
          <p:nvPr/>
        </p:nvPicPr>
        <p:blipFill>
          <a:blip r:embed="rId4"/>
          <a:stretch>
            <a:fillRect/>
          </a:stretch>
        </p:blipFill>
        <p:spPr>
          <a:xfrm>
            <a:off x="4191000" y="2059126"/>
            <a:ext cx="2071144" cy="1141273"/>
          </a:xfrm>
          <a:prstGeom prst="rect">
            <a:avLst/>
          </a:prstGeom>
        </p:spPr>
      </p:pic>
      <p:sp>
        <p:nvSpPr>
          <p:cNvPr id="8" name="TextBox 7"/>
          <p:cNvSpPr txBox="1"/>
          <p:nvPr/>
        </p:nvSpPr>
        <p:spPr>
          <a:xfrm>
            <a:off x="80889" y="2201733"/>
            <a:ext cx="3746987" cy="646331"/>
          </a:xfrm>
          <a:prstGeom prst="rect">
            <a:avLst/>
          </a:prstGeom>
          <a:noFill/>
        </p:spPr>
        <p:txBody>
          <a:bodyPr wrap="square" rtlCol="0">
            <a:spAutoFit/>
          </a:bodyPr>
          <a:lstStyle/>
          <a:p>
            <a:r>
              <a:rPr lang="en-US" sz="3600" dirty="0" smtClean="0"/>
              <a:t>Lewis model for O</a:t>
            </a:r>
            <a:r>
              <a:rPr lang="en-US" sz="3600" baseline="-25000" dirty="0" smtClean="0"/>
              <a:t>2</a:t>
            </a:r>
            <a:endParaRPr lang="en-US" sz="3600" dirty="0"/>
          </a:p>
        </p:txBody>
      </p:sp>
      <p:sp>
        <p:nvSpPr>
          <p:cNvPr id="9" name="TextBox 8"/>
          <p:cNvSpPr txBox="1"/>
          <p:nvPr/>
        </p:nvSpPr>
        <p:spPr>
          <a:xfrm>
            <a:off x="228600" y="3352800"/>
            <a:ext cx="3352800" cy="1077218"/>
          </a:xfrm>
          <a:prstGeom prst="rect">
            <a:avLst/>
          </a:prstGeom>
          <a:noFill/>
        </p:spPr>
        <p:txBody>
          <a:bodyPr wrap="square" rtlCol="0">
            <a:spAutoFit/>
          </a:bodyPr>
          <a:lstStyle/>
          <a:p>
            <a:r>
              <a:rPr lang="en-US" sz="3200" dirty="0" smtClean="0"/>
              <a:t>Pauling </a:t>
            </a:r>
            <a:r>
              <a:rPr lang="en-US" sz="3200" b="1" dirty="0" smtClean="0">
                <a:solidFill>
                  <a:srgbClr val="0070C0"/>
                </a:solidFill>
              </a:rPr>
              <a:t>hybrid MO </a:t>
            </a:r>
            <a:r>
              <a:rPr lang="en-US" sz="3200" dirty="0" smtClean="0"/>
              <a:t>on each O</a:t>
            </a:r>
            <a:endParaRPr lang="en-US" sz="3200" dirty="0"/>
          </a:p>
        </p:txBody>
      </p:sp>
      <p:sp>
        <p:nvSpPr>
          <p:cNvPr id="10" name="TextBox 9"/>
          <p:cNvSpPr txBox="1"/>
          <p:nvPr/>
        </p:nvSpPr>
        <p:spPr>
          <a:xfrm>
            <a:off x="4343400" y="3352800"/>
            <a:ext cx="990600" cy="707886"/>
          </a:xfrm>
          <a:prstGeom prst="rect">
            <a:avLst/>
          </a:prstGeom>
          <a:noFill/>
        </p:spPr>
        <p:txBody>
          <a:bodyPr wrap="square" rtlCol="0">
            <a:spAutoFit/>
          </a:bodyPr>
          <a:lstStyle/>
          <a:p>
            <a:r>
              <a:rPr lang="en-US" sz="4000" b="1" dirty="0" smtClean="0">
                <a:solidFill>
                  <a:srgbClr val="0070C0"/>
                </a:solidFill>
              </a:rPr>
              <a:t>sp</a:t>
            </a:r>
            <a:r>
              <a:rPr lang="en-US" sz="4000" b="1" baseline="30000" dirty="0" smtClean="0">
                <a:solidFill>
                  <a:srgbClr val="0070C0"/>
                </a:solidFill>
              </a:rPr>
              <a:t>2</a:t>
            </a:r>
            <a:endParaRPr lang="en-US" sz="4000" b="1" baseline="30000" dirty="0">
              <a:solidFill>
                <a:srgbClr val="0070C0"/>
              </a:solidFill>
            </a:endParaRPr>
          </a:p>
        </p:txBody>
      </p:sp>
      <p:sp>
        <p:nvSpPr>
          <p:cNvPr id="11" name="TextBox 10"/>
          <p:cNvSpPr txBox="1"/>
          <p:nvPr/>
        </p:nvSpPr>
        <p:spPr>
          <a:xfrm>
            <a:off x="5829300" y="3301218"/>
            <a:ext cx="990600" cy="707886"/>
          </a:xfrm>
          <a:prstGeom prst="rect">
            <a:avLst/>
          </a:prstGeom>
          <a:noFill/>
        </p:spPr>
        <p:txBody>
          <a:bodyPr wrap="square" rtlCol="0">
            <a:spAutoFit/>
          </a:bodyPr>
          <a:lstStyle/>
          <a:p>
            <a:r>
              <a:rPr lang="en-US" sz="4000" b="1" dirty="0" smtClean="0">
                <a:solidFill>
                  <a:srgbClr val="0070C0"/>
                </a:solidFill>
              </a:rPr>
              <a:t>sp</a:t>
            </a:r>
            <a:r>
              <a:rPr lang="en-US" sz="4000" b="1" baseline="30000" dirty="0" smtClean="0">
                <a:solidFill>
                  <a:srgbClr val="0070C0"/>
                </a:solidFill>
              </a:rPr>
              <a:t>2</a:t>
            </a:r>
            <a:endParaRPr lang="en-US" sz="4000" b="1" baseline="30000" dirty="0">
              <a:solidFill>
                <a:srgbClr val="0070C0"/>
              </a:solidFill>
            </a:endParaRPr>
          </a:p>
        </p:txBody>
      </p:sp>
      <p:sp>
        <p:nvSpPr>
          <p:cNvPr id="12" name="TextBox 11"/>
          <p:cNvSpPr txBox="1"/>
          <p:nvPr/>
        </p:nvSpPr>
        <p:spPr>
          <a:xfrm>
            <a:off x="272563" y="4720259"/>
            <a:ext cx="1905000" cy="1569660"/>
          </a:xfrm>
          <a:prstGeom prst="rect">
            <a:avLst/>
          </a:prstGeom>
          <a:noFill/>
        </p:spPr>
        <p:txBody>
          <a:bodyPr wrap="square" rtlCol="0">
            <a:spAutoFit/>
          </a:bodyPr>
          <a:lstStyle/>
          <a:p>
            <a:r>
              <a:rPr lang="en-US" sz="3200" dirty="0" smtClean="0"/>
              <a:t>Picture of separated </a:t>
            </a:r>
            <a:r>
              <a:rPr lang="en-US" sz="3200" b="1" dirty="0" smtClean="0">
                <a:solidFill>
                  <a:srgbClr val="0070C0"/>
                </a:solidFill>
              </a:rPr>
              <a:t>MO</a:t>
            </a:r>
            <a:endParaRPr lang="en-US" sz="3200" b="1" dirty="0">
              <a:solidFill>
                <a:srgbClr val="0070C0"/>
              </a:solidFill>
            </a:endParaRPr>
          </a:p>
        </p:txBody>
      </p:sp>
    </p:spTree>
    <p:extLst>
      <p:ext uri="{BB962C8B-B14F-4D97-AF65-F5344CB8AC3E}">
        <p14:creationId xmlns:p14="http://schemas.microsoft.com/office/powerpoint/2010/main" val="1379730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Effect transition="in" filter="fade">
                                      <p:cBhvr>
                                        <p:cTn id="37" dur="500"/>
                                        <p:tgtEl>
                                          <p:spTgt spid="3"/>
                                        </p:tgtEl>
                                      </p:cBhvr>
                                    </p:animEffect>
                                  </p:childTnLst>
                                </p:cTn>
                              </p:par>
                              <p:par>
                                <p:cTn id="38" presetID="10" presetClass="entr" presetSubtype="0" fill="hold" nodeType="with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fade">
                                      <p:cBhvr>
                                        <p:cTn id="4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7848600" cy="954107"/>
          </a:xfrm>
          <a:prstGeom prst="rect">
            <a:avLst/>
          </a:prstGeom>
          <a:solidFill>
            <a:srgbClr val="FFFF00"/>
          </a:solidFill>
        </p:spPr>
        <p:txBody>
          <a:bodyPr wrap="square" rtlCol="0">
            <a:spAutoFit/>
          </a:bodyPr>
          <a:lstStyle/>
          <a:p>
            <a:r>
              <a:rPr lang="en-US" sz="2800" b="1" dirty="0" smtClean="0"/>
              <a:t>How bonds are formed from Pauling MO hybrids: O</a:t>
            </a:r>
            <a:r>
              <a:rPr lang="en-US" sz="2800" b="1" baseline="-25000" dirty="0" smtClean="0"/>
              <a:t>2</a:t>
            </a:r>
            <a:r>
              <a:rPr lang="en-US" sz="2800" b="1" dirty="0" smtClean="0"/>
              <a:t> example(continued)</a:t>
            </a:r>
            <a:endParaRPr lang="en-US" sz="2800" b="1" dirty="0"/>
          </a:p>
        </p:txBody>
      </p:sp>
      <p:pic>
        <p:nvPicPr>
          <p:cNvPr id="3" name="Picture 2"/>
          <p:cNvPicPr>
            <a:picLocks noChangeAspect="1"/>
          </p:cNvPicPr>
          <p:nvPr/>
        </p:nvPicPr>
        <p:blipFill>
          <a:blip r:embed="rId2"/>
          <a:stretch>
            <a:fillRect/>
          </a:stretch>
        </p:blipFill>
        <p:spPr>
          <a:xfrm>
            <a:off x="1295400" y="2415807"/>
            <a:ext cx="2222987" cy="2159532"/>
          </a:xfrm>
          <a:prstGeom prst="rect">
            <a:avLst/>
          </a:prstGeom>
        </p:spPr>
      </p:pic>
      <p:pic>
        <p:nvPicPr>
          <p:cNvPr id="5" name="Picture 4"/>
          <p:cNvPicPr>
            <a:picLocks noChangeAspect="1"/>
          </p:cNvPicPr>
          <p:nvPr/>
        </p:nvPicPr>
        <p:blipFill>
          <a:blip r:embed="rId3"/>
          <a:stretch>
            <a:fillRect/>
          </a:stretch>
        </p:blipFill>
        <p:spPr>
          <a:xfrm>
            <a:off x="5610225" y="2415807"/>
            <a:ext cx="2209800" cy="2143125"/>
          </a:xfrm>
          <a:prstGeom prst="rect">
            <a:avLst/>
          </a:prstGeom>
        </p:spPr>
      </p:pic>
      <p:sp>
        <p:nvSpPr>
          <p:cNvPr id="12" name="TextBox 11"/>
          <p:cNvSpPr txBox="1"/>
          <p:nvPr/>
        </p:nvSpPr>
        <p:spPr>
          <a:xfrm>
            <a:off x="609600" y="1600200"/>
            <a:ext cx="5486400" cy="584775"/>
          </a:xfrm>
          <a:prstGeom prst="rect">
            <a:avLst/>
          </a:prstGeom>
          <a:noFill/>
        </p:spPr>
        <p:txBody>
          <a:bodyPr wrap="square" rtlCol="0">
            <a:spAutoFit/>
          </a:bodyPr>
          <a:lstStyle/>
          <a:p>
            <a:r>
              <a:rPr lang="en-US" sz="3200" dirty="0" smtClean="0"/>
              <a:t>Push separated </a:t>
            </a:r>
            <a:r>
              <a:rPr lang="en-US" sz="3200" b="1" dirty="0" smtClean="0">
                <a:solidFill>
                  <a:srgbClr val="0070C0"/>
                </a:solidFill>
              </a:rPr>
              <a:t>MO together</a:t>
            </a:r>
            <a:endParaRPr lang="en-US" sz="3200" b="1" dirty="0">
              <a:solidFill>
                <a:srgbClr val="0070C0"/>
              </a:solidFill>
            </a:endParaRPr>
          </a:p>
        </p:txBody>
      </p:sp>
      <p:sp>
        <p:nvSpPr>
          <p:cNvPr id="4" name="Freeform 3"/>
          <p:cNvSpPr/>
          <p:nvPr/>
        </p:nvSpPr>
        <p:spPr>
          <a:xfrm>
            <a:off x="3798277" y="2809142"/>
            <a:ext cx="1337545" cy="445944"/>
          </a:xfrm>
          <a:custGeom>
            <a:avLst/>
            <a:gdLst>
              <a:gd name="connsiteX0" fmla="*/ 0 w 1337545"/>
              <a:gd name="connsiteY0" fmla="*/ 440495 h 445944"/>
              <a:gd name="connsiteX1" fmla="*/ 225083 w 1337545"/>
              <a:gd name="connsiteY1" fmla="*/ 102870 h 445944"/>
              <a:gd name="connsiteX2" fmla="*/ 844061 w 1337545"/>
              <a:gd name="connsiteY2" fmla="*/ 18464 h 445944"/>
              <a:gd name="connsiteX3" fmla="*/ 1294228 w 1337545"/>
              <a:gd name="connsiteY3" fmla="*/ 412360 h 445944"/>
              <a:gd name="connsiteX4" fmla="*/ 1294228 w 1337545"/>
              <a:gd name="connsiteY4" fmla="*/ 398292 h 4459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37545" h="445944">
                <a:moveTo>
                  <a:pt x="0" y="440495"/>
                </a:moveTo>
                <a:cubicBezTo>
                  <a:pt x="42203" y="306851"/>
                  <a:pt x="84406" y="173208"/>
                  <a:pt x="225083" y="102870"/>
                </a:cubicBezTo>
                <a:cubicBezTo>
                  <a:pt x="365760" y="32531"/>
                  <a:pt x="665870" y="-33118"/>
                  <a:pt x="844061" y="18464"/>
                </a:cubicBezTo>
                <a:cubicBezTo>
                  <a:pt x="1022252" y="70046"/>
                  <a:pt x="1219200" y="349055"/>
                  <a:pt x="1294228" y="412360"/>
                </a:cubicBezTo>
                <a:cubicBezTo>
                  <a:pt x="1369256" y="475665"/>
                  <a:pt x="1331742" y="436978"/>
                  <a:pt x="1294228" y="398292"/>
                </a:cubicBezTo>
              </a:path>
            </a:pathLst>
          </a:custGeom>
          <a:noFill/>
          <a:ln w="104775">
            <a:solidFill>
              <a:srgbClr val="FF0000"/>
            </a:solidFill>
            <a:headEnd type="triangle" w="lg" len="med"/>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286000" y="2184975"/>
            <a:ext cx="5715000" cy="461665"/>
          </a:xfrm>
          <a:prstGeom prst="rect">
            <a:avLst/>
          </a:prstGeom>
          <a:noFill/>
        </p:spPr>
        <p:txBody>
          <a:bodyPr wrap="square" rtlCol="0">
            <a:spAutoFit/>
          </a:bodyPr>
          <a:lstStyle/>
          <a:p>
            <a:r>
              <a:rPr lang="en-US" sz="2400" b="1" dirty="0" smtClean="0"/>
              <a:t>2 electrons co-mingle/co-</a:t>
            </a:r>
            <a:r>
              <a:rPr lang="en-US" sz="2400" b="1" dirty="0" err="1" smtClean="0"/>
              <a:t>habitate</a:t>
            </a:r>
            <a:r>
              <a:rPr lang="en-US" sz="2400" b="1" dirty="0" smtClean="0"/>
              <a:t> in here</a:t>
            </a:r>
            <a:endParaRPr lang="en-US" sz="2400" b="1" dirty="0"/>
          </a:p>
        </p:txBody>
      </p:sp>
      <p:pic>
        <p:nvPicPr>
          <p:cNvPr id="15" name="Picture 14"/>
          <p:cNvPicPr>
            <a:picLocks noChangeAspect="1"/>
          </p:cNvPicPr>
          <p:nvPr/>
        </p:nvPicPr>
        <p:blipFill>
          <a:blip r:embed="rId4"/>
          <a:stretch>
            <a:fillRect/>
          </a:stretch>
        </p:blipFill>
        <p:spPr>
          <a:xfrm>
            <a:off x="3143250" y="4219691"/>
            <a:ext cx="3162300" cy="2057400"/>
          </a:xfrm>
          <a:prstGeom prst="rect">
            <a:avLst/>
          </a:prstGeom>
        </p:spPr>
      </p:pic>
      <p:sp>
        <p:nvSpPr>
          <p:cNvPr id="16" name="TextBox 15"/>
          <p:cNvSpPr txBox="1"/>
          <p:nvPr/>
        </p:nvSpPr>
        <p:spPr>
          <a:xfrm>
            <a:off x="2133600" y="6056767"/>
            <a:ext cx="6019800" cy="646331"/>
          </a:xfrm>
          <a:prstGeom prst="rect">
            <a:avLst/>
          </a:prstGeom>
          <a:noFill/>
        </p:spPr>
        <p:txBody>
          <a:bodyPr wrap="square" rtlCol="0">
            <a:spAutoFit/>
          </a:bodyPr>
          <a:lstStyle/>
          <a:p>
            <a:r>
              <a:rPr lang="en-US" sz="3600" dirty="0" smtClean="0"/>
              <a:t>A sigma=</a:t>
            </a:r>
            <a:r>
              <a:rPr lang="en-US" sz="3600" dirty="0" smtClean="0">
                <a:sym typeface="Symbol" panose="05050102010706020507" pitchFamily="18" charset="2"/>
              </a:rPr>
              <a:t></a:t>
            </a:r>
            <a:r>
              <a:rPr lang="en-US" sz="3600" dirty="0" smtClean="0"/>
              <a:t> (framework)  bond</a:t>
            </a:r>
            <a:endParaRPr lang="en-US" sz="3600" dirty="0"/>
          </a:p>
        </p:txBody>
      </p:sp>
      <p:sp>
        <p:nvSpPr>
          <p:cNvPr id="17" name="TextBox 16"/>
          <p:cNvSpPr txBox="1"/>
          <p:nvPr/>
        </p:nvSpPr>
        <p:spPr>
          <a:xfrm>
            <a:off x="4621468" y="4738231"/>
            <a:ext cx="246421" cy="707886"/>
          </a:xfrm>
          <a:prstGeom prst="rect">
            <a:avLst/>
          </a:prstGeom>
          <a:noFill/>
        </p:spPr>
        <p:txBody>
          <a:bodyPr wrap="square" rtlCol="0">
            <a:spAutoFit/>
          </a:bodyPr>
          <a:lstStyle/>
          <a:p>
            <a:r>
              <a:rPr lang="en-US" sz="2000" dirty="0" smtClean="0"/>
              <a:t>**</a:t>
            </a:r>
            <a:endParaRPr lang="en-US" sz="2000" dirty="0"/>
          </a:p>
        </p:txBody>
      </p:sp>
    </p:spTree>
    <p:extLst>
      <p:ext uri="{BB962C8B-B14F-4D97-AF65-F5344CB8AC3E}">
        <p14:creationId xmlns:p14="http://schemas.microsoft.com/office/powerpoint/2010/main" val="614247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0.03437 -2.22222E-6 L 0.1441 -0.00347 " pathEditMode="relative" rAng="0" ptsTypes="AA">
                                      <p:cBhvr>
                                        <p:cTn id="6" dur="2000" fill="hold"/>
                                        <p:tgtEl>
                                          <p:spTgt spid="3"/>
                                        </p:tgtEl>
                                        <p:attrNameLst>
                                          <p:attrName>ppt_x</p:attrName>
                                          <p:attrName>ppt_y</p:attrName>
                                        </p:attrNameLst>
                                      </p:cBhvr>
                                      <p:rCtr x="8924" y="-185"/>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nodeType="clickEffect">
                                  <p:stCondLst>
                                    <p:cond delay="0"/>
                                  </p:stCondLst>
                                  <p:childTnLst>
                                    <p:animMotion origin="layout" path="M 0.01667 -4.81481E-6 L -0.10417 0.00232 " pathEditMode="relative" rAng="0" ptsTypes="AA">
                                      <p:cBhvr>
                                        <p:cTn id="10" dur="2000" fill="hold"/>
                                        <p:tgtEl>
                                          <p:spTgt spid="5"/>
                                        </p:tgtEl>
                                        <p:attrNameLst>
                                          <p:attrName>ppt_x</p:attrName>
                                          <p:attrName>ppt_y</p:attrName>
                                        </p:attrNameLst>
                                      </p:cBhvr>
                                      <p:rCtr x="-6042" y="116"/>
                                    </p:animMotion>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childTnLst>
                                </p:cTn>
                              </p:par>
                              <p:par>
                                <p:cTn id="24" presetID="10" presetClass="entr" presetSubtype="0"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16"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adsci1"/>
          <p:cNvPicPr>
            <a:picLocks noChangeAspect="1" noChangeArrowheads="1"/>
          </p:cNvPicPr>
          <p:nvPr/>
        </p:nvPicPr>
        <p:blipFill>
          <a:blip r:embed="rId3" cstate="print"/>
          <a:srcRect/>
          <a:stretch>
            <a:fillRect/>
          </a:stretch>
        </p:blipFill>
        <p:spPr bwMode="auto">
          <a:xfrm>
            <a:off x="152400" y="152400"/>
            <a:ext cx="3703892" cy="3294115"/>
          </a:xfrm>
          <a:prstGeom prst="rect">
            <a:avLst/>
          </a:prstGeom>
          <a:noFill/>
          <a:ln w="9525">
            <a:noFill/>
            <a:miter lim="800000"/>
            <a:headEnd/>
            <a:tailEnd/>
          </a:ln>
        </p:spPr>
      </p:pic>
      <p:sp>
        <p:nvSpPr>
          <p:cNvPr id="4" name="TextBox 3"/>
          <p:cNvSpPr txBox="1"/>
          <p:nvPr/>
        </p:nvSpPr>
        <p:spPr>
          <a:xfrm>
            <a:off x="1905000" y="3446515"/>
            <a:ext cx="6629400" cy="1938992"/>
          </a:xfrm>
          <a:prstGeom prst="rect">
            <a:avLst/>
          </a:prstGeom>
          <a:solidFill>
            <a:srgbClr val="FFFF00"/>
          </a:solidFill>
        </p:spPr>
        <p:txBody>
          <a:bodyPr wrap="square" rtlCol="0">
            <a:spAutoFit/>
          </a:bodyPr>
          <a:lstStyle/>
          <a:p>
            <a:r>
              <a:rPr lang="en-US" sz="4000" dirty="0" smtClean="0"/>
              <a:t>O</a:t>
            </a:r>
            <a:r>
              <a:rPr lang="en-US" sz="4000" baseline="-25000" dirty="0" smtClean="0"/>
              <a:t>2</a:t>
            </a:r>
            <a:r>
              <a:rPr lang="en-US" sz="4000" dirty="0" smtClean="0"/>
              <a:t> has two bonds between the O….What about the other one ???</a:t>
            </a:r>
            <a:endParaRPr lang="en-US" sz="4000" dirty="0"/>
          </a:p>
        </p:txBody>
      </p:sp>
      <p:sp>
        <p:nvSpPr>
          <p:cNvPr id="5" name="TextBox 4"/>
          <p:cNvSpPr txBox="1"/>
          <p:nvPr/>
        </p:nvSpPr>
        <p:spPr>
          <a:xfrm>
            <a:off x="3962400" y="1447800"/>
            <a:ext cx="3810000" cy="1077218"/>
          </a:xfrm>
          <a:prstGeom prst="rect">
            <a:avLst/>
          </a:prstGeom>
          <a:noFill/>
        </p:spPr>
        <p:txBody>
          <a:bodyPr wrap="square" rtlCol="0">
            <a:spAutoFit/>
          </a:bodyPr>
          <a:lstStyle/>
          <a:p>
            <a:r>
              <a:rPr lang="en-US" sz="3200" b="1" dirty="0" smtClean="0">
                <a:solidFill>
                  <a:srgbClr val="FF0000"/>
                </a:solidFill>
              </a:rPr>
              <a:t>Another </a:t>
            </a:r>
            <a:r>
              <a:rPr lang="en-US" sz="3200" b="1" strike="sngStrike" dirty="0" smtClean="0">
                <a:solidFill>
                  <a:srgbClr val="FF0000"/>
                </a:solidFill>
              </a:rPr>
              <a:t>damned</a:t>
            </a:r>
            <a:r>
              <a:rPr lang="en-US" sz="3200" b="1" dirty="0" smtClean="0">
                <a:solidFill>
                  <a:srgbClr val="FF0000"/>
                </a:solidFill>
              </a:rPr>
              <a:t> dumb Doc question</a:t>
            </a:r>
            <a:endParaRPr lang="en-US" sz="3200" b="1" dirty="0">
              <a:solidFill>
                <a:srgbClr val="FF0000"/>
              </a:solidFill>
            </a:endParaRPr>
          </a:p>
        </p:txBody>
      </p:sp>
    </p:spTree>
    <p:extLst>
      <p:ext uri="{BB962C8B-B14F-4D97-AF65-F5344CB8AC3E}">
        <p14:creationId xmlns:p14="http://schemas.microsoft.com/office/powerpoint/2010/main" val="29364299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madsci1"/>
          <p:cNvPicPr>
            <a:picLocks noChangeAspect="1" noChangeArrowheads="1"/>
          </p:cNvPicPr>
          <p:nvPr/>
        </p:nvPicPr>
        <p:blipFill>
          <a:blip r:embed="rId3" cstate="print"/>
          <a:srcRect/>
          <a:stretch>
            <a:fillRect/>
          </a:stretch>
        </p:blipFill>
        <p:spPr bwMode="auto">
          <a:xfrm>
            <a:off x="152400" y="152400"/>
            <a:ext cx="3703892" cy="3294115"/>
          </a:xfrm>
          <a:prstGeom prst="rect">
            <a:avLst/>
          </a:prstGeom>
          <a:noFill/>
          <a:ln w="9525">
            <a:noFill/>
            <a:miter lim="800000"/>
            <a:headEnd/>
            <a:tailEnd/>
          </a:ln>
        </p:spPr>
      </p:pic>
      <p:sp>
        <p:nvSpPr>
          <p:cNvPr id="2" name="TextBox 1"/>
          <p:cNvSpPr txBox="1"/>
          <p:nvPr/>
        </p:nvSpPr>
        <p:spPr>
          <a:xfrm>
            <a:off x="3856292" y="1905000"/>
            <a:ext cx="3382708" cy="1938992"/>
          </a:xfrm>
          <a:prstGeom prst="rect">
            <a:avLst/>
          </a:prstGeom>
          <a:noFill/>
        </p:spPr>
        <p:txBody>
          <a:bodyPr wrap="square" rtlCol="0">
            <a:spAutoFit/>
          </a:bodyPr>
          <a:lstStyle/>
          <a:p>
            <a:r>
              <a:rPr lang="en-US" sz="4000" dirty="0" smtClean="0"/>
              <a:t>Doc first tries to explain with his own art…</a:t>
            </a:r>
            <a:r>
              <a:rPr lang="en-US" sz="4000" dirty="0" smtClean="0">
                <a:sym typeface="Wingdings" panose="05000000000000000000" pitchFamily="2" charset="2"/>
              </a:rPr>
              <a:t></a:t>
            </a:r>
            <a:endParaRPr lang="en-US" sz="4000" dirty="0"/>
          </a:p>
        </p:txBody>
      </p:sp>
    </p:spTree>
    <p:extLst>
      <p:ext uri="{BB962C8B-B14F-4D97-AF65-F5344CB8AC3E}">
        <p14:creationId xmlns:p14="http://schemas.microsoft.com/office/powerpoint/2010/main" val="35306840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ChangeArrowheads="1"/>
          </p:cNvSpPr>
          <p:nvPr>
            <p:ph type="title"/>
          </p:nvPr>
        </p:nvSpPr>
        <p:spPr>
          <a:xfrm>
            <a:off x="152400" y="0"/>
            <a:ext cx="8686800" cy="1143000"/>
          </a:xfrm>
        </p:spPr>
        <p:txBody>
          <a:bodyPr>
            <a:normAutofit fontScale="90000"/>
          </a:bodyPr>
          <a:lstStyle/>
          <a:p>
            <a:r>
              <a:rPr lang="en-US" sz="4000" b="1" dirty="0"/>
              <a:t>Pi </a:t>
            </a:r>
            <a:r>
              <a:rPr lang="en-US" sz="4000" b="1" dirty="0" smtClean="0"/>
              <a:t>(</a:t>
            </a:r>
            <a:r>
              <a:rPr lang="en-US" sz="4000" b="1" dirty="0" smtClean="0">
                <a:sym typeface="Symbol" panose="05050102010706020507" pitchFamily="18" charset="2"/>
              </a:rPr>
              <a:t>) </a:t>
            </a:r>
            <a:r>
              <a:rPr lang="en-US" sz="4000" b="1" dirty="0" smtClean="0"/>
              <a:t>bonds: </a:t>
            </a:r>
            <a:r>
              <a:rPr lang="en-US" sz="4000" dirty="0" smtClean="0"/>
              <a:t>Pauling’s really great idea to use the `leftovers’</a:t>
            </a:r>
            <a:endParaRPr lang="en-US" sz="4000" dirty="0"/>
          </a:p>
        </p:txBody>
      </p:sp>
      <p:pic>
        <p:nvPicPr>
          <p:cNvPr id="49157" name="Picture 5" descr="ethylene pi and sigma"/>
          <p:cNvPicPr>
            <a:picLocks noChangeAspect="1" noChangeArrowheads="1"/>
          </p:cNvPicPr>
          <p:nvPr/>
        </p:nvPicPr>
        <p:blipFill>
          <a:blip r:embed="rId4" cstate="print"/>
          <a:srcRect/>
          <a:stretch>
            <a:fillRect/>
          </a:stretch>
        </p:blipFill>
        <p:spPr bwMode="auto">
          <a:xfrm>
            <a:off x="228600" y="4199928"/>
            <a:ext cx="3733800" cy="2613025"/>
          </a:xfrm>
          <a:prstGeom prst="rect">
            <a:avLst/>
          </a:prstGeom>
          <a:noFill/>
        </p:spPr>
      </p:pic>
      <p:sp>
        <p:nvSpPr>
          <p:cNvPr id="49160" name="Text Box 8"/>
          <p:cNvSpPr txBox="1">
            <a:spLocks noChangeArrowheads="1"/>
          </p:cNvSpPr>
          <p:nvPr/>
        </p:nvSpPr>
        <p:spPr bwMode="auto">
          <a:xfrm>
            <a:off x="19050" y="1430256"/>
            <a:ext cx="4457700" cy="523220"/>
          </a:xfrm>
          <a:prstGeom prst="rect">
            <a:avLst/>
          </a:prstGeom>
          <a:solidFill>
            <a:srgbClr val="CCFFCC"/>
          </a:solidFill>
          <a:ln w="9525">
            <a:noFill/>
            <a:miter lim="800000"/>
            <a:headEnd/>
            <a:tailEnd/>
          </a:ln>
          <a:effectLst/>
        </p:spPr>
        <p:txBody>
          <a:bodyPr wrap="square">
            <a:spAutoFit/>
          </a:bodyPr>
          <a:lstStyle/>
          <a:p>
            <a:pPr>
              <a:spcBef>
                <a:spcPct val="50000"/>
              </a:spcBef>
            </a:pPr>
            <a:r>
              <a:rPr lang="en-US" sz="2800" b="1" dirty="0" err="1">
                <a:solidFill>
                  <a:srgbClr val="000000"/>
                </a:solidFill>
                <a:effectLst>
                  <a:outerShdw blurRad="38100" dist="38100" dir="2700000" algn="tl">
                    <a:srgbClr val="FFFFFF"/>
                  </a:outerShdw>
                </a:effectLst>
              </a:rPr>
              <a:t>Ethene</a:t>
            </a:r>
            <a:r>
              <a:rPr lang="en-US" sz="2800" b="1" dirty="0">
                <a:solidFill>
                  <a:srgbClr val="000000"/>
                </a:solidFill>
                <a:effectLst>
                  <a:outerShdw blurRad="38100" dist="38100" dir="2700000" algn="tl">
                    <a:srgbClr val="FFFFFF"/>
                  </a:outerShdw>
                </a:effectLst>
              </a:rPr>
              <a:t> (C</a:t>
            </a:r>
            <a:r>
              <a:rPr lang="en-US" sz="2800" b="1" baseline="-25000" dirty="0">
                <a:solidFill>
                  <a:srgbClr val="000000"/>
                </a:solidFill>
                <a:effectLst>
                  <a:outerShdw blurRad="38100" dist="38100" dir="2700000" algn="tl">
                    <a:srgbClr val="FFFFFF"/>
                  </a:outerShdw>
                </a:effectLst>
              </a:rPr>
              <a:t>2</a:t>
            </a:r>
            <a:r>
              <a:rPr lang="en-US" sz="2800" b="1" dirty="0">
                <a:solidFill>
                  <a:srgbClr val="000000"/>
                </a:solidFill>
                <a:effectLst>
                  <a:outerShdw blurRad="38100" dist="38100" dir="2700000" algn="tl">
                    <a:srgbClr val="FFFFFF"/>
                  </a:outerShdw>
                </a:effectLst>
              </a:rPr>
              <a:t>H</a:t>
            </a:r>
            <a:r>
              <a:rPr lang="en-US" sz="2800" b="1" baseline="-25000" dirty="0">
                <a:solidFill>
                  <a:srgbClr val="000000"/>
                </a:solidFill>
                <a:effectLst>
                  <a:outerShdw blurRad="38100" dist="38100" dir="2700000" algn="tl">
                    <a:srgbClr val="FFFFFF"/>
                  </a:outerShdw>
                </a:effectLst>
              </a:rPr>
              <a:t>4</a:t>
            </a:r>
            <a:r>
              <a:rPr lang="en-US" sz="2800" b="1" dirty="0">
                <a:solidFill>
                  <a:srgbClr val="000000"/>
                </a:solidFill>
                <a:effectLst>
                  <a:outerShdw blurRad="38100" dist="38100" dir="2700000" algn="tl">
                    <a:srgbClr val="FFFFFF"/>
                  </a:outerShdw>
                </a:effectLst>
              </a:rPr>
              <a:t>)  </a:t>
            </a:r>
            <a:r>
              <a:rPr lang="en-US" sz="2800" b="1" dirty="0" smtClean="0">
                <a:solidFill>
                  <a:srgbClr val="000000"/>
                </a:solidFill>
                <a:effectLst>
                  <a:outerShdw blurRad="38100" dist="38100" dir="2700000" algn="tl">
                    <a:srgbClr val="FFFFFF"/>
                  </a:outerShdw>
                </a:effectLst>
              </a:rPr>
              <a:t>Lewis picture</a:t>
            </a:r>
            <a:endParaRPr lang="en-US" sz="2800" b="1" dirty="0">
              <a:solidFill>
                <a:srgbClr val="000000"/>
              </a:solidFill>
              <a:effectLst>
                <a:outerShdw blurRad="38100" dist="38100" dir="2700000" algn="tl">
                  <a:srgbClr val="FFFFFF"/>
                </a:outerShdw>
              </a:effectLst>
            </a:endParaRPr>
          </a:p>
        </p:txBody>
      </p:sp>
      <p:pic>
        <p:nvPicPr>
          <p:cNvPr id="49164" name="Picture 12"/>
          <p:cNvPicPr>
            <a:picLocks noChangeAspect="1" noChangeArrowheads="1"/>
          </p:cNvPicPr>
          <p:nvPr/>
        </p:nvPicPr>
        <p:blipFill>
          <a:blip r:embed="rId5" cstate="print"/>
          <a:srcRect/>
          <a:stretch>
            <a:fillRect/>
          </a:stretch>
        </p:blipFill>
        <p:spPr bwMode="auto">
          <a:xfrm>
            <a:off x="990600" y="2133600"/>
            <a:ext cx="1600200" cy="1462088"/>
          </a:xfrm>
          <a:prstGeom prst="rect">
            <a:avLst/>
          </a:prstGeom>
          <a:noFill/>
          <a:ln w="9525">
            <a:noFill/>
            <a:miter lim="800000"/>
            <a:headEnd/>
            <a:tailEnd/>
          </a:ln>
          <a:effectLst/>
        </p:spPr>
      </p:pic>
      <p:sp>
        <p:nvSpPr>
          <p:cNvPr id="2" name="TextBox 1"/>
          <p:cNvSpPr txBox="1"/>
          <p:nvPr/>
        </p:nvSpPr>
        <p:spPr>
          <a:xfrm>
            <a:off x="2819400" y="2864644"/>
            <a:ext cx="2019300" cy="954107"/>
          </a:xfrm>
          <a:prstGeom prst="rect">
            <a:avLst/>
          </a:prstGeom>
          <a:solidFill>
            <a:srgbClr val="FFFF00"/>
          </a:solidFill>
        </p:spPr>
        <p:txBody>
          <a:bodyPr wrap="square" rtlCol="0">
            <a:spAutoFit/>
          </a:bodyPr>
          <a:lstStyle/>
          <a:p>
            <a:r>
              <a:rPr lang="en-US" sz="2400" dirty="0" smtClean="0">
                <a:solidFill>
                  <a:srgbClr val="000000"/>
                </a:solidFill>
              </a:rPr>
              <a:t>1 leftover </a:t>
            </a:r>
            <a:r>
              <a:rPr lang="en-US" sz="3200" dirty="0" err="1" smtClean="0">
                <a:solidFill>
                  <a:srgbClr val="FF0000"/>
                </a:solidFill>
              </a:rPr>
              <a:t>p</a:t>
            </a:r>
            <a:r>
              <a:rPr lang="en-US" sz="3200" baseline="-25000" dirty="0" err="1" smtClean="0">
                <a:solidFill>
                  <a:srgbClr val="FF0000"/>
                </a:solidFill>
              </a:rPr>
              <a:t>z</a:t>
            </a:r>
            <a:r>
              <a:rPr lang="en-US" sz="2400" dirty="0" smtClean="0">
                <a:solidFill>
                  <a:srgbClr val="000000"/>
                </a:solidFill>
              </a:rPr>
              <a:t> on each C</a:t>
            </a:r>
            <a:endParaRPr lang="en-US" sz="2400" dirty="0">
              <a:solidFill>
                <a:srgbClr val="000000"/>
              </a:solidFill>
            </a:endParaRPr>
          </a:p>
        </p:txBody>
      </p:sp>
      <p:cxnSp>
        <p:nvCxnSpPr>
          <p:cNvPr id="4" name="Straight Arrow Connector 3"/>
          <p:cNvCxnSpPr/>
          <p:nvPr/>
        </p:nvCxnSpPr>
        <p:spPr bwMode="auto">
          <a:xfrm flipH="1">
            <a:off x="1676400" y="3595688"/>
            <a:ext cx="1143000" cy="519112"/>
          </a:xfrm>
          <a:prstGeom prst="straightConnector1">
            <a:avLst/>
          </a:prstGeom>
          <a:solidFill>
            <a:schemeClr val="accent1"/>
          </a:solidFill>
          <a:ln w="53975" cap="flat" cmpd="sng" algn="ctr">
            <a:solidFill>
              <a:srgbClr val="FF0000"/>
            </a:solidFill>
            <a:prstDash val="solid"/>
            <a:round/>
            <a:headEnd type="none" w="med" len="med"/>
            <a:tailEnd type="arrow"/>
          </a:ln>
          <a:effectLst/>
        </p:spPr>
      </p:cxnSp>
      <p:cxnSp>
        <p:nvCxnSpPr>
          <p:cNvPr id="12" name="Straight Arrow Connector 11"/>
          <p:cNvCxnSpPr/>
          <p:nvPr/>
        </p:nvCxnSpPr>
        <p:spPr bwMode="auto">
          <a:xfrm flipH="1">
            <a:off x="2819400" y="3748088"/>
            <a:ext cx="152400" cy="519112"/>
          </a:xfrm>
          <a:prstGeom prst="straightConnector1">
            <a:avLst/>
          </a:prstGeom>
          <a:solidFill>
            <a:schemeClr val="accent1"/>
          </a:solidFill>
          <a:ln w="53975" cap="flat" cmpd="sng" algn="ctr">
            <a:solidFill>
              <a:srgbClr val="FF0000"/>
            </a:solidFill>
            <a:prstDash val="solid"/>
            <a:round/>
            <a:headEnd type="none" w="med" len="med"/>
            <a:tailEnd type="arrow"/>
          </a:ln>
          <a:effectLst/>
        </p:spPr>
      </p:cxnSp>
      <p:graphicFrame>
        <p:nvGraphicFramePr>
          <p:cNvPr id="8" name="Object 7"/>
          <p:cNvGraphicFramePr>
            <a:graphicFrameLocks noChangeAspect="1"/>
          </p:cNvGraphicFramePr>
          <p:nvPr>
            <p:extLst/>
          </p:nvPr>
        </p:nvGraphicFramePr>
        <p:xfrm>
          <a:off x="5648325" y="2562225"/>
          <a:ext cx="1285875" cy="1123950"/>
        </p:xfrm>
        <a:graphic>
          <a:graphicData uri="http://schemas.openxmlformats.org/presentationml/2006/ole">
            <mc:AlternateContent xmlns:mc="http://schemas.openxmlformats.org/markup-compatibility/2006">
              <mc:Choice xmlns:v="urn:schemas-microsoft-com:vml" Requires="v">
                <p:oleObj spid="_x0000_s1036" name="ChemSketch" r:id="rId6" imgW="1286280" imgH="1124640" progId="ACD.ChemSketch.20">
                  <p:embed/>
                </p:oleObj>
              </mc:Choice>
              <mc:Fallback>
                <p:oleObj name="ChemSketch" r:id="rId6" imgW="1286280" imgH="1124640" progId="ACD.ChemSketch.20">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48325" y="2562225"/>
                        <a:ext cx="1285875" cy="1123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8"/>
          <p:cNvGraphicFramePr>
            <a:graphicFrameLocks noChangeAspect="1"/>
          </p:cNvGraphicFramePr>
          <p:nvPr>
            <p:extLst/>
          </p:nvPr>
        </p:nvGraphicFramePr>
        <p:xfrm>
          <a:off x="6186209" y="2466211"/>
          <a:ext cx="1128991" cy="1101666"/>
        </p:xfrm>
        <a:graphic>
          <a:graphicData uri="http://schemas.openxmlformats.org/presentationml/2006/ole">
            <mc:AlternateContent xmlns:mc="http://schemas.openxmlformats.org/markup-compatibility/2006">
              <mc:Choice xmlns:v="urn:schemas-microsoft-com:vml" Requires="v">
                <p:oleObj spid="_x0000_s1037" name="ChemSketch" r:id="rId8" imgW="1246680" imgH="1216080" progId="ACD.ChemSketch.20">
                  <p:embed/>
                </p:oleObj>
              </mc:Choice>
              <mc:Fallback>
                <p:oleObj name="ChemSketch" r:id="rId8" imgW="1246680" imgH="1216080" progId="ACD.ChemSketch.20">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86209" y="2466211"/>
                        <a:ext cx="1128991" cy="11016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8" name="Picture 12"/>
          <p:cNvPicPr>
            <a:picLocks noChangeAspect="1" noChangeArrowheads="1"/>
          </p:cNvPicPr>
          <p:nvPr/>
        </p:nvPicPr>
        <p:blipFill>
          <a:blip r:embed="rId5" cstate="print"/>
          <a:srcRect/>
          <a:stretch>
            <a:fillRect/>
          </a:stretch>
        </p:blipFill>
        <p:spPr bwMode="auto">
          <a:xfrm>
            <a:off x="5738812" y="2386012"/>
            <a:ext cx="1600200" cy="1462088"/>
          </a:xfrm>
          <a:prstGeom prst="rect">
            <a:avLst/>
          </a:prstGeom>
          <a:noFill/>
          <a:ln w="9525">
            <a:noFill/>
            <a:miter lim="800000"/>
            <a:headEnd/>
            <a:tailEnd/>
          </a:ln>
          <a:effectLst/>
        </p:spPr>
      </p:pic>
      <p:sp>
        <p:nvSpPr>
          <p:cNvPr id="10" name="TextBox 9"/>
          <p:cNvSpPr txBox="1"/>
          <p:nvPr/>
        </p:nvSpPr>
        <p:spPr>
          <a:xfrm>
            <a:off x="5029200" y="1245589"/>
            <a:ext cx="4114800" cy="830997"/>
          </a:xfrm>
          <a:prstGeom prst="rect">
            <a:avLst/>
          </a:prstGeom>
          <a:solidFill>
            <a:srgbClr val="FFFF00"/>
          </a:solidFill>
        </p:spPr>
        <p:txBody>
          <a:bodyPr wrap="square" rtlCol="0">
            <a:spAutoFit/>
          </a:bodyPr>
          <a:lstStyle/>
          <a:p>
            <a:r>
              <a:rPr lang="en-US" sz="2400" dirty="0" smtClean="0">
                <a:solidFill>
                  <a:srgbClr val="000000"/>
                </a:solidFill>
              </a:rPr>
              <a:t>Equivalent Pauling `sigma’ (</a:t>
            </a:r>
            <a:r>
              <a:rPr lang="en-US" sz="2400" dirty="0" smtClean="0">
                <a:solidFill>
                  <a:srgbClr val="000000"/>
                </a:solidFill>
                <a:sym typeface="Symbol"/>
              </a:rPr>
              <a:t>) </a:t>
            </a:r>
            <a:r>
              <a:rPr lang="en-US" sz="2400" dirty="0" smtClean="0">
                <a:solidFill>
                  <a:srgbClr val="000000"/>
                </a:solidFill>
              </a:rPr>
              <a:t> hybrid structure</a:t>
            </a:r>
            <a:endParaRPr lang="en-US" sz="2400" dirty="0">
              <a:solidFill>
                <a:srgbClr val="000000"/>
              </a:solidFill>
            </a:endParaRPr>
          </a:p>
        </p:txBody>
      </p:sp>
      <p:sp>
        <p:nvSpPr>
          <p:cNvPr id="11" name="TextBox 10"/>
          <p:cNvSpPr txBox="1"/>
          <p:nvPr/>
        </p:nvSpPr>
        <p:spPr>
          <a:xfrm>
            <a:off x="5029200" y="3799818"/>
            <a:ext cx="1943100" cy="523220"/>
          </a:xfrm>
          <a:prstGeom prst="rect">
            <a:avLst/>
          </a:prstGeom>
          <a:noFill/>
        </p:spPr>
        <p:txBody>
          <a:bodyPr wrap="square" rtlCol="0">
            <a:spAutoFit/>
          </a:bodyPr>
          <a:lstStyle/>
          <a:p>
            <a:r>
              <a:rPr lang="en-US" sz="2800" b="1" dirty="0" smtClean="0">
                <a:solidFill>
                  <a:srgbClr val="FF0000"/>
                </a:solidFill>
              </a:rPr>
              <a:t>s+ </a:t>
            </a:r>
            <a:r>
              <a:rPr lang="en-US" sz="2800" b="1" dirty="0" err="1" smtClean="0">
                <a:solidFill>
                  <a:srgbClr val="FF0000"/>
                </a:solidFill>
              </a:rPr>
              <a:t>p</a:t>
            </a:r>
            <a:r>
              <a:rPr lang="en-US" sz="2800" b="1" baseline="-25000" dirty="0" err="1" smtClean="0">
                <a:solidFill>
                  <a:srgbClr val="FF0000"/>
                </a:solidFill>
              </a:rPr>
              <a:t>x</a:t>
            </a:r>
            <a:r>
              <a:rPr lang="en-US" sz="2800" b="1" dirty="0" smtClean="0">
                <a:solidFill>
                  <a:srgbClr val="FF0000"/>
                </a:solidFill>
              </a:rPr>
              <a:t> + </a:t>
            </a:r>
            <a:r>
              <a:rPr lang="en-US" sz="2800" b="1" dirty="0" err="1" smtClean="0">
                <a:solidFill>
                  <a:srgbClr val="FF0000"/>
                </a:solidFill>
              </a:rPr>
              <a:t>p</a:t>
            </a:r>
            <a:r>
              <a:rPr lang="en-US" sz="2800" b="1" baseline="-25000" dirty="0" err="1" smtClean="0">
                <a:solidFill>
                  <a:srgbClr val="FF0000"/>
                </a:solidFill>
              </a:rPr>
              <a:t>y</a:t>
            </a:r>
            <a:endParaRPr lang="en-US" sz="2800" b="1" baseline="-25000" dirty="0">
              <a:solidFill>
                <a:srgbClr val="FF0000"/>
              </a:solidFill>
            </a:endParaRPr>
          </a:p>
        </p:txBody>
      </p:sp>
      <p:sp>
        <p:nvSpPr>
          <p:cNvPr id="21" name="TextBox 20"/>
          <p:cNvSpPr txBox="1"/>
          <p:nvPr/>
        </p:nvSpPr>
        <p:spPr>
          <a:xfrm>
            <a:off x="7315200" y="3686589"/>
            <a:ext cx="1905000" cy="523220"/>
          </a:xfrm>
          <a:prstGeom prst="rect">
            <a:avLst/>
          </a:prstGeom>
          <a:noFill/>
        </p:spPr>
        <p:txBody>
          <a:bodyPr wrap="square" rtlCol="0">
            <a:spAutoFit/>
          </a:bodyPr>
          <a:lstStyle/>
          <a:p>
            <a:r>
              <a:rPr lang="en-US" sz="2800" b="1" dirty="0" smtClean="0">
                <a:solidFill>
                  <a:srgbClr val="FF0000"/>
                </a:solidFill>
              </a:rPr>
              <a:t>s+ </a:t>
            </a:r>
            <a:r>
              <a:rPr lang="en-US" sz="2800" b="1" dirty="0" err="1" smtClean="0">
                <a:solidFill>
                  <a:srgbClr val="FF0000"/>
                </a:solidFill>
              </a:rPr>
              <a:t>p</a:t>
            </a:r>
            <a:r>
              <a:rPr lang="en-US" sz="2800" b="1" baseline="-25000" dirty="0" err="1" smtClean="0">
                <a:solidFill>
                  <a:srgbClr val="FF0000"/>
                </a:solidFill>
              </a:rPr>
              <a:t>x</a:t>
            </a:r>
            <a:r>
              <a:rPr lang="en-US" sz="2800" b="1" dirty="0" smtClean="0">
                <a:solidFill>
                  <a:srgbClr val="FF0000"/>
                </a:solidFill>
              </a:rPr>
              <a:t> + </a:t>
            </a:r>
            <a:r>
              <a:rPr lang="en-US" sz="2800" b="1" dirty="0" err="1" smtClean="0">
                <a:solidFill>
                  <a:srgbClr val="FF0000"/>
                </a:solidFill>
              </a:rPr>
              <a:t>p</a:t>
            </a:r>
            <a:r>
              <a:rPr lang="en-US" sz="2800" b="1" baseline="-25000" dirty="0" err="1" smtClean="0">
                <a:solidFill>
                  <a:srgbClr val="FF0000"/>
                </a:solidFill>
              </a:rPr>
              <a:t>y</a:t>
            </a:r>
            <a:endParaRPr lang="en-US" sz="2800" b="1" baseline="-25000" dirty="0">
              <a:solidFill>
                <a:srgbClr val="FF0000"/>
              </a:solidFill>
            </a:endParaRPr>
          </a:p>
        </p:txBody>
      </p:sp>
      <p:sp>
        <p:nvSpPr>
          <p:cNvPr id="13" name="TextBox 12"/>
          <p:cNvSpPr txBox="1"/>
          <p:nvPr/>
        </p:nvSpPr>
        <p:spPr>
          <a:xfrm>
            <a:off x="7315200" y="2851666"/>
            <a:ext cx="952500" cy="523220"/>
          </a:xfrm>
          <a:prstGeom prst="rect">
            <a:avLst/>
          </a:prstGeom>
          <a:noFill/>
        </p:spPr>
        <p:txBody>
          <a:bodyPr wrap="square" rtlCol="0">
            <a:spAutoFit/>
          </a:bodyPr>
          <a:lstStyle/>
          <a:p>
            <a:r>
              <a:rPr lang="en-US" sz="2800" dirty="0" smtClean="0">
                <a:solidFill>
                  <a:srgbClr val="FF0000"/>
                </a:solidFill>
              </a:rPr>
              <a:t>sp</a:t>
            </a:r>
            <a:r>
              <a:rPr lang="en-US" sz="2800" baseline="30000" dirty="0" smtClean="0">
                <a:solidFill>
                  <a:srgbClr val="FF0000"/>
                </a:solidFill>
              </a:rPr>
              <a:t>2</a:t>
            </a:r>
            <a:endParaRPr lang="en-US" sz="2800" dirty="0">
              <a:solidFill>
                <a:srgbClr val="FF0000"/>
              </a:solidFill>
            </a:endParaRPr>
          </a:p>
        </p:txBody>
      </p:sp>
      <p:sp>
        <p:nvSpPr>
          <p:cNvPr id="23" name="TextBox 22"/>
          <p:cNvSpPr txBox="1"/>
          <p:nvPr/>
        </p:nvSpPr>
        <p:spPr>
          <a:xfrm>
            <a:off x="5029200" y="2873097"/>
            <a:ext cx="952500" cy="584775"/>
          </a:xfrm>
          <a:prstGeom prst="rect">
            <a:avLst/>
          </a:prstGeom>
          <a:noFill/>
        </p:spPr>
        <p:txBody>
          <a:bodyPr wrap="square" rtlCol="0">
            <a:spAutoFit/>
          </a:bodyPr>
          <a:lstStyle/>
          <a:p>
            <a:r>
              <a:rPr lang="en-US" sz="3200" dirty="0" smtClean="0">
                <a:solidFill>
                  <a:srgbClr val="FF0000"/>
                </a:solidFill>
              </a:rPr>
              <a:t>sp</a:t>
            </a:r>
            <a:r>
              <a:rPr lang="en-US" sz="3200" baseline="30000" dirty="0" smtClean="0">
                <a:solidFill>
                  <a:srgbClr val="FF0000"/>
                </a:solidFill>
              </a:rPr>
              <a:t>2</a:t>
            </a:r>
            <a:endParaRPr lang="en-US" sz="3200" dirty="0">
              <a:solidFill>
                <a:srgbClr val="FF0000"/>
              </a:solidFill>
            </a:endParaRPr>
          </a:p>
        </p:txBody>
      </p:sp>
      <p:cxnSp>
        <p:nvCxnSpPr>
          <p:cNvPr id="15" name="Straight Connector 14"/>
          <p:cNvCxnSpPr/>
          <p:nvPr/>
        </p:nvCxnSpPr>
        <p:spPr bwMode="auto">
          <a:xfrm>
            <a:off x="4305300" y="4648200"/>
            <a:ext cx="0" cy="858240"/>
          </a:xfrm>
          <a:prstGeom prst="line">
            <a:avLst/>
          </a:prstGeom>
          <a:solidFill>
            <a:schemeClr val="accent1"/>
          </a:solidFill>
          <a:ln w="50800" cap="flat" cmpd="sng" algn="ctr">
            <a:solidFill>
              <a:srgbClr val="FF0000"/>
            </a:solidFill>
            <a:prstDash val="solid"/>
            <a:round/>
            <a:headEnd type="triangle" w="med" len="med"/>
            <a:tailEnd type="none" w="med" len="med"/>
          </a:ln>
          <a:effectLst/>
        </p:spPr>
      </p:cxnSp>
      <p:cxnSp>
        <p:nvCxnSpPr>
          <p:cNvPr id="17" name="Straight Connector 16"/>
          <p:cNvCxnSpPr/>
          <p:nvPr/>
        </p:nvCxnSpPr>
        <p:spPr bwMode="auto">
          <a:xfrm flipH="1">
            <a:off x="3619500" y="5515965"/>
            <a:ext cx="685800" cy="665760"/>
          </a:xfrm>
          <a:prstGeom prst="line">
            <a:avLst/>
          </a:prstGeom>
          <a:solidFill>
            <a:schemeClr val="accent1"/>
          </a:solidFill>
          <a:ln w="53975" cap="flat" cmpd="sng" algn="ctr">
            <a:solidFill>
              <a:schemeClr val="tx1"/>
            </a:solidFill>
            <a:prstDash val="solid"/>
            <a:round/>
            <a:headEnd type="none" w="med" len="med"/>
            <a:tailEnd type="triangle" w="med" len="med"/>
          </a:ln>
          <a:effectLst/>
        </p:spPr>
      </p:cxnSp>
      <p:cxnSp>
        <p:nvCxnSpPr>
          <p:cNvPr id="20" name="Straight Connector 19"/>
          <p:cNvCxnSpPr/>
          <p:nvPr/>
        </p:nvCxnSpPr>
        <p:spPr bwMode="auto">
          <a:xfrm>
            <a:off x="0" y="5506440"/>
            <a:ext cx="9144000" cy="12970"/>
          </a:xfrm>
          <a:prstGeom prst="line">
            <a:avLst/>
          </a:prstGeom>
          <a:solidFill>
            <a:schemeClr val="accent1"/>
          </a:solidFill>
          <a:ln w="34925" cap="flat" cmpd="sng" algn="ctr">
            <a:solidFill>
              <a:schemeClr val="tx1"/>
            </a:solidFill>
            <a:prstDash val="dash"/>
            <a:round/>
            <a:headEnd type="none" w="med" len="med"/>
            <a:tailEnd type="none" w="med" len="med"/>
          </a:ln>
          <a:effectLst/>
        </p:spPr>
      </p:cxnSp>
      <p:sp>
        <p:nvSpPr>
          <p:cNvPr id="24" name="TextBox 23"/>
          <p:cNvSpPr txBox="1"/>
          <p:nvPr/>
        </p:nvSpPr>
        <p:spPr>
          <a:xfrm>
            <a:off x="3962400" y="4114800"/>
            <a:ext cx="514350" cy="584775"/>
          </a:xfrm>
          <a:prstGeom prst="rect">
            <a:avLst/>
          </a:prstGeom>
          <a:noFill/>
        </p:spPr>
        <p:txBody>
          <a:bodyPr wrap="square" rtlCol="0">
            <a:spAutoFit/>
          </a:bodyPr>
          <a:lstStyle/>
          <a:p>
            <a:r>
              <a:rPr lang="en-US" sz="3200" dirty="0" smtClean="0">
                <a:solidFill>
                  <a:srgbClr val="FF0000"/>
                </a:solidFill>
              </a:rPr>
              <a:t>z</a:t>
            </a:r>
            <a:endParaRPr lang="en-US" sz="3200" dirty="0">
              <a:solidFill>
                <a:srgbClr val="FF0000"/>
              </a:solidFill>
            </a:endParaRPr>
          </a:p>
        </p:txBody>
      </p:sp>
      <p:sp>
        <p:nvSpPr>
          <p:cNvPr id="25" name="TextBox 24"/>
          <p:cNvSpPr txBox="1"/>
          <p:nvPr/>
        </p:nvSpPr>
        <p:spPr>
          <a:xfrm>
            <a:off x="3200400" y="6181725"/>
            <a:ext cx="419100" cy="523220"/>
          </a:xfrm>
          <a:prstGeom prst="rect">
            <a:avLst/>
          </a:prstGeom>
          <a:noFill/>
        </p:spPr>
        <p:txBody>
          <a:bodyPr wrap="square" rtlCol="0">
            <a:spAutoFit/>
          </a:bodyPr>
          <a:lstStyle/>
          <a:p>
            <a:r>
              <a:rPr lang="en-US" sz="2800" dirty="0" smtClean="0">
                <a:solidFill>
                  <a:srgbClr val="000000"/>
                </a:solidFill>
              </a:rPr>
              <a:t>y</a:t>
            </a:r>
            <a:endParaRPr lang="en-US" sz="2800" dirty="0">
              <a:solidFill>
                <a:srgbClr val="000000"/>
              </a:solidFill>
            </a:endParaRPr>
          </a:p>
        </p:txBody>
      </p:sp>
      <p:sp>
        <p:nvSpPr>
          <p:cNvPr id="26" name="TextBox 25"/>
          <p:cNvSpPr txBox="1"/>
          <p:nvPr/>
        </p:nvSpPr>
        <p:spPr>
          <a:xfrm>
            <a:off x="4648200" y="5257800"/>
            <a:ext cx="381000" cy="523220"/>
          </a:xfrm>
          <a:prstGeom prst="rect">
            <a:avLst/>
          </a:prstGeom>
          <a:noFill/>
        </p:spPr>
        <p:txBody>
          <a:bodyPr wrap="square" rtlCol="0">
            <a:spAutoFit/>
          </a:bodyPr>
          <a:lstStyle/>
          <a:p>
            <a:r>
              <a:rPr lang="en-US" sz="2800" dirty="0" smtClean="0">
                <a:solidFill>
                  <a:srgbClr val="000000"/>
                </a:solidFill>
              </a:rPr>
              <a:t>x</a:t>
            </a:r>
            <a:endParaRPr lang="en-US" sz="2800" dirty="0">
              <a:solidFill>
                <a:srgbClr val="000000"/>
              </a:solidFill>
            </a:endParaRPr>
          </a:p>
        </p:txBody>
      </p:sp>
      <p:pic>
        <p:nvPicPr>
          <p:cNvPr id="2056" name="Picture 8"/>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067300" y="4404979"/>
            <a:ext cx="3733800" cy="2336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TextBox 29"/>
          <p:cNvSpPr txBox="1"/>
          <p:nvPr/>
        </p:nvSpPr>
        <p:spPr>
          <a:xfrm>
            <a:off x="6567487" y="4368302"/>
            <a:ext cx="771525" cy="1015663"/>
          </a:xfrm>
          <a:prstGeom prst="rect">
            <a:avLst/>
          </a:prstGeom>
          <a:solidFill>
            <a:schemeClr val="bg1">
              <a:alpha val="43000"/>
            </a:schemeClr>
          </a:solidFill>
        </p:spPr>
        <p:txBody>
          <a:bodyPr wrap="square" rtlCol="0">
            <a:spAutoFit/>
          </a:bodyPr>
          <a:lstStyle/>
          <a:p>
            <a:r>
              <a:rPr lang="en-US" sz="6000" dirty="0" smtClean="0">
                <a:solidFill>
                  <a:srgbClr val="FF0000"/>
                </a:solidFill>
                <a:sym typeface="Symbol"/>
              </a:rPr>
              <a:t></a:t>
            </a:r>
            <a:endParaRPr lang="en-US" sz="6000" dirty="0">
              <a:solidFill>
                <a:srgbClr val="FF0000"/>
              </a:solidFill>
            </a:endParaRPr>
          </a:p>
        </p:txBody>
      </p:sp>
      <p:sp>
        <p:nvSpPr>
          <p:cNvPr id="31" name="TextBox 30"/>
          <p:cNvSpPr txBox="1"/>
          <p:nvPr/>
        </p:nvSpPr>
        <p:spPr>
          <a:xfrm>
            <a:off x="4152900" y="5979079"/>
            <a:ext cx="647700" cy="707886"/>
          </a:xfrm>
          <a:prstGeom prst="rect">
            <a:avLst/>
          </a:prstGeom>
          <a:solidFill>
            <a:srgbClr val="FFFF00">
              <a:alpha val="41000"/>
            </a:srgbClr>
          </a:solidFill>
        </p:spPr>
        <p:txBody>
          <a:bodyPr wrap="square" rtlCol="0">
            <a:spAutoFit/>
          </a:bodyPr>
          <a:lstStyle/>
          <a:p>
            <a:r>
              <a:rPr lang="en-US" sz="4000" dirty="0" smtClean="0">
                <a:solidFill>
                  <a:srgbClr val="000000"/>
                </a:solidFill>
                <a:sym typeface="Symbol"/>
              </a:rPr>
              <a:t></a:t>
            </a:r>
            <a:endParaRPr lang="en-US" sz="4000" dirty="0">
              <a:solidFill>
                <a:srgbClr val="000000"/>
              </a:solidFill>
            </a:endParaRPr>
          </a:p>
        </p:txBody>
      </p:sp>
      <p:cxnSp>
        <p:nvCxnSpPr>
          <p:cNvPr id="2049" name="Straight Arrow Connector 2048"/>
          <p:cNvCxnSpPr/>
          <p:nvPr/>
        </p:nvCxnSpPr>
        <p:spPr bwMode="auto">
          <a:xfrm flipV="1">
            <a:off x="4738687" y="5573247"/>
            <a:ext cx="2347913" cy="870088"/>
          </a:xfrm>
          <a:prstGeom prst="straightConnector1">
            <a:avLst/>
          </a:prstGeom>
          <a:solidFill>
            <a:schemeClr val="accent1"/>
          </a:solidFill>
          <a:ln w="73025" cap="flat" cmpd="sng" algn="ctr">
            <a:solidFill>
              <a:srgbClr val="FFFF00"/>
            </a:solidFill>
            <a:prstDash val="solid"/>
            <a:round/>
            <a:headEnd type="none" w="med" len="med"/>
            <a:tailEnd type="arrow"/>
          </a:ln>
          <a:effectLst/>
        </p:spPr>
      </p:cxnSp>
      <p:cxnSp>
        <p:nvCxnSpPr>
          <p:cNvPr id="45" name="Straight Arrow Connector 44"/>
          <p:cNvCxnSpPr/>
          <p:nvPr/>
        </p:nvCxnSpPr>
        <p:spPr bwMode="auto">
          <a:xfrm flipV="1">
            <a:off x="4838700" y="5781020"/>
            <a:ext cx="1073943" cy="555695"/>
          </a:xfrm>
          <a:prstGeom prst="straightConnector1">
            <a:avLst/>
          </a:prstGeom>
          <a:solidFill>
            <a:schemeClr val="accent1"/>
          </a:solidFill>
          <a:ln w="73025" cap="flat" cmpd="sng" algn="ctr">
            <a:solidFill>
              <a:srgbClr val="FFFF00"/>
            </a:solidFill>
            <a:prstDash val="solid"/>
            <a:round/>
            <a:headEnd type="none" w="med" len="med"/>
            <a:tailEnd type="arrow"/>
          </a:ln>
          <a:effectLst/>
        </p:spPr>
      </p:cxnSp>
      <p:sp>
        <p:nvSpPr>
          <p:cNvPr id="2055" name="TextBox 2054"/>
          <p:cNvSpPr txBox="1"/>
          <p:nvPr/>
        </p:nvSpPr>
        <p:spPr>
          <a:xfrm>
            <a:off x="6172200" y="2286000"/>
            <a:ext cx="395287" cy="646331"/>
          </a:xfrm>
          <a:prstGeom prst="rect">
            <a:avLst/>
          </a:prstGeom>
          <a:noFill/>
        </p:spPr>
        <p:txBody>
          <a:bodyPr wrap="square" rtlCol="0">
            <a:spAutoFit/>
          </a:bodyPr>
          <a:lstStyle/>
          <a:p>
            <a:r>
              <a:rPr lang="en-US" sz="3600" dirty="0" smtClean="0">
                <a:solidFill>
                  <a:srgbClr val="000000"/>
                </a:solidFill>
                <a:sym typeface="Symbol"/>
              </a:rPr>
              <a:t></a:t>
            </a:r>
            <a:endParaRPr lang="en-US" sz="3600" dirty="0">
              <a:solidFill>
                <a:srgbClr val="000000"/>
              </a:solidFill>
            </a:endParaRPr>
          </a:p>
        </p:txBody>
      </p:sp>
    </p:spTree>
    <p:extLst>
      <p:ext uri="{BB962C8B-B14F-4D97-AF65-F5344CB8AC3E}">
        <p14:creationId xmlns:p14="http://schemas.microsoft.com/office/powerpoint/2010/main" val="1898696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9160"/>
                                        </p:tgtEl>
                                        <p:attrNameLst>
                                          <p:attrName>style.visibility</p:attrName>
                                        </p:attrNameLst>
                                      </p:cBhvr>
                                      <p:to>
                                        <p:strVal val="visible"/>
                                      </p:to>
                                    </p:set>
                                    <p:animEffect transition="in" filter="fade">
                                      <p:cBhvr>
                                        <p:cTn id="7" dur="500"/>
                                        <p:tgtEl>
                                          <p:spTgt spid="49160"/>
                                        </p:tgtEl>
                                      </p:cBhvr>
                                    </p:animEffect>
                                  </p:childTnLst>
                                </p:cTn>
                              </p:par>
                              <p:par>
                                <p:cTn id="8" presetID="10" presetClass="entr" presetSubtype="0" fill="hold" nodeType="withEffect">
                                  <p:stCondLst>
                                    <p:cond delay="0"/>
                                  </p:stCondLst>
                                  <p:childTnLst>
                                    <p:set>
                                      <p:cBhvr>
                                        <p:cTn id="9" dur="1" fill="hold">
                                          <p:stCondLst>
                                            <p:cond delay="0"/>
                                          </p:stCondLst>
                                        </p:cTn>
                                        <p:tgtEl>
                                          <p:spTgt spid="49164"/>
                                        </p:tgtEl>
                                        <p:attrNameLst>
                                          <p:attrName>style.visibility</p:attrName>
                                        </p:attrNameLst>
                                      </p:cBhvr>
                                      <p:to>
                                        <p:strVal val="visible"/>
                                      </p:to>
                                    </p:set>
                                    <p:animEffect transition="in" filter="fade">
                                      <p:cBhvr>
                                        <p:cTn id="10" dur="500"/>
                                        <p:tgtEl>
                                          <p:spTgt spid="4916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fade">
                                      <p:cBhvr>
                                        <p:cTn id="33" dur="500"/>
                                        <p:tgtEl>
                                          <p:spTgt spid="23"/>
                                        </p:tgtEl>
                                      </p:cBhvr>
                                    </p:animEffect>
                                  </p:childTnLst>
                                </p:cTn>
                              </p:par>
                              <p:par>
                                <p:cTn id="34" presetID="10" presetClass="entr" presetSubtype="0" fill="hold" nodeType="with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500"/>
                                        <p:tgtEl>
                                          <p:spTgt spid="8"/>
                                        </p:tgtEl>
                                      </p:cBhvr>
                                    </p:animEffect>
                                  </p:childTnLst>
                                </p:cTn>
                              </p:par>
                              <p:par>
                                <p:cTn id="37" presetID="10" presetClass="entr" presetSubtype="0" fill="hold" nodeType="with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055"/>
                                        </p:tgtEl>
                                        <p:attrNameLst>
                                          <p:attrName>style.visibility</p:attrName>
                                        </p:attrNameLst>
                                      </p:cBhvr>
                                      <p:to>
                                        <p:strVal val="visible"/>
                                      </p:to>
                                    </p:set>
                                    <p:animEffect transition="in" filter="fade">
                                      <p:cBhvr>
                                        <p:cTn id="49" dur="500"/>
                                        <p:tgtEl>
                                          <p:spTgt spid="2055"/>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49157"/>
                                        </p:tgtEl>
                                        <p:attrNameLst>
                                          <p:attrName>style.visibility</p:attrName>
                                        </p:attrNameLst>
                                      </p:cBhvr>
                                      <p:to>
                                        <p:strVal val="visible"/>
                                      </p:to>
                                    </p:set>
                                    <p:animEffect transition="in" filter="fade">
                                      <p:cBhvr>
                                        <p:cTn id="54" dur="500"/>
                                        <p:tgtEl>
                                          <p:spTgt spid="49157"/>
                                        </p:tgtEl>
                                      </p:cBhvr>
                                    </p:animEffect>
                                  </p:childTnLst>
                                </p:cTn>
                              </p:par>
                              <p:par>
                                <p:cTn id="55" presetID="10" presetClass="entr" presetSubtype="0" fill="hold"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500"/>
                                        <p:tgtEl>
                                          <p:spTgt spid="20"/>
                                        </p:tgtEl>
                                      </p:cBhvr>
                                    </p:animEffect>
                                  </p:childTnLst>
                                </p:cTn>
                              </p:par>
                              <p:par>
                                <p:cTn id="58" presetID="10" presetClass="entr" presetSubtype="0" fill="hold"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fade">
                                      <p:cBhvr>
                                        <p:cTn id="60" dur="500"/>
                                        <p:tgtEl>
                                          <p:spTgt spid="15"/>
                                        </p:tgtEl>
                                      </p:cBhvr>
                                    </p:animEffect>
                                  </p:childTnLst>
                                </p:cTn>
                              </p:par>
                              <p:par>
                                <p:cTn id="61" presetID="10" presetClass="entr" presetSubtype="0"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fade">
                                      <p:cBhvr>
                                        <p:cTn id="63" dur="500"/>
                                        <p:tgtEl>
                                          <p:spTgt spid="17"/>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fade">
                                      <p:cBhvr>
                                        <p:cTn id="69" dur="500"/>
                                        <p:tgtEl>
                                          <p:spTgt spid="26"/>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fade">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
                                        </p:tgtEl>
                                        <p:attrNameLst>
                                          <p:attrName>style.visibility</p:attrName>
                                        </p:attrNameLst>
                                      </p:cBhvr>
                                      <p:to>
                                        <p:strVal val="visible"/>
                                      </p:to>
                                    </p:set>
                                    <p:animEffect transition="in" filter="fade">
                                      <p:cBhvr>
                                        <p:cTn id="77" dur="500"/>
                                        <p:tgtEl>
                                          <p:spTgt spid="2"/>
                                        </p:tgtEl>
                                      </p:cBhvr>
                                    </p:animEffect>
                                  </p:childTnLst>
                                </p:cTn>
                              </p:par>
                              <p:par>
                                <p:cTn id="78" presetID="10" presetClass="entr" presetSubtype="0" fill="hold" nodeType="with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fade">
                                      <p:cBhvr>
                                        <p:cTn id="80" dur="500"/>
                                        <p:tgtEl>
                                          <p:spTgt spid="4"/>
                                        </p:tgtEl>
                                      </p:cBhvr>
                                    </p:animEffect>
                                  </p:childTnLst>
                                </p:cTn>
                              </p:par>
                              <p:par>
                                <p:cTn id="81" presetID="10" presetClass="entr" presetSubtype="0" fill="hold" nodeType="withEffect">
                                  <p:stCondLst>
                                    <p:cond delay="0"/>
                                  </p:stCondLst>
                                  <p:childTnLst>
                                    <p:set>
                                      <p:cBhvr>
                                        <p:cTn id="82" dur="1" fill="hold">
                                          <p:stCondLst>
                                            <p:cond delay="0"/>
                                          </p:stCondLst>
                                        </p:cTn>
                                        <p:tgtEl>
                                          <p:spTgt spid="12"/>
                                        </p:tgtEl>
                                        <p:attrNameLst>
                                          <p:attrName>style.visibility</p:attrName>
                                        </p:attrNameLst>
                                      </p:cBhvr>
                                      <p:to>
                                        <p:strVal val="visible"/>
                                      </p:to>
                                    </p:set>
                                    <p:animEffect transition="in" filter="fade">
                                      <p:cBhvr>
                                        <p:cTn id="83" dur="500"/>
                                        <p:tgtEl>
                                          <p:spTgt spid="12"/>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nodeType="clickEffect">
                                  <p:stCondLst>
                                    <p:cond delay="0"/>
                                  </p:stCondLst>
                                  <p:childTnLst>
                                    <p:set>
                                      <p:cBhvr>
                                        <p:cTn id="87" dur="1" fill="hold">
                                          <p:stCondLst>
                                            <p:cond delay="0"/>
                                          </p:stCondLst>
                                        </p:cTn>
                                        <p:tgtEl>
                                          <p:spTgt spid="2056"/>
                                        </p:tgtEl>
                                        <p:attrNameLst>
                                          <p:attrName>style.visibility</p:attrName>
                                        </p:attrNameLst>
                                      </p:cBhvr>
                                      <p:to>
                                        <p:strVal val="visible"/>
                                      </p:to>
                                    </p:set>
                                    <p:animEffect transition="in" filter="fade">
                                      <p:cBhvr>
                                        <p:cTn id="88" dur="500"/>
                                        <p:tgtEl>
                                          <p:spTgt spid="2056"/>
                                        </p:tgtEl>
                                      </p:cBhvr>
                                    </p:animEffect>
                                  </p:childTnLst>
                                </p:cTn>
                              </p:par>
                            </p:childTnLst>
                          </p:cTn>
                        </p:par>
                      </p:childTnLst>
                    </p:cTn>
                  </p:par>
                  <p:par>
                    <p:cTn id="89" fill="hold">
                      <p:stCondLst>
                        <p:cond delay="indefinite"/>
                      </p:stCondLst>
                      <p:childTnLst>
                        <p:par>
                          <p:cTn id="90" fill="hold">
                            <p:stCondLst>
                              <p:cond delay="0"/>
                            </p:stCondLst>
                            <p:childTnLst>
                              <p:par>
                                <p:cTn id="91" presetID="10" presetClass="entr" presetSubtype="0" fill="hold" nodeType="clickEffect">
                                  <p:stCondLst>
                                    <p:cond delay="0"/>
                                  </p:stCondLst>
                                  <p:childTnLst>
                                    <p:set>
                                      <p:cBhvr>
                                        <p:cTn id="92" dur="1" fill="hold">
                                          <p:stCondLst>
                                            <p:cond delay="0"/>
                                          </p:stCondLst>
                                        </p:cTn>
                                        <p:tgtEl>
                                          <p:spTgt spid="2049"/>
                                        </p:tgtEl>
                                        <p:attrNameLst>
                                          <p:attrName>style.visibility</p:attrName>
                                        </p:attrNameLst>
                                      </p:cBhvr>
                                      <p:to>
                                        <p:strVal val="visible"/>
                                      </p:to>
                                    </p:set>
                                    <p:animEffect transition="in" filter="fade">
                                      <p:cBhvr>
                                        <p:cTn id="93" dur="500"/>
                                        <p:tgtEl>
                                          <p:spTgt spid="2049"/>
                                        </p:tgtEl>
                                      </p:cBhvr>
                                    </p:animEffect>
                                  </p:childTnLst>
                                </p:cTn>
                              </p:par>
                              <p:par>
                                <p:cTn id="94" presetID="10" presetClass="entr" presetSubtype="0" fill="hold" nodeType="withEffect">
                                  <p:stCondLst>
                                    <p:cond delay="0"/>
                                  </p:stCondLst>
                                  <p:childTnLst>
                                    <p:set>
                                      <p:cBhvr>
                                        <p:cTn id="95" dur="1" fill="hold">
                                          <p:stCondLst>
                                            <p:cond delay="0"/>
                                          </p:stCondLst>
                                        </p:cTn>
                                        <p:tgtEl>
                                          <p:spTgt spid="45"/>
                                        </p:tgtEl>
                                        <p:attrNameLst>
                                          <p:attrName>style.visibility</p:attrName>
                                        </p:attrNameLst>
                                      </p:cBhvr>
                                      <p:to>
                                        <p:strVal val="visible"/>
                                      </p:to>
                                    </p:set>
                                    <p:animEffect transition="in" filter="fade">
                                      <p:cBhvr>
                                        <p:cTn id="96" dur="500"/>
                                        <p:tgtEl>
                                          <p:spTgt spid="45"/>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Effect transition="in" filter="fade">
                                      <p:cBhvr>
                                        <p:cTn id="99" dur="500"/>
                                        <p:tgtEl>
                                          <p:spTgt spid="31"/>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30"/>
                                        </p:tgtEl>
                                        <p:attrNameLst>
                                          <p:attrName>style.visibility</p:attrName>
                                        </p:attrNameLst>
                                      </p:cBhvr>
                                      <p:to>
                                        <p:strVal val="visible"/>
                                      </p:to>
                                    </p:set>
                                    <p:animEffect transition="in" filter="fade">
                                      <p:cBhvr>
                                        <p:cTn id="10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0" grpId="0" animBg="1"/>
      <p:bldP spid="2" grpId="0" animBg="1"/>
      <p:bldP spid="10" grpId="0" animBg="1"/>
      <p:bldP spid="11" grpId="0"/>
      <p:bldP spid="21" grpId="0"/>
      <p:bldP spid="13" grpId="0"/>
      <p:bldP spid="23" grpId="0"/>
      <p:bldP spid="24" grpId="0"/>
      <p:bldP spid="25" grpId="0"/>
      <p:bldP spid="26" grpId="0"/>
      <p:bldP spid="30" grpId="0" animBg="1"/>
      <p:bldP spid="31" grpId="0" animBg="1"/>
      <p:bldP spid="205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Grp="1" noChangeArrowheads="1"/>
          </p:cNvSpPr>
          <p:nvPr>
            <p:ph type="title"/>
          </p:nvPr>
        </p:nvSpPr>
        <p:spPr>
          <a:xfrm>
            <a:off x="116790" y="-153282"/>
            <a:ext cx="8686800" cy="1143000"/>
          </a:xfrm>
        </p:spPr>
        <p:txBody>
          <a:bodyPr/>
          <a:lstStyle/>
          <a:p>
            <a:r>
              <a:rPr lang="en-US" sz="2000" dirty="0"/>
              <a:t>Pi </a:t>
            </a:r>
            <a:r>
              <a:rPr lang="en-US" sz="2000" dirty="0" smtClean="0"/>
              <a:t>bonds: Pauling’s really great idea to use the `leftovers’ (cont.)</a:t>
            </a:r>
            <a:endParaRPr lang="en-US" sz="2000" dirty="0"/>
          </a:p>
        </p:txBody>
      </p:sp>
      <p:pic>
        <p:nvPicPr>
          <p:cNvPr id="49159" name="Picture 7" descr="acetylene pi and sigma"/>
          <p:cNvPicPr>
            <a:picLocks noChangeAspect="1" noChangeArrowheads="1"/>
          </p:cNvPicPr>
          <p:nvPr/>
        </p:nvPicPr>
        <p:blipFill>
          <a:blip r:embed="rId4" cstate="print"/>
          <a:srcRect/>
          <a:stretch>
            <a:fillRect/>
          </a:stretch>
        </p:blipFill>
        <p:spPr bwMode="auto">
          <a:xfrm>
            <a:off x="85724" y="3770312"/>
            <a:ext cx="4000500" cy="2616200"/>
          </a:xfrm>
          <a:prstGeom prst="rect">
            <a:avLst/>
          </a:prstGeom>
          <a:noFill/>
        </p:spPr>
      </p:pic>
      <p:pic>
        <p:nvPicPr>
          <p:cNvPr id="49165" name="Picture 13"/>
          <p:cNvPicPr>
            <a:picLocks noChangeAspect="1" noChangeArrowheads="1"/>
          </p:cNvPicPr>
          <p:nvPr/>
        </p:nvPicPr>
        <p:blipFill>
          <a:blip r:embed="rId5" cstate="print"/>
          <a:srcRect/>
          <a:stretch>
            <a:fillRect/>
          </a:stretch>
        </p:blipFill>
        <p:spPr bwMode="auto">
          <a:xfrm>
            <a:off x="657087" y="2080629"/>
            <a:ext cx="3911697" cy="631576"/>
          </a:xfrm>
          <a:prstGeom prst="rect">
            <a:avLst/>
          </a:prstGeom>
          <a:noFill/>
          <a:ln w="9525">
            <a:noFill/>
            <a:miter lim="800000"/>
            <a:headEnd/>
            <a:tailEnd/>
          </a:ln>
          <a:effectLst/>
        </p:spPr>
      </p:pic>
      <p:sp>
        <p:nvSpPr>
          <p:cNvPr id="14" name="Text Box 8"/>
          <p:cNvSpPr txBox="1">
            <a:spLocks noChangeArrowheads="1"/>
          </p:cNvSpPr>
          <p:nvPr/>
        </p:nvSpPr>
        <p:spPr bwMode="auto">
          <a:xfrm>
            <a:off x="0" y="880300"/>
            <a:ext cx="4722017" cy="1200329"/>
          </a:xfrm>
          <a:prstGeom prst="rect">
            <a:avLst/>
          </a:prstGeom>
          <a:solidFill>
            <a:srgbClr val="CCFFCC"/>
          </a:solidFill>
          <a:ln w="9525">
            <a:noFill/>
            <a:miter lim="800000"/>
            <a:headEnd/>
            <a:tailEnd/>
          </a:ln>
          <a:effectLst/>
        </p:spPr>
        <p:txBody>
          <a:bodyPr wrap="square">
            <a:spAutoFit/>
          </a:bodyPr>
          <a:lstStyle/>
          <a:p>
            <a:pPr>
              <a:spcBef>
                <a:spcPct val="50000"/>
              </a:spcBef>
            </a:pPr>
            <a:r>
              <a:rPr lang="en-US" sz="3600" b="1" dirty="0" err="1" smtClean="0">
                <a:solidFill>
                  <a:srgbClr val="000000"/>
                </a:solidFill>
                <a:effectLst>
                  <a:outerShdw blurRad="38100" dist="38100" dir="2700000" algn="tl">
                    <a:srgbClr val="FFFFFF"/>
                  </a:outerShdw>
                </a:effectLst>
              </a:rPr>
              <a:t>Ethyne</a:t>
            </a:r>
            <a:r>
              <a:rPr lang="en-US" sz="3600" b="1" dirty="0" smtClean="0">
                <a:solidFill>
                  <a:srgbClr val="000000"/>
                </a:solidFill>
                <a:effectLst>
                  <a:outerShdw blurRad="38100" dist="38100" dir="2700000" algn="tl">
                    <a:srgbClr val="FFFFFF"/>
                  </a:outerShdw>
                </a:effectLst>
              </a:rPr>
              <a:t> </a:t>
            </a:r>
            <a:r>
              <a:rPr lang="en-US" sz="3600" b="1" dirty="0">
                <a:solidFill>
                  <a:srgbClr val="000000"/>
                </a:solidFill>
                <a:effectLst>
                  <a:outerShdw blurRad="38100" dist="38100" dir="2700000" algn="tl">
                    <a:srgbClr val="FFFFFF"/>
                  </a:outerShdw>
                </a:effectLst>
              </a:rPr>
              <a:t>(</a:t>
            </a:r>
            <a:r>
              <a:rPr lang="en-US" sz="3600" b="1" dirty="0" smtClean="0">
                <a:solidFill>
                  <a:srgbClr val="000000"/>
                </a:solidFill>
                <a:effectLst>
                  <a:outerShdw blurRad="38100" dist="38100" dir="2700000" algn="tl">
                    <a:srgbClr val="FFFFFF"/>
                  </a:outerShdw>
                </a:effectLst>
              </a:rPr>
              <a:t>C</a:t>
            </a:r>
            <a:r>
              <a:rPr lang="en-US" sz="3600" b="1" baseline="-25000" dirty="0" smtClean="0">
                <a:solidFill>
                  <a:srgbClr val="000000"/>
                </a:solidFill>
                <a:effectLst>
                  <a:outerShdw blurRad="38100" dist="38100" dir="2700000" algn="tl">
                    <a:srgbClr val="FFFFFF"/>
                  </a:outerShdw>
                </a:effectLst>
              </a:rPr>
              <a:t>2</a:t>
            </a:r>
            <a:r>
              <a:rPr lang="en-US" sz="3600" b="1" dirty="0" smtClean="0">
                <a:solidFill>
                  <a:srgbClr val="000000"/>
                </a:solidFill>
                <a:effectLst>
                  <a:outerShdw blurRad="38100" dist="38100" dir="2700000" algn="tl">
                    <a:srgbClr val="FFFFFF"/>
                  </a:outerShdw>
                </a:effectLst>
              </a:rPr>
              <a:t>H</a:t>
            </a:r>
            <a:r>
              <a:rPr lang="en-US" sz="3600" b="1" baseline="-25000" dirty="0" smtClean="0">
                <a:solidFill>
                  <a:srgbClr val="000000"/>
                </a:solidFill>
                <a:effectLst>
                  <a:outerShdw blurRad="38100" dist="38100" dir="2700000" algn="tl">
                    <a:srgbClr val="FFFFFF"/>
                  </a:outerShdw>
                </a:effectLst>
              </a:rPr>
              <a:t>2</a:t>
            </a:r>
            <a:r>
              <a:rPr lang="en-US" sz="3600" b="1" dirty="0" smtClean="0">
                <a:solidFill>
                  <a:srgbClr val="000000"/>
                </a:solidFill>
                <a:effectLst>
                  <a:outerShdw blurRad="38100" dist="38100" dir="2700000" algn="tl">
                    <a:srgbClr val="FFFFFF"/>
                  </a:outerShdw>
                </a:effectLst>
              </a:rPr>
              <a:t>)  Lewis picture</a:t>
            </a:r>
            <a:endParaRPr lang="en-US" sz="3600" b="1" dirty="0">
              <a:solidFill>
                <a:srgbClr val="000000"/>
              </a:solidFill>
              <a:effectLst>
                <a:outerShdw blurRad="38100" dist="38100" dir="2700000" algn="tl">
                  <a:srgbClr val="FFFFFF"/>
                </a:outerShdw>
              </a:effectLst>
            </a:endParaRPr>
          </a:p>
        </p:txBody>
      </p:sp>
      <p:sp>
        <p:nvSpPr>
          <p:cNvPr id="15" name="TextBox 14"/>
          <p:cNvSpPr txBox="1"/>
          <p:nvPr/>
        </p:nvSpPr>
        <p:spPr>
          <a:xfrm>
            <a:off x="5215530" y="661869"/>
            <a:ext cx="4114800" cy="954107"/>
          </a:xfrm>
          <a:prstGeom prst="rect">
            <a:avLst/>
          </a:prstGeom>
          <a:solidFill>
            <a:srgbClr val="FFFF00"/>
          </a:solidFill>
        </p:spPr>
        <p:txBody>
          <a:bodyPr wrap="square" rtlCol="0">
            <a:spAutoFit/>
          </a:bodyPr>
          <a:lstStyle/>
          <a:p>
            <a:r>
              <a:rPr lang="en-US" sz="2800" b="1" dirty="0" smtClean="0">
                <a:solidFill>
                  <a:srgbClr val="000000"/>
                </a:solidFill>
              </a:rPr>
              <a:t>Equivalent Pauling `sigma’ (</a:t>
            </a:r>
            <a:r>
              <a:rPr lang="en-US" sz="2800" b="1" dirty="0" smtClean="0">
                <a:solidFill>
                  <a:srgbClr val="000000"/>
                </a:solidFill>
                <a:sym typeface="Symbol"/>
              </a:rPr>
              <a:t>) </a:t>
            </a:r>
            <a:r>
              <a:rPr lang="en-US" sz="2800" b="1" dirty="0" smtClean="0">
                <a:solidFill>
                  <a:srgbClr val="000000"/>
                </a:solidFill>
              </a:rPr>
              <a:t> hybrid structure</a:t>
            </a:r>
            <a:endParaRPr lang="en-US" sz="2800" b="1" dirty="0">
              <a:solidFill>
                <a:srgbClr val="000000"/>
              </a:solidFill>
            </a:endParaRPr>
          </a:p>
        </p:txBody>
      </p:sp>
      <p:sp>
        <p:nvSpPr>
          <p:cNvPr id="6" name="TextBox 5"/>
          <p:cNvSpPr txBox="1"/>
          <p:nvPr/>
        </p:nvSpPr>
        <p:spPr>
          <a:xfrm>
            <a:off x="5324474" y="2985760"/>
            <a:ext cx="1376363" cy="584775"/>
          </a:xfrm>
          <a:prstGeom prst="rect">
            <a:avLst/>
          </a:prstGeom>
          <a:noFill/>
        </p:spPr>
        <p:txBody>
          <a:bodyPr wrap="square" rtlCol="0">
            <a:spAutoFit/>
          </a:bodyPr>
          <a:lstStyle/>
          <a:p>
            <a:r>
              <a:rPr lang="en-US" sz="3200" b="1" dirty="0" smtClean="0">
                <a:solidFill>
                  <a:srgbClr val="FF0000"/>
                </a:solidFill>
              </a:rPr>
              <a:t>s+ </a:t>
            </a:r>
            <a:r>
              <a:rPr lang="en-US" sz="3200" b="1" dirty="0" err="1" smtClean="0">
                <a:solidFill>
                  <a:srgbClr val="FF0000"/>
                </a:solidFill>
              </a:rPr>
              <a:t>p</a:t>
            </a:r>
            <a:r>
              <a:rPr lang="en-US" sz="3200" b="1" baseline="-25000" dirty="0" err="1" smtClean="0">
                <a:solidFill>
                  <a:srgbClr val="FF0000"/>
                </a:solidFill>
              </a:rPr>
              <a:t>x</a:t>
            </a:r>
            <a:endParaRPr lang="en-US" sz="3200" b="1" dirty="0">
              <a:solidFill>
                <a:srgbClr val="FF0000"/>
              </a:solidFill>
            </a:endParaRPr>
          </a:p>
        </p:txBody>
      </p:sp>
      <p:sp>
        <p:nvSpPr>
          <p:cNvPr id="7" name="Rectangle 6"/>
          <p:cNvSpPr/>
          <p:nvPr/>
        </p:nvSpPr>
        <p:spPr>
          <a:xfrm>
            <a:off x="7038974" y="2928610"/>
            <a:ext cx="983539" cy="584775"/>
          </a:xfrm>
          <a:prstGeom prst="rect">
            <a:avLst/>
          </a:prstGeom>
        </p:spPr>
        <p:txBody>
          <a:bodyPr wrap="none">
            <a:spAutoFit/>
          </a:bodyPr>
          <a:lstStyle/>
          <a:p>
            <a:r>
              <a:rPr lang="en-US" sz="3200" b="1" dirty="0">
                <a:solidFill>
                  <a:srgbClr val="FF0000"/>
                </a:solidFill>
              </a:rPr>
              <a:t>s+ </a:t>
            </a:r>
            <a:r>
              <a:rPr lang="en-US" sz="3200" b="1" dirty="0" err="1">
                <a:solidFill>
                  <a:srgbClr val="FF0000"/>
                </a:solidFill>
              </a:rPr>
              <a:t>p</a:t>
            </a:r>
            <a:r>
              <a:rPr lang="en-US" sz="3200" b="1" baseline="-25000" dirty="0" err="1">
                <a:solidFill>
                  <a:srgbClr val="FF0000"/>
                </a:solidFill>
              </a:rPr>
              <a:t>x</a:t>
            </a:r>
            <a:endParaRPr lang="en-US" sz="3200" b="1" dirty="0">
              <a:solidFill>
                <a:srgbClr val="FF0000"/>
              </a:solidFill>
            </a:endParaRPr>
          </a:p>
        </p:txBody>
      </p:sp>
      <p:sp>
        <p:nvSpPr>
          <p:cNvPr id="8" name="TextBox 7"/>
          <p:cNvSpPr txBox="1"/>
          <p:nvPr/>
        </p:nvSpPr>
        <p:spPr>
          <a:xfrm>
            <a:off x="5715000" y="2448610"/>
            <a:ext cx="985837" cy="584775"/>
          </a:xfrm>
          <a:prstGeom prst="rect">
            <a:avLst/>
          </a:prstGeom>
          <a:noFill/>
        </p:spPr>
        <p:txBody>
          <a:bodyPr wrap="square" rtlCol="0">
            <a:spAutoFit/>
          </a:bodyPr>
          <a:lstStyle/>
          <a:p>
            <a:r>
              <a:rPr lang="en-US" sz="3200" dirty="0" err="1" smtClean="0">
                <a:solidFill>
                  <a:srgbClr val="FF0000"/>
                </a:solidFill>
              </a:rPr>
              <a:t>sp</a:t>
            </a:r>
            <a:endParaRPr lang="en-US" sz="3200" dirty="0">
              <a:solidFill>
                <a:srgbClr val="FF0000"/>
              </a:solidFill>
            </a:endParaRPr>
          </a:p>
        </p:txBody>
      </p:sp>
      <p:sp>
        <p:nvSpPr>
          <p:cNvPr id="20" name="TextBox 19"/>
          <p:cNvSpPr txBox="1"/>
          <p:nvPr/>
        </p:nvSpPr>
        <p:spPr>
          <a:xfrm>
            <a:off x="7000874" y="2400985"/>
            <a:ext cx="985837" cy="584775"/>
          </a:xfrm>
          <a:prstGeom prst="rect">
            <a:avLst/>
          </a:prstGeom>
          <a:noFill/>
        </p:spPr>
        <p:txBody>
          <a:bodyPr wrap="square" rtlCol="0">
            <a:spAutoFit/>
          </a:bodyPr>
          <a:lstStyle/>
          <a:p>
            <a:r>
              <a:rPr lang="en-US" sz="3200" dirty="0" err="1" smtClean="0">
                <a:solidFill>
                  <a:srgbClr val="FF0000"/>
                </a:solidFill>
              </a:rPr>
              <a:t>sp</a:t>
            </a:r>
            <a:endParaRPr lang="en-US" sz="3200" dirty="0">
              <a:solidFill>
                <a:srgbClr val="FF0000"/>
              </a:solidFill>
            </a:endParaRPr>
          </a:p>
        </p:txBody>
      </p:sp>
      <p:graphicFrame>
        <p:nvGraphicFramePr>
          <p:cNvPr id="9" name="Object 8"/>
          <p:cNvGraphicFramePr>
            <a:graphicFrameLocks noChangeAspect="1"/>
          </p:cNvGraphicFramePr>
          <p:nvPr>
            <p:extLst/>
          </p:nvPr>
        </p:nvGraphicFramePr>
        <p:xfrm>
          <a:off x="5390354" y="1973948"/>
          <a:ext cx="2636837" cy="427037"/>
        </p:xfrm>
        <a:graphic>
          <a:graphicData uri="http://schemas.openxmlformats.org/presentationml/2006/ole">
            <mc:AlternateContent xmlns:mc="http://schemas.openxmlformats.org/markup-compatibility/2006">
              <mc:Choice xmlns:v="urn:schemas-microsoft-com:vml" Requires="v">
                <p:oleObj spid="_x0000_s2055" name="ChemSketch" r:id="rId6" imgW="2636640" imgH="426600" progId="ACD.ChemSketch.20">
                  <p:embed/>
                </p:oleObj>
              </mc:Choice>
              <mc:Fallback>
                <p:oleObj name="ChemSketch" r:id="rId6" imgW="2636640" imgH="426600" progId="ACD.ChemSketch.20">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90354" y="1973948"/>
                        <a:ext cx="2636837" cy="427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2" name="Picture 13"/>
          <p:cNvPicPr>
            <a:picLocks noChangeAspect="1" noChangeArrowheads="1"/>
          </p:cNvPicPr>
          <p:nvPr/>
        </p:nvPicPr>
        <p:blipFill>
          <a:blip r:embed="rId5" cstate="print"/>
          <a:srcRect/>
          <a:stretch>
            <a:fillRect/>
          </a:stretch>
        </p:blipFill>
        <p:spPr bwMode="auto">
          <a:xfrm>
            <a:off x="5176837" y="1946274"/>
            <a:ext cx="3048000" cy="492125"/>
          </a:xfrm>
          <a:prstGeom prst="rect">
            <a:avLst/>
          </a:prstGeom>
          <a:noFill/>
          <a:ln w="9525">
            <a:noFill/>
            <a:miter lim="800000"/>
            <a:headEnd/>
            <a:tailEnd/>
          </a:ln>
          <a:effectLst/>
        </p:spPr>
      </p:pic>
      <p:cxnSp>
        <p:nvCxnSpPr>
          <p:cNvPr id="11" name="Straight Connector 10"/>
          <p:cNvCxnSpPr/>
          <p:nvPr/>
        </p:nvCxnSpPr>
        <p:spPr bwMode="auto">
          <a:xfrm>
            <a:off x="-304800" y="5078412"/>
            <a:ext cx="5629274" cy="0"/>
          </a:xfrm>
          <a:prstGeom prst="line">
            <a:avLst/>
          </a:prstGeom>
          <a:solidFill>
            <a:schemeClr val="accent1"/>
          </a:solidFill>
          <a:ln w="50800" cap="flat" cmpd="sng" algn="ctr">
            <a:solidFill>
              <a:schemeClr val="tx1"/>
            </a:solidFill>
            <a:prstDash val="dash"/>
            <a:round/>
            <a:headEnd type="none" w="med" len="med"/>
            <a:tailEnd type="none" w="med" len="med"/>
          </a:ln>
          <a:effectLst/>
        </p:spPr>
      </p:cxnSp>
      <p:cxnSp>
        <p:nvCxnSpPr>
          <p:cNvPr id="17" name="Straight Arrow Connector 16"/>
          <p:cNvCxnSpPr/>
          <p:nvPr/>
        </p:nvCxnSpPr>
        <p:spPr bwMode="auto">
          <a:xfrm flipV="1">
            <a:off x="4476750" y="3962400"/>
            <a:ext cx="0" cy="1116012"/>
          </a:xfrm>
          <a:prstGeom prst="straightConnector1">
            <a:avLst/>
          </a:prstGeom>
          <a:solidFill>
            <a:schemeClr val="accent1"/>
          </a:solidFill>
          <a:ln w="57150" cap="flat" cmpd="sng" algn="ctr">
            <a:solidFill>
              <a:srgbClr val="FF0000"/>
            </a:solidFill>
            <a:prstDash val="solid"/>
            <a:round/>
            <a:headEnd type="none" w="med" len="med"/>
            <a:tailEnd type="arrow"/>
          </a:ln>
          <a:effectLst/>
        </p:spPr>
      </p:cxnSp>
      <p:cxnSp>
        <p:nvCxnSpPr>
          <p:cNvPr id="19" name="Straight Arrow Connector 18"/>
          <p:cNvCxnSpPr/>
          <p:nvPr/>
        </p:nvCxnSpPr>
        <p:spPr bwMode="auto">
          <a:xfrm flipH="1">
            <a:off x="3505200" y="5078412"/>
            <a:ext cx="971550" cy="739626"/>
          </a:xfrm>
          <a:prstGeom prst="straightConnector1">
            <a:avLst/>
          </a:prstGeom>
          <a:solidFill>
            <a:schemeClr val="accent1"/>
          </a:solidFill>
          <a:ln w="53975" cap="flat" cmpd="sng" algn="ctr">
            <a:solidFill>
              <a:srgbClr val="FF0000"/>
            </a:solidFill>
            <a:prstDash val="solid"/>
            <a:round/>
            <a:headEnd type="none" w="med" len="med"/>
            <a:tailEnd type="triangle"/>
          </a:ln>
          <a:effectLst/>
        </p:spPr>
      </p:cxnSp>
      <p:sp>
        <p:nvSpPr>
          <p:cNvPr id="21" name="TextBox 20"/>
          <p:cNvSpPr txBox="1"/>
          <p:nvPr/>
        </p:nvSpPr>
        <p:spPr>
          <a:xfrm>
            <a:off x="4619624" y="4782016"/>
            <a:ext cx="395288" cy="523220"/>
          </a:xfrm>
          <a:prstGeom prst="rect">
            <a:avLst/>
          </a:prstGeom>
          <a:solidFill>
            <a:srgbClr val="FFFF00"/>
          </a:solidFill>
        </p:spPr>
        <p:txBody>
          <a:bodyPr wrap="square" rtlCol="0">
            <a:spAutoFit/>
          </a:bodyPr>
          <a:lstStyle/>
          <a:p>
            <a:r>
              <a:rPr lang="en-US" sz="2800" dirty="0" smtClean="0">
                <a:solidFill>
                  <a:srgbClr val="000000"/>
                </a:solidFill>
              </a:rPr>
              <a:t>x</a:t>
            </a:r>
            <a:endParaRPr lang="en-US" sz="2800" dirty="0">
              <a:solidFill>
                <a:srgbClr val="000000"/>
              </a:solidFill>
            </a:endParaRPr>
          </a:p>
        </p:txBody>
      </p:sp>
      <p:sp>
        <p:nvSpPr>
          <p:cNvPr id="23" name="TextBox 22"/>
          <p:cNvSpPr txBox="1"/>
          <p:nvPr/>
        </p:nvSpPr>
        <p:spPr>
          <a:xfrm>
            <a:off x="4152900" y="3451830"/>
            <a:ext cx="466724" cy="646331"/>
          </a:xfrm>
          <a:prstGeom prst="rect">
            <a:avLst/>
          </a:prstGeom>
          <a:noFill/>
        </p:spPr>
        <p:txBody>
          <a:bodyPr wrap="square" rtlCol="0">
            <a:spAutoFit/>
          </a:bodyPr>
          <a:lstStyle/>
          <a:p>
            <a:r>
              <a:rPr lang="en-US" sz="3600" dirty="0" smtClean="0">
                <a:solidFill>
                  <a:srgbClr val="FF0000"/>
                </a:solidFill>
              </a:rPr>
              <a:t>z</a:t>
            </a:r>
            <a:endParaRPr lang="en-US" sz="3600" dirty="0">
              <a:solidFill>
                <a:srgbClr val="FF0000"/>
              </a:solidFill>
            </a:endParaRPr>
          </a:p>
        </p:txBody>
      </p:sp>
      <p:sp>
        <p:nvSpPr>
          <p:cNvPr id="31" name="TextBox 30"/>
          <p:cNvSpPr txBox="1"/>
          <p:nvPr/>
        </p:nvSpPr>
        <p:spPr>
          <a:xfrm>
            <a:off x="3476624" y="5928438"/>
            <a:ext cx="466724" cy="646331"/>
          </a:xfrm>
          <a:prstGeom prst="rect">
            <a:avLst/>
          </a:prstGeom>
          <a:noFill/>
        </p:spPr>
        <p:txBody>
          <a:bodyPr wrap="square" rtlCol="0">
            <a:spAutoFit/>
          </a:bodyPr>
          <a:lstStyle/>
          <a:p>
            <a:r>
              <a:rPr lang="en-US" sz="3600" dirty="0">
                <a:solidFill>
                  <a:srgbClr val="FF0000"/>
                </a:solidFill>
              </a:rPr>
              <a:t>y</a:t>
            </a:r>
          </a:p>
        </p:txBody>
      </p:sp>
      <p:pic>
        <p:nvPicPr>
          <p:cNvPr id="32" name="Picture 22"/>
          <p:cNvPicPr>
            <a:picLocks noChangeAspect="1" noChangeArrowheads="1"/>
          </p:cNvPicPr>
          <p:nvPr/>
        </p:nvPicPr>
        <p:blipFill>
          <a:blip r:embed="rId8" cstate="print"/>
          <a:srcRect/>
          <a:stretch>
            <a:fillRect/>
          </a:stretch>
        </p:blipFill>
        <p:spPr bwMode="auto">
          <a:xfrm>
            <a:off x="5591175" y="3664977"/>
            <a:ext cx="3538537" cy="3248310"/>
          </a:xfrm>
          <a:prstGeom prst="rect">
            <a:avLst/>
          </a:prstGeom>
          <a:noFill/>
        </p:spPr>
      </p:pic>
      <p:cxnSp>
        <p:nvCxnSpPr>
          <p:cNvPr id="26" name="Straight Connector 25"/>
          <p:cNvCxnSpPr/>
          <p:nvPr/>
        </p:nvCxnSpPr>
        <p:spPr bwMode="auto">
          <a:xfrm>
            <a:off x="4741067" y="4098161"/>
            <a:ext cx="4195763" cy="1693039"/>
          </a:xfrm>
          <a:prstGeom prst="line">
            <a:avLst/>
          </a:prstGeom>
          <a:solidFill>
            <a:schemeClr val="accent1"/>
          </a:solidFill>
          <a:ln w="31750" cap="flat" cmpd="sng" algn="ctr">
            <a:solidFill>
              <a:schemeClr val="tx1"/>
            </a:solidFill>
            <a:prstDash val="dash"/>
            <a:round/>
            <a:headEnd type="none" w="med" len="med"/>
            <a:tailEnd type="none" w="med" len="med"/>
          </a:ln>
          <a:effectLst/>
        </p:spPr>
      </p:cxnSp>
      <p:sp>
        <p:nvSpPr>
          <p:cNvPr id="27" name="TextBox 26"/>
          <p:cNvSpPr txBox="1"/>
          <p:nvPr/>
        </p:nvSpPr>
        <p:spPr>
          <a:xfrm>
            <a:off x="8736805" y="5521214"/>
            <a:ext cx="457200" cy="461665"/>
          </a:xfrm>
          <a:prstGeom prst="rect">
            <a:avLst/>
          </a:prstGeom>
          <a:solidFill>
            <a:srgbClr val="FFFF00"/>
          </a:solidFill>
        </p:spPr>
        <p:txBody>
          <a:bodyPr wrap="square" rtlCol="0">
            <a:spAutoFit/>
          </a:bodyPr>
          <a:lstStyle/>
          <a:p>
            <a:r>
              <a:rPr lang="en-US" sz="2400" dirty="0" smtClean="0">
                <a:solidFill>
                  <a:srgbClr val="000000"/>
                </a:solidFill>
              </a:rPr>
              <a:t>x</a:t>
            </a:r>
            <a:endParaRPr lang="en-US" sz="2400" dirty="0">
              <a:solidFill>
                <a:srgbClr val="000000"/>
              </a:solidFill>
            </a:endParaRPr>
          </a:p>
        </p:txBody>
      </p:sp>
      <p:cxnSp>
        <p:nvCxnSpPr>
          <p:cNvPr id="29" name="Straight Arrow Connector 28"/>
          <p:cNvCxnSpPr/>
          <p:nvPr/>
        </p:nvCxnSpPr>
        <p:spPr bwMode="auto">
          <a:xfrm flipH="1" flipV="1">
            <a:off x="7374731" y="4843571"/>
            <a:ext cx="1047750" cy="743636"/>
          </a:xfrm>
          <a:prstGeom prst="straightConnector1">
            <a:avLst/>
          </a:prstGeom>
          <a:solidFill>
            <a:schemeClr val="accent1"/>
          </a:solidFill>
          <a:ln w="41275" cap="flat" cmpd="sng" algn="ctr">
            <a:solidFill>
              <a:srgbClr val="FF0000"/>
            </a:solidFill>
            <a:prstDash val="solid"/>
            <a:round/>
            <a:headEnd type="none" w="med" len="med"/>
            <a:tailEnd type="arrow"/>
          </a:ln>
          <a:effectLst/>
        </p:spPr>
      </p:cxnSp>
      <p:cxnSp>
        <p:nvCxnSpPr>
          <p:cNvPr id="46" name="Straight Arrow Connector 45"/>
          <p:cNvCxnSpPr/>
          <p:nvPr/>
        </p:nvCxnSpPr>
        <p:spPr bwMode="auto">
          <a:xfrm flipH="1">
            <a:off x="8131964" y="5621324"/>
            <a:ext cx="302415" cy="656620"/>
          </a:xfrm>
          <a:prstGeom prst="straightConnector1">
            <a:avLst/>
          </a:prstGeom>
          <a:solidFill>
            <a:schemeClr val="accent1"/>
          </a:solidFill>
          <a:ln w="41275" cap="flat" cmpd="sng" algn="ctr">
            <a:solidFill>
              <a:srgbClr val="FF0000"/>
            </a:solidFill>
            <a:prstDash val="solid"/>
            <a:round/>
            <a:headEnd type="none" w="med" len="med"/>
            <a:tailEnd type="arrow"/>
          </a:ln>
          <a:effectLst/>
        </p:spPr>
      </p:cxnSp>
      <p:sp>
        <p:nvSpPr>
          <p:cNvPr id="41" name="TextBox 40"/>
          <p:cNvSpPr txBox="1"/>
          <p:nvPr/>
        </p:nvSpPr>
        <p:spPr>
          <a:xfrm>
            <a:off x="7986711" y="6277944"/>
            <a:ext cx="355995" cy="461665"/>
          </a:xfrm>
          <a:prstGeom prst="rect">
            <a:avLst/>
          </a:prstGeom>
          <a:noFill/>
        </p:spPr>
        <p:txBody>
          <a:bodyPr wrap="square" rtlCol="0">
            <a:spAutoFit/>
          </a:bodyPr>
          <a:lstStyle/>
          <a:p>
            <a:r>
              <a:rPr lang="en-US" sz="2400" dirty="0" smtClean="0">
                <a:solidFill>
                  <a:srgbClr val="FF0000"/>
                </a:solidFill>
              </a:rPr>
              <a:t>y</a:t>
            </a:r>
            <a:endParaRPr lang="en-US" sz="2400" dirty="0">
              <a:solidFill>
                <a:srgbClr val="FF0000"/>
              </a:solidFill>
            </a:endParaRPr>
          </a:p>
        </p:txBody>
      </p:sp>
      <p:sp>
        <p:nvSpPr>
          <p:cNvPr id="51" name="TextBox 50"/>
          <p:cNvSpPr txBox="1"/>
          <p:nvPr/>
        </p:nvSpPr>
        <p:spPr>
          <a:xfrm>
            <a:off x="7094933" y="4417131"/>
            <a:ext cx="355995" cy="461665"/>
          </a:xfrm>
          <a:prstGeom prst="rect">
            <a:avLst/>
          </a:prstGeom>
          <a:noFill/>
        </p:spPr>
        <p:txBody>
          <a:bodyPr wrap="square" rtlCol="0">
            <a:spAutoFit/>
          </a:bodyPr>
          <a:lstStyle/>
          <a:p>
            <a:r>
              <a:rPr lang="en-US" sz="2400" dirty="0" smtClean="0">
                <a:solidFill>
                  <a:srgbClr val="FF0000"/>
                </a:solidFill>
              </a:rPr>
              <a:t>Z</a:t>
            </a:r>
            <a:endParaRPr lang="en-US" sz="2400" dirty="0">
              <a:solidFill>
                <a:srgbClr val="FF0000"/>
              </a:solidFill>
            </a:endParaRPr>
          </a:p>
        </p:txBody>
      </p:sp>
      <p:sp>
        <p:nvSpPr>
          <p:cNvPr id="44" name="TextBox 43"/>
          <p:cNvSpPr txBox="1"/>
          <p:nvPr/>
        </p:nvSpPr>
        <p:spPr>
          <a:xfrm>
            <a:off x="6448424" y="1430256"/>
            <a:ext cx="361948" cy="584775"/>
          </a:xfrm>
          <a:prstGeom prst="rect">
            <a:avLst/>
          </a:prstGeom>
          <a:noFill/>
        </p:spPr>
        <p:txBody>
          <a:bodyPr wrap="square" rtlCol="0">
            <a:spAutoFit/>
          </a:bodyPr>
          <a:lstStyle/>
          <a:p>
            <a:r>
              <a:rPr lang="en-US" sz="3200" dirty="0" smtClean="0">
                <a:solidFill>
                  <a:srgbClr val="000000"/>
                </a:solidFill>
                <a:sym typeface="Symbol"/>
              </a:rPr>
              <a:t></a:t>
            </a:r>
            <a:endParaRPr lang="en-US" sz="3200" dirty="0">
              <a:solidFill>
                <a:srgbClr val="000000"/>
              </a:solidFill>
            </a:endParaRPr>
          </a:p>
        </p:txBody>
      </p:sp>
      <p:sp>
        <p:nvSpPr>
          <p:cNvPr id="55" name="TextBox 54"/>
          <p:cNvSpPr txBox="1"/>
          <p:nvPr/>
        </p:nvSpPr>
        <p:spPr>
          <a:xfrm>
            <a:off x="6810372" y="4805897"/>
            <a:ext cx="361948" cy="584775"/>
          </a:xfrm>
          <a:prstGeom prst="rect">
            <a:avLst/>
          </a:prstGeom>
          <a:gradFill>
            <a:gsLst>
              <a:gs pos="0">
                <a:schemeClr val="accent1">
                  <a:shade val="30000"/>
                  <a:satMod val="115000"/>
                  <a:alpha val="45000"/>
                </a:schemeClr>
              </a:gs>
              <a:gs pos="50000">
                <a:schemeClr val="accent1">
                  <a:shade val="67500"/>
                  <a:satMod val="115000"/>
                </a:schemeClr>
              </a:gs>
              <a:gs pos="100000">
                <a:schemeClr val="accent1">
                  <a:shade val="100000"/>
                  <a:satMod val="115000"/>
                </a:schemeClr>
              </a:gs>
            </a:gsLst>
            <a:lin ang="5400000" scaled="0"/>
          </a:gradFill>
        </p:spPr>
        <p:txBody>
          <a:bodyPr wrap="square" rtlCol="0">
            <a:spAutoFit/>
          </a:bodyPr>
          <a:lstStyle/>
          <a:p>
            <a:r>
              <a:rPr lang="en-US" sz="3200" dirty="0" smtClean="0">
                <a:solidFill>
                  <a:srgbClr val="000000"/>
                </a:solidFill>
                <a:sym typeface="Symbol"/>
              </a:rPr>
              <a:t></a:t>
            </a:r>
            <a:endParaRPr lang="en-US" sz="3200" dirty="0">
              <a:solidFill>
                <a:srgbClr val="000000"/>
              </a:solidFill>
            </a:endParaRPr>
          </a:p>
        </p:txBody>
      </p:sp>
      <p:sp>
        <p:nvSpPr>
          <p:cNvPr id="56" name="TextBox 55"/>
          <p:cNvSpPr txBox="1"/>
          <p:nvPr/>
        </p:nvSpPr>
        <p:spPr>
          <a:xfrm>
            <a:off x="6036130" y="3984603"/>
            <a:ext cx="361948" cy="584775"/>
          </a:xfrm>
          <a:prstGeom prst="rect">
            <a:avLst/>
          </a:prstGeom>
          <a:solidFill>
            <a:srgbClr val="FFFF00">
              <a:alpha val="75000"/>
            </a:srgbClr>
          </a:solidFill>
        </p:spPr>
        <p:txBody>
          <a:bodyPr wrap="square" rtlCol="0">
            <a:spAutoFit/>
          </a:bodyPr>
          <a:lstStyle/>
          <a:p>
            <a:r>
              <a:rPr lang="en-US" sz="3200" dirty="0" smtClean="0">
                <a:solidFill>
                  <a:srgbClr val="FF0000"/>
                </a:solidFill>
                <a:sym typeface="Symbol"/>
              </a:rPr>
              <a:t></a:t>
            </a:r>
            <a:endParaRPr lang="en-US" sz="3200" dirty="0">
              <a:solidFill>
                <a:srgbClr val="FF0000"/>
              </a:solidFill>
            </a:endParaRPr>
          </a:p>
        </p:txBody>
      </p:sp>
      <p:sp>
        <p:nvSpPr>
          <p:cNvPr id="58" name="TextBox 57"/>
          <p:cNvSpPr txBox="1"/>
          <p:nvPr/>
        </p:nvSpPr>
        <p:spPr>
          <a:xfrm>
            <a:off x="6600824" y="5289132"/>
            <a:ext cx="361948" cy="584775"/>
          </a:xfrm>
          <a:prstGeom prst="rect">
            <a:avLst/>
          </a:prstGeom>
          <a:solidFill>
            <a:srgbClr val="FFFF00">
              <a:alpha val="75000"/>
            </a:srgbClr>
          </a:solidFill>
        </p:spPr>
        <p:txBody>
          <a:bodyPr wrap="square" rtlCol="0">
            <a:spAutoFit/>
          </a:bodyPr>
          <a:lstStyle/>
          <a:p>
            <a:r>
              <a:rPr lang="en-US" sz="3200" dirty="0" smtClean="0">
                <a:solidFill>
                  <a:srgbClr val="FF0000"/>
                </a:solidFill>
                <a:sym typeface="Symbol"/>
              </a:rPr>
              <a:t></a:t>
            </a:r>
            <a:endParaRPr lang="en-US" sz="3200" dirty="0">
              <a:solidFill>
                <a:srgbClr val="FF0000"/>
              </a:solidFill>
            </a:endParaRPr>
          </a:p>
        </p:txBody>
      </p:sp>
      <p:sp>
        <p:nvSpPr>
          <p:cNvPr id="59" name="TextBox 58"/>
          <p:cNvSpPr txBox="1"/>
          <p:nvPr/>
        </p:nvSpPr>
        <p:spPr>
          <a:xfrm>
            <a:off x="196455" y="2702650"/>
            <a:ext cx="3507580" cy="1077218"/>
          </a:xfrm>
          <a:prstGeom prst="rect">
            <a:avLst/>
          </a:prstGeom>
          <a:solidFill>
            <a:srgbClr val="FFFF00"/>
          </a:solidFill>
        </p:spPr>
        <p:txBody>
          <a:bodyPr wrap="square" rtlCol="0">
            <a:spAutoFit/>
          </a:bodyPr>
          <a:lstStyle/>
          <a:p>
            <a:r>
              <a:rPr lang="en-US" sz="3100" b="1" dirty="0">
                <a:solidFill>
                  <a:srgbClr val="000000"/>
                </a:solidFill>
              </a:rPr>
              <a:t>2</a:t>
            </a:r>
            <a:r>
              <a:rPr lang="en-US" sz="3100" b="1" dirty="0" smtClean="0">
                <a:solidFill>
                  <a:srgbClr val="000000"/>
                </a:solidFill>
              </a:rPr>
              <a:t> leftover </a:t>
            </a:r>
            <a:r>
              <a:rPr lang="en-US" sz="3100" b="1" dirty="0" err="1" smtClean="0">
                <a:solidFill>
                  <a:srgbClr val="FF0000"/>
                </a:solidFill>
              </a:rPr>
              <a:t>p</a:t>
            </a:r>
            <a:r>
              <a:rPr lang="en-US" sz="3100" b="1" baseline="-25000" dirty="0" err="1" smtClean="0">
                <a:solidFill>
                  <a:srgbClr val="FF0000"/>
                </a:solidFill>
              </a:rPr>
              <a:t>z</a:t>
            </a:r>
            <a:r>
              <a:rPr lang="en-US" sz="3100" b="1" dirty="0" smtClean="0">
                <a:solidFill>
                  <a:srgbClr val="000000"/>
                </a:solidFill>
              </a:rPr>
              <a:t> on each C</a:t>
            </a:r>
            <a:endParaRPr lang="en-US" sz="3100" b="1" dirty="0">
              <a:solidFill>
                <a:srgbClr val="000000"/>
              </a:solidFill>
            </a:endParaRPr>
          </a:p>
        </p:txBody>
      </p:sp>
    </p:spTree>
    <p:extLst>
      <p:ext uri="{BB962C8B-B14F-4D97-AF65-F5344CB8AC3E}">
        <p14:creationId xmlns:p14="http://schemas.microsoft.com/office/powerpoint/2010/main" val="35833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165"/>
                                        </p:tgtEl>
                                        <p:attrNameLst>
                                          <p:attrName>style.visibility</p:attrName>
                                        </p:attrNameLst>
                                      </p:cBhvr>
                                      <p:to>
                                        <p:strVal val="visible"/>
                                      </p:to>
                                    </p:set>
                                    <p:animEffect transition="in" filter="fade">
                                      <p:cBhvr>
                                        <p:cTn id="12" dur="500"/>
                                        <p:tgtEl>
                                          <p:spTgt spid="4916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500"/>
                                        <p:tgtEl>
                                          <p:spTgt spid="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500"/>
                                        <p:tgtEl>
                                          <p:spTgt spid="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animEffect transition="in" filter="fade">
                                      <p:cBhvr>
                                        <p:cTn id="41" dur="500"/>
                                        <p:tgtEl>
                                          <p:spTgt spid="20"/>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fade">
                                      <p:cBhvr>
                                        <p:cTn id="46" dur="500"/>
                                        <p:tgtEl>
                                          <p:spTgt spid="4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49159"/>
                                        </p:tgtEl>
                                        <p:attrNameLst>
                                          <p:attrName>style.visibility</p:attrName>
                                        </p:attrNameLst>
                                      </p:cBhvr>
                                      <p:to>
                                        <p:strVal val="visible"/>
                                      </p:to>
                                    </p:set>
                                    <p:animEffect transition="in" filter="fade">
                                      <p:cBhvr>
                                        <p:cTn id="51" dur="500"/>
                                        <p:tgtEl>
                                          <p:spTgt spid="4915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500"/>
                                        <p:tgtEl>
                                          <p:spTgt spid="1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fade">
                                      <p:cBhvr>
                                        <p:cTn id="59" dur="500"/>
                                        <p:tgtEl>
                                          <p:spTgt spid="23"/>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500"/>
                                        <p:tgtEl>
                                          <p:spTgt spid="21"/>
                                        </p:tgtEl>
                                      </p:cBhvr>
                                    </p:animEffect>
                                  </p:childTnLst>
                                </p:cTn>
                              </p:par>
                              <p:par>
                                <p:cTn id="63" presetID="10" presetClass="entr" presetSubtype="0" fill="hold" nodeType="with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fade">
                                      <p:cBhvr>
                                        <p:cTn id="65" dur="500"/>
                                        <p:tgtEl>
                                          <p:spTgt spid="11"/>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31"/>
                                        </p:tgtEl>
                                        <p:attrNameLst>
                                          <p:attrName>style.visibility</p:attrName>
                                        </p:attrNameLst>
                                      </p:cBhvr>
                                      <p:to>
                                        <p:strVal val="visible"/>
                                      </p:to>
                                    </p:set>
                                    <p:animEffect transition="in" filter="fade">
                                      <p:cBhvr>
                                        <p:cTn id="68" dur="500"/>
                                        <p:tgtEl>
                                          <p:spTgt spid="31"/>
                                        </p:tgtEl>
                                      </p:cBhvr>
                                    </p:animEffect>
                                  </p:childTnLst>
                                </p:cTn>
                              </p:par>
                              <p:par>
                                <p:cTn id="69" presetID="10" presetClass="entr" presetSubtype="0" fill="hold" nodeType="with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fade">
                                      <p:cBhvr>
                                        <p:cTn id="71" dur="500"/>
                                        <p:tgtEl>
                                          <p:spTgt spid="19"/>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59"/>
                                        </p:tgtEl>
                                        <p:attrNameLst>
                                          <p:attrName>style.visibility</p:attrName>
                                        </p:attrNameLst>
                                      </p:cBhvr>
                                      <p:to>
                                        <p:strVal val="visible"/>
                                      </p:to>
                                    </p:set>
                                    <p:animEffect transition="in" filter="fade">
                                      <p:cBhvr>
                                        <p:cTn id="76" dur="500"/>
                                        <p:tgtEl>
                                          <p:spTgt spid="59"/>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51"/>
                                        </p:tgtEl>
                                        <p:attrNameLst>
                                          <p:attrName>style.visibility</p:attrName>
                                        </p:attrNameLst>
                                      </p:cBhvr>
                                      <p:to>
                                        <p:strVal val="visible"/>
                                      </p:to>
                                    </p:set>
                                    <p:animEffect transition="in" filter="fade">
                                      <p:cBhvr>
                                        <p:cTn id="81" dur="500"/>
                                        <p:tgtEl>
                                          <p:spTgt spid="51"/>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fade">
                                      <p:cBhvr>
                                        <p:cTn id="84" dur="500"/>
                                        <p:tgtEl>
                                          <p:spTgt spid="27"/>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41"/>
                                        </p:tgtEl>
                                        <p:attrNameLst>
                                          <p:attrName>style.visibility</p:attrName>
                                        </p:attrNameLst>
                                      </p:cBhvr>
                                      <p:to>
                                        <p:strVal val="visible"/>
                                      </p:to>
                                    </p:set>
                                    <p:animEffect transition="in" filter="fade">
                                      <p:cBhvr>
                                        <p:cTn id="87" dur="500"/>
                                        <p:tgtEl>
                                          <p:spTgt spid="41"/>
                                        </p:tgtEl>
                                      </p:cBhvr>
                                    </p:animEffect>
                                  </p:childTnLst>
                                </p:cTn>
                              </p:par>
                              <p:par>
                                <p:cTn id="88" presetID="10" presetClass="entr" presetSubtype="0" fill="hold" nodeType="with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fade">
                                      <p:cBhvr>
                                        <p:cTn id="90" dur="500"/>
                                        <p:tgtEl>
                                          <p:spTgt spid="29"/>
                                        </p:tgtEl>
                                      </p:cBhvr>
                                    </p:animEffect>
                                  </p:childTnLst>
                                </p:cTn>
                              </p:par>
                              <p:par>
                                <p:cTn id="91" presetID="10" presetClass="entr" presetSubtype="0" fill="hold" nodeType="withEffect">
                                  <p:stCondLst>
                                    <p:cond delay="0"/>
                                  </p:stCondLst>
                                  <p:childTnLst>
                                    <p:set>
                                      <p:cBhvr>
                                        <p:cTn id="92" dur="1" fill="hold">
                                          <p:stCondLst>
                                            <p:cond delay="0"/>
                                          </p:stCondLst>
                                        </p:cTn>
                                        <p:tgtEl>
                                          <p:spTgt spid="46"/>
                                        </p:tgtEl>
                                        <p:attrNameLst>
                                          <p:attrName>style.visibility</p:attrName>
                                        </p:attrNameLst>
                                      </p:cBhvr>
                                      <p:to>
                                        <p:strVal val="visible"/>
                                      </p:to>
                                    </p:set>
                                    <p:animEffect transition="in" filter="fade">
                                      <p:cBhvr>
                                        <p:cTn id="93" dur="500"/>
                                        <p:tgtEl>
                                          <p:spTgt spid="46"/>
                                        </p:tgtEl>
                                      </p:cBhvr>
                                    </p:animEffect>
                                  </p:childTnLst>
                                </p:cTn>
                              </p:par>
                              <p:par>
                                <p:cTn id="94" presetID="10" presetClass="entr" presetSubtype="0" fill="hold" nodeType="withEffect">
                                  <p:stCondLst>
                                    <p:cond delay="0"/>
                                  </p:stCondLst>
                                  <p:childTnLst>
                                    <p:set>
                                      <p:cBhvr>
                                        <p:cTn id="95" dur="1" fill="hold">
                                          <p:stCondLst>
                                            <p:cond delay="0"/>
                                          </p:stCondLst>
                                        </p:cTn>
                                        <p:tgtEl>
                                          <p:spTgt spid="26"/>
                                        </p:tgtEl>
                                        <p:attrNameLst>
                                          <p:attrName>style.visibility</p:attrName>
                                        </p:attrNameLst>
                                      </p:cBhvr>
                                      <p:to>
                                        <p:strVal val="visible"/>
                                      </p:to>
                                    </p:set>
                                    <p:animEffect transition="in" filter="fade">
                                      <p:cBhvr>
                                        <p:cTn id="96" dur="500"/>
                                        <p:tgtEl>
                                          <p:spTgt spid="26"/>
                                        </p:tgtEl>
                                      </p:cBhvr>
                                    </p:animEffect>
                                  </p:childTnLst>
                                </p:cTn>
                              </p:par>
                            </p:childTnLst>
                          </p:cTn>
                        </p:par>
                      </p:childTnLst>
                    </p:cTn>
                  </p:par>
                  <p:par>
                    <p:cTn id="97" fill="hold">
                      <p:stCondLst>
                        <p:cond delay="indefinite"/>
                      </p:stCondLst>
                      <p:childTnLst>
                        <p:par>
                          <p:cTn id="98" fill="hold">
                            <p:stCondLst>
                              <p:cond delay="0"/>
                            </p:stCondLst>
                            <p:childTnLst>
                              <p:par>
                                <p:cTn id="99" presetID="10" presetClass="entr" presetSubtype="0" fill="hold" nodeType="clickEffect">
                                  <p:stCondLst>
                                    <p:cond delay="0"/>
                                  </p:stCondLst>
                                  <p:childTnLst>
                                    <p:set>
                                      <p:cBhvr>
                                        <p:cTn id="100" dur="1" fill="hold">
                                          <p:stCondLst>
                                            <p:cond delay="0"/>
                                          </p:stCondLst>
                                        </p:cTn>
                                        <p:tgtEl>
                                          <p:spTgt spid="32"/>
                                        </p:tgtEl>
                                        <p:attrNameLst>
                                          <p:attrName>style.visibility</p:attrName>
                                        </p:attrNameLst>
                                      </p:cBhvr>
                                      <p:to>
                                        <p:strVal val="visible"/>
                                      </p:to>
                                    </p:set>
                                    <p:animEffect transition="in" filter="fade">
                                      <p:cBhvr>
                                        <p:cTn id="101" dur="500"/>
                                        <p:tgtEl>
                                          <p:spTgt spid="32"/>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55"/>
                                        </p:tgtEl>
                                        <p:attrNameLst>
                                          <p:attrName>style.visibility</p:attrName>
                                        </p:attrNameLst>
                                      </p:cBhvr>
                                      <p:to>
                                        <p:strVal val="visible"/>
                                      </p:to>
                                    </p:set>
                                    <p:animEffect transition="in" filter="fade">
                                      <p:cBhvr>
                                        <p:cTn id="106" dur="500"/>
                                        <p:tgtEl>
                                          <p:spTgt spid="55"/>
                                        </p:tgtEl>
                                      </p:cBhvr>
                                    </p:animEffect>
                                  </p:childTnLst>
                                </p:cTn>
                              </p:par>
                            </p:childTnLst>
                          </p:cTn>
                        </p:par>
                      </p:childTnLst>
                    </p:cTn>
                  </p:par>
                  <p:par>
                    <p:cTn id="107" fill="hold">
                      <p:stCondLst>
                        <p:cond delay="indefinite"/>
                      </p:stCondLst>
                      <p:childTnLst>
                        <p:par>
                          <p:cTn id="108" fill="hold">
                            <p:stCondLst>
                              <p:cond delay="0"/>
                            </p:stCondLst>
                            <p:childTnLst>
                              <p:par>
                                <p:cTn id="109" presetID="10" presetClass="entr" presetSubtype="0" fill="hold" grpId="0" nodeType="clickEffect">
                                  <p:stCondLst>
                                    <p:cond delay="0"/>
                                  </p:stCondLst>
                                  <p:childTnLst>
                                    <p:set>
                                      <p:cBhvr>
                                        <p:cTn id="110" dur="1" fill="hold">
                                          <p:stCondLst>
                                            <p:cond delay="0"/>
                                          </p:stCondLst>
                                        </p:cTn>
                                        <p:tgtEl>
                                          <p:spTgt spid="56"/>
                                        </p:tgtEl>
                                        <p:attrNameLst>
                                          <p:attrName>style.visibility</p:attrName>
                                        </p:attrNameLst>
                                      </p:cBhvr>
                                      <p:to>
                                        <p:strVal val="visible"/>
                                      </p:to>
                                    </p:set>
                                    <p:animEffect transition="in" filter="fade">
                                      <p:cBhvr>
                                        <p:cTn id="111" dur="500"/>
                                        <p:tgtEl>
                                          <p:spTgt spid="56"/>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58"/>
                                        </p:tgtEl>
                                        <p:attrNameLst>
                                          <p:attrName>style.visibility</p:attrName>
                                        </p:attrNameLst>
                                      </p:cBhvr>
                                      <p:to>
                                        <p:strVal val="visible"/>
                                      </p:to>
                                    </p:set>
                                    <p:animEffect transition="in" filter="fade">
                                      <p:cBhvr>
                                        <p:cTn id="114"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6" grpId="0"/>
      <p:bldP spid="7" grpId="0"/>
      <p:bldP spid="8" grpId="0"/>
      <p:bldP spid="20" grpId="0"/>
      <p:bldP spid="21" grpId="0" animBg="1"/>
      <p:bldP spid="23" grpId="0"/>
      <p:bldP spid="31" grpId="0"/>
      <p:bldP spid="27" grpId="0" animBg="1"/>
      <p:bldP spid="41" grpId="0"/>
      <p:bldP spid="51" grpId="0"/>
      <p:bldP spid="44" grpId="0"/>
      <p:bldP spid="55" grpId="0" animBg="1"/>
      <p:bldP spid="56" grpId="0" animBg="1"/>
      <p:bldP spid="58" grpId="0" animBg="1"/>
      <p:bldP spid="5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1465997"/>
            <a:ext cx="2286000" cy="830997"/>
          </a:xfrm>
          <a:prstGeom prst="rect">
            <a:avLst/>
          </a:prstGeom>
          <a:noFill/>
        </p:spPr>
        <p:txBody>
          <a:bodyPr wrap="square" rtlCol="0">
            <a:spAutoFit/>
          </a:bodyPr>
          <a:lstStyle/>
          <a:p>
            <a:r>
              <a:rPr lang="en-US" sz="4800" dirty="0" smtClean="0"/>
              <a:t>N</a:t>
            </a:r>
            <a:r>
              <a:rPr lang="en-US" sz="4800" baseline="-25000" dirty="0" smtClean="0"/>
              <a:t>2</a:t>
            </a:r>
            <a:endParaRPr lang="en-US" sz="4800" dirty="0"/>
          </a:p>
        </p:txBody>
      </p:sp>
      <p:sp>
        <p:nvSpPr>
          <p:cNvPr id="4" name="TextBox 3"/>
          <p:cNvSpPr txBox="1"/>
          <p:nvPr/>
        </p:nvSpPr>
        <p:spPr>
          <a:xfrm>
            <a:off x="3477905" y="1580009"/>
            <a:ext cx="1981200" cy="707886"/>
          </a:xfrm>
          <a:prstGeom prst="rect">
            <a:avLst/>
          </a:prstGeom>
          <a:noFill/>
        </p:spPr>
        <p:txBody>
          <a:bodyPr wrap="square" rtlCol="0">
            <a:spAutoFit/>
          </a:bodyPr>
          <a:lstStyle/>
          <a:p>
            <a:r>
              <a:rPr lang="en-US" sz="4000" b="1" dirty="0" smtClean="0"/>
              <a:t>:N</a:t>
            </a:r>
            <a:r>
              <a:rPr lang="en-US" sz="4000" b="1" dirty="0" smtClean="0">
                <a:sym typeface="Symbol" panose="05050102010706020507" pitchFamily="18" charset="2"/>
              </a:rPr>
              <a:t></a:t>
            </a:r>
            <a:r>
              <a:rPr lang="en-US" sz="3600" b="1" dirty="0" smtClean="0">
                <a:sym typeface="Symbol" panose="05050102010706020507" pitchFamily="18" charset="2"/>
              </a:rPr>
              <a:t>N:</a:t>
            </a:r>
            <a:endParaRPr lang="en-US" sz="3600" b="1" dirty="0"/>
          </a:p>
        </p:txBody>
      </p:sp>
      <p:sp>
        <p:nvSpPr>
          <p:cNvPr id="5" name="TextBox 4"/>
          <p:cNvSpPr txBox="1"/>
          <p:nvPr/>
        </p:nvSpPr>
        <p:spPr>
          <a:xfrm>
            <a:off x="3475630" y="2922661"/>
            <a:ext cx="1981200" cy="707886"/>
          </a:xfrm>
          <a:prstGeom prst="rect">
            <a:avLst/>
          </a:prstGeom>
          <a:noFill/>
        </p:spPr>
        <p:txBody>
          <a:bodyPr wrap="square" rtlCol="0">
            <a:spAutoFit/>
          </a:bodyPr>
          <a:lstStyle/>
          <a:p>
            <a:r>
              <a:rPr lang="en-US" sz="4000" b="1" dirty="0" smtClean="0"/>
              <a:t>:C</a:t>
            </a:r>
            <a:r>
              <a:rPr lang="en-US" sz="4000" b="1" dirty="0" smtClean="0">
                <a:sym typeface="Symbol" panose="05050102010706020507" pitchFamily="18" charset="2"/>
              </a:rPr>
              <a:t></a:t>
            </a:r>
            <a:r>
              <a:rPr lang="en-US" sz="4000" b="1" dirty="0">
                <a:sym typeface="Symbol" panose="05050102010706020507" pitchFamily="18" charset="2"/>
              </a:rPr>
              <a:t>O</a:t>
            </a:r>
            <a:r>
              <a:rPr lang="en-US" sz="4000" b="1" dirty="0" smtClean="0">
                <a:sym typeface="Symbol" panose="05050102010706020507" pitchFamily="18" charset="2"/>
              </a:rPr>
              <a:t>:</a:t>
            </a:r>
            <a:endParaRPr lang="en-US" sz="4000" b="1" dirty="0"/>
          </a:p>
        </p:txBody>
      </p:sp>
      <p:sp>
        <p:nvSpPr>
          <p:cNvPr id="6" name="TextBox 5"/>
          <p:cNvSpPr txBox="1"/>
          <p:nvPr/>
        </p:nvSpPr>
        <p:spPr>
          <a:xfrm>
            <a:off x="3476767" y="4132056"/>
            <a:ext cx="1981200" cy="707886"/>
          </a:xfrm>
          <a:prstGeom prst="rect">
            <a:avLst/>
          </a:prstGeom>
          <a:noFill/>
        </p:spPr>
        <p:txBody>
          <a:bodyPr wrap="square" rtlCol="0">
            <a:spAutoFit/>
          </a:bodyPr>
          <a:lstStyle/>
          <a:p>
            <a:endParaRPr lang="en-US" sz="4000" dirty="0">
              <a:solidFill>
                <a:srgbClr val="FF0000"/>
              </a:solidFill>
            </a:endParaRPr>
          </a:p>
        </p:txBody>
      </p:sp>
      <p:pic>
        <p:nvPicPr>
          <p:cNvPr id="7" name="Picture 6"/>
          <p:cNvPicPr>
            <a:picLocks noChangeAspect="1"/>
          </p:cNvPicPr>
          <p:nvPr/>
        </p:nvPicPr>
        <p:blipFill>
          <a:blip r:embed="rId2"/>
          <a:stretch>
            <a:fillRect/>
          </a:stretch>
        </p:blipFill>
        <p:spPr>
          <a:xfrm>
            <a:off x="2937648" y="4232228"/>
            <a:ext cx="3059438" cy="1215427"/>
          </a:xfrm>
          <a:prstGeom prst="rect">
            <a:avLst/>
          </a:prstGeom>
        </p:spPr>
      </p:pic>
      <p:sp>
        <p:nvSpPr>
          <p:cNvPr id="8" name="TextBox 7"/>
          <p:cNvSpPr txBox="1"/>
          <p:nvPr/>
        </p:nvSpPr>
        <p:spPr>
          <a:xfrm>
            <a:off x="266700" y="122844"/>
            <a:ext cx="8305800" cy="1077218"/>
          </a:xfrm>
          <a:prstGeom prst="rect">
            <a:avLst/>
          </a:prstGeom>
          <a:noFill/>
        </p:spPr>
        <p:txBody>
          <a:bodyPr wrap="square" rtlCol="0">
            <a:spAutoFit/>
          </a:bodyPr>
          <a:lstStyle/>
          <a:p>
            <a:r>
              <a:rPr lang="en-US" sz="3200" dirty="0" smtClean="0"/>
              <a:t>Describe the hybrid bond types for the compounds below, given their Lewis structures</a:t>
            </a:r>
            <a:endParaRPr lang="en-US" sz="3200" dirty="0"/>
          </a:p>
        </p:txBody>
      </p:sp>
      <p:sp>
        <p:nvSpPr>
          <p:cNvPr id="9" name="TextBox 8"/>
          <p:cNvSpPr txBox="1"/>
          <p:nvPr/>
        </p:nvSpPr>
        <p:spPr>
          <a:xfrm>
            <a:off x="801806" y="2908789"/>
            <a:ext cx="1295400" cy="1323439"/>
          </a:xfrm>
          <a:prstGeom prst="rect">
            <a:avLst/>
          </a:prstGeom>
          <a:noFill/>
        </p:spPr>
        <p:txBody>
          <a:bodyPr wrap="square" rtlCol="0">
            <a:spAutoFit/>
          </a:bodyPr>
          <a:lstStyle/>
          <a:p>
            <a:r>
              <a:rPr lang="en-US" sz="4400" dirty="0"/>
              <a:t>CO</a:t>
            </a:r>
          </a:p>
          <a:p>
            <a:endParaRPr lang="en-US" dirty="0"/>
          </a:p>
          <a:p>
            <a:endParaRPr lang="en-US" dirty="0"/>
          </a:p>
        </p:txBody>
      </p:sp>
      <p:sp>
        <p:nvSpPr>
          <p:cNvPr id="10" name="TextBox 9"/>
          <p:cNvSpPr txBox="1"/>
          <p:nvPr/>
        </p:nvSpPr>
        <p:spPr>
          <a:xfrm>
            <a:off x="762000" y="4245547"/>
            <a:ext cx="1295400" cy="1107996"/>
          </a:xfrm>
          <a:prstGeom prst="rect">
            <a:avLst/>
          </a:prstGeom>
          <a:noFill/>
        </p:spPr>
        <p:txBody>
          <a:bodyPr wrap="square" rtlCol="0">
            <a:spAutoFit/>
          </a:bodyPr>
          <a:lstStyle/>
          <a:p>
            <a:endParaRPr lang="en-US" dirty="0"/>
          </a:p>
          <a:p>
            <a:r>
              <a:rPr lang="en-US" sz="4800" b="1" dirty="0" smtClean="0"/>
              <a:t>CO</a:t>
            </a:r>
            <a:r>
              <a:rPr lang="en-US" sz="4800" b="1" baseline="-25000" dirty="0" smtClean="0"/>
              <a:t>2</a:t>
            </a:r>
            <a:endParaRPr lang="en-US" sz="4800" b="1" dirty="0"/>
          </a:p>
        </p:txBody>
      </p:sp>
      <p:sp>
        <p:nvSpPr>
          <p:cNvPr id="11" name="TextBox 10"/>
          <p:cNvSpPr txBox="1"/>
          <p:nvPr/>
        </p:nvSpPr>
        <p:spPr>
          <a:xfrm>
            <a:off x="5867400" y="1752600"/>
            <a:ext cx="3048000" cy="646331"/>
          </a:xfrm>
          <a:prstGeom prst="rect">
            <a:avLst/>
          </a:prstGeom>
          <a:solidFill>
            <a:srgbClr val="FFFF00"/>
          </a:solidFill>
        </p:spPr>
        <p:txBody>
          <a:bodyPr wrap="square" rtlCol="0">
            <a:spAutoFit/>
          </a:bodyPr>
          <a:lstStyle/>
          <a:p>
            <a:r>
              <a:rPr lang="en-US" sz="3600" dirty="0" smtClean="0">
                <a:sym typeface="Symbol" panose="05050102010706020507" pitchFamily="18" charset="2"/>
              </a:rPr>
              <a:t> + 2  bonds</a:t>
            </a:r>
            <a:endParaRPr lang="en-US" sz="3600" dirty="0"/>
          </a:p>
        </p:txBody>
      </p:sp>
      <p:sp>
        <p:nvSpPr>
          <p:cNvPr id="12" name="TextBox 11"/>
          <p:cNvSpPr txBox="1"/>
          <p:nvPr/>
        </p:nvSpPr>
        <p:spPr>
          <a:xfrm>
            <a:off x="5986850" y="3041054"/>
            <a:ext cx="3048000" cy="646331"/>
          </a:xfrm>
          <a:prstGeom prst="rect">
            <a:avLst/>
          </a:prstGeom>
          <a:solidFill>
            <a:srgbClr val="FFFF00"/>
          </a:solidFill>
        </p:spPr>
        <p:txBody>
          <a:bodyPr wrap="square" rtlCol="0">
            <a:spAutoFit/>
          </a:bodyPr>
          <a:lstStyle/>
          <a:p>
            <a:r>
              <a:rPr lang="en-US" sz="3600" dirty="0" smtClean="0">
                <a:sym typeface="Symbol" panose="05050102010706020507" pitchFamily="18" charset="2"/>
              </a:rPr>
              <a:t> + 2  bonds</a:t>
            </a:r>
            <a:endParaRPr lang="en-US" sz="3600" dirty="0"/>
          </a:p>
        </p:txBody>
      </p:sp>
      <p:sp>
        <p:nvSpPr>
          <p:cNvPr id="13" name="TextBox 12"/>
          <p:cNvSpPr txBox="1"/>
          <p:nvPr/>
        </p:nvSpPr>
        <p:spPr>
          <a:xfrm>
            <a:off x="6324600" y="4485999"/>
            <a:ext cx="3048000" cy="646331"/>
          </a:xfrm>
          <a:prstGeom prst="rect">
            <a:avLst/>
          </a:prstGeom>
          <a:solidFill>
            <a:srgbClr val="FFFF00"/>
          </a:solidFill>
        </p:spPr>
        <p:txBody>
          <a:bodyPr wrap="square" rtlCol="0">
            <a:spAutoFit/>
          </a:bodyPr>
          <a:lstStyle/>
          <a:p>
            <a:r>
              <a:rPr lang="en-US" sz="3600" dirty="0" smtClean="0">
                <a:sym typeface="Symbol" panose="05050102010706020507" pitchFamily="18" charset="2"/>
              </a:rPr>
              <a:t> + 1  bond</a:t>
            </a:r>
            <a:endParaRPr lang="en-US" sz="3600" dirty="0"/>
          </a:p>
        </p:txBody>
      </p:sp>
    </p:spTree>
    <p:extLst>
      <p:ext uri="{BB962C8B-B14F-4D97-AF65-F5344CB8AC3E}">
        <p14:creationId xmlns:p14="http://schemas.microsoft.com/office/powerpoint/2010/main" val="3958409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par>
                                <p:cTn id="34" presetID="10" presetClass="entr" presetSubtype="0" fill="hold" nodeType="with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500"/>
                                        <p:tgtEl>
                                          <p:spTgt spid="7"/>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9" grpId="0"/>
      <p:bldP spid="10" grpId="0"/>
      <p:bldP spid="11" grpId="0" animBg="1"/>
      <p:bldP spid="12"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4"/>
          <p:cNvSpPr>
            <a:spLocks noGrp="1" noChangeArrowheads="1"/>
          </p:cNvSpPr>
          <p:nvPr>
            <p:ph type="title"/>
          </p:nvPr>
        </p:nvSpPr>
        <p:spPr/>
        <p:txBody>
          <a:bodyPr/>
          <a:lstStyle/>
          <a:p>
            <a:r>
              <a:rPr lang="en-US" sz="2800" b="1" dirty="0" smtClean="0"/>
              <a:t>How Pauling’s model `fixes’ the problems with Lewis model</a:t>
            </a:r>
            <a:endParaRPr lang="en-US" sz="2800" b="1" dirty="0"/>
          </a:p>
        </p:txBody>
      </p:sp>
      <p:sp>
        <p:nvSpPr>
          <p:cNvPr id="7" name="TextBox 6"/>
          <p:cNvSpPr txBox="1"/>
          <p:nvPr/>
        </p:nvSpPr>
        <p:spPr>
          <a:xfrm>
            <a:off x="63500" y="2590800"/>
            <a:ext cx="9017000" cy="4247317"/>
          </a:xfrm>
          <a:prstGeom prst="rect">
            <a:avLst/>
          </a:prstGeom>
          <a:noFill/>
        </p:spPr>
        <p:txBody>
          <a:bodyPr wrap="square" rtlCol="0">
            <a:spAutoFit/>
          </a:bodyPr>
          <a:lstStyle/>
          <a:p>
            <a:r>
              <a:rPr lang="en-US" sz="2700" dirty="0" smtClean="0">
                <a:solidFill>
                  <a:srgbClr val="FF0000"/>
                </a:solidFill>
              </a:rPr>
              <a:t>Atomic </a:t>
            </a:r>
            <a:r>
              <a:rPr lang="en-US" sz="2700" dirty="0" err="1" smtClean="0">
                <a:solidFill>
                  <a:srgbClr val="FF0000"/>
                </a:solidFill>
              </a:rPr>
              <a:t>orbitals</a:t>
            </a:r>
            <a:r>
              <a:rPr lang="en-US" sz="2700" dirty="0" smtClean="0">
                <a:solidFill>
                  <a:srgbClr val="FF0000"/>
                </a:solidFill>
              </a:rPr>
              <a:t>  </a:t>
            </a:r>
            <a:r>
              <a:rPr lang="en-US" sz="2700" dirty="0" smtClean="0">
                <a:solidFill>
                  <a:srgbClr val="000000"/>
                </a:solidFill>
              </a:rPr>
              <a:t>(</a:t>
            </a:r>
            <a:r>
              <a:rPr lang="en-US" sz="2700" dirty="0" smtClean="0">
                <a:solidFill>
                  <a:srgbClr val="FF0000"/>
                </a:solidFill>
              </a:rPr>
              <a:t>AO</a:t>
            </a:r>
            <a:r>
              <a:rPr lang="en-US" sz="2700" dirty="0" smtClean="0">
                <a:solidFill>
                  <a:srgbClr val="000000"/>
                </a:solidFill>
              </a:rPr>
              <a:t>)  `reorganize’ (hybridize) when individual atoms approach each other such that the number of `links’ predicted by the Lewis model = the number of s, p (and d and f) </a:t>
            </a:r>
            <a:r>
              <a:rPr lang="en-US" sz="2700" dirty="0" err="1" smtClean="0">
                <a:solidFill>
                  <a:srgbClr val="000000"/>
                </a:solidFill>
              </a:rPr>
              <a:t>orbitals</a:t>
            </a:r>
            <a:r>
              <a:rPr lang="en-US" sz="2700" dirty="0" smtClean="0">
                <a:solidFill>
                  <a:srgbClr val="000000"/>
                </a:solidFill>
              </a:rPr>
              <a:t> combined in the reorganization.  The `hybrid’ combinations are called </a:t>
            </a:r>
            <a:r>
              <a:rPr lang="en-US" sz="2700" dirty="0" smtClean="0">
                <a:solidFill>
                  <a:srgbClr val="002060"/>
                </a:solidFill>
              </a:rPr>
              <a:t>Linear Combinations of Atomic </a:t>
            </a:r>
            <a:r>
              <a:rPr lang="en-US" sz="2700" dirty="0" err="1" smtClean="0">
                <a:solidFill>
                  <a:srgbClr val="002060"/>
                </a:solidFill>
              </a:rPr>
              <a:t>Orbitals</a:t>
            </a:r>
            <a:r>
              <a:rPr lang="en-US" sz="2700" dirty="0" smtClean="0">
                <a:solidFill>
                  <a:srgbClr val="002060"/>
                </a:solidFill>
              </a:rPr>
              <a:t> (LCAO</a:t>
            </a:r>
            <a:r>
              <a:rPr lang="en-US" sz="2700" dirty="0" smtClean="0">
                <a:solidFill>
                  <a:srgbClr val="000000"/>
                </a:solidFill>
              </a:rPr>
              <a:t>). The `lobes’ in  </a:t>
            </a:r>
            <a:r>
              <a:rPr lang="en-US" sz="2700" dirty="0" smtClean="0">
                <a:solidFill>
                  <a:srgbClr val="002060"/>
                </a:solidFill>
              </a:rPr>
              <a:t>LCAO  on individual atoms </a:t>
            </a:r>
            <a:r>
              <a:rPr lang="en-US" sz="2700" dirty="0" smtClean="0">
                <a:solidFill>
                  <a:srgbClr val="000000"/>
                </a:solidFill>
              </a:rPr>
              <a:t>overlap and share two electrons between the atoms  in a `</a:t>
            </a:r>
            <a:r>
              <a:rPr lang="en-US" sz="2700" dirty="0" smtClean="0">
                <a:solidFill>
                  <a:srgbClr val="002060"/>
                </a:solidFill>
              </a:rPr>
              <a:t>sigma</a:t>
            </a:r>
            <a:r>
              <a:rPr lang="en-US" sz="2700" dirty="0" smtClean="0">
                <a:solidFill>
                  <a:srgbClr val="000000"/>
                </a:solidFill>
              </a:rPr>
              <a:t>’  bond (often called a `valence’ or  structural linkage bond.)</a:t>
            </a:r>
            <a:endParaRPr lang="en-US" sz="2700" dirty="0">
              <a:solidFill>
                <a:srgbClr val="000000"/>
              </a:solidFill>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0" y="1468437"/>
            <a:ext cx="9017000" cy="1122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8682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bwMode="auto">
          <a:xfrm>
            <a:off x="190500" y="150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defRPr/>
            </a:pPr>
            <a:r>
              <a:rPr lang="en-US" sz="2400" b="0" kern="0" dirty="0" smtClean="0">
                <a:solidFill>
                  <a:srgbClr val="000000"/>
                </a:solidFill>
                <a:latin typeface="Arial"/>
              </a:rPr>
              <a:t>How Pauling’s model `fixes’ the problems with Lewis model</a:t>
            </a:r>
          </a:p>
          <a:p>
            <a:pPr algn="ctr">
              <a:defRPr/>
            </a:pPr>
            <a:r>
              <a:rPr lang="en-US" sz="2400" b="0" kern="0" dirty="0" smtClean="0">
                <a:solidFill>
                  <a:srgbClr val="000000"/>
                </a:solidFill>
                <a:latin typeface="Arial"/>
              </a:rPr>
              <a:t>(continued)</a:t>
            </a:r>
            <a:endParaRPr lang="en-US" sz="2400" b="0" kern="0" dirty="0">
              <a:solidFill>
                <a:srgbClr val="000000"/>
              </a:solidFill>
              <a:latin typeface="Arial"/>
            </a:endParaRPr>
          </a:p>
        </p:txBody>
      </p:sp>
      <p:sp>
        <p:nvSpPr>
          <p:cNvPr id="7" name="TextBox 6"/>
          <p:cNvSpPr txBox="1"/>
          <p:nvPr/>
        </p:nvSpPr>
        <p:spPr>
          <a:xfrm>
            <a:off x="304800" y="2634228"/>
            <a:ext cx="8686800" cy="4247317"/>
          </a:xfrm>
          <a:prstGeom prst="rect">
            <a:avLst/>
          </a:prstGeom>
          <a:noFill/>
        </p:spPr>
        <p:txBody>
          <a:bodyPr wrap="square" rtlCol="0">
            <a:spAutoFit/>
          </a:bodyPr>
          <a:lstStyle/>
          <a:p>
            <a:r>
              <a:rPr lang="en-US" sz="2400" dirty="0" smtClean="0">
                <a:solidFill>
                  <a:srgbClr val="000000"/>
                </a:solidFill>
              </a:rPr>
              <a:t>`</a:t>
            </a:r>
            <a:r>
              <a:rPr lang="en-US" sz="2700" dirty="0" smtClean="0">
                <a:solidFill>
                  <a:srgbClr val="000000"/>
                </a:solidFill>
              </a:rPr>
              <a:t>pi’  bonds are far less stable and far more reactive than sigma bonds. (Further out, softer, not between atoms but above and below)  Ethane is held together by just `sigma bonds and is thus not very reactive.</a:t>
            </a:r>
          </a:p>
          <a:p>
            <a:endParaRPr lang="en-US" sz="2700" dirty="0" smtClean="0">
              <a:solidFill>
                <a:srgbClr val="000000"/>
              </a:solidFill>
            </a:endParaRPr>
          </a:p>
          <a:p>
            <a:r>
              <a:rPr lang="en-US" sz="2700" dirty="0" smtClean="0">
                <a:solidFill>
                  <a:srgbClr val="000000"/>
                </a:solidFill>
              </a:rPr>
              <a:t>Both ethylene and acetylene have pi bonds which are easily reacted. That acetylene is more reactive thane ethylene results because it has two pi bonds while ethylene has only 1 pi bond</a:t>
            </a:r>
            <a:endParaRPr lang="en-US" sz="2700" dirty="0">
              <a:solidFill>
                <a:srgbClr val="000000"/>
              </a:solidFill>
            </a:endParaRPr>
          </a:p>
        </p:txBody>
      </p:sp>
      <p:sp>
        <p:nvSpPr>
          <p:cNvPr id="5" name="TextBox 4"/>
          <p:cNvSpPr txBox="1"/>
          <p:nvPr/>
        </p:nvSpPr>
        <p:spPr>
          <a:xfrm>
            <a:off x="138112" y="1295400"/>
            <a:ext cx="8686800" cy="1338828"/>
          </a:xfrm>
          <a:prstGeom prst="rect">
            <a:avLst/>
          </a:prstGeom>
          <a:solidFill>
            <a:srgbClr val="FFFF00"/>
          </a:solidFill>
        </p:spPr>
        <p:txBody>
          <a:bodyPr wrap="square" rtlCol="0">
            <a:spAutoFit/>
          </a:bodyPr>
          <a:lstStyle/>
          <a:p>
            <a:pPr marL="457200" indent="-457200"/>
            <a:r>
              <a:rPr lang="en-US" sz="2400" dirty="0">
                <a:solidFill>
                  <a:srgbClr val="FF0000"/>
                </a:solidFill>
              </a:rPr>
              <a:t>2</a:t>
            </a:r>
            <a:r>
              <a:rPr lang="en-US" sz="2400" dirty="0" smtClean="0">
                <a:solidFill>
                  <a:srgbClr val="FF0000"/>
                </a:solidFill>
              </a:rPr>
              <a:t>.  </a:t>
            </a:r>
            <a:r>
              <a:rPr lang="en-US" sz="2700" dirty="0" smtClean="0">
                <a:solidFill>
                  <a:srgbClr val="FF0000"/>
                </a:solidFill>
              </a:rPr>
              <a:t>How does octet model account for the observed reactivity trend of ethane </a:t>
            </a:r>
            <a:r>
              <a:rPr lang="en-US" sz="2700" dirty="0" err="1" smtClean="0">
                <a:solidFill>
                  <a:srgbClr val="FF0000"/>
                </a:solidFill>
              </a:rPr>
              <a:t>vs</a:t>
            </a:r>
            <a:r>
              <a:rPr lang="en-US" sz="2700" dirty="0" smtClean="0">
                <a:solidFill>
                  <a:srgbClr val="FF0000"/>
                </a:solidFill>
              </a:rPr>
              <a:t> </a:t>
            </a:r>
            <a:r>
              <a:rPr lang="en-US" sz="2700" dirty="0" err="1" smtClean="0">
                <a:solidFill>
                  <a:srgbClr val="FF0000"/>
                </a:solidFill>
              </a:rPr>
              <a:t>ethene</a:t>
            </a:r>
            <a:r>
              <a:rPr lang="en-US" sz="2700" dirty="0" smtClean="0">
                <a:solidFill>
                  <a:srgbClr val="FF0000"/>
                </a:solidFill>
              </a:rPr>
              <a:t> </a:t>
            </a:r>
            <a:r>
              <a:rPr lang="en-US" sz="2700" dirty="0" err="1" smtClean="0">
                <a:solidFill>
                  <a:srgbClr val="FF0000"/>
                </a:solidFill>
              </a:rPr>
              <a:t>vs</a:t>
            </a:r>
            <a:r>
              <a:rPr lang="en-US" sz="2700" dirty="0" smtClean="0">
                <a:solidFill>
                  <a:srgbClr val="FF0000"/>
                </a:solidFill>
              </a:rPr>
              <a:t> </a:t>
            </a:r>
            <a:r>
              <a:rPr lang="en-US" sz="2700" dirty="0" err="1" smtClean="0">
                <a:solidFill>
                  <a:srgbClr val="FF0000"/>
                </a:solidFill>
              </a:rPr>
              <a:t>ethyne</a:t>
            </a:r>
            <a:r>
              <a:rPr lang="en-US" sz="2700" dirty="0" smtClean="0">
                <a:solidFill>
                  <a:srgbClr val="FF0000"/>
                </a:solidFill>
              </a:rPr>
              <a:t> with halogens and ozone ?</a:t>
            </a:r>
            <a:r>
              <a:rPr lang="en-US" sz="2700" baseline="30000" dirty="0" smtClean="0">
                <a:solidFill>
                  <a:srgbClr val="FF0000"/>
                </a:solidFill>
              </a:rPr>
              <a:t> </a:t>
            </a:r>
          </a:p>
        </p:txBody>
      </p:sp>
    </p:spTree>
    <p:extLst>
      <p:ext uri="{BB962C8B-B14F-4D97-AF65-F5344CB8AC3E}">
        <p14:creationId xmlns:p14="http://schemas.microsoft.com/office/powerpoint/2010/main" val="126524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txBox="1">
            <a:spLocks noChangeArrowheads="1"/>
          </p:cNvSpPr>
          <p:nvPr/>
        </p:nvSpPr>
        <p:spPr>
          <a:xfrm>
            <a:off x="381000" y="381000"/>
            <a:ext cx="8229600" cy="6096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effectLst/>
                <a:uLnTx/>
                <a:uFillTx/>
                <a:latin typeface="+mj-lt"/>
                <a:ea typeface="+mj-ea"/>
                <a:cs typeface="+mj-cs"/>
              </a:rPr>
              <a:t>SOME ISSUES WITH THE LEWIS</a:t>
            </a:r>
            <a:r>
              <a:rPr kumimoji="0" lang="en-US" sz="3200" b="1" i="0" u="none" strike="noStrike" kern="0" cap="none" spc="0" normalizeH="0" noProof="0" dirty="0" smtClean="0">
                <a:ln>
                  <a:noFill/>
                </a:ln>
                <a:effectLst/>
                <a:uLnTx/>
                <a:uFillTx/>
                <a:latin typeface="+mj-lt"/>
                <a:ea typeface="+mj-ea"/>
                <a:cs typeface="+mj-cs"/>
              </a:rPr>
              <a:t> OCTET </a:t>
            </a:r>
            <a:r>
              <a:rPr kumimoji="0" lang="en-US" sz="2800" b="1" i="0" u="none" strike="noStrike" kern="0" cap="none" spc="0" normalizeH="0" noProof="0" dirty="0" smtClean="0">
                <a:ln>
                  <a:noFill/>
                </a:ln>
                <a:effectLst/>
                <a:uLnTx/>
                <a:uFillTx/>
                <a:latin typeface="+mj-lt"/>
                <a:ea typeface="+mj-ea"/>
                <a:cs typeface="+mj-cs"/>
              </a:rPr>
              <a:t>MODEL</a:t>
            </a:r>
            <a:endParaRPr kumimoji="0" lang="en-US" sz="2800" b="1" i="0" u="none" strike="noStrike" kern="0" cap="none" spc="0" normalizeH="0" baseline="0" noProof="0" dirty="0" smtClean="0">
              <a:ln>
                <a:noFill/>
              </a:ln>
              <a:effectLst/>
              <a:uLnTx/>
              <a:uFillTx/>
              <a:latin typeface="+mj-lt"/>
              <a:ea typeface="+mj-ea"/>
              <a:cs typeface="+mj-cs"/>
            </a:endParaRPr>
          </a:p>
        </p:txBody>
      </p:sp>
      <p:sp>
        <p:nvSpPr>
          <p:cNvPr id="9" name="TextBox 8"/>
          <p:cNvSpPr txBox="1"/>
          <p:nvPr/>
        </p:nvSpPr>
        <p:spPr>
          <a:xfrm>
            <a:off x="228600" y="2438400"/>
            <a:ext cx="8686800" cy="1338828"/>
          </a:xfrm>
          <a:prstGeom prst="rect">
            <a:avLst/>
          </a:prstGeom>
          <a:solidFill>
            <a:srgbClr val="FFFF00"/>
          </a:solidFill>
        </p:spPr>
        <p:txBody>
          <a:bodyPr wrap="square" rtlCol="0">
            <a:spAutoFit/>
          </a:bodyPr>
          <a:lstStyle/>
          <a:p>
            <a:pPr marL="457200" indent="-457200"/>
            <a:r>
              <a:rPr lang="en-US" sz="2400" b="1" dirty="0">
                <a:solidFill>
                  <a:srgbClr val="FF0000"/>
                </a:solidFill>
              </a:rPr>
              <a:t>2</a:t>
            </a:r>
            <a:r>
              <a:rPr lang="en-US" sz="2400" b="1" dirty="0" smtClean="0">
                <a:solidFill>
                  <a:srgbClr val="FF0000"/>
                </a:solidFill>
              </a:rPr>
              <a:t>.  </a:t>
            </a:r>
            <a:r>
              <a:rPr lang="en-US" sz="2700" b="1" dirty="0" smtClean="0">
                <a:solidFill>
                  <a:srgbClr val="FF0000"/>
                </a:solidFill>
              </a:rPr>
              <a:t>How does octet model account for the observed reactivity trend of ethane vs. </a:t>
            </a:r>
            <a:r>
              <a:rPr lang="en-US" sz="2700" b="1" dirty="0" err="1" smtClean="0">
                <a:solidFill>
                  <a:srgbClr val="FF0000"/>
                </a:solidFill>
              </a:rPr>
              <a:t>ethene</a:t>
            </a:r>
            <a:r>
              <a:rPr lang="en-US" sz="2700" b="1" dirty="0" smtClean="0">
                <a:solidFill>
                  <a:srgbClr val="FF0000"/>
                </a:solidFill>
              </a:rPr>
              <a:t> </a:t>
            </a:r>
            <a:r>
              <a:rPr lang="en-US" sz="2700" b="1" dirty="0" err="1" smtClean="0">
                <a:solidFill>
                  <a:srgbClr val="FF0000"/>
                </a:solidFill>
              </a:rPr>
              <a:t>vs</a:t>
            </a:r>
            <a:r>
              <a:rPr lang="en-US" sz="2700" b="1" dirty="0" smtClean="0">
                <a:solidFill>
                  <a:srgbClr val="FF0000"/>
                </a:solidFill>
              </a:rPr>
              <a:t> </a:t>
            </a:r>
            <a:r>
              <a:rPr lang="en-US" sz="2700" b="1" dirty="0" err="1" smtClean="0">
                <a:solidFill>
                  <a:srgbClr val="FF0000"/>
                </a:solidFill>
              </a:rPr>
              <a:t>ethyne</a:t>
            </a:r>
            <a:r>
              <a:rPr lang="en-US" sz="2700" b="1" dirty="0" smtClean="0">
                <a:solidFill>
                  <a:srgbClr val="FF0000"/>
                </a:solidFill>
              </a:rPr>
              <a:t> with halogens and ozone ?</a:t>
            </a:r>
            <a:r>
              <a:rPr lang="en-US" sz="2700" b="1" baseline="30000" dirty="0" smtClean="0">
                <a:solidFill>
                  <a:srgbClr val="FF0000"/>
                </a:solidFill>
              </a:rPr>
              <a:t> </a:t>
            </a:r>
          </a:p>
        </p:txBody>
      </p:sp>
      <p:sp>
        <p:nvSpPr>
          <p:cNvPr id="11" name="TextBox 10"/>
          <p:cNvSpPr txBox="1"/>
          <p:nvPr/>
        </p:nvSpPr>
        <p:spPr>
          <a:xfrm>
            <a:off x="152400" y="3962400"/>
            <a:ext cx="8458200" cy="923330"/>
          </a:xfrm>
          <a:prstGeom prst="rect">
            <a:avLst/>
          </a:prstGeom>
          <a:solidFill>
            <a:srgbClr val="FFFF00"/>
          </a:solidFill>
        </p:spPr>
        <p:txBody>
          <a:bodyPr wrap="square" rtlCol="0">
            <a:spAutoFit/>
          </a:bodyPr>
          <a:lstStyle/>
          <a:p>
            <a:pPr marL="457200" indent="-457200"/>
            <a:r>
              <a:rPr lang="en-US" sz="2700" b="1" dirty="0" smtClean="0">
                <a:solidFill>
                  <a:srgbClr val="FF0000"/>
                </a:solidFill>
              </a:rPr>
              <a:t>3.	 How can you get all those electrons between carbons in double and triple bonds ? Don’t they repel ?</a:t>
            </a:r>
            <a:endParaRPr lang="en-US" sz="2700" b="1" dirty="0">
              <a:solidFill>
                <a:srgbClr val="FF0000"/>
              </a:solidFill>
            </a:endParaRPr>
          </a:p>
        </p:txBody>
      </p:sp>
      <p:sp>
        <p:nvSpPr>
          <p:cNvPr id="12" name="TextBox 11"/>
          <p:cNvSpPr txBox="1"/>
          <p:nvPr/>
        </p:nvSpPr>
        <p:spPr>
          <a:xfrm>
            <a:off x="190500" y="1371600"/>
            <a:ext cx="8915400" cy="923330"/>
          </a:xfrm>
          <a:prstGeom prst="rect">
            <a:avLst/>
          </a:prstGeom>
          <a:solidFill>
            <a:srgbClr val="FFFF00"/>
          </a:solidFill>
        </p:spPr>
        <p:txBody>
          <a:bodyPr wrap="square" rtlCol="0">
            <a:spAutoFit/>
          </a:bodyPr>
          <a:lstStyle/>
          <a:p>
            <a:pPr marL="457200" indent="-457200">
              <a:buAutoNum type="arabicPeriod"/>
            </a:pPr>
            <a:r>
              <a:rPr lang="en-US" sz="2700" b="1" dirty="0" smtClean="0">
                <a:solidFill>
                  <a:srgbClr val="FF0000"/>
                </a:solidFill>
              </a:rPr>
              <a:t>How come the bond shapes in molecules look so</a:t>
            </a:r>
          </a:p>
          <a:p>
            <a:pPr marL="457200" indent="-457200"/>
            <a:r>
              <a:rPr lang="en-US" sz="2700" b="1" dirty="0" smtClean="0">
                <a:solidFill>
                  <a:srgbClr val="FF0000"/>
                </a:solidFill>
              </a:rPr>
              <a:t>      little like the original atomic </a:t>
            </a:r>
            <a:r>
              <a:rPr lang="en-US" sz="2700" b="1" dirty="0" err="1" smtClean="0">
                <a:solidFill>
                  <a:srgbClr val="FF0000"/>
                </a:solidFill>
              </a:rPr>
              <a:t>orbitals</a:t>
            </a:r>
            <a:r>
              <a:rPr lang="en-US" sz="2700" b="1" dirty="0" smtClean="0">
                <a:solidFill>
                  <a:srgbClr val="FF0000"/>
                </a:solidFill>
              </a:rPr>
              <a:t> ????</a:t>
            </a:r>
            <a:endParaRPr lang="en-US" sz="27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linds(horizontal)">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bwMode="auto">
          <a:xfrm>
            <a:off x="609600" y="4270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algn="ctr">
              <a:defRPr/>
            </a:pPr>
            <a:r>
              <a:rPr lang="en-US" sz="2400" b="0" kern="0" dirty="0" smtClean="0">
                <a:solidFill>
                  <a:srgbClr val="000000"/>
                </a:solidFill>
                <a:latin typeface="Arial"/>
              </a:rPr>
              <a:t>How Pauling’s model `fixes’ the problems with Lewis model</a:t>
            </a:r>
          </a:p>
          <a:p>
            <a:pPr algn="ctr">
              <a:defRPr/>
            </a:pPr>
            <a:r>
              <a:rPr lang="en-US" sz="2400" b="0" kern="0" dirty="0" smtClean="0">
                <a:solidFill>
                  <a:srgbClr val="000000"/>
                </a:solidFill>
                <a:latin typeface="Arial"/>
              </a:rPr>
              <a:t>(continued)</a:t>
            </a:r>
            <a:endParaRPr lang="en-US" sz="2400" b="0" kern="0" dirty="0">
              <a:solidFill>
                <a:srgbClr val="000000"/>
              </a:solidFill>
              <a:latin typeface="Arial"/>
            </a:endParaRPr>
          </a:p>
        </p:txBody>
      </p:sp>
      <p:sp>
        <p:nvSpPr>
          <p:cNvPr id="5" name="TextBox 4"/>
          <p:cNvSpPr txBox="1"/>
          <p:nvPr/>
        </p:nvSpPr>
        <p:spPr>
          <a:xfrm>
            <a:off x="609600" y="3369860"/>
            <a:ext cx="7162800" cy="2169825"/>
          </a:xfrm>
          <a:prstGeom prst="rect">
            <a:avLst/>
          </a:prstGeom>
          <a:noFill/>
        </p:spPr>
        <p:txBody>
          <a:bodyPr wrap="square" rtlCol="0">
            <a:spAutoFit/>
          </a:bodyPr>
          <a:lstStyle/>
          <a:p>
            <a:r>
              <a:rPr lang="en-US" sz="2700" dirty="0" smtClean="0">
                <a:solidFill>
                  <a:srgbClr val="000000"/>
                </a:solidFill>
              </a:rPr>
              <a:t>The pi bonds occupy space above and below the sigma bond and thus do not crowd them. The two pi bonds are also on different and perpendicularly aligned planes to minimize pi-pi crowding. </a:t>
            </a:r>
            <a:endParaRPr lang="en-US" sz="2700" dirty="0">
              <a:solidFill>
                <a:srgbClr val="000000"/>
              </a:solidFill>
            </a:endParaRPr>
          </a:p>
        </p:txBody>
      </p:sp>
      <p:sp>
        <p:nvSpPr>
          <p:cNvPr id="6" name="TextBox 5"/>
          <p:cNvSpPr txBox="1"/>
          <p:nvPr/>
        </p:nvSpPr>
        <p:spPr>
          <a:xfrm>
            <a:off x="495300" y="1999754"/>
            <a:ext cx="8458200" cy="923330"/>
          </a:xfrm>
          <a:prstGeom prst="rect">
            <a:avLst/>
          </a:prstGeom>
          <a:solidFill>
            <a:srgbClr val="FFFF00"/>
          </a:solidFill>
        </p:spPr>
        <p:txBody>
          <a:bodyPr wrap="square" rtlCol="0">
            <a:spAutoFit/>
          </a:bodyPr>
          <a:lstStyle/>
          <a:p>
            <a:pPr marL="457200" indent="-457200"/>
            <a:r>
              <a:rPr lang="en-US" sz="2700" b="1" dirty="0" smtClean="0">
                <a:solidFill>
                  <a:srgbClr val="FF0000"/>
                </a:solidFill>
              </a:rPr>
              <a:t>3.	 How can you get all those electrons between carbons in double and triple bonds ? Don’t they repel ?</a:t>
            </a:r>
            <a:endParaRPr lang="en-US" sz="2700" b="1" dirty="0">
              <a:solidFill>
                <a:srgbClr val="FF0000"/>
              </a:solidFill>
            </a:endParaRPr>
          </a:p>
        </p:txBody>
      </p:sp>
    </p:spTree>
    <p:extLst>
      <p:ext uri="{BB962C8B-B14F-4D97-AF65-F5344CB8AC3E}">
        <p14:creationId xmlns:p14="http://schemas.microsoft.com/office/powerpoint/2010/main" val="187814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auling"/>
          <p:cNvPicPr>
            <a:picLocks noChangeAspect="1" noChangeArrowheads="1"/>
          </p:cNvPicPr>
          <p:nvPr/>
        </p:nvPicPr>
        <p:blipFill>
          <a:blip r:embed="rId2" cstate="print"/>
          <a:srcRect/>
          <a:stretch>
            <a:fillRect/>
          </a:stretch>
        </p:blipFill>
        <p:spPr bwMode="auto">
          <a:xfrm>
            <a:off x="762000" y="2057400"/>
            <a:ext cx="3505200" cy="4255221"/>
          </a:xfrm>
          <a:prstGeom prst="rect">
            <a:avLst/>
          </a:prstGeom>
          <a:noFill/>
          <a:ln w="9525">
            <a:noFill/>
            <a:miter lim="800000"/>
            <a:headEnd/>
            <a:tailEnd/>
          </a:ln>
        </p:spPr>
      </p:pic>
      <p:sp>
        <p:nvSpPr>
          <p:cNvPr id="4" name="TextBox 3"/>
          <p:cNvSpPr txBox="1"/>
          <p:nvPr/>
        </p:nvSpPr>
        <p:spPr>
          <a:xfrm>
            <a:off x="4548187" y="1524000"/>
            <a:ext cx="4648200" cy="1754326"/>
          </a:xfrm>
          <a:prstGeom prst="rect">
            <a:avLst/>
          </a:prstGeom>
          <a:noFill/>
        </p:spPr>
        <p:txBody>
          <a:bodyPr wrap="square" rtlCol="0">
            <a:spAutoFit/>
          </a:bodyPr>
          <a:lstStyle/>
          <a:p>
            <a:r>
              <a:rPr lang="en-US" sz="3600" dirty="0" smtClean="0">
                <a:solidFill>
                  <a:srgbClr val="000000"/>
                </a:solidFill>
              </a:rPr>
              <a:t>“I am awesome</a:t>
            </a:r>
          </a:p>
          <a:p>
            <a:r>
              <a:rPr lang="en-US" sz="3600" dirty="0" smtClean="0">
                <a:solidFill>
                  <a:srgbClr val="000000"/>
                </a:solidFill>
              </a:rPr>
              <a:t> ( and </a:t>
            </a:r>
            <a:r>
              <a:rPr lang="en-US" sz="3600" dirty="0" err="1" smtClean="0">
                <a:solidFill>
                  <a:srgbClr val="000000"/>
                </a:solidFill>
              </a:rPr>
              <a:t>kinda</a:t>
            </a:r>
            <a:r>
              <a:rPr lang="en-US" sz="3600" dirty="0" smtClean="0">
                <a:solidFill>
                  <a:srgbClr val="000000"/>
                </a:solidFill>
              </a:rPr>
              <a:t> cute in a geeky way…)”</a:t>
            </a:r>
            <a:endParaRPr lang="en-US" sz="3600" dirty="0">
              <a:solidFill>
                <a:srgbClr val="000000"/>
              </a:solidFill>
            </a:endParaRPr>
          </a:p>
        </p:txBody>
      </p:sp>
      <p:sp>
        <p:nvSpPr>
          <p:cNvPr id="5" name="TextBox 4"/>
          <p:cNvSpPr txBox="1"/>
          <p:nvPr/>
        </p:nvSpPr>
        <p:spPr>
          <a:xfrm>
            <a:off x="457200" y="152400"/>
            <a:ext cx="7391400" cy="1077218"/>
          </a:xfrm>
          <a:prstGeom prst="rect">
            <a:avLst/>
          </a:prstGeom>
          <a:noFill/>
        </p:spPr>
        <p:txBody>
          <a:bodyPr wrap="square" rtlCol="0">
            <a:spAutoFit/>
          </a:bodyPr>
          <a:lstStyle/>
          <a:p>
            <a:r>
              <a:rPr lang="en-US" sz="3200" dirty="0" smtClean="0">
                <a:solidFill>
                  <a:srgbClr val="000000"/>
                </a:solidFill>
              </a:rPr>
              <a:t>Linus Pauling</a:t>
            </a:r>
          </a:p>
          <a:p>
            <a:r>
              <a:rPr lang="en-US" sz="3200" dirty="0" smtClean="0">
                <a:solidFill>
                  <a:srgbClr val="000000"/>
                </a:solidFill>
              </a:rPr>
              <a:t>An American Chemical  Genius</a:t>
            </a:r>
          </a:p>
        </p:txBody>
      </p:sp>
      <p:sp>
        <p:nvSpPr>
          <p:cNvPr id="6" name="TextBox 5"/>
          <p:cNvSpPr txBox="1"/>
          <p:nvPr/>
        </p:nvSpPr>
        <p:spPr>
          <a:xfrm>
            <a:off x="4538661" y="3646401"/>
            <a:ext cx="4595813" cy="1077218"/>
          </a:xfrm>
          <a:prstGeom prst="rect">
            <a:avLst/>
          </a:prstGeom>
          <a:noFill/>
        </p:spPr>
        <p:txBody>
          <a:bodyPr wrap="square" rtlCol="0">
            <a:spAutoFit/>
          </a:bodyPr>
          <a:lstStyle/>
          <a:p>
            <a:r>
              <a:rPr lang="en-US" dirty="0" smtClean="0">
                <a:solidFill>
                  <a:srgbClr val="000000"/>
                </a:solidFill>
              </a:rPr>
              <a:t>…</a:t>
            </a:r>
            <a:r>
              <a:rPr lang="en-US" sz="3200" dirty="0" smtClean="0">
                <a:solidFill>
                  <a:srgbClr val="000000"/>
                </a:solidFill>
              </a:rPr>
              <a:t>one of the heroes of my chemical youth…</a:t>
            </a:r>
            <a:endParaRPr lang="en-US" sz="3200" dirty="0">
              <a:solidFill>
                <a:srgbClr val="000000"/>
              </a:solidFill>
            </a:endParaRPr>
          </a:p>
        </p:txBody>
      </p:sp>
      <p:sp>
        <p:nvSpPr>
          <p:cNvPr id="7" name="Heart 6"/>
          <p:cNvSpPr/>
          <p:nvPr/>
        </p:nvSpPr>
        <p:spPr bwMode="auto">
          <a:xfrm>
            <a:off x="5257800" y="5398221"/>
            <a:ext cx="914400" cy="914400"/>
          </a:xfrm>
          <a:prstGeom prst="hear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smtClean="0">
              <a:solidFill>
                <a:srgbClr val="000000"/>
              </a:solidFill>
              <a:effectLst>
                <a:outerShdw blurRad="38100" dist="38100" dir="2700000" algn="tl">
                  <a:srgbClr val="000000">
                    <a:alpha val="43137"/>
                  </a:srgbClr>
                </a:outerShdw>
              </a:effectLst>
            </a:endParaRPr>
          </a:p>
        </p:txBody>
      </p:sp>
      <p:sp>
        <p:nvSpPr>
          <p:cNvPr id="8" name="TextBox 7"/>
          <p:cNvSpPr txBox="1"/>
          <p:nvPr/>
        </p:nvSpPr>
        <p:spPr>
          <a:xfrm>
            <a:off x="4548187" y="5436691"/>
            <a:ext cx="1066800" cy="769441"/>
          </a:xfrm>
          <a:prstGeom prst="rect">
            <a:avLst/>
          </a:prstGeom>
          <a:noFill/>
        </p:spPr>
        <p:txBody>
          <a:bodyPr wrap="square" rtlCol="0">
            <a:spAutoFit/>
          </a:bodyPr>
          <a:lstStyle/>
          <a:p>
            <a:r>
              <a:rPr lang="en-US" sz="4400" dirty="0" smtClean="0">
                <a:solidFill>
                  <a:srgbClr val="000000"/>
                </a:solidFill>
                <a:latin typeface="Times New Roman" pitchFamily="18" charset="0"/>
                <a:cs typeface="Times New Roman" pitchFamily="18" charset="0"/>
              </a:rPr>
              <a:t>I</a:t>
            </a:r>
            <a:r>
              <a:rPr lang="en-US" dirty="0" smtClean="0">
                <a:solidFill>
                  <a:srgbClr val="000000"/>
                </a:solidFill>
              </a:rPr>
              <a:t> </a:t>
            </a:r>
            <a:endParaRPr lang="en-US" dirty="0">
              <a:solidFill>
                <a:srgbClr val="000000"/>
              </a:solidFill>
            </a:endParaRPr>
          </a:p>
        </p:txBody>
      </p:sp>
      <p:sp>
        <p:nvSpPr>
          <p:cNvPr id="9" name="TextBox 8"/>
          <p:cNvSpPr txBox="1"/>
          <p:nvPr/>
        </p:nvSpPr>
        <p:spPr>
          <a:xfrm>
            <a:off x="6243637" y="5638800"/>
            <a:ext cx="2743200" cy="707886"/>
          </a:xfrm>
          <a:prstGeom prst="rect">
            <a:avLst/>
          </a:prstGeom>
          <a:noFill/>
        </p:spPr>
        <p:txBody>
          <a:bodyPr wrap="square" rtlCol="0">
            <a:spAutoFit/>
          </a:bodyPr>
          <a:lstStyle/>
          <a:p>
            <a:r>
              <a:rPr lang="en-US" sz="4000" dirty="0" smtClean="0">
                <a:solidFill>
                  <a:srgbClr val="000000"/>
                </a:solidFill>
              </a:rPr>
              <a:t>PAULING</a:t>
            </a:r>
            <a:endParaRPr lang="en-US" sz="4000" dirty="0">
              <a:solidFill>
                <a:srgbClr val="000000"/>
              </a:solidFill>
            </a:endParaRPr>
          </a:p>
        </p:txBody>
      </p:sp>
    </p:spTree>
    <p:extLst>
      <p:ext uri="{BB962C8B-B14F-4D97-AF65-F5344CB8AC3E}">
        <p14:creationId xmlns:p14="http://schemas.microsoft.com/office/powerpoint/2010/main" val="80463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linds(horizontal)">
                                      <p:cBhvr>
                                        <p:cTn id="25" dur="500"/>
                                        <p:tgtEl>
                                          <p:spTgt spid="7"/>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linds(horizontal)">
                                      <p:cBhvr>
                                        <p:cTn id="2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animBg="1"/>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auling"/>
          <p:cNvPicPr>
            <a:picLocks noChangeAspect="1" noChangeArrowheads="1"/>
          </p:cNvPicPr>
          <p:nvPr/>
        </p:nvPicPr>
        <p:blipFill>
          <a:blip r:embed="rId2" cstate="print"/>
          <a:srcRect/>
          <a:stretch>
            <a:fillRect/>
          </a:stretch>
        </p:blipFill>
        <p:spPr bwMode="auto">
          <a:xfrm>
            <a:off x="228600" y="2089117"/>
            <a:ext cx="4142758" cy="5029200"/>
          </a:xfrm>
          <a:prstGeom prst="rect">
            <a:avLst/>
          </a:prstGeom>
          <a:noFill/>
          <a:ln w="9525">
            <a:noFill/>
            <a:miter lim="800000"/>
            <a:headEnd/>
            <a:tailEnd/>
          </a:ln>
        </p:spPr>
      </p:pic>
      <p:sp>
        <p:nvSpPr>
          <p:cNvPr id="4" name="TextBox 3"/>
          <p:cNvSpPr txBox="1"/>
          <p:nvPr/>
        </p:nvSpPr>
        <p:spPr>
          <a:xfrm>
            <a:off x="4533900" y="2209800"/>
            <a:ext cx="4648200" cy="2123658"/>
          </a:xfrm>
          <a:prstGeom prst="rect">
            <a:avLst/>
          </a:prstGeom>
          <a:noFill/>
        </p:spPr>
        <p:txBody>
          <a:bodyPr wrap="square" rtlCol="0">
            <a:spAutoFit/>
          </a:bodyPr>
          <a:lstStyle/>
          <a:p>
            <a:r>
              <a:rPr lang="en-US" sz="4400" dirty="0" smtClean="0"/>
              <a:t>FYI: You are </a:t>
            </a:r>
            <a:r>
              <a:rPr lang="en-US" sz="4400" u="sng" dirty="0" smtClean="0"/>
              <a:t>all</a:t>
            </a:r>
            <a:r>
              <a:rPr lang="en-US" sz="4400" dirty="0" smtClean="0"/>
              <a:t>  the great grandchildren of </a:t>
            </a:r>
            <a:r>
              <a:rPr lang="en-US" sz="4400" dirty="0" smtClean="0">
                <a:solidFill>
                  <a:srgbClr val="FF0000"/>
                </a:solidFill>
              </a:rPr>
              <a:t>Linus Pauling </a:t>
            </a:r>
            <a:r>
              <a:rPr lang="en-US" sz="4400" dirty="0" smtClean="0"/>
              <a:t>!!!</a:t>
            </a:r>
            <a:endParaRPr lang="en-US" sz="4400" dirty="0"/>
          </a:p>
        </p:txBody>
      </p:sp>
      <p:sp>
        <p:nvSpPr>
          <p:cNvPr id="5" name="Rectangle 4"/>
          <p:cNvSpPr/>
          <p:nvPr/>
        </p:nvSpPr>
        <p:spPr>
          <a:xfrm>
            <a:off x="-76200" y="152400"/>
            <a:ext cx="9220200" cy="1938992"/>
          </a:xfrm>
          <a:prstGeom prst="rect">
            <a:avLst/>
          </a:prstGeom>
          <a:solidFill>
            <a:srgbClr val="FFFF00"/>
          </a:solidFill>
        </p:spPr>
        <p:txBody>
          <a:bodyPr wrap="square">
            <a:spAutoFit/>
          </a:bodyPr>
          <a:lstStyle/>
          <a:p>
            <a:r>
              <a:rPr lang="en-US" sz="4000" dirty="0" smtClean="0">
                <a:solidFill>
                  <a:srgbClr val="000000"/>
                </a:solidFill>
              </a:rPr>
              <a:t> Keen intuition </a:t>
            </a:r>
            <a:r>
              <a:rPr lang="en-US" sz="4000" dirty="0">
                <a:solidFill>
                  <a:srgbClr val="000000"/>
                </a:solidFill>
              </a:rPr>
              <a:t>+ mathematical rigor + outside the </a:t>
            </a:r>
            <a:r>
              <a:rPr lang="en-US" sz="4000" dirty="0" smtClean="0">
                <a:solidFill>
                  <a:srgbClr val="000000"/>
                </a:solidFill>
              </a:rPr>
              <a:t>box thinking +…he’s was a really nice guy and an inspired teacher  !</a:t>
            </a:r>
            <a:endParaRPr lang="en-US" sz="4000" dirty="0">
              <a:solidFill>
                <a:srgbClr val="000000"/>
              </a:solidFill>
            </a:endParaRPr>
          </a:p>
        </p:txBody>
      </p:sp>
    </p:spTree>
    <p:extLst>
      <p:ext uri="{BB962C8B-B14F-4D97-AF65-F5344CB8AC3E}">
        <p14:creationId xmlns:p14="http://schemas.microsoft.com/office/powerpoint/2010/main" val="160021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pages.pomona.edu/~wes04747/chem164/MolZoo/EBW.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1" y="133431"/>
            <a:ext cx="3048000" cy="3374265"/>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4" descr="pauling"/>
          <p:cNvPicPr>
            <a:picLocks noChangeAspect="1" noChangeArrowheads="1"/>
          </p:cNvPicPr>
          <p:nvPr/>
        </p:nvPicPr>
        <p:blipFill>
          <a:blip r:embed="rId4" cstate="print"/>
          <a:srcRect/>
          <a:stretch>
            <a:fillRect/>
          </a:stretch>
        </p:blipFill>
        <p:spPr bwMode="auto">
          <a:xfrm>
            <a:off x="314325" y="133431"/>
            <a:ext cx="2971800" cy="3607687"/>
          </a:xfrm>
          <a:prstGeom prst="rect">
            <a:avLst/>
          </a:prstGeom>
          <a:noFill/>
          <a:ln w="9525">
            <a:noFill/>
            <a:miter lim="800000"/>
            <a:headEnd/>
            <a:tailEnd/>
          </a:ln>
        </p:spPr>
      </p:pic>
      <p:sp>
        <p:nvSpPr>
          <p:cNvPr id="3" name="TextBox 2"/>
          <p:cNvSpPr txBox="1"/>
          <p:nvPr/>
        </p:nvSpPr>
        <p:spPr>
          <a:xfrm>
            <a:off x="4114801" y="3657600"/>
            <a:ext cx="4724399" cy="1415772"/>
          </a:xfrm>
          <a:prstGeom prst="rect">
            <a:avLst/>
          </a:prstGeom>
          <a:noFill/>
        </p:spPr>
        <p:txBody>
          <a:bodyPr wrap="square" rtlCol="0">
            <a:spAutoFit/>
          </a:bodyPr>
          <a:lstStyle/>
          <a:p>
            <a:r>
              <a:rPr lang="en-US" sz="3200" dirty="0" smtClean="0"/>
              <a:t>E. Bright Wilson</a:t>
            </a:r>
          </a:p>
          <a:p>
            <a:r>
              <a:rPr lang="en-US" dirty="0" smtClean="0"/>
              <a:t> Harvard University, Chemistry</a:t>
            </a:r>
          </a:p>
          <a:p>
            <a:pPr marL="285750" indent="-285750">
              <a:buFont typeface="Arial" pitchFamily="34" charset="0"/>
              <a:buChar char="•"/>
            </a:pPr>
            <a:r>
              <a:rPr lang="en-US" dirty="0" smtClean="0"/>
              <a:t>National Medal of Science 1975</a:t>
            </a:r>
          </a:p>
          <a:p>
            <a:pPr marL="285750" indent="-285750">
              <a:buFont typeface="Arial" pitchFamily="34" charset="0"/>
              <a:buChar char="•"/>
            </a:pPr>
            <a:r>
              <a:rPr lang="en-US" dirty="0" smtClean="0"/>
              <a:t>T.W. Richards Endowed Chair </a:t>
            </a:r>
            <a:endParaRPr lang="en-US" dirty="0"/>
          </a:p>
        </p:txBody>
      </p:sp>
      <p:sp>
        <p:nvSpPr>
          <p:cNvPr id="6" name="TextBox 5"/>
          <p:cNvSpPr txBox="1"/>
          <p:nvPr/>
        </p:nvSpPr>
        <p:spPr>
          <a:xfrm>
            <a:off x="23813" y="3962400"/>
            <a:ext cx="3938588" cy="1692771"/>
          </a:xfrm>
          <a:prstGeom prst="rect">
            <a:avLst/>
          </a:prstGeom>
          <a:noFill/>
        </p:spPr>
        <p:txBody>
          <a:bodyPr wrap="square" rtlCol="0">
            <a:spAutoFit/>
          </a:bodyPr>
          <a:lstStyle/>
          <a:p>
            <a:r>
              <a:rPr lang="en-US" sz="3200" dirty="0" smtClean="0"/>
              <a:t>Linus Pauling</a:t>
            </a:r>
          </a:p>
          <a:p>
            <a:r>
              <a:rPr lang="en-US" dirty="0" smtClean="0"/>
              <a:t>Cal Tech, Chemistry </a:t>
            </a:r>
          </a:p>
          <a:p>
            <a:pPr marL="285750" indent="-285750">
              <a:buFont typeface="Arial" pitchFamily="34" charset="0"/>
              <a:buChar char="•"/>
            </a:pPr>
            <a:r>
              <a:rPr lang="en-US" dirty="0" smtClean="0"/>
              <a:t>Nobel Prize in Chemistry 1954</a:t>
            </a:r>
          </a:p>
          <a:p>
            <a:pPr marL="285750" indent="-285750">
              <a:buFont typeface="Arial" pitchFamily="34" charset="0"/>
              <a:buChar char="•"/>
            </a:pPr>
            <a:r>
              <a:rPr lang="en-US" dirty="0" smtClean="0"/>
              <a:t>Nobel Peace Prize 1962</a:t>
            </a:r>
          </a:p>
          <a:p>
            <a:pPr marL="285750" indent="-285750">
              <a:buFont typeface="Arial" pitchFamily="34" charset="0"/>
              <a:buChar char="•"/>
            </a:pPr>
            <a:endParaRPr lang="en-US" dirty="0"/>
          </a:p>
        </p:txBody>
      </p:sp>
      <p:cxnSp>
        <p:nvCxnSpPr>
          <p:cNvPr id="7" name="Straight Arrow Connector 6"/>
          <p:cNvCxnSpPr/>
          <p:nvPr/>
        </p:nvCxnSpPr>
        <p:spPr bwMode="auto">
          <a:xfrm>
            <a:off x="3276600" y="2133600"/>
            <a:ext cx="685801" cy="0"/>
          </a:xfrm>
          <a:prstGeom prst="straightConnector1">
            <a:avLst/>
          </a:prstGeom>
          <a:solidFill>
            <a:schemeClr val="accent1"/>
          </a:solidFill>
          <a:ln w="825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a:off x="7467600" y="2019381"/>
            <a:ext cx="685801" cy="0"/>
          </a:xfrm>
          <a:prstGeom prst="straightConnector1">
            <a:avLst/>
          </a:prstGeom>
          <a:solidFill>
            <a:schemeClr val="accent1"/>
          </a:solidFill>
          <a:ln w="8255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3049927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6146"/>
                                        </p:tgtEl>
                                        <p:attrNameLst>
                                          <p:attrName>style.visibility</p:attrName>
                                        </p:attrNameLst>
                                      </p:cBhvr>
                                      <p:to>
                                        <p:strVal val="visible"/>
                                      </p:to>
                                    </p:set>
                                    <p:animEffect transition="in" filter="fade">
                                      <p:cBhvr>
                                        <p:cTn id="15" dur="500"/>
                                        <p:tgtEl>
                                          <p:spTgt spid="614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academictree.org/photo/cache.068119.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0975"/>
            <a:ext cx="3962398" cy="39624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4252912"/>
            <a:ext cx="4114800" cy="1200329"/>
          </a:xfrm>
          <a:prstGeom prst="rect">
            <a:avLst/>
          </a:prstGeom>
          <a:noFill/>
        </p:spPr>
        <p:txBody>
          <a:bodyPr wrap="square" rtlCol="0">
            <a:spAutoFit/>
          </a:bodyPr>
          <a:lstStyle/>
          <a:p>
            <a:r>
              <a:rPr lang="en-US" sz="3600" dirty="0" smtClean="0"/>
              <a:t>R. L. </a:t>
            </a:r>
            <a:r>
              <a:rPr lang="en-US" sz="3600" dirty="0" err="1" smtClean="0"/>
              <a:t>Kuczkowski</a:t>
            </a:r>
            <a:endParaRPr lang="en-US" sz="3600" dirty="0" smtClean="0"/>
          </a:p>
          <a:p>
            <a:r>
              <a:rPr lang="en-US" dirty="0" smtClean="0"/>
              <a:t>University of Michigan, Chemistry</a:t>
            </a:r>
          </a:p>
          <a:p>
            <a:r>
              <a:rPr lang="en-US" dirty="0" smtClean="0"/>
              <a:t>Department Chair </a:t>
            </a:r>
            <a:endParaRPr lang="en-US" dirty="0"/>
          </a:p>
        </p:txBody>
      </p:sp>
      <p:cxnSp>
        <p:nvCxnSpPr>
          <p:cNvPr id="4" name="Straight Arrow Connector 3"/>
          <p:cNvCxnSpPr/>
          <p:nvPr/>
        </p:nvCxnSpPr>
        <p:spPr bwMode="auto">
          <a:xfrm>
            <a:off x="4152899" y="2067570"/>
            <a:ext cx="685801" cy="0"/>
          </a:xfrm>
          <a:prstGeom prst="straightConnector1">
            <a:avLst/>
          </a:prstGeom>
          <a:solidFill>
            <a:schemeClr val="accent1"/>
          </a:solidFill>
          <a:ln w="82550" cap="flat" cmpd="sng" algn="ctr">
            <a:solidFill>
              <a:schemeClr val="tx1"/>
            </a:solidFill>
            <a:prstDash val="solid"/>
            <a:round/>
            <a:headEnd type="none" w="med" len="med"/>
            <a:tailEnd type="arrow"/>
          </a:ln>
          <a:effectLst/>
        </p:spPr>
      </p:cxnSp>
      <p:pic>
        <p:nvPicPr>
          <p:cNvPr id="5" name="Picture 7" descr="madsci1"/>
          <p:cNvPicPr>
            <a:picLocks noChangeAspect="1" noChangeArrowheads="1"/>
          </p:cNvPicPr>
          <p:nvPr/>
        </p:nvPicPr>
        <p:blipFill>
          <a:blip r:embed="rId4" cstate="print"/>
          <a:srcRect/>
          <a:stretch>
            <a:fillRect/>
          </a:stretch>
        </p:blipFill>
        <p:spPr bwMode="auto">
          <a:xfrm>
            <a:off x="4800600" y="330381"/>
            <a:ext cx="3276599" cy="3183867"/>
          </a:xfrm>
          <a:prstGeom prst="rect">
            <a:avLst/>
          </a:prstGeom>
          <a:noFill/>
          <a:ln w="9525">
            <a:noFill/>
            <a:miter lim="800000"/>
            <a:headEnd/>
            <a:tailEnd/>
          </a:ln>
        </p:spPr>
      </p:pic>
      <p:sp>
        <p:nvSpPr>
          <p:cNvPr id="3" name="TextBox 2"/>
          <p:cNvSpPr txBox="1"/>
          <p:nvPr/>
        </p:nvSpPr>
        <p:spPr>
          <a:xfrm>
            <a:off x="4495800" y="3514248"/>
            <a:ext cx="4800600" cy="1477328"/>
          </a:xfrm>
          <a:prstGeom prst="rect">
            <a:avLst/>
          </a:prstGeom>
          <a:noFill/>
        </p:spPr>
        <p:txBody>
          <a:bodyPr wrap="square" rtlCol="0">
            <a:spAutoFit/>
          </a:bodyPr>
          <a:lstStyle/>
          <a:p>
            <a:r>
              <a:rPr lang="en-US" sz="3600" dirty="0" smtClean="0"/>
              <a:t>‘Doc’ Fong</a:t>
            </a:r>
          </a:p>
          <a:p>
            <a:r>
              <a:rPr lang="en-US" dirty="0" smtClean="0"/>
              <a:t>SUNY Alfred State Chemistry</a:t>
            </a:r>
          </a:p>
          <a:p>
            <a:r>
              <a:rPr lang="en-US" dirty="0" smtClean="0"/>
              <a:t>Coordinator, Forensic Science Technology (and nut case)</a:t>
            </a:r>
            <a:endParaRPr lang="en-US" dirty="0"/>
          </a:p>
        </p:txBody>
      </p:sp>
      <p:cxnSp>
        <p:nvCxnSpPr>
          <p:cNvPr id="7" name="Straight Arrow Connector 6"/>
          <p:cNvCxnSpPr/>
          <p:nvPr/>
        </p:nvCxnSpPr>
        <p:spPr bwMode="auto">
          <a:xfrm>
            <a:off x="6762750" y="1886040"/>
            <a:ext cx="671512" cy="0"/>
          </a:xfrm>
          <a:prstGeom prst="straightConnector1">
            <a:avLst/>
          </a:prstGeom>
          <a:solidFill>
            <a:schemeClr val="accent1"/>
          </a:solidFill>
          <a:ln w="82550" cap="flat" cmpd="sng" algn="ctr">
            <a:solidFill>
              <a:schemeClr val="tx1"/>
            </a:solidFill>
            <a:prstDash val="solid"/>
            <a:round/>
            <a:headEnd type="none" w="med" len="med"/>
            <a:tailEnd type="arrow"/>
          </a:ln>
          <a:effectLst/>
        </p:spPr>
      </p:cxnSp>
      <p:sp>
        <p:nvSpPr>
          <p:cNvPr id="11" name="TextBox 10"/>
          <p:cNvSpPr txBox="1"/>
          <p:nvPr/>
        </p:nvSpPr>
        <p:spPr>
          <a:xfrm>
            <a:off x="7462836" y="1515844"/>
            <a:ext cx="1752600" cy="646331"/>
          </a:xfrm>
          <a:prstGeom prst="rect">
            <a:avLst/>
          </a:prstGeom>
          <a:noFill/>
        </p:spPr>
        <p:txBody>
          <a:bodyPr wrap="square" rtlCol="0">
            <a:spAutoFit/>
          </a:bodyPr>
          <a:lstStyle/>
          <a:p>
            <a:r>
              <a:rPr lang="en-US" sz="3600" dirty="0" smtClean="0"/>
              <a:t>YOU !</a:t>
            </a:r>
            <a:endParaRPr lang="en-US" sz="3600" dirty="0"/>
          </a:p>
        </p:txBody>
      </p:sp>
    </p:spTree>
    <p:extLst>
      <p:ext uri="{BB962C8B-B14F-4D97-AF65-F5344CB8AC3E}">
        <p14:creationId xmlns:p14="http://schemas.microsoft.com/office/powerpoint/2010/main" val="3687820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500"/>
                                        <p:tgtEl>
                                          <p:spTgt spid="717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500"/>
                                        <p:tgtEl>
                                          <p:spTgt spid="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52400"/>
            <a:ext cx="8382000" cy="1754326"/>
          </a:xfrm>
          <a:prstGeom prst="rect">
            <a:avLst/>
          </a:prstGeom>
          <a:noFill/>
        </p:spPr>
        <p:txBody>
          <a:bodyPr wrap="square" rtlCol="0">
            <a:spAutoFit/>
          </a:bodyPr>
          <a:lstStyle/>
          <a:p>
            <a:r>
              <a:rPr lang="en-US" sz="3600" b="1" i="1" dirty="0" smtClean="0"/>
              <a:t>Another </a:t>
            </a:r>
            <a:r>
              <a:rPr lang="en-US" sz="3600" dirty="0" smtClean="0"/>
              <a:t>All- American “</a:t>
            </a:r>
            <a:r>
              <a:rPr lang="en-US" sz="3600" dirty="0" err="1" smtClean="0"/>
              <a:t>Superer</a:t>
            </a:r>
            <a:r>
              <a:rPr lang="en-US" sz="3600" dirty="0" smtClean="0"/>
              <a:t> </a:t>
            </a:r>
            <a:r>
              <a:rPr lang="en-US" sz="3600" dirty="0" err="1" smtClean="0"/>
              <a:t>Duperer</a:t>
            </a:r>
            <a:r>
              <a:rPr lang="en-US" sz="3600" dirty="0" smtClean="0"/>
              <a:t>” Chemistry Star swoops in and fixes everything (for a while)</a:t>
            </a:r>
            <a:endParaRPr lang="en-US" sz="3600" dirty="0"/>
          </a:p>
        </p:txBody>
      </p:sp>
      <p:pic>
        <p:nvPicPr>
          <p:cNvPr id="61444" name="Picture 4" descr="http://izquotes.com/quotes-pictures/quote-facts-are-the-air-of-scientists-without-them-you-can-never-fly-linus-pauling-143007.jpg">
            <a:hlinkClick r:id="rId2"/>
          </p:cNvPr>
          <p:cNvPicPr>
            <a:picLocks noChangeAspect="1" noChangeArrowheads="1"/>
          </p:cNvPicPr>
          <p:nvPr/>
        </p:nvPicPr>
        <p:blipFill>
          <a:blip r:embed="rId3" cstate="print"/>
          <a:srcRect/>
          <a:stretch>
            <a:fillRect/>
          </a:stretch>
        </p:blipFill>
        <p:spPr bwMode="auto">
          <a:xfrm>
            <a:off x="533400" y="2133600"/>
            <a:ext cx="8096250" cy="3810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381000"/>
            <a:ext cx="8458200" cy="1077218"/>
          </a:xfrm>
          <a:prstGeom prst="rect">
            <a:avLst/>
          </a:prstGeom>
          <a:solidFill>
            <a:srgbClr val="FFFF00"/>
          </a:solidFill>
        </p:spPr>
        <p:txBody>
          <a:bodyPr wrap="square" rtlCol="0">
            <a:spAutoFit/>
          </a:bodyPr>
          <a:lstStyle/>
          <a:p>
            <a:r>
              <a:rPr lang="en-US" sz="3200" b="1" dirty="0" smtClean="0"/>
              <a:t>Pauling’s `Localized’ Valence Bond </a:t>
            </a:r>
            <a:r>
              <a:rPr lang="en-US" sz="3200" b="1" i="1" dirty="0" smtClean="0">
                <a:solidFill>
                  <a:srgbClr val="FF0000"/>
                </a:solidFill>
              </a:rPr>
              <a:t>Hybridization</a:t>
            </a:r>
            <a:r>
              <a:rPr lang="en-US" sz="3200" b="1" dirty="0" smtClean="0"/>
              <a:t> Model </a:t>
            </a:r>
            <a:endParaRPr lang="en-US" sz="3200" b="1" dirty="0"/>
          </a:p>
        </p:txBody>
      </p:sp>
      <p:sp>
        <p:nvSpPr>
          <p:cNvPr id="3" name="TextBox 2"/>
          <p:cNvSpPr txBox="1"/>
          <p:nvPr/>
        </p:nvSpPr>
        <p:spPr>
          <a:xfrm>
            <a:off x="3886200" y="1524000"/>
            <a:ext cx="5181600" cy="646331"/>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wrap="square" rtlCol="0">
            <a:spAutoFit/>
          </a:bodyPr>
          <a:lstStyle/>
          <a:p>
            <a:r>
              <a:rPr lang="en-US" sz="3600" b="1" dirty="0" smtClean="0"/>
              <a:t>See text: pages 205-218</a:t>
            </a:r>
            <a:endParaRPr lang="en-US" sz="3600" b="1" dirty="0"/>
          </a:p>
        </p:txBody>
      </p:sp>
      <p:sp>
        <p:nvSpPr>
          <p:cNvPr id="4" name="TextBox 3"/>
          <p:cNvSpPr txBox="1"/>
          <p:nvPr/>
        </p:nvSpPr>
        <p:spPr>
          <a:xfrm>
            <a:off x="381000" y="2743200"/>
            <a:ext cx="8763000" cy="2308324"/>
          </a:xfrm>
          <a:prstGeom prst="rect">
            <a:avLst/>
          </a:prstGeom>
          <a:noFill/>
        </p:spPr>
        <p:txBody>
          <a:bodyPr wrap="square" rtlCol="0">
            <a:spAutoFit/>
          </a:bodyPr>
          <a:lstStyle/>
          <a:p>
            <a:r>
              <a:rPr lang="en-US" sz="3600" dirty="0" smtClean="0"/>
              <a:t>Lewis isn’t `wrong’….he just hasn’t :</a:t>
            </a:r>
          </a:p>
          <a:p>
            <a:pPr marL="742950" indent="-742950">
              <a:buAutoNum type="alphaLcParenR"/>
            </a:pPr>
            <a:r>
              <a:rPr lang="en-US" sz="3600" dirty="0" smtClean="0"/>
              <a:t>considered the role of the valence s, p, d… </a:t>
            </a:r>
            <a:r>
              <a:rPr lang="en-US" sz="3600" dirty="0" err="1" smtClean="0"/>
              <a:t>orbitals</a:t>
            </a:r>
            <a:r>
              <a:rPr lang="en-US" sz="3600" dirty="0" smtClean="0"/>
              <a:t> play</a:t>
            </a:r>
          </a:p>
          <a:p>
            <a:pPr marL="742950" indent="-742950">
              <a:buAutoNum type="alphaLcParenR"/>
            </a:pPr>
            <a:r>
              <a:rPr lang="en-US" sz="3600" dirty="0" smtClean="0"/>
              <a:t> realized that all bonds are not the same.</a:t>
            </a:r>
            <a:endParaRPr lang="en-US" sz="3600" dirty="0"/>
          </a:p>
        </p:txBody>
      </p:sp>
      <p:sp>
        <p:nvSpPr>
          <p:cNvPr id="5" name="TextBox 4"/>
          <p:cNvSpPr txBox="1"/>
          <p:nvPr/>
        </p:nvSpPr>
        <p:spPr>
          <a:xfrm>
            <a:off x="457200" y="2133600"/>
            <a:ext cx="4876800" cy="646331"/>
          </a:xfrm>
          <a:prstGeom prst="rect">
            <a:avLst/>
          </a:prstGeom>
          <a:noFill/>
        </p:spPr>
        <p:txBody>
          <a:bodyPr wrap="square" rtlCol="0">
            <a:spAutoFit/>
          </a:bodyPr>
          <a:lstStyle/>
          <a:p>
            <a:r>
              <a:rPr lang="en-US" sz="3600" b="1" u="sng" dirty="0" smtClean="0"/>
              <a:t>PAULING’S  INSIGHTS</a:t>
            </a:r>
            <a:endParaRPr lang="en-US" sz="3600" b="1" u="sng"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7010400" cy="1446550"/>
          </a:xfrm>
          <a:prstGeom prst="rect">
            <a:avLst/>
          </a:prstGeom>
          <a:noFill/>
        </p:spPr>
        <p:txBody>
          <a:bodyPr wrap="square" rtlCol="0">
            <a:spAutoFit/>
          </a:bodyPr>
          <a:lstStyle/>
          <a:p>
            <a:r>
              <a:rPr lang="en-US" sz="4400" dirty="0" smtClean="0"/>
              <a:t>Pauling’s big idea in words:</a:t>
            </a:r>
          </a:p>
          <a:p>
            <a:endParaRPr lang="en-US" sz="4400" dirty="0"/>
          </a:p>
        </p:txBody>
      </p:sp>
      <p:sp>
        <p:nvSpPr>
          <p:cNvPr id="3" name="TextBox 2"/>
          <p:cNvSpPr txBox="1"/>
          <p:nvPr/>
        </p:nvSpPr>
        <p:spPr>
          <a:xfrm>
            <a:off x="609600" y="2057400"/>
            <a:ext cx="7799696" cy="3046988"/>
          </a:xfrm>
          <a:prstGeom prst="rect">
            <a:avLst/>
          </a:prstGeom>
          <a:noFill/>
        </p:spPr>
        <p:txBody>
          <a:bodyPr wrap="square" rtlCol="0">
            <a:spAutoFit/>
          </a:bodyPr>
          <a:lstStyle/>
          <a:p>
            <a:r>
              <a:rPr lang="en-US" sz="3200" dirty="0" smtClean="0"/>
              <a:t>The valence shell </a:t>
            </a:r>
            <a:r>
              <a:rPr lang="en-US" sz="3200" b="1" dirty="0" smtClean="0">
                <a:solidFill>
                  <a:srgbClr val="FF0000"/>
                </a:solidFill>
              </a:rPr>
              <a:t>atomic orbitals (AO) </a:t>
            </a:r>
            <a:r>
              <a:rPr lang="en-US" sz="3200" dirty="0" smtClean="0"/>
              <a:t>of </a:t>
            </a:r>
            <a:r>
              <a:rPr lang="en-US" sz="3200" b="1" dirty="0" smtClean="0">
                <a:solidFill>
                  <a:srgbClr val="FF0000"/>
                </a:solidFill>
              </a:rPr>
              <a:t>isolated elements  </a:t>
            </a:r>
            <a:r>
              <a:rPr lang="en-US" sz="3200" dirty="0" smtClean="0"/>
              <a:t>combine into `</a:t>
            </a:r>
            <a:r>
              <a:rPr lang="en-US" sz="3200" b="1" dirty="0" smtClean="0">
                <a:solidFill>
                  <a:srgbClr val="0070C0"/>
                </a:solidFill>
              </a:rPr>
              <a:t>molecular orbitals’ (MO) </a:t>
            </a:r>
            <a:r>
              <a:rPr lang="en-US" sz="3200" dirty="0" smtClean="0"/>
              <a:t>on the element </a:t>
            </a:r>
            <a:r>
              <a:rPr lang="en-US" sz="3200" i="1" dirty="0" smtClean="0"/>
              <a:t>just prior </a:t>
            </a:r>
            <a:r>
              <a:rPr lang="en-US" sz="3200" dirty="0" smtClean="0"/>
              <a:t>to forming </a:t>
            </a:r>
            <a:r>
              <a:rPr lang="en-US" sz="3200" b="1" dirty="0" smtClean="0">
                <a:solidFill>
                  <a:srgbClr val="0070C0"/>
                </a:solidFill>
              </a:rPr>
              <a:t>molecular bonds </a:t>
            </a:r>
            <a:r>
              <a:rPr lang="en-US" sz="3200" dirty="0" smtClean="0"/>
              <a:t>in </a:t>
            </a:r>
            <a:r>
              <a:rPr lang="en-US" sz="3200" b="1" dirty="0" smtClean="0">
                <a:solidFill>
                  <a:srgbClr val="0070C0"/>
                </a:solidFill>
              </a:rPr>
              <a:t>molecules</a:t>
            </a:r>
            <a:r>
              <a:rPr lang="en-US" sz="3200" dirty="0" smtClean="0"/>
              <a:t> in a fashion that reflects the basic Lewis-predicted shapes.</a:t>
            </a:r>
            <a:endParaRPr lang="en-US" sz="3200" dirty="0"/>
          </a:p>
        </p:txBody>
      </p:sp>
    </p:spTree>
    <p:extLst>
      <p:ext uri="{BB962C8B-B14F-4D97-AF65-F5344CB8AC3E}">
        <p14:creationId xmlns:p14="http://schemas.microsoft.com/office/powerpoint/2010/main" val="24268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1864" y="214770"/>
            <a:ext cx="8382000" cy="769441"/>
          </a:xfrm>
          <a:prstGeom prst="rect">
            <a:avLst/>
          </a:prstGeom>
          <a:noFill/>
        </p:spPr>
        <p:txBody>
          <a:bodyPr wrap="square" rtlCol="0">
            <a:spAutoFit/>
          </a:bodyPr>
          <a:lstStyle/>
          <a:p>
            <a:r>
              <a:rPr lang="en-US" sz="4400" b="1" dirty="0" smtClean="0"/>
              <a:t>Pauling’s big idea in equation form:</a:t>
            </a:r>
            <a:endParaRPr lang="en-US" sz="4400" b="1" dirty="0"/>
          </a:p>
        </p:txBody>
      </p:sp>
      <p:sp>
        <p:nvSpPr>
          <p:cNvPr id="3" name="TextBox 2"/>
          <p:cNvSpPr txBox="1"/>
          <p:nvPr/>
        </p:nvSpPr>
        <p:spPr>
          <a:xfrm>
            <a:off x="290015" y="3427050"/>
            <a:ext cx="8991600" cy="646331"/>
          </a:xfrm>
          <a:prstGeom prst="rect">
            <a:avLst/>
          </a:prstGeom>
          <a:noFill/>
        </p:spPr>
        <p:txBody>
          <a:bodyPr wrap="square" rtlCol="0">
            <a:spAutoFit/>
          </a:bodyPr>
          <a:lstStyle/>
          <a:p>
            <a:r>
              <a:rPr lang="en-US" sz="3600" b="1" dirty="0" smtClean="0">
                <a:solidFill>
                  <a:srgbClr val="0070C0"/>
                </a:solidFill>
              </a:rPr>
              <a:t>MO(1)</a:t>
            </a:r>
            <a:r>
              <a:rPr lang="en-US" sz="3600" dirty="0" smtClean="0">
                <a:solidFill>
                  <a:srgbClr val="0070C0"/>
                </a:solidFill>
              </a:rPr>
              <a:t>=</a:t>
            </a:r>
            <a:r>
              <a:rPr lang="en-US" sz="3600" dirty="0" smtClean="0"/>
              <a:t>c</a:t>
            </a:r>
            <a:r>
              <a:rPr lang="en-US" sz="3600" baseline="-25000" dirty="0" smtClean="0"/>
              <a:t>11</a:t>
            </a:r>
            <a:r>
              <a:rPr lang="en-US" sz="3600" dirty="0" smtClean="0"/>
              <a:t> </a:t>
            </a:r>
            <a:r>
              <a:rPr lang="en-US" sz="3600" b="1" dirty="0" smtClean="0">
                <a:solidFill>
                  <a:srgbClr val="FF0000"/>
                </a:solidFill>
              </a:rPr>
              <a:t>(2s) </a:t>
            </a:r>
            <a:r>
              <a:rPr lang="en-US" sz="3600" dirty="0" smtClean="0"/>
              <a:t>+ c</a:t>
            </a:r>
            <a:r>
              <a:rPr lang="en-US" sz="3600" baseline="-25000" dirty="0" smtClean="0"/>
              <a:t>21</a:t>
            </a:r>
            <a:r>
              <a:rPr lang="en-US" sz="3600" dirty="0" smtClean="0"/>
              <a:t>*</a:t>
            </a:r>
            <a:r>
              <a:rPr lang="en-US" sz="3600" b="1" dirty="0" smtClean="0"/>
              <a:t>(</a:t>
            </a:r>
            <a:r>
              <a:rPr lang="en-US" sz="3600" b="1" dirty="0" smtClean="0">
                <a:solidFill>
                  <a:srgbClr val="FF0000"/>
                </a:solidFill>
              </a:rPr>
              <a:t>2p</a:t>
            </a:r>
            <a:r>
              <a:rPr lang="en-US" sz="3600" b="1" baseline="-25000" dirty="0" smtClean="0">
                <a:solidFill>
                  <a:srgbClr val="FF0000"/>
                </a:solidFill>
              </a:rPr>
              <a:t>x</a:t>
            </a:r>
            <a:r>
              <a:rPr lang="en-US" sz="3600" b="1" dirty="0" smtClean="0">
                <a:solidFill>
                  <a:srgbClr val="FF0000"/>
                </a:solidFill>
              </a:rPr>
              <a:t>) </a:t>
            </a:r>
            <a:r>
              <a:rPr lang="en-US" sz="3600" dirty="0" smtClean="0"/>
              <a:t>+c</a:t>
            </a:r>
            <a:r>
              <a:rPr lang="en-US" sz="3600" baseline="-25000" dirty="0" smtClean="0"/>
              <a:t>31</a:t>
            </a:r>
            <a:r>
              <a:rPr lang="en-US" sz="3600" b="1" dirty="0" smtClean="0">
                <a:solidFill>
                  <a:srgbClr val="FF0000"/>
                </a:solidFill>
              </a:rPr>
              <a:t>(2p</a:t>
            </a:r>
            <a:r>
              <a:rPr lang="en-US" sz="3600" b="1" baseline="-25000" dirty="0" smtClean="0">
                <a:solidFill>
                  <a:srgbClr val="FF0000"/>
                </a:solidFill>
              </a:rPr>
              <a:t>y</a:t>
            </a:r>
            <a:r>
              <a:rPr lang="en-US" sz="3600" b="1" dirty="0" smtClean="0">
                <a:solidFill>
                  <a:srgbClr val="FF0000"/>
                </a:solidFill>
              </a:rPr>
              <a:t>) </a:t>
            </a:r>
            <a:r>
              <a:rPr lang="en-US" sz="3600" dirty="0" smtClean="0"/>
              <a:t>+c</a:t>
            </a:r>
            <a:r>
              <a:rPr lang="en-US" sz="3600" baseline="-25000" dirty="0" smtClean="0"/>
              <a:t>41</a:t>
            </a:r>
            <a:r>
              <a:rPr lang="en-US" sz="3600" dirty="0" smtClean="0"/>
              <a:t>*</a:t>
            </a:r>
            <a:r>
              <a:rPr lang="en-US" sz="3600" b="1" dirty="0" smtClean="0"/>
              <a:t>(</a:t>
            </a:r>
            <a:r>
              <a:rPr lang="en-US" sz="3600" b="1" dirty="0" smtClean="0">
                <a:solidFill>
                  <a:srgbClr val="FF0000"/>
                </a:solidFill>
              </a:rPr>
              <a:t>2p</a:t>
            </a:r>
            <a:r>
              <a:rPr lang="en-US" sz="3600" b="1" baseline="-25000" dirty="0" smtClean="0">
                <a:solidFill>
                  <a:srgbClr val="FF0000"/>
                </a:solidFill>
              </a:rPr>
              <a:t>z</a:t>
            </a:r>
            <a:r>
              <a:rPr lang="en-US" sz="3600" b="1" dirty="0" smtClean="0">
                <a:solidFill>
                  <a:srgbClr val="FF0000"/>
                </a:solidFill>
              </a:rPr>
              <a:t>)</a:t>
            </a:r>
            <a:endParaRPr lang="en-US" sz="3600" b="1" dirty="0">
              <a:solidFill>
                <a:srgbClr val="FF0000"/>
              </a:solidFill>
            </a:endParaRPr>
          </a:p>
        </p:txBody>
      </p:sp>
      <p:sp>
        <p:nvSpPr>
          <p:cNvPr id="4" name="TextBox 3"/>
          <p:cNvSpPr txBox="1"/>
          <p:nvPr/>
        </p:nvSpPr>
        <p:spPr>
          <a:xfrm>
            <a:off x="326409" y="908203"/>
            <a:ext cx="6593006" cy="1323439"/>
          </a:xfrm>
          <a:prstGeom prst="rect">
            <a:avLst/>
          </a:prstGeom>
          <a:noFill/>
        </p:spPr>
        <p:txBody>
          <a:bodyPr wrap="square" rtlCol="0">
            <a:spAutoFit/>
          </a:bodyPr>
          <a:lstStyle/>
          <a:p>
            <a:r>
              <a:rPr lang="en-US" sz="4000" dirty="0" smtClean="0"/>
              <a:t>Example for Carbon:</a:t>
            </a:r>
          </a:p>
          <a:p>
            <a:r>
              <a:rPr lang="en-US" sz="4000" dirty="0" smtClean="0">
                <a:solidFill>
                  <a:srgbClr val="FF0000"/>
                </a:solidFill>
              </a:rPr>
              <a:t>Valence AO = 2s, 2p</a:t>
            </a:r>
            <a:r>
              <a:rPr lang="en-US" sz="4000" baseline="-25000" dirty="0" smtClean="0">
                <a:solidFill>
                  <a:srgbClr val="FF0000"/>
                </a:solidFill>
              </a:rPr>
              <a:t>x</a:t>
            </a:r>
            <a:r>
              <a:rPr lang="en-US" sz="4000" dirty="0" smtClean="0">
                <a:solidFill>
                  <a:srgbClr val="FF0000"/>
                </a:solidFill>
              </a:rPr>
              <a:t>, 2p</a:t>
            </a:r>
            <a:r>
              <a:rPr lang="en-US" sz="4000" baseline="-25000" dirty="0" smtClean="0">
                <a:solidFill>
                  <a:srgbClr val="FF0000"/>
                </a:solidFill>
              </a:rPr>
              <a:t>y</a:t>
            </a:r>
            <a:r>
              <a:rPr lang="en-US" sz="4000" dirty="0" smtClean="0">
                <a:solidFill>
                  <a:srgbClr val="FF0000"/>
                </a:solidFill>
              </a:rPr>
              <a:t> ,2p</a:t>
            </a:r>
            <a:r>
              <a:rPr lang="en-US" sz="4000" baseline="-25000" dirty="0" smtClean="0">
                <a:solidFill>
                  <a:srgbClr val="FF0000"/>
                </a:solidFill>
              </a:rPr>
              <a:t>z</a:t>
            </a:r>
            <a:endParaRPr lang="en-US" sz="4000" baseline="-25000" dirty="0">
              <a:solidFill>
                <a:srgbClr val="FF0000"/>
              </a:solidFill>
            </a:endParaRPr>
          </a:p>
        </p:txBody>
      </p:sp>
      <p:sp>
        <p:nvSpPr>
          <p:cNvPr id="7" name="Rectangle 6"/>
          <p:cNvSpPr/>
          <p:nvPr/>
        </p:nvSpPr>
        <p:spPr>
          <a:xfrm>
            <a:off x="321860" y="4293571"/>
            <a:ext cx="8742009" cy="646331"/>
          </a:xfrm>
          <a:prstGeom prst="rect">
            <a:avLst/>
          </a:prstGeom>
        </p:spPr>
        <p:txBody>
          <a:bodyPr wrap="none">
            <a:spAutoFit/>
          </a:bodyPr>
          <a:lstStyle/>
          <a:p>
            <a:r>
              <a:rPr lang="en-US" sz="3600" b="1" dirty="0" smtClean="0">
                <a:solidFill>
                  <a:srgbClr val="0070C0"/>
                </a:solidFill>
              </a:rPr>
              <a:t>MO(2)</a:t>
            </a:r>
            <a:r>
              <a:rPr lang="en-US" sz="3600" dirty="0" smtClean="0">
                <a:solidFill>
                  <a:srgbClr val="0070C0"/>
                </a:solidFill>
              </a:rPr>
              <a:t>=</a:t>
            </a:r>
            <a:r>
              <a:rPr lang="en-US" sz="3600" dirty="0" smtClean="0"/>
              <a:t>c</a:t>
            </a:r>
            <a:r>
              <a:rPr lang="en-US" sz="3600" baseline="-25000" dirty="0" smtClean="0"/>
              <a:t>12</a:t>
            </a:r>
            <a:r>
              <a:rPr lang="en-US" sz="3600" dirty="0" smtClean="0"/>
              <a:t> </a:t>
            </a:r>
            <a:r>
              <a:rPr lang="en-US" sz="3600" b="1" dirty="0">
                <a:solidFill>
                  <a:srgbClr val="FF0000"/>
                </a:solidFill>
              </a:rPr>
              <a:t>(2s) </a:t>
            </a:r>
            <a:r>
              <a:rPr lang="en-US" sz="3600" dirty="0"/>
              <a:t>+ </a:t>
            </a:r>
            <a:r>
              <a:rPr lang="en-US" sz="3600" dirty="0" smtClean="0"/>
              <a:t>c</a:t>
            </a:r>
            <a:r>
              <a:rPr lang="en-US" sz="3600" baseline="-25000" dirty="0" smtClean="0"/>
              <a:t>22</a:t>
            </a:r>
            <a:r>
              <a:rPr lang="en-US" sz="3600" dirty="0" smtClean="0"/>
              <a:t>*</a:t>
            </a:r>
            <a:r>
              <a:rPr lang="en-US" sz="3600" b="1" dirty="0" smtClean="0">
                <a:solidFill>
                  <a:srgbClr val="FF0000"/>
                </a:solidFill>
              </a:rPr>
              <a:t>(</a:t>
            </a:r>
            <a:r>
              <a:rPr lang="en-US" sz="3600" b="1" dirty="0">
                <a:solidFill>
                  <a:srgbClr val="FF0000"/>
                </a:solidFill>
              </a:rPr>
              <a:t>2p</a:t>
            </a:r>
            <a:r>
              <a:rPr lang="en-US" sz="3600" b="1" baseline="-25000" dirty="0">
                <a:solidFill>
                  <a:srgbClr val="FF0000"/>
                </a:solidFill>
              </a:rPr>
              <a:t>x</a:t>
            </a:r>
            <a:r>
              <a:rPr lang="en-US" sz="3600" b="1" dirty="0">
                <a:solidFill>
                  <a:srgbClr val="FF0000"/>
                </a:solidFill>
              </a:rPr>
              <a:t>)</a:t>
            </a:r>
            <a:r>
              <a:rPr lang="en-US" sz="3600" dirty="0"/>
              <a:t> +</a:t>
            </a:r>
            <a:r>
              <a:rPr lang="en-US" sz="3600" dirty="0" smtClean="0"/>
              <a:t>c</a:t>
            </a:r>
            <a:r>
              <a:rPr lang="en-US" sz="3600" baseline="-25000" dirty="0" smtClean="0"/>
              <a:t>32</a:t>
            </a:r>
            <a:r>
              <a:rPr lang="en-US" sz="3600" b="1" dirty="0" smtClean="0">
                <a:solidFill>
                  <a:srgbClr val="FF0000"/>
                </a:solidFill>
              </a:rPr>
              <a:t>(2p</a:t>
            </a:r>
            <a:r>
              <a:rPr lang="en-US" sz="3600" b="1" baseline="-25000" dirty="0" smtClean="0">
                <a:solidFill>
                  <a:srgbClr val="FF0000"/>
                </a:solidFill>
              </a:rPr>
              <a:t>y</a:t>
            </a:r>
            <a:r>
              <a:rPr lang="en-US" sz="3600" b="1" dirty="0">
                <a:solidFill>
                  <a:srgbClr val="FF0000"/>
                </a:solidFill>
              </a:rPr>
              <a:t>) </a:t>
            </a:r>
            <a:r>
              <a:rPr lang="en-US" sz="3600" dirty="0"/>
              <a:t>+</a:t>
            </a:r>
            <a:r>
              <a:rPr lang="en-US" sz="3600" dirty="0" smtClean="0"/>
              <a:t>c</a:t>
            </a:r>
            <a:r>
              <a:rPr lang="en-US" sz="3600" baseline="-25000" dirty="0" smtClean="0"/>
              <a:t>42</a:t>
            </a:r>
            <a:r>
              <a:rPr lang="en-US" sz="3600" dirty="0" smtClean="0"/>
              <a:t>*</a:t>
            </a:r>
            <a:r>
              <a:rPr lang="en-US" sz="3600" b="1" dirty="0" smtClean="0">
                <a:solidFill>
                  <a:srgbClr val="FF0000"/>
                </a:solidFill>
              </a:rPr>
              <a:t>(</a:t>
            </a:r>
            <a:r>
              <a:rPr lang="en-US" sz="3600" b="1" dirty="0">
                <a:solidFill>
                  <a:srgbClr val="FF0000"/>
                </a:solidFill>
              </a:rPr>
              <a:t>2p</a:t>
            </a:r>
            <a:r>
              <a:rPr lang="en-US" sz="3600" b="1" baseline="-25000" dirty="0">
                <a:solidFill>
                  <a:srgbClr val="FF0000"/>
                </a:solidFill>
              </a:rPr>
              <a:t>z</a:t>
            </a:r>
            <a:r>
              <a:rPr lang="en-US" sz="3600" b="1" dirty="0">
                <a:solidFill>
                  <a:srgbClr val="FF0000"/>
                </a:solidFill>
              </a:rPr>
              <a:t>)</a:t>
            </a:r>
          </a:p>
        </p:txBody>
      </p:sp>
      <p:sp>
        <p:nvSpPr>
          <p:cNvPr id="9" name="TextBox 8"/>
          <p:cNvSpPr txBox="1"/>
          <p:nvPr/>
        </p:nvSpPr>
        <p:spPr>
          <a:xfrm>
            <a:off x="294565" y="5140758"/>
            <a:ext cx="8683704" cy="646331"/>
          </a:xfrm>
          <a:prstGeom prst="rect">
            <a:avLst/>
          </a:prstGeom>
          <a:noFill/>
        </p:spPr>
        <p:txBody>
          <a:bodyPr wrap="square" rtlCol="0">
            <a:spAutoFit/>
          </a:bodyPr>
          <a:lstStyle/>
          <a:p>
            <a:r>
              <a:rPr lang="en-US" sz="3600" b="1" dirty="0" smtClean="0">
                <a:solidFill>
                  <a:srgbClr val="0070C0"/>
                </a:solidFill>
              </a:rPr>
              <a:t>MO(3)</a:t>
            </a:r>
            <a:r>
              <a:rPr lang="en-US" sz="3600" dirty="0" smtClean="0"/>
              <a:t>=c</a:t>
            </a:r>
            <a:r>
              <a:rPr lang="en-US" sz="3600" baseline="-25000" dirty="0" smtClean="0"/>
              <a:t>13</a:t>
            </a:r>
            <a:r>
              <a:rPr lang="en-US" sz="3600" dirty="0" smtClean="0"/>
              <a:t> </a:t>
            </a:r>
            <a:r>
              <a:rPr lang="en-US" sz="3600" b="1" dirty="0">
                <a:solidFill>
                  <a:srgbClr val="FF0000"/>
                </a:solidFill>
              </a:rPr>
              <a:t>(2s) </a:t>
            </a:r>
            <a:r>
              <a:rPr lang="en-US" sz="3600" dirty="0"/>
              <a:t>+ </a:t>
            </a:r>
            <a:r>
              <a:rPr lang="en-US" sz="3600" dirty="0" smtClean="0"/>
              <a:t>c</a:t>
            </a:r>
            <a:r>
              <a:rPr lang="en-US" sz="3600" baseline="-25000" dirty="0" smtClean="0"/>
              <a:t>23</a:t>
            </a:r>
            <a:r>
              <a:rPr lang="en-US" sz="3600" dirty="0" smtClean="0"/>
              <a:t>*</a:t>
            </a:r>
            <a:r>
              <a:rPr lang="en-US" sz="3600" b="1" dirty="0" smtClean="0">
                <a:solidFill>
                  <a:srgbClr val="FF0000"/>
                </a:solidFill>
              </a:rPr>
              <a:t>(</a:t>
            </a:r>
            <a:r>
              <a:rPr lang="en-US" sz="3600" b="1" dirty="0">
                <a:solidFill>
                  <a:srgbClr val="FF0000"/>
                </a:solidFill>
              </a:rPr>
              <a:t>2p</a:t>
            </a:r>
            <a:r>
              <a:rPr lang="en-US" sz="3600" b="1" baseline="-25000" dirty="0">
                <a:solidFill>
                  <a:srgbClr val="FF0000"/>
                </a:solidFill>
              </a:rPr>
              <a:t>x</a:t>
            </a:r>
            <a:r>
              <a:rPr lang="en-US" sz="3600" b="1" dirty="0">
                <a:solidFill>
                  <a:srgbClr val="FF0000"/>
                </a:solidFill>
              </a:rPr>
              <a:t>) </a:t>
            </a:r>
            <a:r>
              <a:rPr lang="en-US" sz="3600" dirty="0"/>
              <a:t>+</a:t>
            </a:r>
            <a:r>
              <a:rPr lang="en-US" sz="3600" dirty="0" smtClean="0"/>
              <a:t>c</a:t>
            </a:r>
            <a:r>
              <a:rPr lang="en-US" sz="3600" baseline="-25000" dirty="0" smtClean="0"/>
              <a:t>33</a:t>
            </a:r>
            <a:r>
              <a:rPr lang="en-US" sz="3600" b="1" dirty="0" smtClean="0">
                <a:solidFill>
                  <a:srgbClr val="FF0000"/>
                </a:solidFill>
              </a:rPr>
              <a:t>(2p</a:t>
            </a:r>
            <a:r>
              <a:rPr lang="en-US" sz="3600" b="1" baseline="-25000" dirty="0" smtClean="0">
                <a:solidFill>
                  <a:srgbClr val="FF0000"/>
                </a:solidFill>
              </a:rPr>
              <a:t>y</a:t>
            </a:r>
            <a:r>
              <a:rPr lang="en-US" sz="3600" b="1" dirty="0">
                <a:solidFill>
                  <a:srgbClr val="FF0000"/>
                </a:solidFill>
              </a:rPr>
              <a:t>) </a:t>
            </a:r>
            <a:r>
              <a:rPr lang="en-US" sz="3600" dirty="0"/>
              <a:t>+</a:t>
            </a:r>
            <a:r>
              <a:rPr lang="en-US" sz="3600" dirty="0" smtClean="0"/>
              <a:t>c</a:t>
            </a:r>
            <a:r>
              <a:rPr lang="en-US" sz="3600" baseline="-25000" dirty="0" smtClean="0"/>
              <a:t>43</a:t>
            </a:r>
            <a:r>
              <a:rPr lang="en-US" sz="3600" dirty="0" smtClean="0"/>
              <a:t>*</a:t>
            </a:r>
            <a:r>
              <a:rPr lang="en-US" sz="3600" b="1" dirty="0" smtClean="0">
                <a:solidFill>
                  <a:srgbClr val="FF0000"/>
                </a:solidFill>
              </a:rPr>
              <a:t>(</a:t>
            </a:r>
            <a:r>
              <a:rPr lang="en-US" sz="3600" b="1" dirty="0">
                <a:solidFill>
                  <a:srgbClr val="FF0000"/>
                </a:solidFill>
              </a:rPr>
              <a:t>2p</a:t>
            </a:r>
            <a:r>
              <a:rPr lang="en-US" sz="3600" b="1" baseline="-25000" dirty="0">
                <a:solidFill>
                  <a:srgbClr val="FF0000"/>
                </a:solidFill>
              </a:rPr>
              <a:t>z</a:t>
            </a:r>
            <a:r>
              <a:rPr lang="en-US" sz="3600" b="1" dirty="0">
                <a:solidFill>
                  <a:srgbClr val="FF0000"/>
                </a:solidFill>
              </a:rPr>
              <a:t>)</a:t>
            </a:r>
          </a:p>
        </p:txBody>
      </p:sp>
      <p:sp>
        <p:nvSpPr>
          <p:cNvPr id="10" name="TextBox 9"/>
          <p:cNvSpPr txBox="1"/>
          <p:nvPr/>
        </p:nvSpPr>
        <p:spPr>
          <a:xfrm>
            <a:off x="294564" y="5987945"/>
            <a:ext cx="8650406" cy="646331"/>
          </a:xfrm>
          <a:prstGeom prst="rect">
            <a:avLst/>
          </a:prstGeom>
          <a:noFill/>
        </p:spPr>
        <p:txBody>
          <a:bodyPr wrap="square" rtlCol="0">
            <a:spAutoFit/>
          </a:bodyPr>
          <a:lstStyle/>
          <a:p>
            <a:r>
              <a:rPr lang="en-US" sz="3600" b="1" dirty="0" smtClean="0">
                <a:solidFill>
                  <a:srgbClr val="0070C0"/>
                </a:solidFill>
              </a:rPr>
              <a:t>MO(4)</a:t>
            </a:r>
            <a:r>
              <a:rPr lang="en-US" sz="3600" dirty="0" smtClean="0"/>
              <a:t>=c</a:t>
            </a:r>
            <a:r>
              <a:rPr lang="en-US" sz="3600" baseline="-25000" dirty="0" smtClean="0"/>
              <a:t>14</a:t>
            </a:r>
            <a:r>
              <a:rPr lang="en-US" sz="3600" dirty="0" smtClean="0"/>
              <a:t> </a:t>
            </a:r>
            <a:r>
              <a:rPr lang="en-US" sz="3600" b="1" dirty="0">
                <a:solidFill>
                  <a:srgbClr val="FF0000"/>
                </a:solidFill>
              </a:rPr>
              <a:t>(2s) </a:t>
            </a:r>
            <a:r>
              <a:rPr lang="en-US" sz="3600" dirty="0"/>
              <a:t>+ </a:t>
            </a:r>
            <a:r>
              <a:rPr lang="en-US" sz="3600" dirty="0" smtClean="0"/>
              <a:t>c</a:t>
            </a:r>
            <a:r>
              <a:rPr lang="en-US" sz="3600" baseline="-25000" dirty="0" smtClean="0"/>
              <a:t>24</a:t>
            </a:r>
            <a:r>
              <a:rPr lang="en-US" sz="3600" dirty="0" smtClean="0"/>
              <a:t>*</a:t>
            </a:r>
            <a:r>
              <a:rPr lang="en-US" sz="3600" b="1" dirty="0" smtClean="0">
                <a:solidFill>
                  <a:srgbClr val="FF0000"/>
                </a:solidFill>
              </a:rPr>
              <a:t>(</a:t>
            </a:r>
            <a:r>
              <a:rPr lang="en-US" sz="3600" b="1" dirty="0">
                <a:solidFill>
                  <a:srgbClr val="FF0000"/>
                </a:solidFill>
              </a:rPr>
              <a:t>2p</a:t>
            </a:r>
            <a:r>
              <a:rPr lang="en-US" sz="3600" b="1" baseline="-25000" dirty="0">
                <a:solidFill>
                  <a:srgbClr val="FF0000"/>
                </a:solidFill>
              </a:rPr>
              <a:t>x</a:t>
            </a:r>
            <a:r>
              <a:rPr lang="en-US" sz="3600" b="1" dirty="0">
                <a:solidFill>
                  <a:srgbClr val="FF0000"/>
                </a:solidFill>
              </a:rPr>
              <a:t>)</a:t>
            </a:r>
            <a:r>
              <a:rPr lang="en-US" sz="3600" dirty="0"/>
              <a:t> +</a:t>
            </a:r>
            <a:r>
              <a:rPr lang="en-US" sz="3600" dirty="0" smtClean="0"/>
              <a:t>c</a:t>
            </a:r>
            <a:r>
              <a:rPr lang="en-US" sz="3600" baseline="-25000" dirty="0" smtClean="0"/>
              <a:t>34</a:t>
            </a:r>
            <a:r>
              <a:rPr lang="en-US" sz="3600" b="1" dirty="0" smtClean="0">
                <a:solidFill>
                  <a:srgbClr val="FF0000"/>
                </a:solidFill>
              </a:rPr>
              <a:t>(2p</a:t>
            </a:r>
            <a:r>
              <a:rPr lang="en-US" sz="3600" b="1" baseline="-25000" dirty="0" smtClean="0">
                <a:solidFill>
                  <a:srgbClr val="FF0000"/>
                </a:solidFill>
              </a:rPr>
              <a:t>y</a:t>
            </a:r>
            <a:r>
              <a:rPr lang="en-US" sz="3600" b="1" dirty="0" smtClean="0">
                <a:solidFill>
                  <a:srgbClr val="FF0000"/>
                </a:solidFill>
              </a:rPr>
              <a:t>)</a:t>
            </a:r>
            <a:r>
              <a:rPr lang="en-US" sz="3600" dirty="0" smtClean="0"/>
              <a:t>+c</a:t>
            </a:r>
            <a:r>
              <a:rPr lang="en-US" sz="3600" baseline="-25000" dirty="0" smtClean="0"/>
              <a:t>44</a:t>
            </a:r>
            <a:r>
              <a:rPr lang="en-US" sz="3600" dirty="0" smtClean="0"/>
              <a:t>*</a:t>
            </a:r>
            <a:r>
              <a:rPr lang="en-US" sz="3600" b="1" dirty="0" smtClean="0">
                <a:solidFill>
                  <a:srgbClr val="FF0000"/>
                </a:solidFill>
              </a:rPr>
              <a:t>(</a:t>
            </a:r>
            <a:r>
              <a:rPr lang="en-US" sz="3600" b="1" dirty="0">
                <a:solidFill>
                  <a:srgbClr val="FF0000"/>
                </a:solidFill>
              </a:rPr>
              <a:t>2p</a:t>
            </a:r>
            <a:r>
              <a:rPr lang="en-US" sz="3600" b="1" baseline="-25000" dirty="0">
                <a:solidFill>
                  <a:srgbClr val="FF0000"/>
                </a:solidFill>
              </a:rPr>
              <a:t>z</a:t>
            </a:r>
            <a:r>
              <a:rPr lang="en-US" sz="3600" b="1" dirty="0">
                <a:solidFill>
                  <a:srgbClr val="FF0000"/>
                </a:solidFill>
              </a:rPr>
              <a:t>)</a:t>
            </a:r>
          </a:p>
        </p:txBody>
      </p:sp>
      <p:sp>
        <p:nvSpPr>
          <p:cNvPr id="5" name="TextBox 4"/>
          <p:cNvSpPr txBox="1"/>
          <p:nvPr/>
        </p:nvSpPr>
        <p:spPr>
          <a:xfrm>
            <a:off x="321859" y="2265929"/>
            <a:ext cx="8742009" cy="1200329"/>
          </a:xfrm>
          <a:prstGeom prst="rect">
            <a:avLst/>
          </a:prstGeom>
          <a:solidFill>
            <a:srgbClr val="FFFF00"/>
          </a:solidFill>
        </p:spPr>
        <p:txBody>
          <a:bodyPr wrap="square" rtlCol="0">
            <a:spAutoFit/>
          </a:bodyPr>
          <a:lstStyle/>
          <a:p>
            <a:r>
              <a:rPr lang="en-US" sz="3600" dirty="0" smtClean="0"/>
              <a:t>The </a:t>
            </a:r>
            <a:r>
              <a:rPr lang="en-US" sz="3600" b="1" dirty="0" smtClean="0">
                <a:solidFill>
                  <a:srgbClr val="FF0000"/>
                </a:solidFill>
              </a:rPr>
              <a:t>4 AO </a:t>
            </a:r>
            <a:r>
              <a:rPr lang="en-US" sz="3600" dirty="0" smtClean="0"/>
              <a:t>can be recombined (mixed) into up to </a:t>
            </a:r>
            <a:r>
              <a:rPr lang="en-US" sz="3600" b="1" dirty="0" smtClean="0">
                <a:solidFill>
                  <a:srgbClr val="0070C0"/>
                </a:solidFill>
              </a:rPr>
              <a:t>4 new MO </a:t>
            </a:r>
            <a:r>
              <a:rPr lang="en-US" sz="3600" dirty="0" smtClean="0"/>
              <a:t>using linear combinations:</a:t>
            </a:r>
            <a:endParaRPr lang="en-US" sz="3600" dirty="0"/>
          </a:p>
        </p:txBody>
      </p:sp>
    </p:spTree>
    <p:extLst>
      <p:ext uri="{BB962C8B-B14F-4D97-AF65-F5344CB8AC3E}">
        <p14:creationId xmlns:p14="http://schemas.microsoft.com/office/powerpoint/2010/main" val="867035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1864" y="214770"/>
            <a:ext cx="8382000" cy="769441"/>
          </a:xfrm>
          <a:prstGeom prst="rect">
            <a:avLst/>
          </a:prstGeom>
          <a:noFill/>
        </p:spPr>
        <p:txBody>
          <a:bodyPr wrap="square" rtlCol="0">
            <a:spAutoFit/>
          </a:bodyPr>
          <a:lstStyle/>
          <a:p>
            <a:r>
              <a:rPr lang="en-US" sz="4400" b="1" dirty="0" smtClean="0"/>
              <a:t>Pauling’s big idea in picture form:</a:t>
            </a:r>
            <a:endParaRPr lang="en-US" sz="4400" b="1" dirty="0"/>
          </a:p>
        </p:txBody>
      </p:sp>
      <p:sp>
        <p:nvSpPr>
          <p:cNvPr id="3" name="Oval 2"/>
          <p:cNvSpPr/>
          <p:nvPr/>
        </p:nvSpPr>
        <p:spPr>
          <a:xfrm>
            <a:off x="1288836" y="2650721"/>
            <a:ext cx="20574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3729198" y="2660755"/>
            <a:ext cx="20574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276600" y="2753857"/>
            <a:ext cx="641136" cy="707886"/>
          </a:xfrm>
          <a:prstGeom prst="rect">
            <a:avLst/>
          </a:prstGeom>
          <a:noFill/>
        </p:spPr>
        <p:txBody>
          <a:bodyPr wrap="square" rtlCol="0">
            <a:spAutoFit/>
          </a:bodyPr>
          <a:lstStyle/>
          <a:p>
            <a:r>
              <a:rPr lang="en-US" sz="4000" dirty="0" smtClean="0">
                <a:solidFill>
                  <a:srgbClr val="FF0000"/>
                </a:solidFill>
              </a:rPr>
              <a:t>C</a:t>
            </a:r>
            <a:endParaRPr lang="en-US" sz="4000" dirty="0">
              <a:solidFill>
                <a:srgbClr val="FF0000"/>
              </a:solidFill>
            </a:endParaRPr>
          </a:p>
        </p:txBody>
      </p:sp>
      <p:sp>
        <p:nvSpPr>
          <p:cNvPr id="6" name="TextBox 5"/>
          <p:cNvSpPr txBox="1"/>
          <p:nvPr/>
        </p:nvSpPr>
        <p:spPr>
          <a:xfrm>
            <a:off x="403332" y="984211"/>
            <a:ext cx="4800600" cy="707886"/>
          </a:xfrm>
          <a:prstGeom prst="rect">
            <a:avLst/>
          </a:prstGeom>
          <a:solidFill>
            <a:srgbClr val="FFFF00"/>
          </a:solidFill>
        </p:spPr>
        <p:txBody>
          <a:bodyPr wrap="square" rtlCol="0">
            <a:spAutoFit/>
          </a:bodyPr>
          <a:lstStyle/>
          <a:p>
            <a:r>
              <a:rPr lang="en-US" sz="4000" dirty="0" smtClean="0"/>
              <a:t>Lewis model for </a:t>
            </a:r>
            <a:r>
              <a:rPr lang="en-US" sz="4000" b="1" dirty="0" smtClean="0">
                <a:solidFill>
                  <a:srgbClr val="FF0000"/>
                </a:solidFill>
              </a:rPr>
              <a:t>C</a:t>
            </a:r>
            <a:r>
              <a:rPr lang="en-US" sz="4000" b="1" dirty="0" smtClean="0"/>
              <a:t>O</a:t>
            </a:r>
            <a:endParaRPr lang="en-US" sz="4000" b="1" dirty="0"/>
          </a:p>
        </p:txBody>
      </p:sp>
      <p:sp>
        <p:nvSpPr>
          <p:cNvPr id="7" name="TextBox 6"/>
          <p:cNvSpPr txBox="1"/>
          <p:nvPr/>
        </p:nvSpPr>
        <p:spPr>
          <a:xfrm>
            <a:off x="5943600" y="984211"/>
            <a:ext cx="2133600" cy="830997"/>
          </a:xfrm>
          <a:prstGeom prst="rect">
            <a:avLst/>
          </a:prstGeom>
          <a:noFill/>
        </p:spPr>
        <p:txBody>
          <a:bodyPr wrap="square" rtlCol="0">
            <a:spAutoFit/>
          </a:bodyPr>
          <a:lstStyle/>
          <a:p>
            <a:r>
              <a:rPr lang="en-US" sz="4800" dirty="0" smtClean="0"/>
              <a:t>:</a:t>
            </a:r>
            <a:r>
              <a:rPr lang="en-US" sz="4800" dirty="0" smtClean="0">
                <a:solidFill>
                  <a:srgbClr val="FF0000"/>
                </a:solidFill>
              </a:rPr>
              <a:t>C</a:t>
            </a:r>
            <a:r>
              <a:rPr lang="en-US" sz="4800" dirty="0" smtClean="0">
                <a:sym typeface="Symbol" panose="05050102010706020507" pitchFamily="18" charset="2"/>
              </a:rPr>
              <a:t>O:</a:t>
            </a:r>
            <a:endParaRPr lang="en-US" sz="4800" dirty="0"/>
          </a:p>
        </p:txBody>
      </p:sp>
      <p:sp>
        <p:nvSpPr>
          <p:cNvPr id="8" name="TextBox 7"/>
          <p:cNvSpPr txBox="1"/>
          <p:nvPr/>
        </p:nvSpPr>
        <p:spPr>
          <a:xfrm>
            <a:off x="365232" y="1826554"/>
            <a:ext cx="7880136" cy="646331"/>
          </a:xfrm>
          <a:prstGeom prst="rect">
            <a:avLst/>
          </a:prstGeom>
          <a:solidFill>
            <a:schemeClr val="accent5">
              <a:lumMod val="40000"/>
              <a:lumOff val="60000"/>
            </a:schemeClr>
          </a:solidFill>
        </p:spPr>
        <p:txBody>
          <a:bodyPr wrap="square" rtlCol="0">
            <a:spAutoFit/>
          </a:bodyPr>
          <a:lstStyle/>
          <a:p>
            <a:r>
              <a:rPr lang="en-US" sz="3600" dirty="0" smtClean="0"/>
              <a:t>`Balloon’ (Thingies) geometry around </a:t>
            </a:r>
            <a:r>
              <a:rPr lang="en-US" sz="3600" b="1" dirty="0" smtClean="0">
                <a:solidFill>
                  <a:srgbClr val="FF0000"/>
                </a:solidFill>
              </a:rPr>
              <a:t>C</a:t>
            </a:r>
            <a:endParaRPr lang="en-US" sz="3600" b="1" dirty="0">
              <a:solidFill>
                <a:srgbClr val="FF0000"/>
              </a:solidFill>
            </a:endParaRPr>
          </a:p>
        </p:txBody>
      </p:sp>
      <p:sp>
        <p:nvSpPr>
          <p:cNvPr id="9" name="TextBox 8"/>
          <p:cNvSpPr txBox="1"/>
          <p:nvPr/>
        </p:nvSpPr>
        <p:spPr>
          <a:xfrm>
            <a:off x="152400" y="3669192"/>
            <a:ext cx="8305800" cy="1077218"/>
          </a:xfrm>
          <a:prstGeom prst="rect">
            <a:avLst/>
          </a:prstGeom>
          <a:solidFill>
            <a:srgbClr val="FFFF00"/>
          </a:solidFill>
        </p:spPr>
        <p:txBody>
          <a:bodyPr wrap="square" rtlCol="0">
            <a:spAutoFit/>
          </a:bodyPr>
          <a:lstStyle/>
          <a:p>
            <a:r>
              <a:rPr lang="en-US" sz="3200" b="1" dirty="0" smtClean="0"/>
              <a:t>Pauling’s MO arithmetic: The # balloons= </a:t>
            </a:r>
            <a:r>
              <a:rPr lang="en-US" sz="3200" b="1" dirty="0" smtClean="0">
                <a:solidFill>
                  <a:srgbClr val="0070C0"/>
                </a:solidFill>
              </a:rPr>
              <a:t>#lobes </a:t>
            </a:r>
            <a:r>
              <a:rPr lang="en-US" sz="3200" b="1" dirty="0" smtClean="0"/>
              <a:t>= # AO combined starting with s then </a:t>
            </a:r>
            <a:r>
              <a:rPr lang="en-US" sz="3200" b="1" dirty="0" err="1" smtClean="0"/>
              <a:t>p</a:t>
            </a:r>
            <a:r>
              <a:rPr lang="en-US" sz="3200" b="1" baseline="-25000" dirty="0" err="1" smtClean="0"/>
              <a:t>x</a:t>
            </a:r>
            <a:r>
              <a:rPr lang="en-US" sz="3200" b="1" dirty="0" smtClean="0"/>
              <a:t>…</a:t>
            </a:r>
            <a:r>
              <a:rPr lang="en-US" sz="3200" b="1" dirty="0" err="1" smtClean="0"/>
              <a:t>etc</a:t>
            </a:r>
            <a:r>
              <a:rPr lang="en-US" sz="3200" b="1" dirty="0" smtClean="0"/>
              <a:t> </a:t>
            </a:r>
            <a:endParaRPr lang="en-US" sz="3200" b="1" dirty="0"/>
          </a:p>
        </p:txBody>
      </p:sp>
      <p:cxnSp>
        <p:nvCxnSpPr>
          <p:cNvPr id="11" name="Straight Connector 10"/>
          <p:cNvCxnSpPr/>
          <p:nvPr/>
        </p:nvCxnSpPr>
        <p:spPr>
          <a:xfrm>
            <a:off x="501864" y="3156055"/>
            <a:ext cx="6454668" cy="0"/>
          </a:xfrm>
          <a:prstGeom prst="line">
            <a:avLst/>
          </a:prstGeom>
          <a:ln w="603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10400" y="3091212"/>
            <a:ext cx="1371600" cy="584775"/>
          </a:xfrm>
          <a:prstGeom prst="rect">
            <a:avLst/>
          </a:prstGeom>
          <a:noFill/>
        </p:spPr>
        <p:txBody>
          <a:bodyPr wrap="square" rtlCol="0">
            <a:spAutoFit/>
          </a:bodyPr>
          <a:lstStyle/>
          <a:p>
            <a:r>
              <a:rPr lang="en-US" sz="3200" b="1" dirty="0" smtClean="0"/>
              <a:t>X axis</a:t>
            </a:r>
            <a:endParaRPr lang="en-US" sz="3200" b="1" dirty="0"/>
          </a:p>
        </p:txBody>
      </p:sp>
      <p:sp>
        <p:nvSpPr>
          <p:cNvPr id="16" name="TextBox 15"/>
          <p:cNvSpPr txBox="1"/>
          <p:nvPr/>
        </p:nvSpPr>
        <p:spPr>
          <a:xfrm>
            <a:off x="1089132" y="4822843"/>
            <a:ext cx="7369068" cy="707886"/>
          </a:xfrm>
          <a:prstGeom prst="rect">
            <a:avLst/>
          </a:prstGeom>
          <a:noFill/>
        </p:spPr>
        <p:txBody>
          <a:bodyPr wrap="square" rtlCol="0">
            <a:spAutoFit/>
          </a:bodyPr>
          <a:lstStyle/>
          <a:p>
            <a:r>
              <a:rPr lang="en-US" sz="4000" b="1" dirty="0" smtClean="0">
                <a:solidFill>
                  <a:srgbClr val="FF0000"/>
                </a:solidFill>
              </a:rPr>
              <a:t>C</a:t>
            </a:r>
            <a:r>
              <a:rPr lang="en-US" sz="4000" dirty="0" smtClean="0"/>
              <a:t> has two balloons=2 `</a:t>
            </a:r>
            <a:r>
              <a:rPr lang="en-US" sz="4000" b="1" dirty="0" smtClean="0">
                <a:solidFill>
                  <a:srgbClr val="0070C0"/>
                </a:solidFill>
              </a:rPr>
              <a:t>MO’ lobes</a:t>
            </a:r>
            <a:endParaRPr lang="en-US" sz="4000" b="1" dirty="0">
              <a:solidFill>
                <a:srgbClr val="0070C0"/>
              </a:solidFill>
            </a:endParaRPr>
          </a:p>
        </p:txBody>
      </p:sp>
    </p:spTree>
    <p:extLst>
      <p:ext uri="{BB962C8B-B14F-4D97-AF65-F5344CB8AC3E}">
        <p14:creationId xmlns:p14="http://schemas.microsoft.com/office/powerpoint/2010/main" val="60627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500"/>
                                        <p:tgtEl>
                                          <p:spTgt spid="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500"/>
                                        <p:tgtEl>
                                          <p:spTgt spid="5"/>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5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p:bldP spid="6" grpId="0" animBg="1"/>
      <p:bldP spid="7" grpId="0"/>
      <p:bldP spid="8" grpId="0" animBg="1"/>
      <p:bldP spid="9" grpId="0" animBg="1"/>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1864" y="214770"/>
            <a:ext cx="8382000" cy="523220"/>
          </a:xfrm>
          <a:prstGeom prst="rect">
            <a:avLst/>
          </a:prstGeom>
          <a:noFill/>
        </p:spPr>
        <p:txBody>
          <a:bodyPr wrap="square" rtlCol="0">
            <a:spAutoFit/>
          </a:bodyPr>
          <a:lstStyle/>
          <a:p>
            <a:r>
              <a:rPr lang="en-US" sz="2800" b="1" dirty="0" smtClean="0"/>
              <a:t>Pauling’s big idea in picture form(continued):</a:t>
            </a:r>
            <a:endParaRPr lang="en-US" sz="2800" b="1" dirty="0"/>
          </a:p>
        </p:txBody>
      </p:sp>
      <p:sp>
        <p:nvSpPr>
          <p:cNvPr id="9" name="TextBox 8"/>
          <p:cNvSpPr txBox="1"/>
          <p:nvPr/>
        </p:nvSpPr>
        <p:spPr>
          <a:xfrm>
            <a:off x="228600" y="1249695"/>
            <a:ext cx="8305800" cy="1077218"/>
          </a:xfrm>
          <a:prstGeom prst="rect">
            <a:avLst/>
          </a:prstGeom>
          <a:solidFill>
            <a:srgbClr val="FFFF00"/>
          </a:solidFill>
        </p:spPr>
        <p:txBody>
          <a:bodyPr wrap="square" rtlCol="0">
            <a:spAutoFit/>
          </a:bodyPr>
          <a:lstStyle/>
          <a:p>
            <a:r>
              <a:rPr lang="en-US" sz="3200" b="1" dirty="0" smtClean="0"/>
              <a:t>Pauling’s MO arithmetic: The # balloons= </a:t>
            </a:r>
            <a:r>
              <a:rPr lang="en-US" sz="3200" b="1" dirty="0" smtClean="0">
                <a:solidFill>
                  <a:srgbClr val="0070C0"/>
                </a:solidFill>
              </a:rPr>
              <a:t>#lobes </a:t>
            </a:r>
            <a:r>
              <a:rPr lang="en-US" sz="3200" b="1" dirty="0" smtClean="0"/>
              <a:t>= # AO combined starting with s then </a:t>
            </a:r>
            <a:r>
              <a:rPr lang="en-US" sz="3200" b="1" dirty="0" err="1" smtClean="0"/>
              <a:t>p</a:t>
            </a:r>
            <a:r>
              <a:rPr lang="en-US" sz="3200" b="1" baseline="-25000" dirty="0" err="1" smtClean="0"/>
              <a:t>x</a:t>
            </a:r>
            <a:r>
              <a:rPr lang="en-US" sz="3200" b="1" dirty="0" smtClean="0"/>
              <a:t>…</a:t>
            </a:r>
            <a:r>
              <a:rPr lang="en-US" sz="3200" b="1" dirty="0" err="1" smtClean="0"/>
              <a:t>etc</a:t>
            </a:r>
            <a:r>
              <a:rPr lang="en-US" sz="3200" b="1" dirty="0" smtClean="0"/>
              <a:t> </a:t>
            </a:r>
            <a:endParaRPr lang="en-US" sz="3200" b="1" dirty="0"/>
          </a:p>
        </p:txBody>
      </p:sp>
      <p:sp>
        <p:nvSpPr>
          <p:cNvPr id="14" name="TextBox 13"/>
          <p:cNvSpPr txBox="1"/>
          <p:nvPr/>
        </p:nvSpPr>
        <p:spPr>
          <a:xfrm>
            <a:off x="1374621" y="3334452"/>
            <a:ext cx="7491045" cy="646331"/>
          </a:xfrm>
          <a:prstGeom prst="rect">
            <a:avLst/>
          </a:prstGeom>
          <a:solidFill>
            <a:schemeClr val="bg1"/>
          </a:solidFill>
        </p:spPr>
        <p:txBody>
          <a:bodyPr wrap="square" rtlCol="0">
            <a:spAutoFit/>
          </a:bodyPr>
          <a:lstStyle/>
          <a:p>
            <a:r>
              <a:rPr lang="en-US" sz="3600" b="1" dirty="0" smtClean="0"/>
              <a:t>=&gt;combine </a:t>
            </a:r>
            <a:r>
              <a:rPr lang="en-US" sz="3600" b="1" dirty="0" smtClean="0">
                <a:solidFill>
                  <a:srgbClr val="FF0000"/>
                </a:solidFill>
              </a:rPr>
              <a:t>2 AO</a:t>
            </a:r>
            <a:r>
              <a:rPr lang="en-US" sz="3600" b="1" dirty="0" smtClean="0"/>
              <a:t>=</a:t>
            </a:r>
            <a:r>
              <a:rPr lang="en-US" sz="3600" b="1" dirty="0" smtClean="0">
                <a:solidFill>
                  <a:srgbClr val="FF0000"/>
                </a:solidFill>
              </a:rPr>
              <a:t>s + </a:t>
            </a:r>
            <a:r>
              <a:rPr lang="en-US" sz="3600" b="1" dirty="0" err="1" smtClean="0">
                <a:solidFill>
                  <a:srgbClr val="FF0000"/>
                </a:solidFill>
              </a:rPr>
              <a:t>px</a:t>
            </a:r>
            <a:r>
              <a:rPr lang="en-US" sz="3600" b="1" dirty="0" smtClean="0">
                <a:solidFill>
                  <a:srgbClr val="FF0000"/>
                </a:solidFill>
              </a:rPr>
              <a:t> </a:t>
            </a:r>
            <a:r>
              <a:rPr lang="en-US" sz="3600" b="1" dirty="0" smtClean="0">
                <a:sym typeface="Wingdings" panose="05000000000000000000" pitchFamily="2" charset="2"/>
              </a:rPr>
              <a:t></a:t>
            </a:r>
            <a:r>
              <a:rPr lang="en-US" sz="3600" b="1" dirty="0" smtClean="0">
                <a:solidFill>
                  <a:srgbClr val="FF0000"/>
                </a:solidFill>
                <a:sym typeface="Wingdings" panose="05000000000000000000" pitchFamily="2" charset="2"/>
              </a:rPr>
              <a:t> </a:t>
            </a:r>
            <a:r>
              <a:rPr lang="en-US" sz="3600" b="1" dirty="0" smtClean="0">
                <a:solidFill>
                  <a:srgbClr val="0070C0"/>
                </a:solidFill>
                <a:sym typeface="Wingdings" panose="05000000000000000000" pitchFamily="2" charset="2"/>
              </a:rPr>
              <a:t>2 MO lobes</a:t>
            </a:r>
            <a:endParaRPr lang="en-US" sz="3600" b="1" baseline="-25000" dirty="0">
              <a:solidFill>
                <a:srgbClr val="0070C0"/>
              </a:solidFill>
            </a:endParaRPr>
          </a:p>
        </p:txBody>
      </p:sp>
      <p:sp>
        <p:nvSpPr>
          <p:cNvPr id="10" name="Oval 9"/>
          <p:cNvSpPr/>
          <p:nvPr/>
        </p:nvSpPr>
        <p:spPr>
          <a:xfrm>
            <a:off x="217324" y="4060203"/>
            <a:ext cx="1038936" cy="990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664743" y="4202926"/>
            <a:ext cx="1413266" cy="57716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078009" y="4195311"/>
            <a:ext cx="1413266" cy="577161"/>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1256260" y="4243922"/>
            <a:ext cx="565968" cy="584775"/>
          </a:xfrm>
          <a:prstGeom prst="rect">
            <a:avLst/>
          </a:prstGeom>
          <a:noFill/>
        </p:spPr>
        <p:txBody>
          <a:bodyPr wrap="square" rtlCol="0">
            <a:spAutoFit/>
          </a:bodyPr>
          <a:lstStyle/>
          <a:p>
            <a:r>
              <a:rPr lang="en-US" sz="3200" dirty="0" smtClean="0"/>
              <a:t>+</a:t>
            </a:r>
            <a:endParaRPr lang="en-US" sz="3200" dirty="0"/>
          </a:p>
        </p:txBody>
      </p:sp>
      <p:sp>
        <p:nvSpPr>
          <p:cNvPr id="17" name="TextBox 16"/>
          <p:cNvSpPr txBox="1"/>
          <p:nvPr/>
        </p:nvSpPr>
        <p:spPr>
          <a:xfrm>
            <a:off x="620510" y="5105814"/>
            <a:ext cx="1741690" cy="646331"/>
          </a:xfrm>
          <a:prstGeom prst="rect">
            <a:avLst/>
          </a:prstGeom>
          <a:noFill/>
        </p:spPr>
        <p:txBody>
          <a:bodyPr wrap="square" rtlCol="0">
            <a:spAutoFit/>
          </a:bodyPr>
          <a:lstStyle/>
          <a:p>
            <a:r>
              <a:rPr lang="en-US" sz="3600" dirty="0" smtClean="0">
                <a:solidFill>
                  <a:srgbClr val="FF0000"/>
                </a:solidFill>
              </a:rPr>
              <a:t>2s    </a:t>
            </a:r>
            <a:r>
              <a:rPr lang="en-US" sz="3600" dirty="0" smtClean="0"/>
              <a:t>+</a:t>
            </a:r>
            <a:endParaRPr lang="en-US" sz="3600" dirty="0"/>
          </a:p>
        </p:txBody>
      </p:sp>
      <p:sp>
        <p:nvSpPr>
          <p:cNvPr id="18" name="TextBox 17"/>
          <p:cNvSpPr txBox="1"/>
          <p:nvPr/>
        </p:nvSpPr>
        <p:spPr>
          <a:xfrm>
            <a:off x="2607031" y="5104108"/>
            <a:ext cx="1177611" cy="646331"/>
          </a:xfrm>
          <a:prstGeom prst="rect">
            <a:avLst/>
          </a:prstGeom>
          <a:noFill/>
        </p:spPr>
        <p:txBody>
          <a:bodyPr wrap="square" rtlCol="0">
            <a:spAutoFit/>
          </a:bodyPr>
          <a:lstStyle/>
          <a:p>
            <a:r>
              <a:rPr lang="en-US" sz="3600" dirty="0" smtClean="0">
                <a:solidFill>
                  <a:srgbClr val="FF0000"/>
                </a:solidFill>
              </a:rPr>
              <a:t>2p</a:t>
            </a:r>
            <a:r>
              <a:rPr lang="en-US" sz="3600" baseline="-25000" dirty="0" smtClean="0">
                <a:solidFill>
                  <a:srgbClr val="FF0000"/>
                </a:solidFill>
              </a:rPr>
              <a:t>x</a:t>
            </a:r>
            <a:endParaRPr lang="en-US" sz="3600" baseline="-25000" dirty="0">
              <a:solidFill>
                <a:srgbClr val="FF0000"/>
              </a:solidFill>
            </a:endParaRPr>
          </a:p>
        </p:txBody>
      </p:sp>
      <p:sp>
        <p:nvSpPr>
          <p:cNvPr id="19" name="Oval 18"/>
          <p:cNvSpPr/>
          <p:nvPr/>
        </p:nvSpPr>
        <p:spPr>
          <a:xfrm>
            <a:off x="5656625" y="4177216"/>
            <a:ext cx="1702887" cy="850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7359512" y="4130331"/>
            <a:ext cx="1859978" cy="8503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a:off x="4889229" y="4542240"/>
            <a:ext cx="583807" cy="0"/>
          </a:xfrm>
          <a:prstGeom prst="straightConnector1">
            <a:avLst/>
          </a:prstGeom>
          <a:ln w="984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496599" y="2626566"/>
            <a:ext cx="7369068" cy="707886"/>
          </a:xfrm>
          <a:prstGeom prst="rect">
            <a:avLst/>
          </a:prstGeom>
          <a:noFill/>
        </p:spPr>
        <p:txBody>
          <a:bodyPr wrap="square" rtlCol="0">
            <a:spAutoFit/>
          </a:bodyPr>
          <a:lstStyle/>
          <a:p>
            <a:r>
              <a:rPr lang="en-US" sz="4000" b="1" dirty="0" smtClean="0">
                <a:solidFill>
                  <a:srgbClr val="FF0000"/>
                </a:solidFill>
              </a:rPr>
              <a:t>C</a:t>
            </a:r>
            <a:r>
              <a:rPr lang="en-US" sz="4000" dirty="0" smtClean="0"/>
              <a:t> has two balloons=2 lobes</a:t>
            </a:r>
            <a:endParaRPr lang="en-US" sz="4000" dirty="0"/>
          </a:p>
        </p:txBody>
      </p:sp>
      <p:cxnSp>
        <p:nvCxnSpPr>
          <p:cNvPr id="24" name="Straight Arrow Connector 23"/>
          <p:cNvCxnSpPr/>
          <p:nvPr/>
        </p:nvCxnSpPr>
        <p:spPr>
          <a:xfrm>
            <a:off x="4889229" y="5486400"/>
            <a:ext cx="583807" cy="0"/>
          </a:xfrm>
          <a:prstGeom prst="straightConnector1">
            <a:avLst/>
          </a:prstGeom>
          <a:ln w="98425">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6781800" y="5074444"/>
            <a:ext cx="914400" cy="769441"/>
          </a:xfrm>
          <a:prstGeom prst="rect">
            <a:avLst/>
          </a:prstGeom>
          <a:solidFill>
            <a:srgbClr val="FFFF00"/>
          </a:solidFill>
        </p:spPr>
        <p:txBody>
          <a:bodyPr wrap="square" rtlCol="0">
            <a:spAutoFit/>
          </a:bodyPr>
          <a:lstStyle/>
          <a:p>
            <a:r>
              <a:rPr lang="en-US" sz="4400" dirty="0" err="1" smtClean="0">
                <a:solidFill>
                  <a:srgbClr val="0070C0"/>
                </a:solidFill>
              </a:rPr>
              <a:t>sp</a:t>
            </a:r>
            <a:endParaRPr lang="en-US" sz="4400" dirty="0">
              <a:solidFill>
                <a:srgbClr val="0070C0"/>
              </a:solidFill>
            </a:endParaRPr>
          </a:p>
        </p:txBody>
      </p:sp>
      <p:sp>
        <p:nvSpPr>
          <p:cNvPr id="26" name="TextBox 25"/>
          <p:cNvSpPr txBox="1"/>
          <p:nvPr/>
        </p:nvSpPr>
        <p:spPr>
          <a:xfrm>
            <a:off x="3078009" y="5988009"/>
            <a:ext cx="5268281" cy="646331"/>
          </a:xfrm>
          <a:prstGeom prst="rect">
            <a:avLst/>
          </a:prstGeom>
          <a:solidFill>
            <a:srgbClr val="FFFF00"/>
          </a:solidFill>
        </p:spPr>
        <p:txBody>
          <a:bodyPr wrap="square" rtlCol="0">
            <a:spAutoFit/>
          </a:bodyPr>
          <a:lstStyle/>
          <a:p>
            <a:r>
              <a:rPr lang="en-US" sz="3600" b="1" dirty="0" smtClean="0">
                <a:solidFill>
                  <a:srgbClr val="FF0000"/>
                </a:solidFill>
              </a:rPr>
              <a:t>C</a:t>
            </a:r>
            <a:r>
              <a:rPr lang="en-US" sz="3600" b="1" dirty="0" smtClean="0"/>
              <a:t> is `</a:t>
            </a:r>
            <a:r>
              <a:rPr lang="en-US" sz="3600" b="1" dirty="0" err="1" smtClean="0">
                <a:solidFill>
                  <a:srgbClr val="0070C0"/>
                </a:solidFill>
              </a:rPr>
              <a:t>sp</a:t>
            </a:r>
            <a:r>
              <a:rPr lang="en-US" sz="3600" b="1" dirty="0" smtClean="0">
                <a:solidFill>
                  <a:srgbClr val="0070C0"/>
                </a:solidFill>
              </a:rPr>
              <a:t> hybridized</a:t>
            </a:r>
            <a:r>
              <a:rPr lang="en-US" sz="3600" b="1" dirty="0" smtClean="0"/>
              <a:t>’ in CO</a:t>
            </a:r>
            <a:endParaRPr lang="en-US" sz="3600" b="1" dirty="0"/>
          </a:p>
        </p:txBody>
      </p:sp>
    </p:spTree>
    <p:extLst>
      <p:ext uri="{BB962C8B-B14F-4D97-AF65-F5344CB8AC3E}">
        <p14:creationId xmlns:p14="http://schemas.microsoft.com/office/powerpoint/2010/main" val="2287905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500"/>
                                        <p:tgtEl>
                                          <p:spTgt spid="2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500"/>
                                        <p:tgtEl>
                                          <p:spTgt spid="19"/>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fade">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500"/>
                                        <p:tgtEl>
                                          <p:spTgt spid="2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5"/>
                                        </p:tgtEl>
                                        <p:attrNameLst>
                                          <p:attrName>style.visibility</p:attrName>
                                        </p:attrNameLst>
                                      </p:cBhvr>
                                      <p:to>
                                        <p:strVal val="visible"/>
                                      </p:to>
                                    </p:set>
                                    <p:animEffect transition="in" filter="fade">
                                      <p:cBhvr>
                                        <p:cTn id="48" dur="500"/>
                                        <p:tgtEl>
                                          <p:spTgt spid="25"/>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animEffect transition="in" filter="fade">
                                      <p:cBhvr>
                                        <p:cTn id="53"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0" grpId="0" animBg="1"/>
      <p:bldP spid="12" grpId="0" animBg="1"/>
      <p:bldP spid="15" grpId="0" animBg="1"/>
      <p:bldP spid="16" grpId="0"/>
      <p:bldP spid="17" grpId="0"/>
      <p:bldP spid="18" grpId="0"/>
      <p:bldP spid="19" grpId="0" animBg="1"/>
      <p:bldP spid="20" grpId="0" animBg="1"/>
      <p:bldP spid="25"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788924" y="1295400"/>
            <a:ext cx="2331179" cy="2247984"/>
          </a:xfrm>
          <a:prstGeom prst="rect">
            <a:avLst/>
          </a:prstGeom>
        </p:spPr>
      </p:pic>
      <p:sp>
        <p:nvSpPr>
          <p:cNvPr id="3" name="TextBox 2"/>
          <p:cNvSpPr txBox="1"/>
          <p:nvPr/>
        </p:nvSpPr>
        <p:spPr>
          <a:xfrm>
            <a:off x="0" y="304610"/>
            <a:ext cx="9144000" cy="646331"/>
          </a:xfrm>
          <a:prstGeom prst="rect">
            <a:avLst/>
          </a:prstGeom>
          <a:noFill/>
        </p:spPr>
        <p:txBody>
          <a:bodyPr wrap="square" rtlCol="0">
            <a:spAutoFit/>
          </a:bodyPr>
          <a:lstStyle/>
          <a:p>
            <a:r>
              <a:rPr lang="en-US" sz="3600" dirty="0" smtClean="0"/>
              <a:t>U-Do-It:   What is the `hybridization’ on </a:t>
            </a:r>
            <a:r>
              <a:rPr lang="en-US" sz="3600" b="1" dirty="0" smtClean="0">
                <a:solidFill>
                  <a:srgbClr val="FF0000"/>
                </a:solidFill>
              </a:rPr>
              <a:t>B</a:t>
            </a:r>
            <a:r>
              <a:rPr lang="en-US" sz="3600" dirty="0" smtClean="0"/>
              <a:t> in BH</a:t>
            </a:r>
            <a:r>
              <a:rPr lang="en-US" sz="3600" baseline="-25000" dirty="0" smtClean="0"/>
              <a:t>3</a:t>
            </a:r>
            <a:endParaRPr lang="en-US" sz="3600" dirty="0"/>
          </a:p>
        </p:txBody>
      </p:sp>
      <p:pic>
        <p:nvPicPr>
          <p:cNvPr id="4" name="Picture 3"/>
          <p:cNvPicPr>
            <a:picLocks noChangeAspect="1"/>
          </p:cNvPicPr>
          <p:nvPr/>
        </p:nvPicPr>
        <p:blipFill>
          <a:blip r:embed="rId3" cstate="print"/>
          <a:stretch>
            <a:fillRect/>
          </a:stretch>
        </p:blipFill>
        <p:spPr>
          <a:xfrm>
            <a:off x="5334000" y="957765"/>
            <a:ext cx="1933314" cy="2948525"/>
          </a:xfrm>
          <a:prstGeom prst="rect">
            <a:avLst/>
          </a:prstGeom>
        </p:spPr>
      </p:pic>
      <p:cxnSp>
        <p:nvCxnSpPr>
          <p:cNvPr id="6" name="Straight Arrow Connector 5"/>
          <p:cNvCxnSpPr/>
          <p:nvPr/>
        </p:nvCxnSpPr>
        <p:spPr>
          <a:xfrm>
            <a:off x="3352800" y="2419392"/>
            <a:ext cx="1371600" cy="0"/>
          </a:xfrm>
          <a:prstGeom prst="straightConnector1">
            <a:avLst/>
          </a:prstGeom>
          <a:ln w="7937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54513" y="3124200"/>
            <a:ext cx="0" cy="914400"/>
          </a:xfrm>
          <a:prstGeom prst="line">
            <a:avLst/>
          </a:prstGeom>
          <a:ln w="47625">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1954513" y="4038600"/>
            <a:ext cx="685800" cy="0"/>
          </a:xfrm>
          <a:prstGeom prst="line">
            <a:avLst/>
          </a:prstGeom>
          <a:ln w="47625">
            <a:headEnd type="triangle"/>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819400" y="3906290"/>
            <a:ext cx="762000" cy="707886"/>
          </a:xfrm>
          <a:prstGeom prst="rect">
            <a:avLst/>
          </a:prstGeom>
          <a:noFill/>
        </p:spPr>
        <p:txBody>
          <a:bodyPr wrap="square" rtlCol="0">
            <a:spAutoFit/>
          </a:bodyPr>
          <a:lstStyle/>
          <a:p>
            <a:r>
              <a:rPr lang="en-US" sz="4000" dirty="0" smtClean="0"/>
              <a:t>x</a:t>
            </a:r>
            <a:endParaRPr lang="en-US" sz="4000" dirty="0"/>
          </a:p>
        </p:txBody>
      </p:sp>
      <p:sp>
        <p:nvSpPr>
          <p:cNvPr id="15" name="TextBox 14"/>
          <p:cNvSpPr txBox="1"/>
          <p:nvPr/>
        </p:nvSpPr>
        <p:spPr>
          <a:xfrm>
            <a:off x="1535413" y="2976772"/>
            <a:ext cx="762000" cy="707886"/>
          </a:xfrm>
          <a:prstGeom prst="rect">
            <a:avLst/>
          </a:prstGeom>
          <a:noFill/>
        </p:spPr>
        <p:txBody>
          <a:bodyPr wrap="square" rtlCol="0">
            <a:spAutoFit/>
          </a:bodyPr>
          <a:lstStyle/>
          <a:p>
            <a:r>
              <a:rPr lang="en-US" sz="4000" dirty="0" smtClean="0"/>
              <a:t>y</a:t>
            </a:r>
            <a:endParaRPr lang="en-US" sz="4000" dirty="0"/>
          </a:p>
        </p:txBody>
      </p:sp>
      <p:cxnSp>
        <p:nvCxnSpPr>
          <p:cNvPr id="17" name="Straight Connector 16"/>
          <p:cNvCxnSpPr/>
          <p:nvPr/>
        </p:nvCxnSpPr>
        <p:spPr>
          <a:xfrm>
            <a:off x="7709160" y="1283359"/>
            <a:ext cx="0" cy="914400"/>
          </a:xfrm>
          <a:prstGeom prst="line">
            <a:avLst/>
          </a:prstGeom>
          <a:ln w="47625">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7709160" y="2197759"/>
            <a:ext cx="685800" cy="0"/>
          </a:xfrm>
          <a:prstGeom prst="line">
            <a:avLst/>
          </a:prstGeom>
          <a:ln w="47625">
            <a:headEnd type="triangle"/>
            <a:tailEnd type="non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574047" y="2065449"/>
            <a:ext cx="762000" cy="707886"/>
          </a:xfrm>
          <a:prstGeom prst="rect">
            <a:avLst/>
          </a:prstGeom>
          <a:noFill/>
        </p:spPr>
        <p:txBody>
          <a:bodyPr wrap="square" rtlCol="0">
            <a:spAutoFit/>
          </a:bodyPr>
          <a:lstStyle/>
          <a:p>
            <a:r>
              <a:rPr lang="en-US" sz="4000" dirty="0" smtClean="0"/>
              <a:t>x</a:t>
            </a:r>
            <a:endParaRPr lang="en-US" sz="4000" dirty="0"/>
          </a:p>
        </p:txBody>
      </p:sp>
      <p:sp>
        <p:nvSpPr>
          <p:cNvPr id="20" name="TextBox 19"/>
          <p:cNvSpPr txBox="1"/>
          <p:nvPr/>
        </p:nvSpPr>
        <p:spPr>
          <a:xfrm>
            <a:off x="7290060" y="1135931"/>
            <a:ext cx="762000" cy="707886"/>
          </a:xfrm>
          <a:prstGeom prst="rect">
            <a:avLst/>
          </a:prstGeom>
          <a:noFill/>
        </p:spPr>
        <p:txBody>
          <a:bodyPr wrap="square" rtlCol="0">
            <a:spAutoFit/>
          </a:bodyPr>
          <a:lstStyle/>
          <a:p>
            <a:r>
              <a:rPr lang="en-US" sz="4000" dirty="0" smtClean="0"/>
              <a:t>y</a:t>
            </a:r>
            <a:endParaRPr lang="en-US" sz="4000" dirty="0"/>
          </a:p>
        </p:txBody>
      </p:sp>
      <p:sp>
        <p:nvSpPr>
          <p:cNvPr id="21" name="TextBox 20"/>
          <p:cNvSpPr txBox="1"/>
          <p:nvPr/>
        </p:nvSpPr>
        <p:spPr>
          <a:xfrm>
            <a:off x="4495800" y="4191000"/>
            <a:ext cx="4572000" cy="1200329"/>
          </a:xfrm>
          <a:prstGeom prst="rect">
            <a:avLst/>
          </a:prstGeom>
          <a:noFill/>
        </p:spPr>
        <p:txBody>
          <a:bodyPr wrap="square" rtlCol="0">
            <a:spAutoFit/>
          </a:bodyPr>
          <a:lstStyle/>
          <a:p>
            <a:r>
              <a:rPr lang="en-US" sz="3200" b="1" dirty="0" smtClean="0"/>
              <a:t>3 </a:t>
            </a:r>
            <a:r>
              <a:rPr lang="en-US" sz="3200" b="1" dirty="0" smtClean="0">
                <a:solidFill>
                  <a:srgbClr val="0070C0"/>
                </a:solidFill>
              </a:rPr>
              <a:t>MO lobes</a:t>
            </a:r>
            <a:r>
              <a:rPr lang="en-US" sz="3200" b="1" dirty="0" smtClean="0"/>
              <a:t>=&gt; need </a:t>
            </a:r>
            <a:r>
              <a:rPr lang="en-US" sz="3200" b="1" dirty="0" smtClean="0">
                <a:solidFill>
                  <a:srgbClr val="FF0000"/>
                </a:solidFill>
              </a:rPr>
              <a:t>3 AO</a:t>
            </a:r>
            <a:r>
              <a:rPr lang="en-US" sz="3200" b="1" dirty="0" smtClean="0"/>
              <a:t>:</a:t>
            </a:r>
          </a:p>
          <a:p>
            <a:r>
              <a:rPr lang="en-US" sz="4000" b="1" dirty="0" smtClean="0">
                <a:solidFill>
                  <a:srgbClr val="FF0000"/>
                </a:solidFill>
              </a:rPr>
              <a:t>	s + </a:t>
            </a:r>
            <a:r>
              <a:rPr lang="en-US" sz="4000" b="1" dirty="0" err="1" smtClean="0">
                <a:solidFill>
                  <a:srgbClr val="FF0000"/>
                </a:solidFill>
              </a:rPr>
              <a:t>p</a:t>
            </a:r>
            <a:r>
              <a:rPr lang="en-US" sz="4000" b="1" baseline="-25000" dirty="0" err="1" smtClean="0">
                <a:solidFill>
                  <a:srgbClr val="FF0000"/>
                </a:solidFill>
              </a:rPr>
              <a:t>x</a:t>
            </a:r>
            <a:r>
              <a:rPr lang="en-US" sz="4000" b="1" dirty="0" smtClean="0">
                <a:solidFill>
                  <a:srgbClr val="FF0000"/>
                </a:solidFill>
              </a:rPr>
              <a:t> + </a:t>
            </a:r>
            <a:r>
              <a:rPr lang="en-US" sz="4000" b="1" dirty="0" err="1" smtClean="0">
                <a:solidFill>
                  <a:srgbClr val="FF0000"/>
                </a:solidFill>
              </a:rPr>
              <a:t>p</a:t>
            </a:r>
            <a:r>
              <a:rPr lang="en-US" sz="4000" b="1" baseline="-25000" dirty="0" err="1" smtClean="0">
                <a:solidFill>
                  <a:srgbClr val="FF0000"/>
                </a:solidFill>
              </a:rPr>
              <a:t>y</a:t>
            </a:r>
            <a:endParaRPr lang="en-US" sz="4000" b="1" baseline="-25000" dirty="0">
              <a:solidFill>
                <a:srgbClr val="FF0000"/>
              </a:solidFill>
            </a:endParaRPr>
          </a:p>
        </p:txBody>
      </p:sp>
      <p:sp>
        <p:nvSpPr>
          <p:cNvPr id="22" name="TextBox 21"/>
          <p:cNvSpPr txBox="1"/>
          <p:nvPr/>
        </p:nvSpPr>
        <p:spPr>
          <a:xfrm>
            <a:off x="788924" y="5638800"/>
            <a:ext cx="6373876" cy="707886"/>
          </a:xfrm>
          <a:prstGeom prst="rect">
            <a:avLst/>
          </a:prstGeom>
          <a:noFill/>
        </p:spPr>
        <p:txBody>
          <a:bodyPr wrap="square" rtlCol="0">
            <a:spAutoFit/>
          </a:bodyPr>
          <a:lstStyle/>
          <a:p>
            <a:r>
              <a:rPr lang="en-US" sz="4000" b="1" dirty="0" smtClean="0">
                <a:solidFill>
                  <a:srgbClr val="FF0000"/>
                </a:solidFill>
              </a:rPr>
              <a:t>B</a:t>
            </a:r>
            <a:r>
              <a:rPr lang="en-US" sz="4000" b="1" dirty="0" smtClean="0"/>
              <a:t> is </a:t>
            </a:r>
            <a:r>
              <a:rPr lang="en-US" sz="4000" b="1" dirty="0" smtClean="0">
                <a:solidFill>
                  <a:srgbClr val="0070C0"/>
                </a:solidFill>
              </a:rPr>
              <a:t>sp</a:t>
            </a:r>
            <a:r>
              <a:rPr lang="en-US" sz="4000" b="1" baseline="30000" dirty="0" smtClean="0">
                <a:solidFill>
                  <a:srgbClr val="0070C0"/>
                </a:solidFill>
              </a:rPr>
              <a:t>2</a:t>
            </a:r>
            <a:r>
              <a:rPr lang="en-US" sz="4000" b="1" dirty="0" smtClean="0">
                <a:solidFill>
                  <a:srgbClr val="0070C0"/>
                </a:solidFill>
              </a:rPr>
              <a:t> hybridized </a:t>
            </a:r>
            <a:r>
              <a:rPr lang="en-US" sz="4000" b="1" dirty="0" smtClean="0"/>
              <a:t>in BH</a:t>
            </a:r>
            <a:r>
              <a:rPr lang="en-US" sz="4000" b="1" baseline="-25000" dirty="0" smtClean="0"/>
              <a:t>3</a:t>
            </a:r>
            <a:endParaRPr lang="en-US" sz="4000" b="1" baseline="-25000" dirty="0"/>
          </a:p>
        </p:txBody>
      </p:sp>
    </p:spTree>
    <p:extLst>
      <p:ext uri="{BB962C8B-B14F-4D97-AF65-F5344CB8AC3E}">
        <p14:creationId xmlns:p14="http://schemas.microsoft.com/office/powerpoint/2010/main" val="43455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par>
                                <p:cTn id="16" presetID="10" presetClass="entr" presetSubtype="0"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par>
                                <p:cTn id="19" presetID="10"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1">
                                            <p:txEl>
                                              <p:pRg st="0" end="0"/>
                                            </p:txEl>
                                          </p:spTgt>
                                        </p:tgtEl>
                                        <p:attrNameLst>
                                          <p:attrName>style.visibility</p:attrName>
                                        </p:attrNameLst>
                                      </p:cBhvr>
                                      <p:to>
                                        <p:strVal val="visible"/>
                                      </p:to>
                                    </p:set>
                                    <p:animEffect transition="in" filter="fade">
                                      <p:cBhvr>
                                        <p:cTn id="29" dur="500"/>
                                        <p:tgtEl>
                                          <p:spTgt spid="21">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1">
                                            <p:txEl>
                                              <p:pRg st="1" end="1"/>
                                            </p:txEl>
                                          </p:spTgt>
                                        </p:tgtEl>
                                        <p:attrNameLst>
                                          <p:attrName>style.visibility</p:attrName>
                                        </p:attrNameLst>
                                      </p:cBhvr>
                                      <p:to>
                                        <p:strVal val="visible"/>
                                      </p:to>
                                    </p:set>
                                    <p:animEffect transition="in" filter="fade">
                                      <p:cBhvr>
                                        <p:cTn id="34" dur="500"/>
                                        <p:tgtEl>
                                          <p:spTgt spid="21">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1754</TotalTime>
  <Words>1108</Words>
  <Application>Microsoft Office PowerPoint</Application>
  <PresentationFormat>On-screen Show (4:3)</PresentationFormat>
  <Paragraphs>156</Paragraphs>
  <Slides>24</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Symbol</vt:lpstr>
      <vt:lpstr>Times New Roman</vt:lpstr>
      <vt:lpstr>Wingdings</vt:lpstr>
      <vt:lpstr>Office Theme</vt:lpstr>
      <vt:lpstr>ChemSketch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Pi () bonds: Pauling’s really great idea to use the `leftovers’</vt:lpstr>
      <vt:lpstr>Pi bonds: Pauling’s really great idea to use the `leftovers’ (cont.)</vt:lpstr>
      <vt:lpstr>PowerPoint Presentation</vt:lpstr>
      <vt:lpstr>How Pauling’s model `fixes’ the problems with Lewis model</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fong</dc:creator>
  <cp:lastModifiedBy>Fong, Jerry</cp:lastModifiedBy>
  <cp:revision>169</cp:revision>
  <dcterms:created xsi:type="dcterms:W3CDTF">2013-10-17T01:22:54Z</dcterms:created>
  <dcterms:modified xsi:type="dcterms:W3CDTF">2013-11-06T13:57:09Z</dcterms:modified>
</cp:coreProperties>
</file>