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7" r:id="rId2"/>
    <p:sldId id="321" r:id="rId3"/>
    <p:sldId id="322" r:id="rId4"/>
    <p:sldId id="319" r:id="rId5"/>
    <p:sldId id="320" r:id="rId6"/>
    <p:sldId id="335" r:id="rId7"/>
    <p:sldId id="323" r:id="rId8"/>
    <p:sldId id="324" r:id="rId9"/>
    <p:sldId id="325" r:id="rId10"/>
    <p:sldId id="336" r:id="rId11"/>
    <p:sldId id="327" r:id="rId12"/>
    <p:sldId id="326" r:id="rId13"/>
    <p:sldId id="328" r:id="rId14"/>
    <p:sldId id="331" r:id="rId15"/>
    <p:sldId id="330" r:id="rId16"/>
    <p:sldId id="329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6A9F6DAA-D8BE-4FD0-8245-F87A23356AF0}">
          <p14:sldIdLst>
            <p14:sldId id="318"/>
            <p14:sldId id="302"/>
            <p14:sldId id="308"/>
            <p14:sldId id="309"/>
            <p14:sldId id="310"/>
          </p14:sldIdLst>
        </p14:section>
        <p14:section name="Untitled Section" id="{61584A91-D702-441F-82AB-DE788CC454EF}">
          <p14:sldIdLst>
            <p14:sldId id="311"/>
            <p14:sldId id="312"/>
            <p14:sldId id="313"/>
            <p14:sldId id="314"/>
            <p14:sldId id="315"/>
            <p14:sldId id="316"/>
            <p14:sldId id="321"/>
            <p14:sldId id="322"/>
            <p14:sldId id="319"/>
            <p14:sldId id="320"/>
            <p14:sldId id="323"/>
            <p14:sldId id="324"/>
            <p14:sldId id="32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51F52B"/>
    <a:srgbClr val="B091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33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C184-104F-4469-A750-5637E1229E2C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3A11-FE1C-46B9-A5A8-4EE9B9A43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32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16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665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3427-0D09-4621-BF76-E6BD19D935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884-00C3-4487-BFAA-3EE15CFD5BC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google.com/url?sa=i&amp;rct=j&amp;q=&amp;esrc=s&amp;frm=1&amp;source=images&amp;cd=&amp;cad=rja&amp;docid=eQoTLSVTsLT-wM&amp;tbnid=spEXncld-8aWlM:&amp;ved=0CAUQjRw&amp;url=https://sites.google.com/site/drhamannsapchemistry/chemist-of-the-month/gilbertnlewis&amp;ei=q0d0UpSiNZKGyQGA8oHwCw&amp;bvm=bv.55819444,d.aWc&amp;psig=AFQjCNHt041dq17Kcb2UeUdlF-FzG9P7Eg&amp;ust=1383438554822747" TargetMode="External"/><Relationship Id="rId7" Type="http://schemas.openxmlformats.org/officeDocument/2006/relationships/hyperlink" Target="http://www.google.com/url?sa=i&amp;rct=j&amp;q=&amp;esrc=s&amp;frm=1&amp;source=images&amp;cd=&amp;cad=rja&amp;docid=RIZ2uQQ2d_tA8M&amp;tbnid=DT14YX0knC-VVM:&amp;ved=0CAUQjRw&amp;url=http://www.google.com/url?sa=i&amp;rct=j&amp;q=&amp;esrc=s&amp;frm=1&amp;source=images&amp;cd=&amp;cad=rja&amp;docid=RIZ2uQQ2d_tA8M&amp;tbnid=DT14YX0knC-VVM:&amp;ved=&amp;url=http%3A%2F%2Ffineartamerica.com%2Ffeatured%2Famerican-flag-superman-shield-bill-cannon.html&amp;ei=KUh0Utv-IcHXyAGBtIDoDg&amp;bvm=bv.55819444,d.aWc&amp;psig=AFQjCNFZx7ndW3oI0fz41hn2kmdaySGmXw&amp;ust=1383438761838771&amp;ei=TEh0UtvgLY7OyAH0yoDwAg&amp;bvm=bv.55819444,d.aWc&amp;psig=AFQjCNFZx7ndW3oI0fz41hn2kmdaySGmXw&amp;ust=138343876183877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m/url?sa=i&amp;rct=j&amp;q=&amp;esrc=s&amp;frm=1&amp;source=images&amp;cd=&amp;cad=rja&amp;docid=YkD3XFbNTyCN8M&amp;tbnid=dNE6j3QnN_8MhM:&amp;ved=0CAUQjRw&amp;url=http://chemie.degruyter.de/riedel/data/person/03/017/&amp;ei=1Ed0UuCNH6PYyAHVi4CADw&amp;bvm=bv.55819444,d.aWc&amp;psig=AFQjCNHt041dq17Kcb2UeUdlF-FzG9P7Eg&amp;ust=1383438554822747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6zijPJdakK5O8M&amp;tbnid=72A_7LkEjXnl8M:&amp;ved=0CAUQjRw&amp;url=http://cuartoaciido.blogspot.com/2009/03/teoria-de-gilbert-n-lewis.html&amp;ei=Gkx0Uo3vKom4yQHS2YGoAg&amp;bvm=bv.55819444,d.aWc&amp;psig=AFQjCNEn4vOQoQx8QahQkenY1RO6yUCTpA&amp;ust=138343969029935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docid=9bsDL8AdOSgOoM&amp;tbnid=rHfA5BmIAv525M:&amp;ved=&amp;url=http://www.art.com/products/p13292092-sa-i2388756/gary-patterson-now-what.htm&amp;ei=ikp0UvnnNoOcyQHsj4DYDA&amp;bvm=bv.55819444,d.aWc&amp;psig=AFQjCNEQiHinDBjZ1pubbW_9mBDYF4Btxw&amp;ust=138343937107377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aPYkNbBl7j8TmM&amp;tbnid=lJZDN350JiiO_M:&amp;ved=0CAUQjRw&amp;url=http://izquotes.com/quote/143007&amp;ei=g050Uob0G8rayAHBp4DgBA&amp;bvm=bv.55819444,d.aWc&amp;psig=AFQjCNH6vWbpwDsK2aTZuOqBbx010LMouw&amp;ust=138344017253400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G0286IHXX4Z49M&amp;tbnid=YtsvUNal9f1v0M:&amp;ved=&amp;url=http://www.123rf.com/stock-photo/tightrope.html&amp;ei=WlJ0UuSpJY6WyAHxz4Bg&amp;bvm=bv.55819444,d.aWc&amp;psig=AFQjCNFqV-K-WVobeH2-S5ws5p73WVLgmQ&amp;ust=138344137109731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4724400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Suggested </a:t>
            </a:r>
            <a:r>
              <a:rPr lang="en-US" sz="2400" b="1" dirty="0" smtClean="0">
                <a:solidFill>
                  <a:srgbClr val="FF0000"/>
                </a:solidFill>
              </a:rPr>
              <a:t>Homework:</a:t>
            </a:r>
            <a:endParaRPr lang="en-US" sz="2400" dirty="0" smtClean="0"/>
          </a:p>
          <a:p>
            <a:r>
              <a:rPr lang="en-US" sz="2400" b="1" u="sng" dirty="0" smtClean="0"/>
              <a:t>Page	  do problem(s)</a:t>
            </a:r>
          </a:p>
          <a:p>
            <a:r>
              <a:rPr lang="en-US" sz="2400" b="1" dirty="0" smtClean="0"/>
              <a:t>234          27,29,31</a:t>
            </a:r>
          </a:p>
          <a:p>
            <a:r>
              <a:rPr lang="en-US" sz="2400" b="1" dirty="0" smtClean="0"/>
              <a:t>235          33,35</a:t>
            </a:r>
          </a:p>
          <a:p>
            <a:pPr marL="457200" indent="-457200"/>
            <a:r>
              <a:rPr lang="en-US" sz="2400" b="1" dirty="0" smtClean="0"/>
              <a:t>                 45,47,49 </a:t>
            </a:r>
          </a:p>
          <a:p>
            <a:pPr marL="457200" indent="-457200"/>
            <a:r>
              <a:rPr lang="en-US" sz="2400" b="1" dirty="0" smtClean="0"/>
              <a:t>236           53,55</a:t>
            </a:r>
          </a:p>
          <a:p>
            <a:pPr marL="457200" indent="-457200"/>
            <a:r>
              <a:rPr lang="en-US" sz="2400" b="1" dirty="0" smtClean="0"/>
              <a:t>237           95,97</a:t>
            </a:r>
          </a:p>
          <a:p>
            <a:pPr marL="457200" indent="-457200"/>
            <a:endParaRPr lang="en-US" sz="2400" b="1" dirty="0" smtClean="0"/>
          </a:p>
          <a:p>
            <a:pPr marL="457200" indent="-457200"/>
            <a:r>
              <a:rPr lang="en-US" sz="2400" b="1" dirty="0" smtClean="0"/>
              <a:t>275            21,23,25,27,29,31,33,35</a:t>
            </a:r>
          </a:p>
          <a:p>
            <a:pPr marL="457200" indent="-457200"/>
            <a:r>
              <a:rPr lang="en-US" sz="2400" b="1" dirty="0" smtClean="0"/>
              <a:t>276            37,39,41,43,45,47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584775"/>
            <a:ext cx="41910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/>
              <a:t>Chapter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pp. 193-205 VSEPR structures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pp.  205-217 hybrid bonding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/>
            <a:r>
              <a:rPr lang="en-US" sz="2800" b="1" dirty="0" smtClean="0"/>
              <a:t>Chapter 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pp. 243-262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WEEK 11(11/2-11/6)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180344"/>
            <a:ext cx="55626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To do</a:t>
            </a:r>
          </a:p>
          <a:p>
            <a:pPr algn="ctr"/>
            <a:r>
              <a:rPr lang="en-US" sz="2800" b="1" i="1" u="sng" dirty="0" smtClean="0"/>
              <a:t>Marathon problem 8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      A Final Visit to Lewis Land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dirty="0" smtClean="0"/>
              <a:t>  Due Monday 11 November 2013 </a:t>
            </a:r>
          </a:p>
          <a:p>
            <a:r>
              <a:rPr lang="en-US" sz="2800" b="1" dirty="0" smtClean="0"/>
              <a:t>              by 4 PM</a:t>
            </a:r>
            <a:endParaRPr lang="en-US" sz="2800" dirty="0" smtClean="0"/>
          </a:p>
          <a:p>
            <a:pPr algn="ctr"/>
            <a:endParaRPr lang="en-US" sz="2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11893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U-Predict-it From scratch… 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       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          </a:t>
            </a:r>
            <a:r>
              <a:rPr lang="en-US" sz="4400" b="1" dirty="0" smtClean="0">
                <a:solidFill>
                  <a:srgbClr val="FF0000"/>
                </a:solidFill>
              </a:rPr>
              <a:t>	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</a:rPr>
              <a:t>	 </a:t>
            </a:r>
            <a:r>
              <a:rPr lang="en-US" sz="4400" b="1" dirty="0" smtClean="0">
                <a:solidFill>
                  <a:srgbClr val="FF0000"/>
                </a:solidFill>
              </a:rPr>
              <a:t>    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2-</a:t>
            </a:r>
            <a:endParaRPr lang="en-US" sz="4400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295400" y="1295400"/>
          <a:ext cx="1790700" cy="1270000"/>
        </p:xfrm>
        <a:graphic>
          <a:graphicData uri="http://schemas.openxmlformats.org/presentationml/2006/ole">
            <p:oleObj spid="_x0000_s68610" name="ChemSketch" r:id="rId4" imgW="1368552" imgH="966216" progId="ACD.ChemSketch.20">
              <p:embed/>
            </p:oleObj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3886200" y="1371600"/>
          <a:ext cx="1358900" cy="1485900"/>
        </p:xfrm>
        <a:graphic>
          <a:graphicData uri="http://schemas.openxmlformats.org/presentationml/2006/ole">
            <p:oleObj spid="_x0000_s68611" name="ChemSketch" r:id="rId5" imgW="1368552" imgH="1490472" progId="ACD.ChemSketch.2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886200"/>
            <a:ext cx="1752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Bent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886200"/>
            <a:ext cx="3810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</a:rPr>
              <a:t>Trigonal</a:t>
            </a:r>
            <a:r>
              <a:rPr lang="en-US" sz="4800" dirty="0" smtClean="0">
                <a:solidFill>
                  <a:srgbClr val="C00000"/>
                </a:solidFill>
              </a:rPr>
              <a:t> plane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3886200"/>
            <a:ext cx="2286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pyramid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05000" y="2286000"/>
            <a:ext cx="598206" cy="316194"/>
          </a:xfrm>
          <a:custGeom>
            <a:avLst/>
            <a:gdLst>
              <a:gd name="connsiteX0" fmla="*/ 0 w 598206"/>
              <a:gd name="connsiteY0" fmla="*/ 0 h 316194"/>
              <a:gd name="connsiteX1" fmla="*/ 205099 w 598206"/>
              <a:gd name="connsiteY1" fmla="*/ 273465 h 316194"/>
              <a:gd name="connsiteX2" fmla="*/ 376015 w 598206"/>
              <a:gd name="connsiteY2" fmla="*/ 256374 h 316194"/>
              <a:gd name="connsiteX3" fmla="*/ 555477 w 598206"/>
              <a:gd name="connsiteY3" fmla="*/ 94004 h 316194"/>
              <a:gd name="connsiteX4" fmla="*/ 598206 w 598206"/>
              <a:gd name="connsiteY4" fmla="*/ 8546 h 31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206" h="316194">
                <a:moveTo>
                  <a:pt x="0" y="0"/>
                </a:moveTo>
                <a:cubicBezTo>
                  <a:pt x="71215" y="115368"/>
                  <a:pt x="142430" y="230736"/>
                  <a:pt x="205099" y="273465"/>
                </a:cubicBezTo>
                <a:cubicBezTo>
                  <a:pt x="267768" y="316194"/>
                  <a:pt x="317619" y="286284"/>
                  <a:pt x="376015" y="256374"/>
                </a:cubicBezTo>
                <a:cubicBezTo>
                  <a:pt x="434411" y="226464"/>
                  <a:pt x="518445" y="135309"/>
                  <a:pt x="555477" y="94004"/>
                </a:cubicBezTo>
                <a:cubicBezTo>
                  <a:pt x="592509" y="52699"/>
                  <a:pt x="595357" y="30622"/>
                  <a:pt x="598206" y="8546"/>
                </a:cubicBezTo>
              </a:path>
            </a:pathLst>
          </a:cu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67200" y="2590800"/>
            <a:ext cx="598206" cy="316194"/>
          </a:xfrm>
          <a:custGeom>
            <a:avLst/>
            <a:gdLst>
              <a:gd name="connsiteX0" fmla="*/ 0 w 598206"/>
              <a:gd name="connsiteY0" fmla="*/ 0 h 316194"/>
              <a:gd name="connsiteX1" fmla="*/ 205099 w 598206"/>
              <a:gd name="connsiteY1" fmla="*/ 273465 h 316194"/>
              <a:gd name="connsiteX2" fmla="*/ 376015 w 598206"/>
              <a:gd name="connsiteY2" fmla="*/ 256374 h 316194"/>
              <a:gd name="connsiteX3" fmla="*/ 555477 w 598206"/>
              <a:gd name="connsiteY3" fmla="*/ 94004 h 316194"/>
              <a:gd name="connsiteX4" fmla="*/ 598206 w 598206"/>
              <a:gd name="connsiteY4" fmla="*/ 8546 h 31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206" h="316194">
                <a:moveTo>
                  <a:pt x="0" y="0"/>
                </a:moveTo>
                <a:cubicBezTo>
                  <a:pt x="71215" y="115368"/>
                  <a:pt x="142430" y="230736"/>
                  <a:pt x="205099" y="273465"/>
                </a:cubicBezTo>
                <a:cubicBezTo>
                  <a:pt x="267768" y="316194"/>
                  <a:pt x="317619" y="286284"/>
                  <a:pt x="376015" y="256374"/>
                </a:cubicBezTo>
                <a:cubicBezTo>
                  <a:pt x="434411" y="226464"/>
                  <a:pt x="518445" y="135309"/>
                  <a:pt x="555477" y="94004"/>
                </a:cubicBezTo>
                <a:cubicBezTo>
                  <a:pt x="592509" y="52699"/>
                  <a:pt x="595357" y="30622"/>
                  <a:pt x="598206" y="8546"/>
                </a:cubicBezTo>
              </a:path>
            </a:pathLst>
          </a:cu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4724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</a:t>
            </a:r>
            <a:r>
              <a:rPr lang="en-US" sz="3200" b="1" baseline="-25000" dirty="0" smtClean="0">
                <a:sym typeface="Symbol"/>
              </a:rPr>
              <a:t>THEORY</a:t>
            </a:r>
            <a:endParaRPr lang="en-US" sz="32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352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MOLECULAR SHAPE </a:t>
            </a:r>
            <a:r>
              <a:rPr lang="en-US" sz="3200" b="1" dirty="0" smtClean="0"/>
              <a:t>VSEPR THEORY </a:t>
            </a:r>
            <a:r>
              <a:rPr lang="en-US" sz="3200" b="1" dirty="0" smtClean="0"/>
              <a:t>PREDICTS ?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4724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120</a:t>
            </a:r>
            <a:r>
              <a:rPr lang="en-US" sz="3600" b="1" baseline="30000" dirty="0" smtClean="0"/>
              <a:t>O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4724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120</a:t>
            </a:r>
            <a:r>
              <a:rPr lang="en-US" sz="3600" b="1" baseline="30000" dirty="0" smtClean="0"/>
              <a:t>O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4724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109.5</a:t>
            </a:r>
            <a:r>
              <a:rPr lang="en-US" sz="3600" b="1" baseline="30000" dirty="0" smtClean="0"/>
              <a:t>O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556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</a:t>
            </a:r>
            <a:r>
              <a:rPr lang="en-US" sz="3200" b="1" baseline="30000" dirty="0" smtClean="0">
                <a:sym typeface="Symbol"/>
              </a:rPr>
              <a:t>1</a:t>
            </a:r>
            <a:r>
              <a:rPr lang="en-US" sz="2800" b="1" baseline="-25000" dirty="0" smtClean="0">
                <a:sym typeface="Symbol"/>
              </a:rPr>
              <a:t>experiment</a:t>
            </a:r>
            <a:endParaRPr lang="en-US" sz="2800" b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5562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119.5</a:t>
            </a:r>
            <a:r>
              <a:rPr lang="en-US" sz="3600" b="1" baseline="30000" dirty="0" smtClean="0"/>
              <a:t>O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5486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120</a:t>
            </a:r>
            <a:r>
              <a:rPr lang="en-US" sz="3600" b="1" baseline="30000" dirty="0" smtClean="0"/>
              <a:t>O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41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108.7</a:t>
            </a:r>
            <a:r>
              <a:rPr lang="en-US" sz="3600" b="1" baseline="30000" dirty="0" smtClean="0"/>
              <a:t>O</a:t>
            </a:r>
            <a:endParaRPr lang="en-US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6324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1</a:t>
            </a:r>
            <a:r>
              <a:rPr lang="en-US" b="1" dirty="0" smtClean="0"/>
              <a:t>From NIST</a:t>
            </a:r>
            <a:r>
              <a:rPr lang="en-US" dirty="0" smtClean="0"/>
              <a:t> COMPUTATIONAL COMPARISON DATA BASE (</a:t>
            </a:r>
            <a:r>
              <a:rPr lang="en-US" dirty="0" err="1" smtClean="0"/>
              <a:t>ccDB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7239000" y="1828800"/>
            <a:ext cx="304800" cy="467882"/>
          </a:xfrm>
          <a:custGeom>
            <a:avLst/>
            <a:gdLst>
              <a:gd name="connsiteX0" fmla="*/ 175188 w 175188"/>
              <a:gd name="connsiteY0" fmla="*/ 0 h 544082"/>
              <a:gd name="connsiteX1" fmla="*/ 4273 w 175188"/>
              <a:gd name="connsiteY1" fmla="*/ 145278 h 544082"/>
              <a:gd name="connsiteX2" fmla="*/ 149551 w 175188"/>
              <a:gd name="connsiteY2" fmla="*/ 487110 h 544082"/>
              <a:gd name="connsiteX3" fmla="*/ 141005 w 175188"/>
              <a:gd name="connsiteY3" fmla="*/ 487110 h 54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88" h="544082">
                <a:moveTo>
                  <a:pt x="175188" y="0"/>
                </a:moveTo>
                <a:cubicBezTo>
                  <a:pt x="91867" y="32046"/>
                  <a:pt x="8546" y="64093"/>
                  <a:pt x="4273" y="145278"/>
                </a:cubicBezTo>
                <a:cubicBezTo>
                  <a:pt x="0" y="226463"/>
                  <a:pt x="126762" y="430138"/>
                  <a:pt x="149551" y="487110"/>
                </a:cubicBezTo>
                <a:cubicBezTo>
                  <a:pt x="172340" y="544082"/>
                  <a:pt x="156672" y="515596"/>
                  <a:pt x="141005" y="487110"/>
                </a:cubicBezTo>
              </a:path>
            </a:pathLst>
          </a:custGeom>
          <a:ln w="603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6858000" y="1371600"/>
          <a:ext cx="1570037" cy="1692275"/>
        </p:xfrm>
        <a:graphic>
          <a:graphicData uri="http://schemas.openxmlformats.org/presentationml/2006/ole">
            <p:oleObj spid="_x0000_s68613" name="ChemSketch" r:id="rId6" imgW="1569600" imgH="1691640" progId="ACD.ChemSketch.20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905000" y="25908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Symbol"/>
              </a:rPr>
              <a:t>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524000"/>
            <a:ext cx="12192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model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8" grpId="0"/>
      <p:bldP spid="22" grpId="0"/>
      <p:bldP spid="24" grpId="0"/>
      <p:bldP spid="25" grpId="0"/>
      <p:bldP spid="26" grpId="0"/>
      <p:bldP spid="27" grpId="0" animBg="1"/>
      <p:bldP spid="30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Summary of Lewis Model successes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7924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Provides simple process leading to sensible predictions of electronic distributions  in most </a:t>
            </a:r>
          </a:p>
          <a:p>
            <a:r>
              <a:rPr lang="en-US" sz="2800" b="1" dirty="0" smtClean="0"/>
              <a:t>compounds in both ground and excited states </a:t>
            </a:r>
            <a:r>
              <a:rPr lang="en-US" sz="2800" b="1" dirty="0" smtClean="0">
                <a:solidFill>
                  <a:srgbClr val="FF0000"/>
                </a:solidFill>
              </a:rPr>
              <a:t>(Extended Lewis rules)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Lewis structures lead to simple and accurate predictions of molecular shapes </a:t>
            </a:r>
            <a:r>
              <a:rPr lang="en-US" sz="2800" b="1" dirty="0" smtClean="0">
                <a:solidFill>
                  <a:srgbClr val="FF0000"/>
                </a:solidFill>
              </a:rPr>
              <a:t>(VSEPR</a:t>
            </a:r>
            <a:r>
              <a:rPr lang="en-US" sz="2800" b="1" dirty="0" smtClean="0"/>
              <a:t>)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Lewis predictions of electronic distributions provide simple way to predict chemical interaction and relative stabilities, and provides basis for general acid-base model of reactivity. Organic Chemistry implicitly assumes Lewis model as foundation.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“I rock.”</a:t>
            </a:r>
            <a:endParaRPr lang="en-US" sz="7200" dirty="0"/>
          </a:p>
        </p:txBody>
      </p:sp>
      <p:pic>
        <p:nvPicPr>
          <p:cNvPr id="49158" name="Picture 6" descr="http://icanhasscience.com/wp-content/uploads/2011/04/Gilbert-Lewis-e130309629682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9937" y="1295400"/>
            <a:ext cx="4804063" cy="4782328"/>
          </a:xfrm>
          <a:prstGeom prst="rect">
            <a:avLst/>
          </a:prstGeom>
          <a:noFill/>
        </p:spPr>
      </p:pic>
      <p:pic>
        <p:nvPicPr>
          <p:cNvPr id="49160" name="Picture 8" descr="https://encrypted-tbn2.gstatic.com/images?q=tbn:ANd9GcS67dkcD4yQce1Dqlg3-_jsslwK9AOb5CWVpre3jsij9yutSCw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676400"/>
            <a:ext cx="4252014" cy="3733800"/>
          </a:xfrm>
          <a:prstGeom prst="rect">
            <a:avLst/>
          </a:prstGeom>
          <a:noFill/>
        </p:spPr>
      </p:pic>
      <p:pic>
        <p:nvPicPr>
          <p:cNvPr id="49164" name="Picture 12" descr="http://images.fineartamerica.com/images-medium-large/american-flag-superman-shield-bill-canno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724400"/>
            <a:ext cx="2378529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" y="5105400"/>
            <a:ext cx="34290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Am</a:t>
            </a:r>
            <a:r>
              <a:rPr lang="en-US" sz="3200" b="1" dirty="0" smtClean="0">
                <a:solidFill>
                  <a:schemeClr val="bg1"/>
                </a:solidFill>
              </a:rPr>
              <a:t>er</a:t>
            </a:r>
            <a:r>
              <a:rPr lang="en-US" sz="3200" b="1" dirty="0" smtClean="0">
                <a:solidFill>
                  <a:srgbClr val="0070C0"/>
                </a:solidFill>
              </a:rPr>
              <a:t>ica</a:t>
            </a:r>
            <a:r>
              <a:rPr lang="en-US" sz="3200" b="1" dirty="0" smtClean="0"/>
              <a:t> is  now  land of chemistry’s  mega super star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81000" y="3810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SOME ISSUES WITH THE LEWIS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OCTET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MODEL  </a:t>
            </a:r>
            <a:r>
              <a:rPr lang="en-US" sz="2800" b="1" kern="0" baseline="0" dirty="0" smtClean="0">
                <a:latin typeface="+mj-lt"/>
                <a:ea typeface="+mj-ea"/>
                <a:cs typeface="+mj-cs"/>
              </a:rPr>
              <a:t>(the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kern="0" baseline="0" dirty="0" smtClean="0">
                <a:latin typeface="+mj-lt"/>
                <a:ea typeface="+mj-ea"/>
                <a:cs typeface="+mj-cs"/>
              </a:rPr>
              <a:t>nitpicking starts…)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8686800" cy="13388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.  </a:t>
            </a:r>
            <a:r>
              <a:rPr lang="en-US" sz="2700" b="1" dirty="0" smtClean="0">
                <a:solidFill>
                  <a:srgbClr val="FF0000"/>
                </a:solidFill>
              </a:rPr>
              <a:t>How does octet model account for the observed reactivity trend of ethane vs. </a:t>
            </a:r>
            <a:r>
              <a:rPr lang="en-US" sz="2700" b="1" dirty="0" err="1" smtClean="0">
                <a:solidFill>
                  <a:srgbClr val="FF0000"/>
                </a:solidFill>
              </a:rPr>
              <a:t>ethene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vs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ethyne</a:t>
            </a:r>
            <a:r>
              <a:rPr lang="en-US" sz="2700" b="1" dirty="0" smtClean="0">
                <a:solidFill>
                  <a:srgbClr val="FF0000"/>
                </a:solidFill>
              </a:rPr>
              <a:t> with halogens and ozone ?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962400"/>
            <a:ext cx="8458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700" b="1" dirty="0" smtClean="0">
                <a:solidFill>
                  <a:srgbClr val="FF0000"/>
                </a:solidFill>
              </a:rPr>
              <a:t>3.	 How can you get all those electrons between carbons in double and triple bonds ? Don’t they repel ?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1371600"/>
            <a:ext cx="8915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700" b="1" dirty="0" smtClean="0">
                <a:solidFill>
                  <a:srgbClr val="FF0000"/>
                </a:solidFill>
              </a:rPr>
              <a:t>How come the bond shapes in molecules look so</a:t>
            </a:r>
          </a:p>
          <a:p>
            <a:pPr marL="457200" indent="-457200"/>
            <a:r>
              <a:rPr lang="en-US" sz="2700" b="1" dirty="0" smtClean="0">
                <a:solidFill>
                  <a:srgbClr val="FF0000"/>
                </a:solidFill>
              </a:rPr>
              <a:t>      little like the original atomic </a:t>
            </a:r>
            <a:r>
              <a:rPr lang="en-US" sz="2700" b="1" dirty="0" err="1" smtClean="0">
                <a:solidFill>
                  <a:srgbClr val="FF0000"/>
                </a:solidFill>
              </a:rPr>
              <a:t>orbitals</a:t>
            </a:r>
            <a:r>
              <a:rPr lang="en-US" sz="2700" b="1" dirty="0" smtClean="0">
                <a:solidFill>
                  <a:srgbClr val="FF0000"/>
                </a:solidFill>
              </a:rPr>
              <a:t> ????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encrypted-tbn3.gstatic.com/images?q=tbn:ANd9GcTysj16FONe3nSOqZWhdeZXiooKOtvWiIcXKFFK1JVvNHFoTyU9z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62200"/>
            <a:ext cx="283845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LEWIS MODEL HAS  INCONSISTENCIES</a:t>
            </a:r>
          </a:p>
          <a:p>
            <a:r>
              <a:rPr lang="en-US" sz="4000" b="1" dirty="0" smtClean="0"/>
              <a:t>WHICH HE DOESN’T BOTHER TO ADDRESS </a:t>
            </a:r>
            <a:endParaRPr lang="en-US" sz="4000" b="1" dirty="0"/>
          </a:p>
        </p:txBody>
      </p:sp>
      <p:sp>
        <p:nvSpPr>
          <p:cNvPr id="5" name="Freeform 4"/>
          <p:cNvSpPr/>
          <p:nvPr/>
        </p:nvSpPr>
        <p:spPr>
          <a:xfrm>
            <a:off x="2209800" y="1295400"/>
            <a:ext cx="3124200" cy="1329864"/>
          </a:xfrm>
          <a:custGeom>
            <a:avLst/>
            <a:gdLst>
              <a:gd name="connsiteX0" fmla="*/ 932580 w 2718687"/>
              <a:gd name="connsiteY0" fmla="*/ 1102408 h 1177464"/>
              <a:gd name="connsiteX1" fmla="*/ 924035 w 2718687"/>
              <a:gd name="connsiteY1" fmla="*/ 1076770 h 1177464"/>
              <a:gd name="connsiteX2" fmla="*/ 889851 w 2718687"/>
              <a:gd name="connsiteY2" fmla="*/ 1025496 h 1177464"/>
              <a:gd name="connsiteX3" fmla="*/ 864214 w 2718687"/>
              <a:gd name="connsiteY3" fmla="*/ 974221 h 1177464"/>
              <a:gd name="connsiteX4" fmla="*/ 855668 w 2718687"/>
              <a:gd name="connsiteY4" fmla="*/ 948583 h 1177464"/>
              <a:gd name="connsiteX5" fmla="*/ 830031 w 2718687"/>
              <a:gd name="connsiteY5" fmla="*/ 940038 h 1177464"/>
              <a:gd name="connsiteX6" fmla="*/ 812939 w 2718687"/>
              <a:gd name="connsiteY6" fmla="*/ 914400 h 1177464"/>
              <a:gd name="connsiteX7" fmla="*/ 770210 w 2718687"/>
              <a:gd name="connsiteY7" fmla="*/ 905854 h 1177464"/>
              <a:gd name="connsiteX8" fmla="*/ 736027 w 2718687"/>
              <a:gd name="connsiteY8" fmla="*/ 888763 h 1177464"/>
              <a:gd name="connsiteX9" fmla="*/ 718936 w 2718687"/>
              <a:gd name="connsiteY9" fmla="*/ 863125 h 1177464"/>
              <a:gd name="connsiteX10" fmla="*/ 659115 w 2718687"/>
              <a:gd name="connsiteY10" fmla="*/ 837488 h 1177464"/>
              <a:gd name="connsiteX11" fmla="*/ 633478 w 2718687"/>
              <a:gd name="connsiteY11" fmla="*/ 820396 h 1177464"/>
              <a:gd name="connsiteX12" fmla="*/ 607840 w 2718687"/>
              <a:gd name="connsiteY12" fmla="*/ 811851 h 1177464"/>
              <a:gd name="connsiteX13" fmla="*/ 573657 w 2718687"/>
              <a:gd name="connsiteY13" fmla="*/ 794759 h 1177464"/>
              <a:gd name="connsiteX14" fmla="*/ 522382 w 2718687"/>
              <a:gd name="connsiteY14" fmla="*/ 786213 h 1177464"/>
              <a:gd name="connsiteX15" fmla="*/ 471108 w 2718687"/>
              <a:gd name="connsiteY15" fmla="*/ 769122 h 1177464"/>
              <a:gd name="connsiteX16" fmla="*/ 445470 w 2718687"/>
              <a:gd name="connsiteY16" fmla="*/ 760576 h 1177464"/>
              <a:gd name="connsiteX17" fmla="*/ 325829 w 2718687"/>
              <a:gd name="connsiteY17" fmla="*/ 743484 h 1177464"/>
              <a:gd name="connsiteX18" fmla="*/ 291646 w 2718687"/>
              <a:gd name="connsiteY18" fmla="*/ 734939 h 1177464"/>
              <a:gd name="connsiteX19" fmla="*/ 257463 w 2718687"/>
              <a:gd name="connsiteY19" fmla="*/ 709301 h 1177464"/>
              <a:gd name="connsiteX20" fmla="*/ 240371 w 2718687"/>
              <a:gd name="connsiteY20" fmla="*/ 683664 h 1177464"/>
              <a:gd name="connsiteX21" fmla="*/ 206188 w 2718687"/>
              <a:gd name="connsiteY21" fmla="*/ 666572 h 1177464"/>
              <a:gd name="connsiteX22" fmla="*/ 180551 w 2718687"/>
              <a:gd name="connsiteY22" fmla="*/ 640935 h 1177464"/>
              <a:gd name="connsiteX23" fmla="*/ 146367 w 2718687"/>
              <a:gd name="connsiteY23" fmla="*/ 615297 h 1177464"/>
              <a:gd name="connsiteX24" fmla="*/ 103638 w 2718687"/>
              <a:gd name="connsiteY24" fmla="*/ 555477 h 1177464"/>
              <a:gd name="connsiteX25" fmla="*/ 78001 w 2718687"/>
              <a:gd name="connsiteY25" fmla="*/ 529839 h 1177464"/>
              <a:gd name="connsiteX26" fmla="*/ 43818 w 2718687"/>
              <a:gd name="connsiteY26" fmla="*/ 478565 h 1177464"/>
              <a:gd name="connsiteX27" fmla="*/ 26726 w 2718687"/>
              <a:gd name="connsiteY27" fmla="*/ 444382 h 1177464"/>
              <a:gd name="connsiteX28" fmla="*/ 18180 w 2718687"/>
              <a:gd name="connsiteY28" fmla="*/ 247828 h 1177464"/>
              <a:gd name="connsiteX29" fmla="*/ 60909 w 2718687"/>
              <a:gd name="connsiteY29" fmla="*/ 188008 h 1177464"/>
              <a:gd name="connsiteX30" fmla="*/ 78001 w 2718687"/>
              <a:gd name="connsiteY30" fmla="*/ 153824 h 1177464"/>
              <a:gd name="connsiteX31" fmla="*/ 129276 w 2718687"/>
              <a:gd name="connsiteY31" fmla="*/ 119641 h 1177464"/>
              <a:gd name="connsiteX32" fmla="*/ 154913 w 2718687"/>
              <a:gd name="connsiteY32" fmla="*/ 102550 h 1177464"/>
              <a:gd name="connsiteX33" fmla="*/ 180551 w 2718687"/>
              <a:gd name="connsiteY33" fmla="*/ 85458 h 1177464"/>
              <a:gd name="connsiteX34" fmla="*/ 214734 w 2718687"/>
              <a:gd name="connsiteY34" fmla="*/ 68367 h 1177464"/>
              <a:gd name="connsiteX35" fmla="*/ 240371 w 2718687"/>
              <a:gd name="connsiteY35" fmla="*/ 51275 h 1177464"/>
              <a:gd name="connsiteX36" fmla="*/ 360012 w 2718687"/>
              <a:gd name="connsiteY36" fmla="*/ 34183 h 1177464"/>
              <a:gd name="connsiteX37" fmla="*/ 402741 w 2718687"/>
              <a:gd name="connsiteY37" fmla="*/ 17092 h 1177464"/>
              <a:gd name="connsiteX38" fmla="*/ 479653 w 2718687"/>
              <a:gd name="connsiteY38" fmla="*/ 8546 h 1177464"/>
              <a:gd name="connsiteX39" fmla="*/ 530928 w 2718687"/>
              <a:gd name="connsiteY39" fmla="*/ 0 h 1177464"/>
              <a:gd name="connsiteX40" fmla="*/ 941126 w 2718687"/>
              <a:gd name="connsiteY40" fmla="*/ 8546 h 1177464"/>
              <a:gd name="connsiteX41" fmla="*/ 1009493 w 2718687"/>
              <a:gd name="connsiteY41" fmla="*/ 17092 h 1177464"/>
              <a:gd name="connsiteX42" fmla="*/ 1086405 w 2718687"/>
              <a:gd name="connsiteY42" fmla="*/ 25638 h 1177464"/>
              <a:gd name="connsiteX43" fmla="*/ 1163317 w 2718687"/>
              <a:gd name="connsiteY43" fmla="*/ 42729 h 1177464"/>
              <a:gd name="connsiteX44" fmla="*/ 1308595 w 2718687"/>
              <a:gd name="connsiteY44" fmla="*/ 68367 h 1177464"/>
              <a:gd name="connsiteX45" fmla="*/ 1368416 w 2718687"/>
              <a:gd name="connsiteY45" fmla="*/ 76912 h 1177464"/>
              <a:gd name="connsiteX46" fmla="*/ 1411145 w 2718687"/>
              <a:gd name="connsiteY46" fmla="*/ 85458 h 1177464"/>
              <a:gd name="connsiteX47" fmla="*/ 1445328 w 2718687"/>
              <a:gd name="connsiteY47" fmla="*/ 94004 h 1177464"/>
              <a:gd name="connsiteX48" fmla="*/ 1530786 w 2718687"/>
              <a:gd name="connsiteY48" fmla="*/ 102550 h 1177464"/>
              <a:gd name="connsiteX49" fmla="*/ 1573515 w 2718687"/>
              <a:gd name="connsiteY49" fmla="*/ 111096 h 1177464"/>
              <a:gd name="connsiteX50" fmla="*/ 1658973 w 2718687"/>
              <a:gd name="connsiteY50" fmla="*/ 119641 h 1177464"/>
              <a:gd name="connsiteX51" fmla="*/ 1752977 w 2718687"/>
              <a:gd name="connsiteY51" fmla="*/ 136733 h 1177464"/>
              <a:gd name="connsiteX52" fmla="*/ 1821343 w 2718687"/>
              <a:gd name="connsiteY52" fmla="*/ 145279 h 1177464"/>
              <a:gd name="connsiteX53" fmla="*/ 1881164 w 2718687"/>
              <a:gd name="connsiteY53" fmla="*/ 153824 h 1177464"/>
              <a:gd name="connsiteX54" fmla="*/ 1915347 w 2718687"/>
              <a:gd name="connsiteY54" fmla="*/ 170916 h 1177464"/>
              <a:gd name="connsiteX55" fmla="*/ 1949530 w 2718687"/>
              <a:gd name="connsiteY55" fmla="*/ 179462 h 1177464"/>
              <a:gd name="connsiteX56" fmla="*/ 1975167 w 2718687"/>
              <a:gd name="connsiteY56" fmla="*/ 188008 h 1177464"/>
              <a:gd name="connsiteX57" fmla="*/ 2034988 w 2718687"/>
              <a:gd name="connsiteY57" fmla="*/ 205099 h 1177464"/>
              <a:gd name="connsiteX58" fmla="*/ 2086263 w 2718687"/>
              <a:gd name="connsiteY58" fmla="*/ 222191 h 1177464"/>
              <a:gd name="connsiteX59" fmla="*/ 2120446 w 2718687"/>
              <a:gd name="connsiteY59" fmla="*/ 239282 h 1177464"/>
              <a:gd name="connsiteX60" fmla="*/ 2240087 w 2718687"/>
              <a:gd name="connsiteY60" fmla="*/ 247828 h 1177464"/>
              <a:gd name="connsiteX61" fmla="*/ 2351182 w 2718687"/>
              <a:gd name="connsiteY61" fmla="*/ 273466 h 1177464"/>
              <a:gd name="connsiteX62" fmla="*/ 2411003 w 2718687"/>
              <a:gd name="connsiteY62" fmla="*/ 290557 h 1177464"/>
              <a:gd name="connsiteX63" fmla="*/ 2462278 w 2718687"/>
              <a:gd name="connsiteY63" fmla="*/ 307649 h 1177464"/>
              <a:gd name="connsiteX64" fmla="*/ 2487915 w 2718687"/>
              <a:gd name="connsiteY64" fmla="*/ 316195 h 1177464"/>
              <a:gd name="connsiteX65" fmla="*/ 2513552 w 2718687"/>
              <a:gd name="connsiteY65" fmla="*/ 341832 h 1177464"/>
              <a:gd name="connsiteX66" fmla="*/ 2556281 w 2718687"/>
              <a:gd name="connsiteY66" fmla="*/ 367469 h 1177464"/>
              <a:gd name="connsiteX67" fmla="*/ 2616102 w 2718687"/>
              <a:gd name="connsiteY67" fmla="*/ 435836 h 1177464"/>
              <a:gd name="connsiteX68" fmla="*/ 2650285 w 2718687"/>
              <a:gd name="connsiteY68" fmla="*/ 495656 h 1177464"/>
              <a:gd name="connsiteX69" fmla="*/ 2658831 w 2718687"/>
              <a:gd name="connsiteY69" fmla="*/ 521294 h 1177464"/>
              <a:gd name="connsiteX70" fmla="*/ 2693014 w 2718687"/>
              <a:gd name="connsiteY70" fmla="*/ 598206 h 1177464"/>
              <a:gd name="connsiteX71" fmla="*/ 2710106 w 2718687"/>
              <a:gd name="connsiteY71" fmla="*/ 683664 h 1177464"/>
              <a:gd name="connsiteX72" fmla="*/ 2684468 w 2718687"/>
              <a:gd name="connsiteY72" fmla="*/ 777667 h 1177464"/>
              <a:gd name="connsiteX73" fmla="*/ 2675922 w 2718687"/>
              <a:gd name="connsiteY73" fmla="*/ 811851 h 1177464"/>
              <a:gd name="connsiteX74" fmla="*/ 2650285 w 2718687"/>
              <a:gd name="connsiteY74" fmla="*/ 820396 h 1177464"/>
              <a:gd name="connsiteX75" fmla="*/ 2556281 w 2718687"/>
              <a:gd name="connsiteY75" fmla="*/ 888763 h 1177464"/>
              <a:gd name="connsiteX76" fmla="*/ 2522098 w 2718687"/>
              <a:gd name="connsiteY76" fmla="*/ 905854 h 1177464"/>
              <a:gd name="connsiteX77" fmla="*/ 2436640 w 2718687"/>
              <a:gd name="connsiteY77" fmla="*/ 897309 h 1177464"/>
              <a:gd name="connsiteX78" fmla="*/ 2402457 w 2718687"/>
              <a:gd name="connsiteY78" fmla="*/ 880217 h 1177464"/>
              <a:gd name="connsiteX79" fmla="*/ 2351182 w 2718687"/>
              <a:gd name="connsiteY79" fmla="*/ 863125 h 1177464"/>
              <a:gd name="connsiteX80" fmla="*/ 2291362 w 2718687"/>
              <a:gd name="connsiteY80" fmla="*/ 846034 h 1177464"/>
              <a:gd name="connsiteX81" fmla="*/ 2265724 w 2718687"/>
              <a:gd name="connsiteY81" fmla="*/ 828942 h 1177464"/>
              <a:gd name="connsiteX82" fmla="*/ 2222995 w 2718687"/>
              <a:gd name="connsiteY82" fmla="*/ 820396 h 1177464"/>
              <a:gd name="connsiteX83" fmla="*/ 2188812 w 2718687"/>
              <a:gd name="connsiteY83" fmla="*/ 811851 h 1177464"/>
              <a:gd name="connsiteX84" fmla="*/ 2111900 w 2718687"/>
              <a:gd name="connsiteY84" fmla="*/ 794759 h 1177464"/>
              <a:gd name="connsiteX85" fmla="*/ 2086263 w 2718687"/>
              <a:gd name="connsiteY85" fmla="*/ 786213 h 1177464"/>
              <a:gd name="connsiteX86" fmla="*/ 2043534 w 2718687"/>
              <a:gd name="connsiteY86" fmla="*/ 769122 h 1177464"/>
              <a:gd name="connsiteX87" fmla="*/ 1983713 w 2718687"/>
              <a:gd name="connsiteY87" fmla="*/ 760576 h 1177464"/>
              <a:gd name="connsiteX88" fmla="*/ 1949530 w 2718687"/>
              <a:gd name="connsiteY88" fmla="*/ 752030 h 1177464"/>
              <a:gd name="connsiteX89" fmla="*/ 1898255 w 2718687"/>
              <a:gd name="connsiteY89" fmla="*/ 734939 h 1177464"/>
              <a:gd name="connsiteX90" fmla="*/ 1812797 w 2718687"/>
              <a:gd name="connsiteY90" fmla="*/ 726393 h 1177464"/>
              <a:gd name="connsiteX91" fmla="*/ 1787160 w 2718687"/>
              <a:gd name="connsiteY91" fmla="*/ 717847 h 1177464"/>
              <a:gd name="connsiteX92" fmla="*/ 1394053 w 2718687"/>
              <a:gd name="connsiteY92" fmla="*/ 734939 h 1177464"/>
              <a:gd name="connsiteX93" fmla="*/ 1368416 w 2718687"/>
              <a:gd name="connsiteY93" fmla="*/ 752030 h 1177464"/>
              <a:gd name="connsiteX94" fmla="*/ 1342779 w 2718687"/>
              <a:gd name="connsiteY94" fmla="*/ 760576 h 1177464"/>
              <a:gd name="connsiteX95" fmla="*/ 1291504 w 2718687"/>
              <a:gd name="connsiteY95" fmla="*/ 794759 h 1177464"/>
              <a:gd name="connsiteX96" fmla="*/ 1248775 w 2718687"/>
              <a:gd name="connsiteY96" fmla="*/ 828942 h 1177464"/>
              <a:gd name="connsiteX97" fmla="*/ 1197500 w 2718687"/>
              <a:gd name="connsiteY97" fmla="*/ 863125 h 1177464"/>
              <a:gd name="connsiteX98" fmla="*/ 1163317 w 2718687"/>
              <a:gd name="connsiteY98" fmla="*/ 880217 h 1177464"/>
              <a:gd name="connsiteX99" fmla="*/ 1112042 w 2718687"/>
              <a:gd name="connsiteY99" fmla="*/ 922946 h 1177464"/>
              <a:gd name="connsiteX100" fmla="*/ 1086405 w 2718687"/>
              <a:gd name="connsiteY100" fmla="*/ 940038 h 1177464"/>
              <a:gd name="connsiteX101" fmla="*/ 992401 w 2718687"/>
              <a:gd name="connsiteY101" fmla="*/ 1051133 h 1177464"/>
              <a:gd name="connsiteX102" fmla="*/ 983855 w 2718687"/>
              <a:gd name="connsiteY102" fmla="*/ 1076770 h 1177464"/>
              <a:gd name="connsiteX103" fmla="*/ 958218 w 2718687"/>
              <a:gd name="connsiteY103" fmla="*/ 1093862 h 1177464"/>
              <a:gd name="connsiteX104" fmla="*/ 932580 w 2718687"/>
              <a:gd name="connsiteY104" fmla="*/ 1119499 h 1177464"/>
              <a:gd name="connsiteX105" fmla="*/ 906943 w 2718687"/>
              <a:gd name="connsiteY105" fmla="*/ 1153682 h 117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718687" h="1177464">
                <a:moveTo>
                  <a:pt x="932580" y="1102408"/>
                </a:moveTo>
                <a:cubicBezTo>
                  <a:pt x="929732" y="1093862"/>
                  <a:pt x="928410" y="1084645"/>
                  <a:pt x="924035" y="1076770"/>
                </a:cubicBezTo>
                <a:cubicBezTo>
                  <a:pt x="914059" y="1058814"/>
                  <a:pt x="889851" y="1025496"/>
                  <a:pt x="889851" y="1025496"/>
                </a:cubicBezTo>
                <a:cubicBezTo>
                  <a:pt x="868375" y="961061"/>
                  <a:pt x="897344" y="1040479"/>
                  <a:pt x="864214" y="974221"/>
                </a:cubicBezTo>
                <a:cubicBezTo>
                  <a:pt x="860185" y="966164"/>
                  <a:pt x="862038" y="954953"/>
                  <a:pt x="855668" y="948583"/>
                </a:cubicBezTo>
                <a:cubicBezTo>
                  <a:pt x="849298" y="942213"/>
                  <a:pt x="838577" y="942886"/>
                  <a:pt x="830031" y="940038"/>
                </a:cubicBezTo>
                <a:cubicBezTo>
                  <a:pt x="824334" y="931492"/>
                  <a:pt x="821857" y="919496"/>
                  <a:pt x="812939" y="914400"/>
                </a:cubicBezTo>
                <a:cubicBezTo>
                  <a:pt x="800328" y="907193"/>
                  <a:pt x="783990" y="910447"/>
                  <a:pt x="770210" y="905854"/>
                </a:cubicBezTo>
                <a:cubicBezTo>
                  <a:pt x="758125" y="901826"/>
                  <a:pt x="747421" y="894460"/>
                  <a:pt x="736027" y="888763"/>
                </a:cubicBezTo>
                <a:cubicBezTo>
                  <a:pt x="730330" y="880217"/>
                  <a:pt x="726826" y="869700"/>
                  <a:pt x="718936" y="863125"/>
                </a:cubicBezTo>
                <a:cubicBezTo>
                  <a:pt x="692265" y="840899"/>
                  <a:pt x="685828" y="850845"/>
                  <a:pt x="659115" y="837488"/>
                </a:cubicBezTo>
                <a:cubicBezTo>
                  <a:pt x="649929" y="832895"/>
                  <a:pt x="642664" y="824989"/>
                  <a:pt x="633478" y="820396"/>
                </a:cubicBezTo>
                <a:cubicBezTo>
                  <a:pt x="625421" y="816367"/>
                  <a:pt x="616120" y="815399"/>
                  <a:pt x="607840" y="811851"/>
                </a:cubicBezTo>
                <a:cubicBezTo>
                  <a:pt x="596131" y="806833"/>
                  <a:pt x="585859" y="798420"/>
                  <a:pt x="573657" y="794759"/>
                </a:cubicBezTo>
                <a:cubicBezTo>
                  <a:pt x="557060" y="789780"/>
                  <a:pt x="539474" y="789062"/>
                  <a:pt x="522382" y="786213"/>
                </a:cubicBezTo>
                <a:lnTo>
                  <a:pt x="471108" y="769122"/>
                </a:lnTo>
                <a:cubicBezTo>
                  <a:pt x="462562" y="766273"/>
                  <a:pt x="454409" y="761693"/>
                  <a:pt x="445470" y="760576"/>
                </a:cubicBezTo>
                <a:cubicBezTo>
                  <a:pt x="403452" y="755324"/>
                  <a:pt x="366906" y="751699"/>
                  <a:pt x="325829" y="743484"/>
                </a:cubicBezTo>
                <a:cubicBezTo>
                  <a:pt x="314312" y="741181"/>
                  <a:pt x="303040" y="737787"/>
                  <a:pt x="291646" y="734939"/>
                </a:cubicBezTo>
                <a:cubicBezTo>
                  <a:pt x="280252" y="726393"/>
                  <a:pt x="267534" y="719372"/>
                  <a:pt x="257463" y="709301"/>
                </a:cubicBezTo>
                <a:cubicBezTo>
                  <a:pt x="250200" y="702038"/>
                  <a:pt x="248261" y="690239"/>
                  <a:pt x="240371" y="683664"/>
                </a:cubicBezTo>
                <a:cubicBezTo>
                  <a:pt x="230584" y="675509"/>
                  <a:pt x="216554" y="673977"/>
                  <a:pt x="206188" y="666572"/>
                </a:cubicBezTo>
                <a:cubicBezTo>
                  <a:pt x="196354" y="659547"/>
                  <a:pt x="189727" y="648800"/>
                  <a:pt x="180551" y="640935"/>
                </a:cubicBezTo>
                <a:cubicBezTo>
                  <a:pt x="169737" y="631666"/>
                  <a:pt x="156439" y="625369"/>
                  <a:pt x="146367" y="615297"/>
                </a:cubicBezTo>
                <a:cubicBezTo>
                  <a:pt x="115592" y="584522"/>
                  <a:pt x="127892" y="584582"/>
                  <a:pt x="103638" y="555477"/>
                </a:cubicBezTo>
                <a:cubicBezTo>
                  <a:pt x="95901" y="546193"/>
                  <a:pt x="86547" y="538385"/>
                  <a:pt x="78001" y="529839"/>
                </a:cubicBezTo>
                <a:cubicBezTo>
                  <a:pt x="59669" y="474845"/>
                  <a:pt x="83826" y="534576"/>
                  <a:pt x="43818" y="478565"/>
                </a:cubicBezTo>
                <a:cubicBezTo>
                  <a:pt x="36413" y="468199"/>
                  <a:pt x="32423" y="455776"/>
                  <a:pt x="26726" y="444382"/>
                </a:cubicBezTo>
                <a:cubicBezTo>
                  <a:pt x="8145" y="351473"/>
                  <a:pt x="0" y="350851"/>
                  <a:pt x="18180" y="247828"/>
                </a:cubicBezTo>
                <a:cubicBezTo>
                  <a:pt x="24767" y="210501"/>
                  <a:pt x="41357" y="215381"/>
                  <a:pt x="60909" y="188008"/>
                </a:cubicBezTo>
                <a:cubicBezTo>
                  <a:pt x="68314" y="177641"/>
                  <a:pt x="68993" y="162832"/>
                  <a:pt x="78001" y="153824"/>
                </a:cubicBezTo>
                <a:cubicBezTo>
                  <a:pt x="92526" y="139299"/>
                  <a:pt x="112184" y="131035"/>
                  <a:pt x="129276" y="119641"/>
                </a:cubicBezTo>
                <a:lnTo>
                  <a:pt x="154913" y="102550"/>
                </a:lnTo>
                <a:cubicBezTo>
                  <a:pt x="163459" y="96853"/>
                  <a:pt x="171364" y="90051"/>
                  <a:pt x="180551" y="85458"/>
                </a:cubicBezTo>
                <a:cubicBezTo>
                  <a:pt x="191945" y="79761"/>
                  <a:pt x="203673" y="74687"/>
                  <a:pt x="214734" y="68367"/>
                </a:cubicBezTo>
                <a:cubicBezTo>
                  <a:pt x="223651" y="63271"/>
                  <a:pt x="230627" y="54523"/>
                  <a:pt x="240371" y="51275"/>
                </a:cubicBezTo>
                <a:cubicBezTo>
                  <a:pt x="255156" y="46346"/>
                  <a:pt x="352842" y="35079"/>
                  <a:pt x="360012" y="34183"/>
                </a:cubicBezTo>
                <a:cubicBezTo>
                  <a:pt x="374255" y="28486"/>
                  <a:pt x="387741" y="20306"/>
                  <a:pt x="402741" y="17092"/>
                </a:cubicBezTo>
                <a:cubicBezTo>
                  <a:pt x="427964" y="11687"/>
                  <a:pt x="454084" y="11955"/>
                  <a:pt x="479653" y="8546"/>
                </a:cubicBezTo>
                <a:cubicBezTo>
                  <a:pt x="496828" y="6256"/>
                  <a:pt x="513836" y="2849"/>
                  <a:pt x="530928" y="0"/>
                </a:cubicBezTo>
                <a:lnTo>
                  <a:pt x="941126" y="8546"/>
                </a:lnTo>
                <a:cubicBezTo>
                  <a:pt x="964078" y="9366"/>
                  <a:pt x="986684" y="14409"/>
                  <a:pt x="1009493" y="17092"/>
                </a:cubicBezTo>
                <a:lnTo>
                  <a:pt x="1086405" y="25638"/>
                </a:lnTo>
                <a:cubicBezTo>
                  <a:pt x="1131609" y="40705"/>
                  <a:pt x="1097139" y="30696"/>
                  <a:pt x="1163317" y="42729"/>
                </a:cubicBezTo>
                <a:cubicBezTo>
                  <a:pt x="1280343" y="64007"/>
                  <a:pt x="1095532" y="34726"/>
                  <a:pt x="1308595" y="68367"/>
                </a:cubicBezTo>
                <a:cubicBezTo>
                  <a:pt x="1328491" y="71508"/>
                  <a:pt x="1348547" y="73601"/>
                  <a:pt x="1368416" y="76912"/>
                </a:cubicBezTo>
                <a:cubicBezTo>
                  <a:pt x="1382743" y="79300"/>
                  <a:pt x="1396966" y="82307"/>
                  <a:pt x="1411145" y="85458"/>
                </a:cubicBezTo>
                <a:cubicBezTo>
                  <a:pt x="1422610" y="88006"/>
                  <a:pt x="1433701" y="92343"/>
                  <a:pt x="1445328" y="94004"/>
                </a:cubicBezTo>
                <a:cubicBezTo>
                  <a:pt x="1473668" y="98053"/>
                  <a:pt x="1502409" y="98766"/>
                  <a:pt x="1530786" y="102550"/>
                </a:cubicBezTo>
                <a:cubicBezTo>
                  <a:pt x="1545184" y="104470"/>
                  <a:pt x="1559117" y="109176"/>
                  <a:pt x="1573515" y="111096"/>
                </a:cubicBezTo>
                <a:cubicBezTo>
                  <a:pt x="1601892" y="114879"/>
                  <a:pt x="1630566" y="116090"/>
                  <a:pt x="1658973" y="119641"/>
                </a:cubicBezTo>
                <a:cubicBezTo>
                  <a:pt x="1743781" y="130242"/>
                  <a:pt x="1677158" y="125068"/>
                  <a:pt x="1752977" y="136733"/>
                </a:cubicBezTo>
                <a:cubicBezTo>
                  <a:pt x="1775676" y="140225"/>
                  <a:pt x="1798578" y="142244"/>
                  <a:pt x="1821343" y="145279"/>
                </a:cubicBezTo>
                <a:lnTo>
                  <a:pt x="1881164" y="153824"/>
                </a:lnTo>
                <a:cubicBezTo>
                  <a:pt x="1892558" y="159521"/>
                  <a:pt x="1903419" y="166443"/>
                  <a:pt x="1915347" y="170916"/>
                </a:cubicBezTo>
                <a:cubicBezTo>
                  <a:pt x="1926344" y="175040"/>
                  <a:pt x="1938237" y="176235"/>
                  <a:pt x="1949530" y="179462"/>
                </a:cubicBezTo>
                <a:cubicBezTo>
                  <a:pt x="1958191" y="181937"/>
                  <a:pt x="1966539" y="185420"/>
                  <a:pt x="1975167" y="188008"/>
                </a:cubicBezTo>
                <a:cubicBezTo>
                  <a:pt x="1995031" y="193967"/>
                  <a:pt x="2015167" y="199000"/>
                  <a:pt x="2034988" y="205099"/>
                </a:cubicBezTo>
                <a:cubicBezTo>
                  <a:pt x="2052208" y="210397"/>
                  <a:pt x="2069535" y="215500"/>
                  <a:pt x="2086263" y="222191"/>
                </a:cubicBezTo>
                <a:cubicBezTo>
                  <a:pt x="2098091" y="226922"/>
                  <a:pt x="2107880" y="237188"/>
                  <a:pt x="2120446" y="239282"/>
                </a:cubicBezTo>
                <a:cubicBezTo>
                  <a:pt x="2159884" y="245855"/>
                  <a:pt x="2200207" y="244979"/>
                  <a:pt x="2240087" y="247828"/>
                </a:cubicBezTo>
                <a:cubicBezTo>
                  <a:pt x="2310471" y="271290"/>
                  <a:pt x="2273527" y="262372"/>
                  <a:pt x="2351182" y="273466"/>
                </a:cubicBezTo>
                <a:cubicBezTo>
                  <a:pt x="2437411" y="302206"/>
                  <a:pt x="2303609" y="258338"/>
                  <a:pt x="2411003" y="290557"/>
                </a:cubicBezTo>
                <a:cubicBezTo>
                  <a:pt x="2428259" y="295734"/>
                  <a:pt x="2445186" y="301952"/>
                  <a:pt x="2462278" y="307649"/>
                </a:cubicBezTo>
                <a:lnTo>
                  <a:pt x="2487915" y="316195"/>
                </a:lnTo>
                <a:cubicBezTo>
                  <a:pt x="2496461" y="324741"/>
                  <a:pt x="2503884" y="334581"/>
                  <a:pt x="2513552" y="341832"/>
                </a:cubicBezTo>
                <a:cubicBezTo>
                  <a:pt x="2526840" y="351798"/>
                  <a:pt x="2544536" y="355724"/>
                  <a:pt x="2556281" y="367469"/>
                </a:cubicBezTo>
                <a:cubicBezTo>
                  <a:pt x="2655989" y="467176"/>
                  <a:pt x="2543460" y="387406"/>
                  <a:pt x="2616102" y="435836"/>
                </a:cubicBezTo>
                <a:cubicBezTo>
                  <a:pt x="2633265" y="461581"/>
                  <a:pt x="2637275" y="465300"/>
                  <a:pt x="2650285" y="495656"/>
                </a:cubicBezTo>
                <a:cubicBezTo>
                  <a:pt x="2653834" y="503936"/>
                  <a:pt x="2654802" y="513237"/>
                  <a:pt x="2658831" y="521294"/>
                </a:cubicBezTo>
                <a:cubicBezTo>
                  <a:pt x="2682700" y="569032"/>
                  <a:pt x="2678315" y="524714"/>
                  <a:pt x="2693014" y="598206"/>
                </a:cubicBezTo>
                <a:lnTo>
                  <a:pt x="2710106" y="683664"/>
                </a:lnTo>
                <a:cubicBezTo>
                  <a:pt x="2690476" y="840701"/>
                  <a:pt x="2718687" y="697824"/>
                  <a:pt x="2684468" y="777667"/>
                </a:cubicBezTo>
                <a:cubicBezTo>
                  <a:pt x="2679841" y="788463"/>
                  <a:pt x="2683259" y="802679"/>
                  <a:pt x="2675922" y="811851"/>
                </a:cubicBezTo>
                <a:cubicBezTo>
                  <a:pt x="2670295" y="818885"/>
                  <a:pt x="2658831" y="817548"/>
                  <a:pt x="2650285" y="820396"/>
                </a:cubicBezTo>
                <a:cubicBezTo>
                  <a:pt x="2646683" y="823097"/>
                  <a:pt x="2579306" y="875606"/>
                  <a:pt x="2556281" y="888763"/>
                </a:cubicBezTo>
                <a:cubicBezTo>
                  <a:pt x="2545220" y="895083"/>
                  <a:pt x="2533492" y="900157"/>
                  <a:pt x="2522098" y="905854"/>
                </a:cubicBezTo>
                <a:cubicBezTo>
                  <a:pt x="2493612" y="903006"/>
                  <a:pt x="2464633" y="903307"/>
                  <a:pt x="2436640" y="897309"/>
                </a:cubicBezTo>
                <a:cubicBezTo>
                  <a:pt x="2424183" y="894640"/>
                  <a:pt x="2414285" y="884948"/>
                  <a:pt x="2402457" y="880217"/>
                </a:cubicBezTo>
                <a:cubicBezTo>
                  <a:pt x="2385729" y="873526"/>
                  <a:pt x="2368438" y="868302"/>
                  <a:pt x="2351182" y="863125"/>
                </a:cubicBezTo>
                <a:cubicBezTo>
                  <a:pt x="2337485" y="859016"/>
                  <a:pt x="2305727" y="853217"/>
                  <a:pt x="2291362" y="846034"/>
                </a:cubicBezTo>
                <a:cubicBezTo>
                  <a:pt x="2282175" y="841441"/>
                  <a:pt x="2275341" y="832548"/>
                  <a:pt x="2265724" y="828942"/>
                </a:cubicBezTo>
                <a:cubicBezTo>
                  <a:pt x="2252124" y="823842"/>
                  <a:pt x="2237174" y="823547"/>
                  <a:pt x="2222995" y="820396"/>
                </a:cubicBezTo>
                <a:cubicBezTo>
                  <a:pt x="2211530" y="817848"/>
                  <a:pt x="2200277" y="814399"/>
                  <a:pt x="2188812" y="811851"/>
                </a:cubicBezTo>
                <a:cubicBezTo>
                  <a:pt x="2149170" y="803042"/>
                  <a:pt x="2148365" y="805178"/>
                  <a:pt x="2111900" y="794759"/>
                </a:cubicBezTo>
                <a:cubicBezTo>
                  <a:pt x="2103239" y="792284"/>
                  <a:pt x="2094697" y="789376"/>
                  <a:pt x="2086263" y="786213"/>
                </a:cubicBezTo>
                <a:cubicBezTo>
                  <a:pt x="2071900" y="780827"/>
                  <a:pt x="2058416" y="772842"/>
                  <a:pt x="2043534" y="769122"/>
                </a:cubicBezTo>
                <a:cubicBezTo>
                  <a:pt x="2023993" y="764237"/>
                  <a:pt x="2003531" y="764179"/>
                  <a:pt x="1983713" y="760576"/>
                </a:cubicBezTo>
                <a:cubicBezTo>
                  <a:pt x="1972157" y="758475"/>
                  <a:pt x="1960780" y="755405"/>
                  <a:pt x="1949530" y="752030"/>
                </a:cubicBezTo>
                <a:cubicBezTo>
                  <a:pt x="1932274" y="746853"/>
                  <a:pt x="1916182" y="736732"/>
                  <a:pt x="1898255" y="734939"/>
                </a:cubicBezTo>
                <a:lnTo>
                  <a:pt x="1812797" y="726393"/>
                </a:lnTo>
                <a:cubicBezTo>
                  <a:pt x="1804251" y="723544"/>
                  <a:pt x="1796168" y="717847"/>
                  <a:pt x="1787160" y="717847"/>
                </a:cubicBezTo>
                <a:cubicBezTo>
                  <a:pt x="1451796" y="717847"/>
                  <a:pt x="1540873" y="698233"/>
                  <a:pt x="1394053" y="734939"/>
                </a:cubicBezTo>
                <a:cubicBezTo>
                  <a:pt x="1385507" y="740636"/>
                  <a:pt x="1377602" y="747437"/>
                  <a:pt x="1368416" y="752030"/>
                </a:cubicBezTo>
                <a:cubicBezTo>
                  <a:pt x="1360359" y="756058"/>
                  <a:pt x="1350653" y="756201"/>
                  <a:pt x="1342779" y="760576"/>
                </a:cubicBezTo>
                <a:cubicBezTo>
                  <a:pt x="1324822" y="770552"/>
                  <a:pt x="1291504" y="794759"/>
                  <a:pt x="1291504" y="794759"/>
                </a:cubicBezTo>
                <a:cubicBezTo>
                  <a:pt x="1259923" y="842128"/>
                  <a:pt x="1292481" y="804661"/>
                  <a:pt x="1248775" y="828942"/>
                </a:cubicBezTo>
                <a:cubicBezTo>
                  <a:pt x="1230818" y="838918"/>
                  <a:pt x="1215873" y="853938"/>
                  <a:pt x="1197500" y="863125"/>
                </a:cubicBezTo>
                <a:cubicBezTo>
                  <a:pt x="1186106" y="868822"/>
                  <a:pt x="1174378" y="873896"/>
                  <a:pt x="1163317" y="880217"/>
                </a:cubicBezTo>
                <a:cubicBezTo>
                  <a:pt x="1122810" y="903364"/>
                  <a:pt x="1150605" y="890809"/>
                  <a:pt x="1112042" y="922946"/>
                </a:cubicBezTo>
                <a:cubicBezTo>
                  <a:pt x="1104152" y="929521"/>
                  <a:pt x="1094039" y="933167"/>
                  <a:pt x="1086405" y="940038"/>
                </a:cubicBezTo>
                <a:cubicBezTo>
                  <a:pt x="1064455" y="959793"/>
                  <a:pt x="1004059" y="1016159"/>
                  <a:pt x="992401" y="1051133"/>
                </a:cubicBezTo>
                <a:cubicBezTo>
                  <a:pt x="989552" y="1059679"/>
                  <a:pt x="989482" y="1069736"/>
                  <a:pt x="983855" y="1076770"/>
                </a:cubicBezTo>
                <a:cubicBezTo>
                  <a:pt x="977439" y="1084790"/>
                  <a:pt x="966108" y="1087287"/>
                  <a:pt x="958218" y="1093862"/>
                </a:cubicBezTo>
                <a:cubicBezTo>
                  <a:pt x="948934" y="1101599"/>
                  <a:pt x="940317" y="1110215"/>
                  <a:pt x="932580" y="1119499"/>
                </a:cubicBezTo>
                <a:cubicBezTo>
                  <a:pt x="884276" y="1177464"/>
                  <a:pt x="934118" y="1126510"/>
                  <a:pt x="906943" y="1153682"/>
                </a:cubicBez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524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Oh fudge off…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c.artprintimages.com/images/art-print/gary-patterson-now-what_i-G-22-2269-SMPZD00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584065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9906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SO NOW WHAT 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Another </a:t>
            </a:r>
            <a:r>
              <a:rPr lang="en-US" sz="3600" dirty="0" smtClean="0"/>
              <a:t>All- American “</a:t>
            </a:r>
            <a:r>
              <a:rPr lang="en-US" sz="3600" dirty="0" err="1" smtClean="0"/>
              <a:t>Superer</a:t>
            </a:r>
            <a:r>
              <a:rPr lang="en-US" sz="3600" dirty="0" smtClean="0"/>
              <a:t> </a:t>
            </a:r>
            <a:r>
              <a:rPr lang="en-US" sz="3600" dirty="0" err="1" smtClean="0"/>
              <a:t>Duperer</a:t>
            </a:r>
            <a:r>
              <a:rPr lang="en-US" sz="3600" dirty="0" smtClean="0"/>
              <a:t>” Chemistry Star swoops in and fixes everything (for a while)</a:t>
            </a:r>
            <a:endParaRPr lang="en-US" sz="3600" dirty="0"/>
          </a:p>
        </p:txBody>
      </p:sp>
      <p:pic>
        <p:nvPicPr>
          <p:cNvPr id="61444" name="Picture 4" descr="http://izquotes.com/quotes-pictures/quote-facts-are-the-air-of-scientists-without-them-you-can-never-fly-linus-pauling-143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962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458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Pauling’s `Localized’ Valence Bond </a:t>
            </a:r>
            <a:r>
              <a:rPr lang="en-US" sz="3200" b="1" i="1" dirty="0" smtClean="0">
                <a:solidFill>
                  <a:srgbClr val="FF0000"/>
                </a:solidFill>
              </a:rPr>
              <a:t>Hybridization</a:t>
            </a:r>
            <a:r>
              <a:rPr lang="en-US" sz="3200" b="1" dirty="0" smtClean="0"/>
              <a:t> Model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524000"/>
            <a:ext cx="51816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See text: pages 205-218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Lewis isn’t `wrong’….he just hasn’t :</a:t>
            </a:r>
          </a:p>
          <a:p>
            <a:pPr marL="742950" indent="-742950">
              <a:buAutoNum type="alphaLcParenR"/>
            </a:pPr>
            <a:r>
              <a:rPr lang="en-US" sz="3600" dirty="0" smtClean="0"/>
              <a:t>considered the role of the valence s, p, d… </a:t>
            </a:r>
            <a:r>
              <a:rPr lang="en-US" sz="3600" dirty="0" err="1" smtClean="0"/>
              <a:t>orbitals</a:t>
            </a:r>
            <a:r>
              <a:rPr lang="en-US" sz="3600" dirty="0" smtClean="0"/>
              <a:t> play</a:t>
            </a:r>
          </a:p>
          <a:p>
            <a:pPr marL="742950" indent="-742950">
              <a:buAutoNum type="alphaLcParenR"/>
            </a:pPr>
            <a:r>
              <a:rPr lang="en-US" sz="3600" dirty="0" smtClean="0"/>
              <a:t> realized that all bonds are not the same.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PAULING’S  INSIGHTS</a:t>
            </a:r>
            <a:endParaRPr 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Lewis Model and Molecular Structure (pp 193-217)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VSEPR theory : electron clouds are  balloons)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566" y="3136838"/>
            <a:ext cx="942667" cy="285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8086" y="1143000"/>
            <a:ext cx="1107996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6000" dirty="0" smtClean="0"/>
              <a:t>:N</a:t>
            </a:r>
            <a:r>
              <a:rPr lang="en-US" sz="6000" dirty="0" smtClean="0">
                <a:sym typeface="Symbol" panose="05050102010706020507" pitchFamily="18" charset="2"/>
              </a:rPr>
              <a:t>N: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4337" y="2752803"/>
            <a:ext cx="1933314" cy="294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1171" y="950941"/>
            <a:ext cx="2331179" cy="224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3403937"/>
            <a:ext cx="1718838" cy="278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03" y="968001"/>
            <a:ext cx="1959197" cy="2435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1" y="5996525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6876" y="5719525"/>
            <a:ext cx="22098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TRIGONAL PLANAR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6083170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4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2905" y="440665"/>
            <a:ext cx="2477043" cy="335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361905" cy="32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2905" y="3809076"/>
            <a:ext cx="2114286" cy="327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451813"/>
            <a:ext cx="2438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TRIGONAL 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6" y="3809076"/>
            <a:ext cx="2932762" cy="2776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9948" y="4495800"/>
            <a:ext cx="29240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OCTAHEDRON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1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693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/>
              <a:t>What if lone pairs take up some of the balloon space ?</a:t>
            </a:r>
            <a:endParaRPr lang="en-US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49625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210051"/>
            <a:ext cx="4419600" cy="2753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78582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 lone pairs: 4 bonds to atoms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44692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 lone pair + 3 bonds to atoms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905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Pyramid or 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181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9000" y="6248400"/>
            <a:ext cx="990600" cy="1335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6100718"/>
            <a:ext cx="152400" cy="281211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29000" y="6067335"/>
            <a:ext cx="1143000" cy="1716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lone pairs + 2 bonds to atoms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33" y="1487465"/>
            <a:ext cx="198120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487465"/>
            <a:ext cx="2590800" cy="29241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14600" y="2590800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31642" y="2834185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6307" y="2438400"/>
            <a:ext cx="2087218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4028" y="4411640"/>
            <a:ext cx="2171775" cy="136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4876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Chemical example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642" y="5863135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5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U-try-It now…</a:t>
            </a:r>
            <a:endParaRPr lang="en-US" sz="8000" dirty="0"/>
          </a:p>
        </p:txBody>
      </p:sp>
      <p:pic>
        <p:nvPicPr>
          <p:cNvPr id="64514" name="Picture 2" descr="https://encrypted-tbn3.gstatic.com/images?q=tbn:ANd9GcTl6F7fKZyVqbQw7Fu3sKeCA519rT_rjh1YyrJ2w21chf6Owx-M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19200"/>
            <a:ext cx="5276850" cy="527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251" y="774166"/>
            <a:ext cx="1933314" cy="294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692" y="1041779"/>
            <a:ext cx="1821316" cy="2133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261" y="322640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formaldehyde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238070"/>
            <a:ext cx="251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plane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722691"/>
            <a:ext cx="1085379" cy="27336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6324600"/>
            <a:ext cx="367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c</a:t>
            </a:r>
            <a:r>
              <a:rPr lang="en-US" sz="3600" b="1" i="1" dirty="0" smtClean="0">
                <a:solidFill>
                  <a:srgbClr val="FF0000"/>
                </a:solidFill>
              </a:rPr>
              <a:t>arbon dioxide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911586"/>
            <a:ext cx="942667" cy="28596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27947" y="5089502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4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85767"/>
            <a:ext cx="2514667" cy="1833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600200"/>
            <a:ext cx="2087218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3898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Nitrite anion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6552" y="2070448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054" y="3904876"/>
            <a:ext cx="2417891" cy="24179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7657" y="632283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Sulfuric acid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9638" y="3539576"/>
            <a:ext cx="1718838" cy="27832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51493" y="4608038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2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99" y="3962400"/>
            <a:ext cx="1446396" cy="163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24" y="550018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 </a:t>
            </a:r>
            <a:r>
              <a:rPr lang="en-US" sz="3600" b="1" dirty="0" err="1" smtClean="0">
                <a:solidFill>
                  <a:srgbClr val="FF0000"/>
                </a:solidFill>
              </a:rPr>
              <a:t>tetrafluoride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2" y="870075"/>
            <a:ext cx="2552833" cy="2591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1306" y="3688978"/>
            <a:ext cx="2352874" cy="318551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4169693" y="4533780"/>
            <a:ext cx="990600" cy="723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245893" y="4660806"/>
            <a:ext cx="8382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3" y="3102171"/>
            <a:ext cx="2733333" cy="31809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46648" y="5807963"/>
            <a:ext cx="29240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Square pyramid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3009" y="1004315"/>
            <a:ext cx="2014569" cy="27274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21371" y="1371600"/>
            <a:ext cx="22702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7135" y="6115507"/>
            <a:ext cx="33669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lone pair + 4  bonds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5611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1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450</Words>
  <Application>Microsoft Office PowerPoint</Application>
  <PresentationFormat>On-screen Show (4:3)</PresentationFormat>
  <Paragraphs>111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ChemSketch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</cp:lastModifiedBy>
  <cp:revision>150</cp:revision>
  <dcterms:created xsi:type="dcterms:W3CDTF">2013-10-17T01:22:54Z</dcterms:created>
  <dcterms:modified xsi:type="dcterms:W3CDTF">2013-11-04T03:14:46Z</dcterms:modified>
</cp:coreProperties>
</file>