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0" r:id="rId2"/>
    <p:sldId id="303" r:id="rId3"/>
    <p:sldId id="304" r:id="rId4"/>
    <p:sldId id="305" r:id="rId5"/>
    <p:sldId id="306" r:id="rId6"/>
    <p:sldId id="307" r:id="rId7"/>
    <p:sldId id="301" r:id="rId8"/>
    <p:sldId id="302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6A9F6DAA-D8BE-4FD0-8245-F87A23356AF0}">
          <p14:sldIdLst>
            <p14:sldId id="300"/>
            <p14:sldId id="303"/>
            <p14:sldId id="304"/>
            <p14:sldId id="305"/>
            <p14:sldId id="306"/>
            <p14:sldId id="307"/>
            <p14:sldId id="301"/>
            <p14:sldId id="302"/>
            <p14:sldId id="308"/>
            <p14:sldId id="309"/>
            <p14:sldId id="310"/>
          </p14:sldIdLst>
        </p14:section>
        <p14:section name="Untitled Section" id="{61584A91-D702-441F-82AB-DE788CC454EF}">
          <p14:sldIdLst>
            <p14:sldId id="31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51F52B"/>
    <a:srgbClr val="B091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5727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5507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031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0684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5531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64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32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2819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679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google.com/url?sa=i&amp;rct=j&amp;q=&amp;esrc=s&amp;frm=1&amp;source=images&amp;cd=&amp;cad=rja&amp;docid=QDdEqd2E5xg_AM&amp;tbnid=84gFo_q-EowfGM:&amp;ved=0CAUQjRw&amp;url=http%3A%2F%2Fwww.nickomargolies.com%2Fbig%2F2009%2F12%2Fmountain-overlook%2F&amp;ei=ujlrUr_UKqrlyQG_9oDgBw&amp;bvm=bv.55123115,d.aWc&amp;psig=AFQjCNG0KZgfWkh7lSt-7tqn7HHiIKNMIg&amp;ust=1382845220673063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TwTkY2cNPvrzkM&amp;tbnid=L8gmE-ju0Mww-M:&amp;ved=0CAUQjRw&amp;url=http%3A%2F%2Fwww.google.com%2Furl%3Fsa%3Di%26rct%3Dj%26q%3D%26esrc%3Ds%26frm%3D1%26source%3Dimages%26cd%3D%26cad%3Drja%26docid%3DTwTkY2cNPvrzkM%26tbnid%3DL8gmE-ju0Mww-M%3A%26ved%3D%26url%3Dhttp%253A%252F%252Fcheezburger.com%252F2922317568%26ei%3DrjprUvqcNuSkyAGt2YEw%26bvm%3Dbv.55123115%2Cd.aWc%26psig%3DAFQjCNGVwJMtBrSxO-mAIfATymxeRBxdMA%26ust%3D1382845487541771&amp;ei=wjprUrKoMYGmyQG65YGADQ&amp;bvm=bv.55123115,d.aWc&amp;psig=AFQjCNGVwJMtBrSxO-mAIfATymxeRBxdMA&amp;ust=1382845487541771" TargetMode="External"/><Relationship Id="rId2" Type="http://schemas.openxmlformats.org/officeDocument/2006/relationships/hyperlink" Target="http://www.google.com/url?sa=i&amp;rct=j&amp;q=&amp;esrc=s&amp;frm=1&amp;source=images&amp;cd=&amp;cad=rja&amp;docid=TwTkY2cNPvrzkM&amp;tbnid=L8gmE-ju0Mww-M:&amp;ved=&amp;url=http%3A%2F%2Fcheezburger.com%2F2922317568&amp;ei=rjprUvqcNuSkyAGt2YEw&amp;bvm=bv.55123115,d.aWc&amp;psig=AFQjCNGVwJMtBrSxO-mAIfATymxeRBxdMA&amp;ust=138284548754177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9.jpeg"/><Relationship Id="rId4" Type="http://schemas.openxmlformats.org/officeDocument/2006/relationships/hyperlink" Target="http://www.google.com/url?sa=i&amp;rct=j&amp;q=&amp;esrc=s&amp;frm=1&amp;source=images&amp;cd=&amp;cad=rja&amp;docid=2TBo9c0nTnMzkM&amp;tbnid=ZkglpaGAxO4ngM:&amp;ved=0CAUQjRw&amp;url=http%3A%2F%2Fginews.blogspot.com%2F2007%2F02%2Fgi-news-briefs.html&amp;ei=UzxrUtjpOKnwyQGM94CABQ&amp;bvm=bv.55123115,d.aWc&amp;psig=AFQjCNFGeV6spJXXO9ivVUR66vIXrUei0w&amp;ust=1382845884047669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hyperlink" Target="http://www.google.com/url?sa=i&amp;rct=j&amp;q=&amp;esrc=s&amp;frm=1&amp;source=images&amp;cd=&amp;cad=rja&amp;docid=AkI8l3Im4mevlM&amp;tbnid=eymU2GgS9qdwRM:&amp;ved=&amp;url=http%3A%2F%2Fen.wikipedia.org%2Fwiki%2FMetal_aquo_complex&amp;ei=eT9rUovMC-OYyAGsu4GwCg&amp;bvm=bv.55123115,d.aWc&amp;psig=AFQjCNENhfbCLIiPq8xOVdgZWVBkIsTVfw&amp;ust=1382846713871816" TargetMode="External"/><Relationship Id="rId7" Type="http://schemas.openxmlformats.org/officeDocument/2006/relationships/hyperlink" Target="http://www.google.com/url?sa=i&amp;rct=j&amp;q=&amp;esrc=s&amp;frm=1&amp;source=images&amp;cd=&amp;cad=rja&amp;docid=QBsMhZKUidRW3M&amp;tbnid=ioHfp2gteOdE7M:&amp;ved=0CAUQjRw&amp;url=http%3A%2F%2Famandawatson-will.blogspot.com%2F2010%2F11%2Fsafer-etching-with-copper-sulphate.html&amp;ei=5UBrUs2oK8mEygHWi4GgDA&amp;bvm=bv.55123115,d.aWc&amp;psig=AFQjCNEnfo_am6jUVPTP9_QOPEWZ_0pgUg&amp;ust=1382847061552494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1.png"/><Relationship Id="rId4" Type="http://schemas.openxmlformats.org/officeDocument/2006/relationships/hyperlink" Target="http://www.google.com/url?sa=i&amp;rct=j&amp;q=&amp;esrc=s&amp;frm=1&amp;source=images&amp;cd=&amp;docid=AkI8l3Im4mevlM&amp;tbnid=eymU2GgS9qdwRM:&amp;ved=0CAUQjRw&amp;url=http%3A%2F%2Fwww.google.com%2Furl%3Fsa%3Di%26rct%3Dj%26q%3D%26esrc%3Ds%26frm%3D1%26source%3Dimages%26cd%3D%26cad%3Drja%26docid%3DAkI8l3Im4mevlM%26tbnid%3DeymU2GgS9qdwRM%3A%26ved%3D%26url%3Dhttp%253A%252F%252Fen.wikipedia.org%252Fwiki%252FMetal_aquo_complex%26ei%3DeT9rUovMC-OYyAGsu4GwCg%26bvm%3Dbv.55123115%2Cd.aWc%26psig%3DAFQjCNENhfbCLIiPq8xOVdgZWVBkIsTVfw%26ust%3D1382846713871816&amp;ei=lj9rUpu0EYGmyQG65YGADQ&amp;bvm=bv.55123115,d.aWc&amp;psig=AFQjCNENhfbCLIiPq8xOVdgZWVBkIsTVfw&amp;ust=1382846713871816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hyperlink" Target="http://www.google.com/url?sa=i&amp;rct=j&amp;q=&amp;esrc=s&amp;frm=1&amp;source=images&amp;cd=&amp;docid=g1nRCIz8NSTqiM&amp;tbnid=hV3-iCEy74m0bM:&amp;ved=0CAUQjRw&amp;url=http%3A%2F%2Fchemlabs.uoregon.edu%2FGeneralResources%2Fmodels%2Fmonodentate.html&amp;ei=LUFrUo_WFZTYyAHYw4C4Bw&amp;bvm=bv.55123115,d.aWc&amp;psig=AFQjCNFk1PqQQ_2XOziFO-YO8mr9RLIfmA&amp;ust=1382847127737590" TargetMode="Externa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png"/><Relationship Id="rId5" Type="http://schemas.openxmlformats.org/officeDocument/2006/relationships/hyperlink" Target="http://www.google.com/url?sa=i&amp;rct=j&amp;q=&amp;esrc=s&amp;frm=1&amp;source=images&amp;cd=&amp;docid=AkI8l3Im4mevlM&amp;tbnid=eymU2GgS9qdwRM:&amp;ved=0CAUQjRw&amp;url=http%3A%2F%2Fwww.google.com%2Furl%3Fsa%3Di%26rct%3Dj%26q%3D%26esrc%3Ds%26frm%3D1%26source%3Dimages%26cd%3D%26cad%3Drja%26docid%3DAkI8l3Im4mevlM%26tbnid%3DeymU2GgS9qdwRM%3A%26ved%3D%26url%3Dhttp%253A%252F%252Fen.wikipedia.org%252Fwiki%252FMetal_aquo_complex%26ei%3DeT9rUovMC-OYyAGsu4GwCg%26bvm%3Dbv.55123115%2Cd.aWc%26psig%3DAFQjCNENhfbCLIiPq8xOVdgZWVBkIsTVfw%26ust%3D1382846713871816&amp;ei=lj9rUpu0EYGmyQG65YGADQ&amp;bvm=bv.55123115,d.aWc&amp;psig=AFQjCNENhfbCLIiPq8xOVdgZWVBkIsTVfw&amp;ust=1382846713871816" TargetMode="External"/><Relationship Id="rId10" Type="http://schemas.openxmlformats.org/officeDocument/2006/relationships/image" Target="../media/image36.png"/><Relationship Id="rId4" Type="http://schemas.openxmlformats.org/officeDocument/2006/relationships/image" Target="../media/image34.gif"/><Relationship Id="rId9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gif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IN-CLASS BOARD OCTET RULE PRACTICE WITH: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784949"/>
            <a:ext cx="9144000" cy="4996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</a:t>
            </a:r>
            <a:r>
              <a:rPr lang="en-US" sz="4000" dirty="0" err="1" smtClean="0"/>
              <a:t>Diatomics</a:t>
            </a:r>
            <a:r>
              <a:rPr lang="en-US" sz="4000" dirty="0" smtClean="0"/>
              <a:t>		 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 smtClean="0">
                <a:solidFill>
                  <a:srgbClr val="FF0000"/>
                </a:solidFill>
              </a:rPr>
              <a:t>	</a:t>
            </a:r>
            <a:r>
              <a:rPr lang="en-US" sz="4000" b="1" dirty="0" smtClean="0"/>
              <a:t>N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 smtClean="0">
                <a:solidFill>
                  <a:srgbClr val="FF0000"/>
                </a:solidFill>
              </a:rPr>
              <a:t>	</a:t>
            </a:r>
            <a:r>
              <a:rPr lang="en-US" sz="4000" b="1" dirty="0" smtClean="0"/>
              <a:t>CO 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 smtClean="0">
                <a:solidFill>
                  <a:srgbClr val="FF0000"/>
                </a:solidFill>
              </a:rPr>
              <a:t>	</a:t>
            </a:r>
            <a:endParaRPr lang="en-US" sz="4000" b="1" dirty="0" smtClean="0"/>
          </a:p>
          <a:p>
            <a:r>
              <a:rPr lang="en-US" sz="4000" dirty="0" smtClean="0"/>
              <a:t>  tri,	tetra-atomics  CO</a:t>
            </a:r>
            <a:r>
              <a:rPr lang="en-US" sz="4000" baseline="-25000" dirty="0" smtClean="0"/>
              <a:t>2     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	 OF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 COCl</a:t>
            </a:r>
            <a:r>
              <a:rPr lang="en-US" sz="4000" baseline="-25000" dirty="0" smtClean="0"/>
              <a:t>2</a:t>
            </a:r>
          </a:p>
          <a:p>
            <a:r>
              <a:rPr lang="en-US" sz="4000" dirty="0" smtClean="0"/>
              <a:t>				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 </a:t>
            </a:r>
            <a:r>
              <a:rPr lang="en-US" sz="4000" dirty="0" smtClean="0"/>
              <a:t>	   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 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   </a:t>
            </a:r>
            <a:r>
              <a:rPr lang="en-US" sz="4000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 </a:t>
            </a:r>
            <a:r>
              <a:rPr lang="en-US" sz="4000" dirty="0" smtClean="0"/>
              <a:t>	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    </a:t>
            </a:r>
            <a:r>
              <a:rPr lang="en-US" sz="4000" dirty="0" smtClean="0"/>
              <a:t>	</a:t>
            </a:r>
          </a:p>
          <a:p>
            <a:r>
              <a:rPr lang="en-US" sz="4000" dirty="0" smtClean="0"/>
              <a:t>   </a:t>
            </a:r>
          </a:p>
          <a:p>
            <a:endParaRPr lang="en-US" sz="4000" dirty="0" smtClean="0"/>
          </a:p>
          <a:p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								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 </a:t>
            </a:r>
            <a:r>
              <a:rPr lang="en-US" sz="4000" baseline="-25000" dirty="0" smtClean="0"/>
              <a:t>			</a:t>
            </a:r>
          </a:p>
          <a:p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1905000" y="44958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MORE…?? H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O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, SO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39163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524000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c) HClO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6000" b="1" dirty="0" smtClean="0">
                <a:solidFill>
                  <a:srgbClr val="FF0000"/>
                </a:solidFill>
              </a:rPr>
              <a:t>         ClO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6000" b="1" baseline="30000" dirty="0" smtClean="0">
                <a:solidFill>
                  <a:srgbClr val="FF0000"/>
                </a:solidFill>
              </a:rPr>
              <a:t>1-</a:t>
            </a:r>
            <a:r>
              <a:rPr lang="en-US" sz="6000" b="1" dirty="0" smtClean="0">
                <a:solidFill>
                  <a:srgbClr val="FF0000"/>
                </a:solidFill>
              </a:rPr>
              <a:t>	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419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will be the </a:t>
            </a:r>
            <a:r>
              <a:rPr lang="en-US" sz="4000" b="1" dirty="0" err="1" smtClean="0">
                <a:solidFill>
                  <a:srgbClr val="FF0000"/>
                </a:solidFill>
              </a:rPr>
              <a:t>Cl</a:t>
            </a:r>
            <a:r>
              <a:rPr lang="en-US" sz="4000" b="1" dirty="0" smtClean="0">
                <a:solidFill>
                  <a:srgbClr val="FF0000"/>
                </a:solidFill>
              </a:rPr>
              <a:t>-O</a:t>
            </a:r>
            <a:r>
              <a:rPr lang="en-US" sz="4000" b="1" dirty="0" smtClean="0"/>
              <a:t> bond order in </a:t>
            </a:r>
            <a:r>
              <a:rPr lang="en-US" sz="4000" b="1" dirty="0" smtClean="0">
                <a:solidFill>
                  <a:srgbClr val="FF0000"/>
                </a:solidFill>
              </a:rPr>
              <a:t>ClO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4000" b="1" dirty="0" smtClean="0"/>
              <a:t>? </a:t>
            </a:r>
            <a:endParaRPr lang="en-US" sz="4000" b="1" dirty="0"/>
          </a:p>
        </p:txBody>
      </p:sp>
      <p:sp>
        <p:nvSpPr>
          <p:cNvPr id="8" name="Rectangle 7"/>
          <p:cNvSpPr/>
          <p:nvPr/>
        </p:nvSpPr>
        <p:spPr>
          <a:xfrm>
            <a:off x="228600" y="3048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U-Do-it  Examples where we minimize formal charge or simply break octet rule (continued)</a:t>
            </a:r>
            <a:endParaRPr lang="en-US" sz="44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51054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7/4 =1.75</a:t>
            </a:r>
            <a:endParaRPr lang="en-US" sz="6000" b="1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905000" y="2438400"/>
          <a:ext cx="1981200" cy="2013035"/>
        </p:xfrm>
        <a:graphic>
          <a:graphicData uri="http://schemas.openxmlformats.org/presentationml/2006/ole">
            <p:oleObj spid="_x0000_s8208" name="ChemSketch" r:id="rId4" imgW="1679448" imgH="1706880" progId="ACD.ChemSketch.20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953000" y="2503498"/>
          <a:ext cx="1743075" cy="1870066"/>
        </p:xfrm>
        <a:graphic>
          <a:graphicData uri="http://schemas.openxmlformats.org/presentationml/2006/ole">
            <p:oleObj spid="_x0000_s8209" name="ChemSketch" r:id="rId5" imgW="1591056" imgH="170688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1981200"/>
            <a:ext cx="586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d) PF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5</a:t>
            </a:r>
            <a:r>
              <a:rPr lang="en-US" sz="6000" b="1" dirty="0" smtClean="0">
                <a:solidFill>
                  <a:srgbClr val="FF0000"/>
                </a:solidFill>
              </a:rPr>
              <a:t>         SF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6000" b="1" dirty="0" smtClean="0">
                <a:solidFill>
                  <a:srgbClr val="FF0000"/>
                </a:solidFill>
              </a:rPr>
              <a:t>	 </a:t>
            </a:r>
            <a:endParaRPr lang="en-US" sz="6000" dirty="0"/>
          </a:p>
        </p:txBody>
      </p:sp>
      <p:sp>
        <p:nvSpPr>
          <p:cNvPr id="8" name="Rectangle 7"/>
          <p:cNvSpPr/>
          <p:nvPr/>
        </p:nvSpPr>
        <p:spPr>
          <a:xfrm>
            <a:off x="228600" y="3048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U-Do-it  Examples where we minimize formal charge or simply break octet rule (continued)</a:t>
            </a:r>
            <a:endParaRPr lang="en-US" sz="4400" b="1" baseline="30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953000" y="3352800"/>
          <a:ext cx="2667000" cy="3085619"/>
        </p:xfrm>
        <a:graphic>
          <a:graphicData uri="http://schemas.openxmlformats.org/presentationml/2006/ole">
            <p:oleObj spid="_x0000_s5137" name="ChemSketch" r:id="rId4" imgW="1880616" imgH="2176272" progId="ACD.ChemSketch.20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447800" y="3428999"/>
          <a:ext cx="2667000" cy="3074949"/>
        </p:xfrm>
        <a:graphic>
          <a:graphicData uri="http://schemas.openxmlformats.org/presentationml/2006/ole">
            <p:oleObj spid="_x0000_s5138" name="ChemSketch" r:id="rId5" imgW="1795272" imgH="2069592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352800"/>
            <a:ext cx="8839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The Lewis Model of Bonding Tells Chemists</a:t>
            </a:r>
            <a:r>
              <a:rPr lang="en-US" sz="3200" b="1" dirty="0" smtClean="0"/>
              <a:t>: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Bond order and electron ownership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Formal charge distributions 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Excited state configurations (COCl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example)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Whether resonance exists (or not)</a:t>
            </a:r>
          </a:p>
          <a:p>
            <a:pPr marL="342900" indent="-342900"/>
            <a:endParaRPr lang="en-US" dirty="0"/>
          </a:p>
        </p:txBody>
      </p:sp>
      <p:pic>
        <p:nvPicPr>
          <p:cNvPr id="34858" name="Picture 42" descr="http://www.nickomargolies.com/big/wp-content/uploads/2009/12/mountain-overloo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57200"/>
            <a:ext cx="4229100" cy="2819400"/>
          </a:xfrm>
          <a:prstGeom prst="rect">
            <a:avLst/>
          </a:prstGeom>
          <a:noFill/>
        </p:spPr>
      </p:pic>
      <p:sp>
        <p:nvSpPr>
          <p:cNvPr id="45" name="TextBox 44"/>
          <p:cNvSpPr txBox="1"/>
          <p:nvPr/>
        </p:nvSpPr>
        <p:spPr>
          <a:xfrm>
            <a:off x="0" y="685800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`big picture’ for  the </a:t>
            </a:r>
            <a:r>
              <a:rPr lang="en-US" sz="3600" b="1" dirty="0" smtClean="0">
                <a:solidFill>
                  <a:srgbClr val="FF0000"/>
                </a:solidFill>
              </a:rPr>
              <a:t>Lewis model</a:t>
            </a:r>
            <a:r>
              <a:rPr lang="en-US" sz="3600" b="1" dirty="0" smtClean="0"/>
              <a:t>, so far: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29930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 descr="data:image/jpeg;base64,/9j/4AAQSkZJRgABAQAAAQABAAD/2wCEAAkGBxMTEhUUEhQVFRUXFxUXFhgUGBcUFBUXFBcXFxQVFRUYHSggGBwlHBQVITEhJSkrLi4uFx8zODMsNygtLisBCgoKDg0OGhAQGywkHyQsLCwsLCwsLCwsLCwsLCwsLCwsLCwsLCwsLCwsLCwsLCwsLCwsLCwsLCwsLCwsLCwsN//AABEIAMMBAwMBIgACEQEDEQH/xAAcAAABBQEBAQAAAAAAAAAAAAAFAAIDBAYBBwj/xABNEAABAwIEAwQECwUECAYDAAABAAIDBBEFEiExE0FRBiJhcQcUgZEjMjRCUnKSobGz0RVig8HwJDOi4QgmNXN0grLCFnWjtNLxJUNT/8QAGQEAAwEBAQAAAAAAAAAAAAAAAAECAwQF/8QAIxEAAgICAgIDAQEBAAAAAAAAAAECEQMhEhMxURRBYQQiMv/aAAwDAQACEQMRAD8A8bghO9r366pSyDbK0ewIjh8QsD0bf7kJe65PmVL2UmRvKbdG24Q3hMlLh3jqPND6ukLToLt5FKM0ynBoqXSRf9k/BXsQ/e3UIayI5gCNyAmpp+BOLREktVj/AGUfDCJbaEXWVRCcZq0OUXHyK6t4Zhk1Q/hwRvlfYnKwFzrDc2Hmqi9J/wBH/wD2r/Al/wCxWQZGt7JV8TS+WkqGNAuXGJ+UAbkkDQeJQVfXlPWztravjnLRsigdG94a1gcQ7jd87j4t76BePejPsZQYjU4jxGl0UUw4HDeWNyPfLa2XcZWtskI8ksVy69swb0d0MmH1s7mycSF9c2O0jgLU5eI7jn8Uea0no+jpD2eJc2ThcGo45IbxbgP4/DtpbfLfwugdnzgkVpcLwqF1VTMcHGGSeNrgTleI5JA0XcNiA4XsvUYvRZQnF302WTgNo2TWzuvxHSlnx97WadEk7G7R4SkvZMP9HdH6ti007JP7LPVsgs9wAjhYHRk/S+MNfBP7N+j3DosOgrK9s0xqDCGtY7I1gqHhsegIvo4EknyCYjx2ngdI9rGNLnuIa1rRcucdAAOZVvF8DqaXKKmGSEuvl4jS3Nlte197XHvXpvbL0fw0GJ4eKd0jYaidrbZjnic17L8OUd7Z4tfUEbm60fa/BYKfF8IEklTI18kluLK6YiQGLhD4Qmzc5bmtuEBZ4HTwue5rGAuc4hrWt1LnONgAOZJV7FsBqabL6zBLDnzZeI0tzZbZrX3tmb717Z6YuAyvwo2cJhPEdA0RcIStzX5582W3K11R/wBI6pyvoRp8WpJvzBdB/wDFIFs8QskiUlax7iSwDSwshw3STspxpeRqSllhc3cWUSok6E9oSjarDW6KJMtIgyrjgpSuOQmOiuVxPcUxaEM9j7AfIIf4v5r0kuwHyCH+L+a9JSFnndB/d3/cH4IJdGaT+6P1R+CClAi0YJXR5rExt8dB10U1LI+RmQEWB9qrMr5Awxh3dO4ULJCNiQo4to1Ukg3h1e5s4EhuLZf0VfHIQx4c07m4tyQou580i8pLHTsHOzYYt2ilqaZrZHts0bAWJ0tqscu5lxVCChpEyk5eTi9I9AH+1f4Ev/avN0Z7K9pJqCfj0+XiZXM77czbOtfS46BaEH0/QzTyYjWwyguphFTcMPYDHmeH8QAkd7YXFysf6HqZkWI4zFGA1jJ2Na0bNaHzgNHgNvYvP5PTXihBF4BpuItR4i7iEB7J9tqyinlmhc175rmYStzteSS7MbEG4Lnag/OKQqPb+zo//D4l/vMU/wCqRCvR+P8AVecc+DXfhIsU70l4jJDLHI+HLKJGuHC2EoIc1hDuhNt/G6iwHtzV0Ubo4pYxG4l+WRglsTobWcCL2GmqnkiuLMZU17mzRyAg5CxwtschDh+C+pO0lQ2linxFti5tM1oBHds1znjUa6mT7gvnCqiE2YuLbuLjewDbvJcbfR1cdOi0GL9rq+ppTRyyQiFwYwljDxLRFpHevzyjlqPNKLRUotnrnpCpW0+GV1j/AH77nlrO+ONw911msDwiCjwylrCwzyyupMrZnufDFx5GBuSK+UFjXaG17i91592v7dYhU05ppzEYiWG7GFrzkILdcx5gKrhfpSxCnpW0sbo8jAAxzmXkY0G4aHXtYbaglVZNHrXpa+XYL/xf/dCq/pXNsWwP/iD98tOvJ8d9I1bVy00k3CzU0nEiyssM12nvDMbjuBSdru2VXVPp55ZI+JTnPEYmZMri5jrm5NyCxvuQ2kCi34Nz6fSRXYeQCTY5QBckiVmgA3KEenrExUTUxZHOwMjkvxoZITq5t8oeBcbajqs7jnpOrqtsTZuCeFKyVhbHZ2eM3bc326hcxT0gVNbNE+pZG/IHNDY2Zbh5aTe5N9WhEnS0EVbpgbDuzM80JmYG5Rfc66ITkI5HQ+y63MMjJA5kUrqYkFz2O+KfAA+/RCZ3E0tuEbXsX8tD8ZYLJL0bvHGtMdLhxjEUtSWujPIcr9UMxSnidNanPdP3KfEKBwYx3EdI3SzSb+5VMRmHdDWFhA5iySdu0x8EosrzRFhynXySCI4HijIy7jNzXGh3QyaTvOLdiTYLTd0yNfR0hQvKc5yjKqKJY264ulcWhB7H2A+QQ/xfzXpJej/5BD/F/NekpEebQm0BPgEIKJzG1O3xsqDIy4gDckAe1DGiFJaePsVUHQFu10HxTCnwGz7exFgtg9JdSTA4upJIsBJJJIAdG25V9hA1CrRaDz5KenZc2WcmXFFynDiMxFgOenuFyLq0akv7trjyAt5c1bw/CHSbkAe9aGi7OtaQSbrLkbKDAVBhD3jnyt4orN2dexoeQSByN7HzWxw6BjQAAFfqZtPDxSTopx+jyuvn0ykNt0sRbwBWYrom3Nhb716H2swzL8NENbd9vIjrbqsLWAO1aLXVxkZyjWgSurtkgtjAQFleopLSsMehHXZU05pt4KXsEEO0TpTJeS17aW6Kam7QytgMFgWnS/RDZZnO+Mb+abdJR1TKct2izHMW5SHXsduSlxWv4+Xu5bfeqBsmFyXBXYKbqi1Q0Ze7K371co6C8uQ2038fBCWSOabg2KNYZiUevEFnAaEbkpTUq0XHj9lvHqSIva2FmU27yz9VTFpIKmfiD8+cHXl5KvUVDnnM7dGOMkqYTcX4IuGkIypWvTmvWlszo9Y7AfIIf4v5r0l3sD8gh/i/mvSTJPLKt12xt6MafeAq5uNRuNl2I336Ae4WVumgD732USdbNYRvQ0Y5Uf8A9X+9VKiqe/47ifM3RH9nx+K76hH0KntgWsEwMkjYoo+h96e2ij+ijuiL48wClZaRtLEPmBSNpo/oBJ54FfFmZddAWrETPoN9ydp0HuU/IiUv5JmYaeSL4dEBlOnX2IfiDbSHx1RGheLAlVN2rREY1KmayhO3vRuJ6ylLiEYtckLQUFbG8aELA6bTDdNLsL+f9BWK6XugXGpQZlVGzvOco2doC+4iY53UlpPuurTJaplqrOZpB+iV5viVPkzAbXuPDVehw1Yk7rm5HfcVhO1MTmylvI7JwIybRnJGm5TMpWgZEABoNl0xjoE+5IS/mb2Z8Lt0eMbegXOE3oEd6D4sgFmXMyP8FvQJcJvQI74h8WQAukCj3Cb0C6I29Al3oPiyAJK4j+VvQLhY3oEdyD4svYBskQj2nQLht4I7kHxpewAUgjhA6BINHQKu5ehfHfs9D7AfIIf4v5r1xP7CfIYvOX86RJbHNR5JTDRWIqoMuFFSt0UMu6lxT8mkZOO0XP2h4JftDwVBdCnqiad8wnJVEAG26hGInoq80t7eCYAl1xDvn7Lv7Td0XDibuip5Su8M9EdcPQu+fstftJ/giNO4kXKC8M9CjtNGco0KfXH0Lvn7KuLQ3aCPmn7lJRRXa08gFPNHdrvIqbCJBkAUz0qKxtt2yVrn5W91pa42tlzEbdNlYfAYXixBH7puNenQ+CJUNC1oBVLEzdw5XIA96ydUbRTsN1VCHMaR0ub80PqKHvsyvJb8/wCO3nuGt8NlonMytjJPJW46ZjgHCyI+RyWgRQ4eRqHOIvpn+Nb2IN2qoS+SOwuSbW623+5a2omDNt0DqpSZoS3Uh5NvC2v4p+GKrRn6ihDXEdNvI6j7iFF6qEWxdlpXAbWbb7IVIrZRi14OaWSSdWV/VAuGkHVWLLhaVXXH0T2y9lf1UJppR1Vqy5ZHCPoO2Xsq+qjqm+q+KtWTbJdcfQds/ZVNN4ppp/FWnBMKXCI+2Xsqup/FRui8VbcFDMEuC9D7JeyoWnqk1p6pEJBHFB2S9npHYP5DF5y/nSJJdg/kMXnL+dIktjI8vw9lwFdbhzFJglNdoJ5gWRltO1CQNgduHR9E4YezojghCYYx0ToXIENomfRUjaVv0QigjCeGhHEOQLFOPopcMdB7kYDAucJqfEVguOEE7BE2wi2ykipxdWTAEcQsHywXaQByKz9N3Tl6HTyOy2DYUDx+g4bg8bOJ06Ea/wA1lljqzbDLdF/Dqnu6qrioJcLN2Atra99zdV6KTmFJDLc3K4ztDlDJUvb3WtOS2jzbfoBufFFsrmNB2B3HQoVDisbbODrXAB5WPWysftDNoCCCrDZyol11KgpJgJA88gfv/oLtYooGXNkRVuiZy4qzkpzEk7nX9EzhjorXq4SFP4rto85u9lXhjolwx0Vs0656uihFMsHRNyDor3qyaaVFAUjGOibkCu+rrnqwRQWUDGOijdGERdTKM0viigsHuYFFJGLImaVRupFNDsDmMJNjF0RNEkyiCOI7NL2FH9ii85vzpEl3sOP7FH9ab86RdTAxmFj4KP6jfwCvtVDDHjhRj9xn4BXwqRLHkptk6Nhc4N2uQLnYX5ovjOAGGNsjZBK06Os3KWk7czcIteBpN7HdnsLhmzcV72m9mhmX3m4N0PxSidDIYyb22I+c07FdwifK+3Ion2haXMY+3xSWk+B1H3g+9ZKb50zfqTx8kBAU4tNr2Ntr8r+aatPS1N6YxG2QjQeO9/NaSycaszhjcroB0ymcqkEgG538z+CbU1tho2/np+CbyRXklQb8F0FUO0haIe8QDmGUHmdiB70LrcRe8W7zB1bq0+dtUBrHOII3tzvfbVZPInpFxxtOwjSSWPgVZqImutcuA6tNkLhluPwV6mqAd/auXwztTtFunw2j0zZz9x96OwUsAHwcYb0I1d7yqVDSRPF/52RCoEbQAz28022xqiN77nyVWprxCC8gkXANiBa+x18l103vOw/BBu0T8xbDGDI74zwwF1nbNBt7U4eSJ04mjwSvZUhxjuHNtmYfjWOxHUK+YSNwR5oT2MwV0QfJM0tc6waL2cANbm3Xp4LU8X9/2GxVv+ji6OZYbQL4ZSEZRJ0gPzjboEmlqPlL0HQ/YMLCmSXHiik0DXbKhJQv1ym9t2/OF+Y+kPFa480Z6IlicSENXHNTCCmkHqutYpHPzQ4tKYWlcIPVRyXAJvtqpeOSVjUk3RZdSSBuctOT6XJV3NKtRV7zA4E7i3hvohbpCsccnNWbZMfB0Oc1OY0qeuwuWOMSlzHA2BDTdzSds2n4Idx3BUiGqNN2J+Rx/Wm/OkSXOw/yKP60350iSkoxmEDuR/Ub+ARVCcIPwcf1G/gEUa5aIlkU9U1hGZwaeXX3Ba3DagSxFu4e0tI89j7DZed4ZVOzOlOW5JAuAQADa1iFruzlXcuva5PzdvYufMtcjpwPbiDqaS0oaQ4ODrai1iN7rRYjrE8AE6AgDW9iNvvVbtLiD2vYMreHJYZsozZge8M3uPtRGCQ5DltfK4jrcA2UTa5RZpjT4yRlmNef/wBbwOZIsB5lGqentYZjyFvNQ0U08kYMrnWNiG+WuvirlHe9+mvilnkm9CwRpNsp4tRhtshJA38z4KqMPHM/ciU5u723Ps2/rwXC1crlZaRnqjDXNPd+7Ue5D6mjaT32WP0m6Fa8tUUkYO4B801JoKMJPhzhqwh48NHe79FR4xB1BBW0qcKaTdpyofU4ZJbfOPIO+4rVTT8ioE0mKFo0I9pRKnq3P2u8+GjR5uKgZhRGvDZ7Rb8CitMx4FrsaP3UpOP0UmxrISNXu1P0dPZff3Ihh0wYMsbQB4CyrMhZfUkorR01xcAAeKycmMRe47lSRxkq5HRtG5v9wVtpaPBQMoso3KVtKQrYeOoTyP63QSUcxHIqVrxo4bj8OY/n7FO4ofE7LI5vLQjyKYUSYnRCSxa8sd1aAQ76wP4rOTTvZcF7XOBsWlha73g2R+KXvW6X/HRU+0VBnjMrR32DW27mjf3Ltwf1TX+Wzny4IvZDhuImSMsda17gfRt0UVb8Q+wId2fcM7bnQq/iItp0d/8AS6sGVvFkTJzY1zg0ODAIbjm4fzVJu9+n48ldn0haAdC6/uH+agpRdwHt/T+vFYQlxxGk48sqJa2rPCDSd7e4aoO46j2K5ir/AIQgbAW9u5VE7jzCvGqgZZpXI2HYf5FH9ab86RJLsP8AIo/rTfnSJJkGLwf+7Z9Vv4I7g9NFI/LK5zWn6Fr/AHoDg/8AdM+q38Ar5eWgkbgE+7VU746CNXskxfs0aZnceZYsxIdYBzc3J4H47KrhFXkeBfdHuzeOtlHK+xa7bxuFLXdlmy9+nc2M82P+IPFp3HkufnapnS4U1KIQqaUVMXDBGa4fGToARpqfEK/DRCIC7gXDpt71JFSCJoy6nmevko3kltysX6N1sbXt4neFmm3zRp7kGqKp0DxnsWOFiRyNzY+SK0tK4uIaffsFzHsKPCzkEt2eQLhvRw/d6nkpabQOkqA5d3j4Wt7blOzoVQzEOLXHawv1A2PuRilwt0hu53DbuCRqR4D+ayaFQxzim51oWdnoMl2zyF1tyG5QfEWufeszLo4tda4JFxsbdE2mgOyjoqUoIVohcPihMRRE4Pxhr1UzW321XJoAVGwEIYFljm+XmilM02CGU+IZTqAUWpsTY7lZSMmAKka1dyg/FKVrHVSA12FF8RnElrumEbNA14pwM7Q7fiEiQjcHIB4qiyscwNeHZ43atcOhReWKL1SjdLM6FrYuNdgN+NMHOFm2JcTm+KNTf3Uql8b3kRgtZL8wtDTFLluRYd3LIA5wtzY/YrpnjVaMoT3ssMqWOsevRUKs2lBGxb+B2QCkmdG90TuZu3zHJacYVUS5Xsj0tfUtadR0JWFGpSpZblxHX+ZV+F3+aoR0UsQtI3ITrfQt+0NFPHJyaCfFHhhRmq2l4MxaPi3zM5907D2aj2IhWlr25wbOuO7bQ+JKdjcDnSNI1s21uYIJO/PdUYah4uCtoykiuKaVk3Cc6NthcAnbl1KdTkWc4/N2PkuU84ynl+BVialBpyWb3Fx4dQVSd0iZKm2ApXkkk89VfwvCxI5plfkZfl8d3kDt5qGNgbY2DnHa+w/UpkkhL7318eS2lk+onPHFf+pGq7GNApGAbB89r9OPIkmdhz/Yo/rTfnSLq2MTJ4ZB8DEerGH/AAhTTx90+R/BWMIbeni/3bP+kJTN0PkVf0QZfBJLNNjY3W47N17iLOO3vK86oHWJ81qMBms+xJsbbLlyx+zqxS3RvS43sDfwVlkQ5+39FFSSNLbD+vapXXAvusjdkYky3y20RHDMYsRcac/8wgXrGl1310AFqLCi7iQp2vMkUEbHcyAL+zkFna/FGh13Ouem58NFDieJnMWgja58By9qBOdrdRKhp0HBi7naDuj71C9wJQtlS0KeGW+yQm7L7SnkqGNSqWIaQmkJyu0lHc3OyQwf6kTrbRcFPZaVrQopqUHklYgPFO5vNEqauDtHaKvNDbkoXAeSBk1EyV0cfGNzG3LGz5rGjS9hu8gC58hyXa2MvaQHFjxYtcNiWkENf1FwFA2chNfU8/f4qnJ3YuKKuMREkPsA4Wd1APMXVmPtE5oGcna4INxYbqvWvuA9urdiOY/yQTFZBwyejXe52h/knF7KTo3VHjzXjcHqDY/citPUwhuYMaHciOXkvMKCzmgHQ8nDcIlTYhI05Xnx8D0KtPY9M2dZOXanXzOnuWcxGlGe4GW+ot/NEaKuzCxVfGJRYEdCL+aoDOuJA9uvgpmzZhlvpsoHuJdpsrFPEG6g+Y/rZQUVJg7Z2nlzTWsCdK+5v4prCuvHFJHBlnyZrew/yKP60350iSXYf5FH9ab86RJaGYBwZ/wEX+7Z/wBIViYaHyP4KhhMgEEZJA+DZvp80Ky2qa64a5pNjoCCdlZP2YnDInPeGtFyTYBbqoom09O0XGYOB8XG3e/rwVbAcIFOM5cy5PecdSANXBo0tsdULxitMznkGzQ1xaPBoXHOVukdMFRrcJxC40OqKz12SJ7zrla5xt0aL2+5YPDq8MsToCNCixxlrmlos4EEHpYixCzOg2I7EYiQCGQi4v8A3x2P8NB5+zla2qZSZYuK+N0rfhDkDGkg3dkuDflZbL0K1kkkFTxJZJMs4DTK90haODGcoLySBcnRZ30azvkxGF8kkkj3QzaySPkNu6bDMTlF3HQaaro4x1+nK5z3sw/aCCSlq5YZsokGS4a7MLFgI71hfe+yGSz+P6BfQdLBTVVfiEE1JA7htpg57mBz5RLGTZ5cNhlFrLEeiPsrTSS1sk0bZfV6h8ELZQHtaGFxzkO0LrZBc7W8SpeBNjWbWzyyOS+t0Rp6i1l6n2u7OMqMJNXJSR0tYwZyI2hhs2TK5j7fGBZqL7EhX8CwHDjg9LLWQwtYIYJJZCxocS3K7vuAzOzEAEfOuRzR0fod34eaRTAjRTF4DS46gAnTwFzqtp6McFpZxXVYiZKG1dS2ma5oMbWAmVhZGRZpIlaNrgNAFtbu7Y4Ix2GR1hpmUtSeBxmRsyB3Gc2KRj2fOIzgi+oy2vqbw/59XY1l3VGdxDCZqZ0Yma1vEYXsyPz6NLQQ7QW+OPvTmVjBpmGm+v42VnC5jX1tBFWFjmMYYcguONkie88QXN8xjaS3Y5SDcGy0XaOTD4pJqavoo4YLMFHJBTuJdmYS/I+Jvwb2u0AFjbqjojPaeh9rjpoyTsUjHMKB3aSFu72+8IJS4VDwWl8RMmRuYuc51n5RmNr23vovY8fw6jhq8Pa2ipiZZpGX4bW5LQudmAaLON2j4wNtbWOqiGBS+yp5OP0eaHtRTHdwP338kz9s0xOrHj/ld+i9LpcMoxis1MKOCzqVsxcWhwu6Qsexsbu4wOsCcoGY6m6AdlOysEuJVTJG8SCAv4cL+9Hd8j2tzNOjmtDHANNxqNNArf8AMvpkLN+GSixGkdtKB5qR8bSPg3Nf0ykXPsW5nw2CvoayX1eGCaCSrjikhaGPHqzjkuRa4OUXbsVH2HwCjlwfPVxRD5SZZXNY2RrWzSXdxbXbZo3G1kfG35H368HnAY9hN2m2t+luapzwAktGrXAjw15L0rsLg1JVV1fI1jH0sb4RTxGPLC0mMZniIgA6s0uNDc7lWe0eAMnw2WqlpY6Wqh4z2mNgjcWQyODQ+3xmvjaN7jvXHJP4/wB2HfvwedUnZGsFF69aLgNY6Q/CHiZWEg9zJa/dOl0Hq5w4DLu37xzC9TjmP/hea+4bUR+31lzF5BSM0JO1jopywSporHJu7CGHYl4ojXVmawB0WMN45Cy+nzf0V6CvI+Nt+CTjRtGVheB9iVNNUWBA8kMbWMJ0Klw13FBtfvPfl/5Wi3vt96IrdsU3rQ7Mutcoi5OaV1nnmz7DfIo/rTfnSJJdhvkUXnN+dIkmM8orasvbGwbNY0W6m1kdw+EQM0tnduf65IZhWFyuDZGxPe3QggXGriwf4gR7EVlw+pJAMEtybAWFyRmuAL6n4N+n7h6LLJyekaw4/YRL84LCToHW1NjZvS3iUIomZn5fpNePe0qzHSVBfn4UtiA4EAEFsmjCNdQ7kmQ0NQxwdwJO5Zx0As1pNyddB3Ha/unos3B+jTkvY+geMgY6xttcJ9TM1jSSBYdNLnkFHNhdS1z7U8tgXctg21w4X0tmb7x1VCqwerkIPAky5suguA4OLSDbmCCD0IKaxtvYPIj2r/R/eTS1Rduakfkx6LGehiudJjAa7aOGdrR5Obc+2yzMsmIU0Z9W9ZhjaM8r2PcwOOrcxDXWsMhAO5ynohuH4ZiMMnEgZURybF0ZLX2fyuDc3XRFaOeXk+jezX+18V8qH8p6A+hypbnxSMEZxWSvtzyuLmg26XYQvJsH/ar5J3MnmZKMomL6jhSOLR3GkucM5AOg8VSozUtLZ4+IxzpHMbK15Y90hN3964da+5OmmuylypjUdHpuJ4HJHgss9fPWsqjnaI31MpY5zpS2FpizFpBGU26AnkiONj/Van2PwVDodjeWLdeYdo6mqztFZK+Yi5beYTtbqQbWcQ07+xQx41I6NsRkmMLcoEZkcYwGkFoDC62hAt5KXk/ClA9d9Dcn9irImuHFEzngN0IEkETY3AfWjeL/ALpQrFuzz48Jhkqp6z1t7oA6Kapkexz+K1zgYnOLTZjXO8Mt+SwNLjAjcHxmVjxoHxuMbrHcZmuBtpt4K8O0Je4PldNK4AgGV5kLQdw3M45b2GyhZf8ANVsbh/q7DmH4Q2Seni4hjMkuXiN+MwtjkewtNxlOZjQDe93Bem4RTTv9apMQaJ6dgjEc8rWt47HMvJnA7t2kfGAHLnqvHHY7GRZzHEdNOWo5p83aYvZke+pew6Fkkz3sI6Oa59nDwNwpxT4xporIuTuwgyUGlBve8YsXCznDKLOPiRqvSe2Xy7CP+Jl/9u9eRy48xwLS11iLHb8bpTdoM5Y576hzmG7C6WQuYSLEsJf3TbS4SxT43aFNcqPW4f8Ab8n/AJez88qn2NlDcUr2kgOeXFo6iKV+e3lxWfaC8vHaDv8AEz1HEy5S/iyZyy98ubPfLfWy4MdZcO+GzhxeH5zxA47uEmbNc3Ot1o8v4T1/p6phsL6XDcRM7Sy81e9oO7hK93CLeua4t1uqeGN/1fqB4Vg/9aRYGXtKHkcV1RJl1bxJHSNB6hrnkA+KacdblLAZxG4klgkcIzmJLrsD8upJJ05pPNvwHX+noHopexktVFoHOELwOoHEa4t62OW9tsw6oPiuASNwmsnrqisbMTUhrH1Moidmkc2nbws2UtddotzBWRqe0Edw7LIx7Tdr2HI5t97Oa4EKli2OGdo4j55cu3FkdIBcWJAc4gOsd0Qy1Gmhyhcrs0VN67/4aezgxcG73mXjHiANqc7xweFYm4cPj87+C86FXZVpsbqWsNOJ5uCbjh53cMtJvqy9t9fNVeP1CrJHlQ4S42XsRBkAewXIsSBuOR03I0vdQ01S06OUIn0uLhwO40TXV7juGu8XNaT70lDVFct2WnPGrYxdztPIcyei0GAFsboxoWs1N9idbn3lZdlWToB7GgNB9g3R3C8SjjBa5rnPdlGlrNbcE89TopnF+CuRR7SuMVQ9rHd29xbbxt7Qhja945q/2qqWSS5mAgXI19/4koLdbQ/5VmMqs9j7Am9BD/F/NeuIZ2MxtkdHEwtcSOJta2sjz18UlRBQpJXRNDYyWtbYt1vYtc57SCddHOcf+Y9VajxKbM08R9w64NzcHvtuD1tLIL/vlJJMRGK+QBoDyAGsa227Wx2LGtO7QCBoOiX7QlyFuc5XAtLfm5X3zAN2A77tuvgF1JAHXYrM7MS83dmDjYXIfbOCbc8jfcm/tCX6brBxda+mbW7rbEnW555nXvmddJIA7JiMrgWueSNiDqHWLnDNf43ec4631N001sn0zra/XU97XqTYk8yATci64kgCejxCWPOWOILyS4mziTkAuC6+W4Y0G1r5RdMglcAyxN2TcVpucwkfcvdn31Otr2vySSUfbE2Q4lKanK6Y5j3nadwBzyM7g1lgC7K2/WyqDDo+h+079UkkJaKQv2fH0P2nfqnepM6H7Tv1SSToZ31Nnj9p36peqN8ftO/VJJKgF6o3977Tv1XPVG/vfad+q6knQHDRs8ftO/VL1Nnj9p36pJIoBeqN8ftO/VdFM3977Tv1SSRQhGkad7/ad+qY3D4xsD9p36pJIoZG/B4SblpJ+s/9Vw4ND9A/af8AqkkmQd/YkH0P8T/1S/Y0P0T9p/6pJIGOGExfRP2n/quNwmEahp+0/wDVcSSGI4NCd2E/8z/1Tf2HB9D/ABP/AFXUk0IM4fQRtjaGtsBfmTzJ5lcSSQB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714500"/>
            <a:ext cx="4762500" cy="3581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6868" name="Picture 4" descr="https://i.chzbgr.com/maxW500/2922317568/h5AC86B91/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152400"/>
            <a:ext cx="4762500" cy="3581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687901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The Lewis model also provides:</a:t>
            </a:r>
          </a:p>
          <a:p>
            <a:pPr marL="342900" indent="-342900">
              <a:buAutoNum type="arabicParenR"/>
            </a:pPr>
            <a:r>
              <a:rPr lang="en-US" sz="4000" b="1" dirty="0" smtClean="0"/>
              <a:t>Insight into chemical reactivity. </a:t>
            </a:r>
          </a:p>
          <a:p>
            <a:pPr marL="342900" indent="-342900">
              <a:buAutoNum type="arabicParenR"/>
            </a:pPr>
            <a:r>
              <a:rPr lang="en-US" sz="4000" b="1" dirty="0" smtClean="0"/>
              <a:t>Predictions of Molecular </a:t>
            </a:r>
            <a:r>
              <a:rPr lang="en-US" sz="4000" b="1" dirty="0" smtClean="0"/>
              <a:t>structure (VSEPR theory pp. </a:t>
            </a:r>
            <a:r>
              <a:rPr lang="en-US" sz="4000" b="1" dirty="0" smtClean="0"/>
              <a:t>193-217)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400"/>
            <a:ext cx="8534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Lewis and chemical reactivity: some simple examples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5240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1) </a:t>
            </a:r>
            <a:r>
              <a:rPr lang="en-US" sz="4000" dirty="0" smtClean="0"/>
              <a:t>CO and blood</a:t>
            </a:r>
            <a:endParaRPr lang="en-US" sz="4000" dirty="0"/>
          </a:p>
        </p:txBody>
      </p:sp>
      <p:pic>
        <p:nvPicPr>
          <p:cNvPr id="37890" name="Picture 2" descr="http://www.glycemicindex.com/blog/february2007/heme_iron17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362200"/>
            <a:ext cx="2514600" cy="2443164"/>
          </a:xfrm>
          <a:prstGeom prst="rect">
            <a:avLst/>
          </a:prstGeom>
          <a:noFill/>
        </p:spPr>
      </p:pic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4419600" y="4114800"/>
          <a:ext cx="1834117" cy="685800"/>
        </p:xfrm>
        <a:graphic>
          <a:graphicData uri="http://schemas.openxmlformats.org/presentationml/2006/ole">
            <p:oleObj spid="_x0000_s37891" name="ChemSketch" r:id="rId6" imgW="1277280" imgH="478440" progId="ACD.ChemSketch.2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8600" y="4114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b="1" dirty="0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800600" y="2438400"/>
          <a:ext cx="1993900" cy="701675"/>
        </p:xfrm>
        <a:graphic>
          <a:graphicData uri="http://schemas.openxmlformats.org/presentationml/2006/ole">
            <p:oleObj spid="_x0000_s37892" name="ChemSketch" r:id="rId7" imgW="1993320" imgH="700920" progId="ACD.ChemSketch.2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57800" y="3352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87680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 has 200-400X stronger electrostatic  attraction to Fe</a:t>
            </a:r>
            <a:r>
              <a:rPr lang="en-US" sz="2800" baseline="30000" dirty="0" smtClean="0"/>
              <a:t>3+</a:t>
            </a:r>
            <a:r>
              <a:rPr lang="en-US" sz="2800" dirty="0" smtClean="0"/>
              <a:t> from formal charge vs.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 Explains why CO so easily asphyxiates humans even at `low’ concentrations (400 </a:t>
            </a:r>
            <a:r>
              <a:rPr lang="en-US" sz="2800" dirty="0" err="1" smtClean="0"/>
              <a:t>ppm</a:t>
            </a:r>
            <a:r>
              <a:rPr lang="en-US" sz="2800" dirty="0" smtClean="0"/>
              <a:t>)</a:t>
            </a:r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26670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Fe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3+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28800" y="2895600"/>
            <a:ext cx="1524000" cy="7620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534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Lewis and chemical reactivity: some simple examples (cont.)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3716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2) </a:t>
            </a:r>
            <a:r>
              <a:rPr lang="en-US" sz="2800" b="1" dirty="0" err="1" smtClean="0"/>
              <a:t>complexation</a:t>
            </a:r>
            <a:r>
              <a:rPr lang="en-US" sz="2800" b="1" dirty="0" smtClean="0"/>
              <a:t> of metals</a:t>
            </a:r>
            <a:endParaRPr lang="en-US" sz="2800" b="1" dirty="0"/>
          </a:p>
        </p:txBody>
      </p:sp>
      <p:sp>
        <p:nvSpPr>
          <p:cNvPr id="38914" name="AutoShape 2" descr="data:image/jpeg;base64,/9j/4AAQSkZJRgABAQAAAQABAAD/2wCEAAkGBhEPDxASEBAQEBQVERUQFBIUFxQVEBIQGRQVGBgRFBkXHCYhGBwjGRUaIS8gIzMpLCwsFR4xQTwqNSYsLCsBCQoKBQUFDQUFDSkYEhgpKSkpKSkpKSkpKSkpKSkpKSkpKSkpKSkpKSkpKSkpKSkpKSkpKSkpKSkpKSkpKSkpKf/AABEIAMUBAAMBIgACEQEDEQH/xAAcAAEAAgMBAQEAAAAAAAAAAAAABgcBBAUDAgj/xABIEAABBAEDAgQDAwUNBQkAAAABAAIDBBEFEiEGMQcTQVEiMmEUcYEjM0KRsQgVNUNSYnJzdZKhorIkdIKzwhc0U1Vjk8HR0v/EABQBAQAAAAAAAAAAAAAAAAAAAAD/xAAUEQEAAAAAAAAAAAAAAAAAAAAA/9oADAMBAAIRAxEAPwC8UREBERAREQEREBERAQosFBFejOrZb1jVIpGRsFS46swt3ZcwFw3PyTz8PphNR6uli1unp4ZGY5q0k7nnd5gc3zMAc4x8A9PVV/0toOoWdQ100tTNBrdSlD2+SyXe4vkw7LjxgL3p6Xbq9UUBevfbnGnO8SGNsWxm2b4MNPPIJz9UFyKE9UdeTMuDT9Mqi5b2CSXe7ZXrRnBBlPuQRxkfM3uTheUPiXK5kVl2mzMoyzNhbZMjDKGveI2TPgxuDS8gd8859RnS6DeGa/1DHIQJXPryMB+cwhr/AIm/zfjZ+sIPufr7UNNmhGsU4GV5XiMWqr3ujhefSUP5A9c8cA4zjCsUKDeNViNuh2xJj4/LZGM4LpfNYWhvuRtLsezSpR07C9lOqyX842vE1/GPygjaHcenIKDooiICIiAiIgIiICIiAiIgIiICIiAiIgIiICIiAiIgIiIOB0z0iyhNelbK+Q27LrLg4ABjiXHa3HcfF6+y+b/Scb9Tr6k6V7XQQPhEeBsLXb8uJ78b/wDBSFCgpl/iJR1W219y5HVpV5g+Gqd5ltzMPwzzkNw2McER+p7qedV+H0F+aKy2WepaiG1lmB22Tbz8DgeHD4j7HnHbhSD964P/AAYv7jf/AKW0UED07wrzPDPqN+1qboTuiZLhtdr85D/LBOT29fTnPZTxRzw96kk1LTa9uVrGPk8zLWZ2DZNIwY3EnswKRoCIiAiIgIiICIiAiIgIiICIiAiIgIiICIiAiIgIiICIiAiIgLBWVgoK98Bnk6JDkk4mmA+g8wnA9uST+KsNV14C/wACRf103+tWKgIiICIiAiIgIiICIiAiIgIiICIiAirLpzrSpT1HWmXLjISboMbZHH5BGM7R6DKxpPUkN3qkOq2RPCNKIOxxMYlE/PHbOCP1oLORYe7AJPoMqq+mNCk6hY/UL1q0yGSV7atSGR0UUULHFoe/b8zyQRn6H3AaFqoq30F8+kaxFpr7M1qragfJWMzt80EsYJdFu7lu1v3dsdjmyEBERAREQEREBYKyhQV14C/wJF/XTf61Yqgvg3/Bjv8AfLX/ADip0gIiICIiAiIgIihPivqE7atatXkdE+7dhomVvD443klxbyOcNx9xKCUjWq/m+T9og83t5XmM83PttzlbckrWjLnBozjJIAz7cqFSeDekGt5AqtaccTgu+0h+Pzm/OSc84+X6YUDvdQSzdPN+0vdPJT1eOo+TG58oieHB3u521wHPJx7nKC8nvABJIAHJJ4AHuUa4EAggg8gjsR7qrusfE+vPpt2JtTUmGStLGHPrObG0uYQC5xPA9ypj0vqEUGl6cZZY4gadcAvc1gJ8hnA3EIJCiw1wIBByDyD6ELKAiIgr/o3RI5L+tunrMfm8Cx0kYOW+WPlLhyM+y1J9ELepXiswVmu0Z7GyxxgRsmdKcPwMNLhwcHvgKy1ranWfLBLHFKYXvjcxkoG4xvLSBIBkZIJzjjsgrnSNNbBq1WtSsW7LoopBqkskskkBDo8MDw9xDZXSDcA3kDPcZx49Ma9L08x+n3qtuSGOR7qlqCN0scsLnl2x2PleC4nH1I9AXSDo7oa5ppjYNRjlgDnPkiFRjJJnuBy98vmOcXZwdxyfhx2U1QVvobJ9X1mLUXVpqtSpC+Kt57dk08sgIdLt7hm1x/UPUnEh6d1PVXWpob1KBkQ3PjtQy5Y4bhtiLD8RdgnLvhHw9uQpOiDkaN1dSuveytahlexzmuYHYkG04J2nBIz+kOF11zq3TtWKw6xHXhjmc0sdKxjWvc0kEhxHflo7+wXH6f0HUq1yV0+oi3Vfve2J8YEscrnghrXc/AASMZ4wBhBKUUZ0PrqO1cmpur2q0zN72iaNzWSwNeGiZjj6HI747+qkjXg9iDyRxzyDgj9aD6REQEKIUEF8HP4Md/vlr/nFTpQPwZkB02QAglt20CB6HzM4P4EH8Qp4gIiICIuLr/VDKlX7SyKW40uEbG1gJXPe4loxg9twxnnkoO0ufrmvV6EDp7UoijaQC4hx5PYANBJP3LkSMuanpjcGbR7EnJHwyyxMDzlufhwXM542lpI9jnf0Ppplao2tJJLcaHFxfZLZHucX78uJHOHcjOSOPZBz4+pJtR042NIEYkc4sj+1NcxmA/aXkNOfl+Id8jHHouZrfRF27pccNi5HJehmFuGw1gZGJ2klrCAOwDi3cAOzTg4OZ0BjssoK8f1hrZjMLdEc21tx5xmjNIHt5uc8jPOzOceq0rvh5Yr6NXqxD7TYN+G5Ye0gbpDJukeNxGQAAPc7c45wrQRBxes6Mk+m3oYml8klWaNjRgFz3McA3njuVD9W0mjVqUJtRrG1ZFGGhBRcGy75w1uWxMwQH7uDIOwA+mbKUX6h8P4b1tlp1i7BKyLyWury+VtZlxOPhJBO7nHcAIPfoDRpqWm1YJyDIxhyAdzYw57nCIE9wwODc8/KpCtLR9M+ywti86efaSfMneZJnZcT8Tj3xnA+gC3UBERAREQEREBERAREQMKNaR0DXp3pbdeSwwy7zJD5jnV3yvcHGUtdzuzn1xz6KSogjGj6rqf26aC3ShFfMj4bcUmR5YcNkcjDk78OGT8I4OAulpvVVOzLLDDZiklie6N8QdiRrmHDvhOCQD6jIXVXNb05VFn7U2vC2fa5vnBoEhDu+SO/3nlB0kUW07Q9Sh1B8jtQbPTkdI815IwJYic7I43D9EZHf27c5Vb6p1BPU6rnmMkhqsnq1pmF7vLY2xWaGv29gA5u7PuB7oLF8OOk5tMrTxTPje6S3LYBjLiAx4YADuaOfhKlEk7W/M5rfvIH7VXfjhrkkVFlau5zZp3PkJaS1za9dhmlcCOR8rfwJUev26sul6RA+GrZ1CxTjbHLZ2kV4Dndalc/9Fp3YB+Y574wQuN9yNrHSOkYGNBc55cAxrQMlzj2AA5XJ6j1S22q2TTIIrsjy3bulayIRuBImz2eO3AIyDnKiNroswaK+vpN0bGV7HnCOKOw67M6IZGckxuONoDcnDwPQKQ+HulW69OEWrTpga8AZC6FkLq2I+YyW8vPIHxc/B9SgzP0vJqWnRV9WcPM3B8v2V72RuIc7Dewy3aRkHjIyOwK7ej6NBSgZBWjEUTM7WAuIGXFx5cSTkkn8VuogIiICIiAiIgIiICIiAiIgIiICIiAiIgIiICItTUtVgqxmSxNHAwcF8jg1ufbJ9fog21hzgASSAAMknsB7lVVrXjvG6TyNJqy35ncNdtc2PPuGgb3j+79686/h/q+sEP1u66CE8/Yq5DeM52v2/CPx3n6hBOqnX2nzXBThssmnIc7bHlzBtGSC8fDnvwCexVe3en/AN8NT6qrYy59aoY/65sLHx/52j8CVZnT3SlPTo/LqV2Qj9IgZkf9XvPxO/ErejoRMkfK2KNsj8B8ga0SPwMDc4DLsDtlBSmmalJq9XU9QlDv9l0R9Bu4d7ToHusSj2OePueFLdEsadW0HTrOoxQuY2tBF5j4RK4buw+UnAJJ/Wux0BrUGpVLJZShrRi1NXfENjmSkNZue4BjQdwdggg9vVSdtGIReUI4xHt2eWGtEeztt24xj6INHpy1Skh3UHVjETn8hsDN5AzuDOzuB354XVVbdQ+DUfmGzpE79Ls8/my4QPz+iQ05YP6OR/NXDHifq+jPEetUjNHnaLUOBuHuCPybzx8vwFBcqKN9MeIen6kAK1lhef4l/wAE4OM42u+bHu3I+qkiAiIgIiICIiAiIgIiICIiAiIgIiICLBOO/CgXVXjVplHc1kn2uUZ/JwYc0H2dJ8o59sn6IJ8uB1L15Q00f7VZYx3pEPjmPGeGNyR95wOe6obXvGXVtTf5FQOrteS1sVYOdYeD6F+NxP8AQDV1uk/AC1ZcJtTlNdrjuMbSH2X5/lOOWsJ/4j7gINrXfH63af5Gk1HNc47WPe3zbDjj9CJuWg/fvWdG8GNR1OQWNatyMB/i93mWdv8AJycsiH0GfuCt3pro6lprNlSuyLIw5/eV/wDTefiP3dh9F2kHH6b6Rp6bF5dSBsQPzO7yPPu955d+wfRdhEQEKIgrjwM/7jc/tOx/piVjqv8AwcrCKtqMYJIZq1tgJ7kN8sZP6lYCAvOxWZKxzJGNexww5rgHNcPYg8EL0RBVPV3gFVsEy6e80pc7gzk1y7vwPmj59W5A9lDWdedQdPvbFfjdYizhpny9rh/6dhvJOPRxdj2C/RC8bdOOZjo5Y2SscMOY9ocxw9iDwUED6W8b9Nu7WyPNKU/oTkCMn+bL8v8Ae2n6KwGPBAIIIIyCOQR7hVJ1h+58rT7pNPk+yyd/Kfl1dx9geXR/5h9Aq0bqGt9NTCNxlhaTkMd+UqSgd9vdvbvtw4cdkH6oRU90r+6Iry7WahCazuAZY8vhJ9SW/Owf3laumavBajEtaaOdh43xuDm59jjsfog3EREBERAREQQzxV6msadSilrOa17rUURLmhw2OD8jB+4KZZVb+Pbc6XCMkZvQDI7jiTkLf/7NrH/nur/+4z/8oPfwq6msajRkmsua54tSxAtaGjY0MwMD7ypkSqe8LdbkpaG50MEluV+pvrxxjIBkfsG+VwB2MABJceP1qV1tevvmn0+7DBFPLTlngnrPc+E4wwtc2QBwc1zwfYoOJW6k1fXJpnaXNBQpRSOibYkYJJbD29y1rwQG9j2GN3cnIHrW6p1TSbtavq74bVey/wAqK7G0RuZMSAGStAAA5Hp2OcnBC2/Aq4x2iwxA/HDLNHK3s5jzK94BH9Fw/wAfZanju8SU6dVnM896IQtBIeCA4F4x7F7R/wAaCt/Fu3q0mqTUZJZ5o3OD68EQIZJC7JZ8DB8bhy0k55aV0Oj/ANz3Zn2yajJ9lZ38lmHWHD2J5bH/AJj9Av0CK7N+/a3ft2b8DdsznbnvjPOF6IOL010dS01mypXZFkYc/vK/+m88n7u33LtIiAiIgIiICIiCC+FH5vVP7Zu/tjU6Vf8AhHKT+/DT2brNrH4luf2KwEBERAREQFr3tPisRujnjZKx3DmPaHMP3grYRBTvWH7nmCXdJpsn2d/fyJCXQH6Ndy5n47h9yinhn4falW1uJk7LFVsYM0r2OLY5Y24xGHs+F4c8tBbntu9l+jVhBVFB1zqWxZkZdno6dBM6vEKzts1h7cEyOd7YLT6jkADOSvjWobvTT4bTb1q/RdI2KxDZcZJYg7+NY79fbHOAc5yNvwW1BlaOzpc7mx2q9qX8meHSxHBEjAfm5z29C0+q9vG/V2OpN06IiS1bmhZHC0/GGiRrt7h6DLQ0Z75PscB9a3rU46q0qBk8ogkpySOia53kyO2WyHuaDgn4W8/zQuz4s6hLX0W5LBJJDI0RbZGEte3M8QOCORwSPxUJ600CG31PpNWy3zI3ae5r2hzm7tjbThgtII+JoK+/E7wt0ylpNuxXrOZKwRlrjLO7GZo2nhzyDw490FldG2HyabQfI5z3vp13ue4kuc8wsJc4nuSTnK7Cr7SRqU1LSIKT2VIf3sgkmuOYyZwf5UYbBHG5w+LGXEkYx+o9boLqGxZ+2w2jHJJUtOrGeJpbHKAAc7cna8diB24QbnWnSDNVrsgkkfEGzMn3MDSSWB2Bz6fF/gu9hZRBAv8AZuldLlLpJJw6dz42u2tfJPIBiMHsB8BJcewBPPZanh7arzW32rOoVbeozsLBFDIHR1qwO77PCPXGMud6kevLnT+9psNhobPDFMAdwEjGvAPbIDgcFeFTp+rC8Piq14njIDmRRtcAe+C0ZQRbXPC1klmS3QuWdMnl/OmA5ilOeXPjyMk598Z5xnJPp014YRVbIuWrNjUbQGGzTn4Yxgj8mzJx3PcnGeMKaogIiICIiAiIgIiICIiCvPCDvrX9s2f+lWGq88IO+tf2zZ/6VYaAiIgIiICIiAiIgjXVXh1Q1Qh9mH8o0YE0ZMcwHsXD5gPTdnHovPpbw00/TH+bXhJlwR50rjJKAfRpPDeOOAMhSlEHIs9K1pb0N58ZNiGMxRv3PAawiQEbQdp/OO5I9fotjXdDhvV5K9hpfFJt3NDnNJ2ua4ctII5aFvogrPxC6kfpzaem0xYgjMLWyWY4pJnwVWgxtZFjvKdhG4njAPc5Hf8ADazS+yGGhFYjjidhxnjcySSR3JkcXfOT6n7hwMBS1EBERAREQEREBERAREQEREBFxK3VsMmozae1svnRQtnc4hvlFjtmA07s5+Meg9VnqDquGjJTjlbK42rDa0ewNIbI4gAvy4Ybz6ZQdpEXD6s6yq6XC2S08jedscbBumld/JY317jk4AyOeQgjnhTDsk1tpOcaxY/xDT/8qfqtNJ8RaVOV/nabqGmMtTmY2LEThDJM/gueS47Cdo4HA78DlWUx4cAQQQRkEcgj3CDKIiAiIgIiICIiAiIgIiICIiAiIgIiICIiAiIgIiICIiCoLdq7H1TfNCvDYkNGEObLJ5bQz8j8QPqc44+q8OsL2pSXtCF+pXrtGqQlhil8wudvZkEegwptp3Ss8evW77vL8mWoyBuHHzN7TFnLcYA+A+vsvrrnpae7Y0qSHy9tW8yzLucQfLa5pO3AOTweOEHvqXiNQrSyRSSSnyiBPIyGaSGAkcCV7GkNP7Poo7KGWOrYN5EjItK8+DnLA90u3zG+hJa48/Qey9epJvtDrWlaTCwPnc46hZDR9nrCVuJHP/lzvaMbRz6+hxvdS+HjpRSmoWPs1ulGIYZXgOZJCG7fKmAHY88gcbncc8B3esaMU+nXI5seWa8hcSMhuGFwfgerSA78FxvB+0+TQ6BkzkRujGf5DJXsZ/laB+C5GqdP6/qcf2a3NQp13gNndW8100rPVg38AH15Hf1GQp/pemR1YIoIW7Y4mNjYO+GtGBk+p9z6lBtIiICIiAiIgIiICIiAiIgIiICIiAiIgIiICIiAiIgIiICIiCJ2/CvSppZJZKbXPke6V7t8w3SOJc52A/HJKktGkyCKOKJu1kbGxsbydrGgADJ54A9VlEHsiIgIiICIiAiIgIiICIiAiIgIiIP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2217738"/>
            <a:ext cx="6000750" cy="4619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916" name="Picture 4" descr="http://upload.wikimedia.org/wikipedia/commons/9/91/M(H2O)6_cation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362200"/>
            <a:ext cx="3922140" cy="2590800"/>
          </a:xfrm>
          <a:prstGeom prst="rect">
            <a:avLst/>
          </a:prstGeom>
          <a:noFill/>
        </p:spPr>
      </p:pic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219200" y="5334000"/>
          <a:ext cx="1981202" cy="990600"/>
        </p:xfrm>
        <a:graphic>
          <a:graphicData uri="http://schemas.openxmlformats.org/presentationml/2006/ole">
            <p:oleObj spid="_x0000_s38917" name="ChemSketch" r:id="rId6" imgW="1286280" imgH="642960" progId="ACD.ChemSketch.20">
              <p:embed/>
            </p:oleObj>
          </a:graphicData>
        </a:graphic>
      </p:graphicFrame>
      <p:pic>
        <p:nvPicPr>
          <p:cNvPr id="38922" name="Picture 10" descr="http://lh3.ggpht.com/_fd5hy96-q9Y/TO4khkW-4gI/AAAAAAAABZw/a0UYn_Exo4I/pd561764_thumb.jpg?imgmax=800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1200" y="3048000"/>
            <a:ext cx="2600325" cy="34671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048000" y="1905000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Aquo</a:t>
            </a:r>
            <a:r>
              <a:rPr lang="en-US" sz="2800" dirty="0" smtClean="0"/>
              <a:t> complexes of metals’ 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color related to lone pair bonding to </a:t>
            </a:r>
            <a:r>
              <a:rPr lang="en-US" sz="2800" dirty="0" err="1" smtClean="0"/>
              <a:t>M</a:t>
            </a:r>
            <a:r>
              <a:rPr lang="en-US" sz="2800" baseline="30000" dirty="0" err="1" smtClean="0"/>
              <a:t>z</a:t>
            </a:r>
            <a:r>
              <a:rPr lang="en-US" sz="2800" baseline="30000" dirty="0" smtClean="0"/>
              <a:t>+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886200" y="50292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Cu(OH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)</a:t>
            </a:r>
            <a:r>
              <a:rPr lang="en-US" sz="3200" baseline="-25000" dirty="0" smtClean="0"/>
              <a:t>6</a:t>
            </a:r>
            <a:r>
              <a:rPr lang="en-US" sz="3200" baseline="30000" dirty="0" smtClean="0"/>
              <a:t>2+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1447800" y="5105400"/>
            <a:ext cx="1371600" cy="457200"/>
          </a:xfrm>
          <a:prstGeom prst="rect">
            <a:avLst/>
          </a:prstGeom>
          <a:noFill/>
          <a:ln w="6032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chemlabs.uoregon.edu/GeneralResources/models/grf/CuComplex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228601"/>
            <a:ext cx="3193579" cy="2819400"/>
          </a:xfrm>
          <a:prstGeom prst="rect">
            <a:avLst/>
          </a:prstGeom>
          <a:noFill/>
        </p:spPr>
      </p:pic>
      <p:pic>
        <p:nvPicPr>
          <p:cNvPr id="4" name="Picture 4" descr="http://upload.wikimedia.org/wikipedia/commons/9/91/M(H2O)6_cation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609600"/>
            <a:ext cx="3229998" cy="2133600"/>
          </a:xfrm>
          <a:prstGeom prst="rect">
            <a:avLst/>
          </a:prstGeom>
          <a:noFill/>
        </p:spPr>
      </p:pic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7010400" y="3048000"/>
          <a:ext cx="1923988" cy="1447800"/>
        </p:xfrm>
        <a:graphic>
          <a:graphicData uri="http://schemas.openxmlformats.org/presentationml/2006/ole">
            <p:oleObj spid="_x0000_s40965" name="ChemSketch" r:id="rId7" imgW="1438560" imgH="969120" progId="ACD.ChemSketch.20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304800" y="2667000"/>
          <a:ext cx="1981200" cy="990600"/>
        </p:xfrm>
        <a:graphic>
          <a:graphicData uri="http://schemas.openxmlformats.org/presentationml/2006/ole">
            <p:oleObj spid="_x0000_s40966" name="ChemSketch" r:id="rId8" imgW="1286280" imgH="642960" progId="ACD.ChemSketch.2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0" y="28956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Change the source of the lone pair- change the color</a:t>
            </a:r>
            <a:endParaRPr lang="en-US" sz="2800" dirty="0"/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" y="3810000"/>
            <a:ext cx="1858963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53000" y="3810000"/>
            <a:ext cx="169545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534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Lewis and chemical reactivity: some simple examples (cont.)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447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biology we need bacteria and light to fix 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. Chemically it is very hard to `fix’ 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(convert to C-N single bonds). Why ??</a:t>
            </a:r>
            <a:endParaRPr lang="en-US" sz="2400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2286000" y="2667000"/>
          <a:ext cx="2486482" cy="455613"/>
        </p:xfrm>
        <a:graphic>
          <a:graphicData uri="http://schemas.openxmlformats.org/presentationml/2006/ole">
            <p:oleObj spid="_x0000_s41986" name="ChemSketch" r:id="rId3" imgW="813960" imgH="14940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5000" y="24384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 bonds are tough to rupture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6576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When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 and CO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mix, to make carbonic acid (essence of Sprite), where do the H and O go ??</a:t>
            </a:r>
            <a:endParaRPr lang="en-US" sz="2800" dirty="0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914400" y="5257800"/>
          <a:ext cx="2662469" cy="1005903"/>
        </p:xfrm>
        <a:graphic>
          <a:graphicData uri="http://schemas.openxmlformats.org/presentationml/2006/ole">
            <p:oleObj spid="_x0000_s41987" name="ChemSketch" r:id="rId4" imgW="1130760" imgH="426600" progId="ACD.ChemSketch.20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3962400" y="5334000"/>
          <a:ext cx="1981200" cy="990600"/>
        </p:xfrm>
        <a:graphic>
          <a:graphicData uri="http://schemas.openxmlformats.org/presentationml/2006/ole">
            <p:oleObj spid="_x0000_s41988" name="ChemSketch" r:id="rId5" imgW="1286280" imgH="642960" progId="ACD.ChemSketch.20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62400" y="60960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r>
              <a:rPr lang="en-US" sz="2800" b="1" dirty="0" smtClean="0">
                <a:sym typeface="Symbol"/>
              </a:rPr>
              <a:t> 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5105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- 2</a:t>
            </a:r>
            <a:r>
              <a:rPr lang="en-US" sz="2800" b="1" dirty="0" smtClean="0">
                <a:sym typeface="Symbol"/>
              </a:rPr>
              <a:t>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5867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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51054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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546647" y="4769978"/>
            <a:ext cx="2256089" cy="442957"/>
          </a:xfrm>
          <a:custGeom>
            <a:avLst/>
            <a:gdLst>
              <a:gd name="connsiteX0" fmla="*/ 2256089 w 2256089"/>
              <a:gd name="connsiteY0" fmla="*/ 442957 h 442957"/>
              <a:gd name="connsiteX1" fmla="*/ 1751888 w 2256089"/>
              <a:gd name="connsiteY1" fmla="*/ 66942 h 442957"/>
              <a:gd name="connsiteX2" fmla="*/ 905854 w 2256089"/>
              <a:gd name="connsiteY2" fmla="*/ 41304 h 442957"/>
              <a:gd name="connsiteX3" fmla="*/ 230736 w 2256089"/>
              <a:gd name="connsiteY3" fmla="*/ 160945 h 442957"/>
              <a:gd name="connsiteX4" fmla="*/ 59820 w 2256089"/>
              <a:gd name="connsiteY4" fmla="*/ 357499 h 442957"/>
              <a:gd name="connsiteX5" fmla="*/ 0 w 2256089"/>
              <a:gd name="connsiteY5" fmla="*/ 442957 h 44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6089" h="442957">
                <a:moveTo>
                  <a:pt x="2256089" y="442957"/>
                </a:moveTo>
                <a:cubicBezTo>
                  <a:pt x="2116508" y="288420"/>
                  <a:pt x="1976927" y="133884"/>
                  <a:pt x="1751888" y="66942"/>
                </a:cubicBezTo>
                <a:cubicBezTo>
                  <a:pt x="1526849" y="0"/>
                  <a:pt x="1159379" y="25637"/>
                  <a:pt x="905854" y="41304"/>
                </a:cubicBezTo>
                <a:cubicBezTo>
                  <a:pt x="652329" y="56971"/>
                  <a:pt x="371742" y="108246"/>
                  <a:pt x="230736" y="160945"/>
                </a:cubicBezTo>
                <a:cubicBezTo>
                  <a:pt x="89730" y="213644"/>
                  <a:pt x="98276" y="310497"/>
                  <a:pt x="59820" y="357499"/>
                </a:cubicBezTo>
                <a:cubicBezTo>
                  <a:pt x="21364" y="404501"/>
                  <a:pt x="0" y="442957"/>
                  <a:pt x="0" y="442957"/>
                </a:cubicBezTo>
              </a:path>
            </a:pathLst>
          </a:cu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6705600" y="4755326"/>
          <a:ext cx="2057400" cy="1890404"/>
        </p:xfrm>
        <a:graphic>
          <a:graphicData uri="http://schemas.openxmlformats.org/presentationml/2006/ole">
            <p:oleObj spid="_x0000_s41989" name="ChemSketch" r:id="rId6" imgW="978480" imgH="899280" progId="ACD.ChemSketch.20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5943600" y="5715000"/>
            <a:ext cx="762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419600" y="5638800"/>
            <a:ext cx="38100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343400" y="5791200"/>
            <a:ext cx="533400" cy="7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1600200" y="5562600"/>
            <a:ext cx="45720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600200" y="5638800"/>
            <a:ext cx="4572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1333144" y="6144426"/>
            <a:ext cx="2427006" cy="331862"/>
          </a:xfrm>
          <a:custGeom>
            <a:avLst/>
            <a:gdLst>
              <a:gd name="connsiteX0" fmla="*/ 0 w 2427006"/>
              <a:gd name="connsiteY0" fmla="*/ 0 h 331862"/>
              <a:gd name="connsiteX1" fmla="*/ 153824 w 2427006"/>
              <a:gd name="connsiteY1" fmla="*/ 256374 h 331862"/>
              <a:gd name="connsiteX2" fmla="*/ 598206 w 2427006"/>
              <a:gd name="connsiteY2" fmla="*/ 316195 h 331862"/>
              <a:gd name="connsiteX3" fmla="*/ 1153682 w 2427006"/>
              <a:gd name="connsiteY3" fmla="*/ 299103 h 331862"/>
              <a:gd name="connsiteX4" fmla="*/ 2427006 w 2427006"/>
              <a:gd name="connsiteY4" fmla="*/ 119641 h 33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006" h="331862">
                <a:moveTo>
                  <a:pt x="0" y="0"/>
                </a:moveTo>
                <a:cubicBezTo>
                  <a:pt x="27061" y="101837"/>
                  <a:pt x="54123" y="203675"/>
                  <a:pt x="153824" y="256374"/>
                </a:cubicBezTo>
                <a:cubicBezTo>
                  <a:pt x="253525" y="309073"/>
                  <a:pt x="431563" y="309074"/>
                  <a:pt x="598206" y="316195"/>
                </a:cubicBezTo>
                <a:cubicBezTo>
                  <a:pt x="764849" y="323316"/>
                  <a:pt x="848882" y="331862"/>
                  <a:pt x="1153682" y="299103"/>
                </a:cubicBezTo>
                <a:cubicBezTo>
                  <a:pt x="1458482" y="266344"/>
                  <a:pt x="1942744" y="192992"/>
                  <a:pt x="2427006" y="119641"/>
                </a:cubicBezTo>
              </a:path>
            </a:pathLst>
          </a:cu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 animBg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01211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UGLY CHEMICAL FACT OF LIFE #1  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 smtClean="0"/>
              <a:t>For many compounds  the Lewis octet prediction of bond lengths don’t match experiment.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76246" y="3341729"/>
            <a:ext cx="52578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Expect  O-O length = 15 pm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Expect O=O length = 12 pm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46" y="1777425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Example 1:  Ozone O</a:t>
            </a:r>
            <a:r>
              <a:rPr lang="en-US" sz="3200" b="1" baseline="-25000" dirty="0" smtClean="0"/>
              <a:t>3</a:t>
            </a:r>
            <a:endParaRPr lang="en-US" sz="3200" b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1077" y="5099538"/>
            <a:ext cx="5671039" cy="1200329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08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Observe : Both bond lengths </a:t>
            </a:r>
          </a:p>
          <a:p>
            <a:r>
              <a:rPr lang="en-US" sz="3600" b="1" dirty="0" smtClean="0"/>
              <a:t>are identical=13.5 pm 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39556" y="2353526"/>
            <a:ext cx="55374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Lewis model prediction</a:t>
            </a:r>
            <a:endParaRPr lang="en-US" sz="4000" b="1" dirty="0"/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38128"/>
            <a:ext cx="2512590" cy="1170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5181600"/>
            <a:ext cx="2517776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08538" y="5402884"/>
            <a:ext cx="114300" cy="317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41375" y="5390434"/>
            <a:ext cx="114300" cy="317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16006" y="5390434"/>
            <a:ext cx="114300" cy="317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39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1400" y="1963167"/>
            <a:ext cx="55626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Expect C-C lengths=   16  pm 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Expect C=C lengths = 13  pm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9308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2:    Benzene 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0" y="4138862"/>
            <a:ext cx="5105400" cy="1077218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0800000" scaled="0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Observe:  all C-C lengths are identical = 14.5 pm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5940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83525"/>
            <a:ext cx="3314700" cy="2359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0600" y="737194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Lewis Model  and HONC prediction</a:t>
            </a:r>
            <a:endParaRPr lang="en-US" sz="3600" b="1" dirty="0"/>
          </a:p>
        </p:txBody>
      </p:sp>
      <p:pic>
        <p:nvPicPr>
          <p:cNvPr id="5940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11257"/>
            <a:ext cx="2057400" cy="238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039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092" y="1268958"/>
            <a:ext cx="4572000" cy="147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1444953" y="1932954"/>
            <a:ext cx="509452" cy="161108"/>
          </a:xfrm>
          <a:custGeom>
            <a:avLst/>
            <a:gdLst>
              <a:gd name="connsiteX0" fmla="*/ 0 w 509452"/>
              <a:gd name="connsiteY0" fmla="*/ 26125 h 161108"/>
              <a:gd name="connsiteX1" fmla="*/ 182880 w 509452"/>
              <a:gd name="connsiteY1" fmla="*/ 156754 h 161108"/>
              <a:gd name="connsiteX2" fmla="*/ 509452 w 509452"/>
              <a:gd name="connsiteY2" fmla="*/ 0 h 16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452" h="161108">
                <a:moveTo>
                  <a:pt x="0" y="26125"/>
                </a:moveTo>
                <a:cubicBezTo>
                  <a:pt x="48985" y="93616"/>
                  <a:pt x="97971" y="161108"/>
                  <a:pt x="182880" y="156754"/>
                </a:cubicBezTo>
                <a:cubicBezTo>
                  <a:pt x="267789" y="152400"/>
                  <a:pt x="388620" y="76200"/>
                  <a:pt x="509452" y="0"/>
                </a:cubicBezTo>
              </a:path>
            </a:pathLst>
          </a:cu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90800" y="1597024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9981507"/>
              </p:ext>
            </p:extLst>
          </p:nvPr>
        </p:nvGraphicFramePr>
        <p:xfrm>
          <a:off x="3657600" y="2895600"/>
          <a:ext cx="2255847" cy="2036671"/>
        </p:xfrm>
        <a:graphic>
          <a:graphicData uri="http://schemas.openxmlformats.org/presentationml/2006/ole">
            <p:oleObj spid="_x0000_s2064" name="ChemSketch" r:id="rId4" imgW="1731264" imgH="1563624" progId="ACD.ChemSketch.20">
              <p:embed/>
            </p:oleObj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2070272"/>
              </p:ext>
            </p:extLst>
          </p:nvPr>
        </p:nvGraphicFramePr>
        <p:xfrm>
          <a:off x="228600" y="2819400"/>
          <a:ext cx="2363207" cy="2133600"/>
        </p:xfrm>
        <a:graphic>
          <a:graphicData uri="http://schemas.openxmlformats.org/presentationml/2006/ole">
            <p:oleObj spid="_x0000_s2065" name="ChemSketch" r:id="rId5" imgW="1731264" imgH="1563624" progId="ACD.ChemSketch.20">
              <p:embed/>
            </p:oleObj>
          </a:graphicData>
        </a:graphic>
      </p:graphicFrame>
      <p:sp>
        <p:nvSpPr>
          <p:cNvPr id="18" name="Freeform 17"/>
          <p:cNvSpPr/>
          <p:nvPr/>
        </p:nvSpPr>
        <p:spPr>
          <a:xfrm>
            <a:off x="1204630" y="3600659"/>
            <a:ext cx="339634" cy="230778"/>
          </a:xfrm>
          <a:custGeom>
            <a:avLst/>
            <a:gdLst>
              <a:gd name="connsiteX0" fmla="*/ 0 w 339634"/>
              <a:gd name="connsiteY0" fmla="*/ 0 h 230778"/>
              <a:gd name="connsiteX1" fmla="*/ 52252 w 339634"/>
              <a:gd name="connsiteY1" fmla="*/ 78377 h 230778"/>
              <a:gd name="connsiteX2" fmla="*/ 78377 w 339634"/>
              <a:gd name="connsiteY2" fmla="*/ 209006 h 230778"/>
              <a:gd name="connsiteX3" fmla="*/ 339634 w 339634"/>
              <a:gd name="connsiteY3" fmla="*/ 209006 h 23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634" h="230778">
                <a:moveTo>
                  <a:pt x="0" y="0"/>
                </a:moveTo>
                <a:cubicBezTo>
                  <a:pt x="19594" y="21771"/>
                  <a:pt x="39189" y="43543"/>
                  <a:pt x="52252" y="78377"/>
                </a:cubicBezTo>
                <a:cubicBezTo>
                  <a:pt x="65315" y="113211"/>
                  <a:pt x="30480" y="187234"/>
                  <a:pt x="78377" y="209006"/>
                </a:cubicBezTo>
                <a:cubicBezTo>
                  <a:pt x="126274" y="230778"/>
                  <a:pt x="232954" y="219892"/>
                  <a:pt x="339634" y="209006"/>
                </a:cubicBezTo>
              </a:path>
            </a:pathLst>
          </a:cu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354183" y="4153899"/>
            <a:ext cx="169817" cy="280851"/>
          </a:xfrm>
          <a:custGeom>
            <a:avLst/>
            <a:gdLst>
              <a:gd name="connsiteX0" fmla="*/ 169817 w 169817"/>
              <a:gd name="connsiteY0" fmla="*/ 84909 h 280851"/>
              <a:gd name="connsiteX1" fmla="*/ 78377 w 169817"/>
              <a:gd name="connsiteY1" fmla="*/ 32657 h 280851"/>
              <a:gd name="connsiteX2" fmla="*/ 0 w 169817"/>
              <a:gd name="connsiteY2" fmla="*/ 280851 h 28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" h="280851">
                <a:moveTo>
                  <a:pt x="169817" y="84909"/>
                </a:moveTo>
                <a:cubicBezTo>
                  <a:pt x="138248" y="42454"/>
                  <a:pt x="106680" y="0"/>
                  <a:pt x="78377" y="32657"/>
                </a:cubicBezTo>
                <a:cubicBezTo>
                  <a:pt x="50074" y="65314"/>
                  <a:pt x="25037" y="173082"/>
                  <a:pt x="0" y="280851"/>
                </a:cubicBezTo>
              </a:path>
            </a:pathLst>
          </a:cu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914400" y="3762013"/>
            <a:ext cx="119743" cy="391886"/>
          </a:xfrm>
          <a:custGeom>
            <a:avLst/>
            <a:gdLst>
              <a:gd name="connsiteX0" fmla="*/ 0 w 119743"/>
              <a:gd name="connsiteY0" fmla="*/ 391886 h 391886"/>
              <a:gd name="connsiteX1" fmla="*/ 117566 w 119743"/>
              <a:gd name="connsiteY1" fmla="*/ 261257 h 391886"/>
              <a:gd name="connsiteX2" fmla="*/ 13063 w 119743"/>
              <a:gd name="connsiteY2" fmla="*/ 0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743" h="391886">
                <a:moveTo>
                  <a:pt x="0" y="391886"/>
                </a:moveTo>
                <a:cubicBezTo>
                  <a:pt x="57694" y="359228"/>
                  <a:pt x="115389" y="326571"/>
                  <a:pt x="117566" y="261257"/>
                </a:cubicBezTo>
                <a:cubicBezTo>
                  <a:pt x="119743" y="195943"/>
                  <a:pt x="66403" y="97971"/>
                  <a:pt x="13063" y="0"/>
                </a:cubicBezTo>
              </a:path>
            </a:pathLst>
          </a:cu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8763000" cy="11387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common thread: if electrons can be moved to make the same molecule =&gt; </a:t>
            </a:r>
            <a:r>
              <a:rPr lang="en-US" sz="4000" b="1" dirty="0" smtClean="0">
                <a:solidFill>
                  <a:srgbClr val="0070C0"/>
                </a:solidFill>
              </a:rPr>
              <a:t>`resonance’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667000" y="3962400"/>
            <a:ext cx="838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418" name="Picture 2" descr="http://image.wistatutor.com/content/chemical-bonding/resonance-hybrid-structure-ozone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772"/>
            <a:ext cx="3419334" cy="137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0420" name="Picture 4" descr="http://preparatorychemistry.com/images/benzene_resonance_hybrid_C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8265" y="5105400"/>
            <a:ext cx="3789076" cy="131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477000" y="23622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Resonance structure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105400" y="5411450"/>
            <a:ext cx="312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Resonance structure</a:t>
            </a:r>
            <a:endParaRPr lang="en-US" sz="4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0" y="3352800"/>
            <a:ext cx="25146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All bonds are equivalent </a:t>
            </a:r>
          </a:p>
          <a:p>
            <a:r>
              <a:rPr lang="en-US" sz="3200" b="1" dirty="0" smtClean="0"/>
              <a:t>in resonance</a:t>
            </a:r>
          </a:p>
          <a:p>
            <a:r>
              <a:rPr lang="en-US" sz="3200" b="1" dirty="0" smtClean="0"/>
              <a:t>structures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52470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19" grpId="0" animBg="1"/>
      <p:bldP spid="20" grpId="0" animBg="1"/>
      <p:bldP spid="14" grpId="0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83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`RESONANCE’ circulates the electrons evenly between participating atoms </a:t>
            </a:r>
            <a:r>
              <a:rPr lang="en-US" sz="2500" b="1" u="sng" dirty="0" smtClean="0">
                <a:solidFill>
                  <a:srgbClr val="FF0000"/>
                </a:solidFill>
              </a:rPr>
              <a:t>so that the bond lengths </a:t>
            </a:r>
            <a:r>
              <a:rPr lang="en-US" sz="2500" b="1" dirty="0" smtClean="0">
                <a:solidFill>
                  <a:srgbClr val="FF0000"/>
                </a:solidFill>
              </a:rPr>
              <a:t>between those atoms </a:t>
            </a:r>
            <a:r>
              <a:rPr lang="en-US" sz="2500" b="1" u="sng" dirty="0" smtClean="0">
                <a:solidFill>
                  <a:srgbClr val="FF0000"/>
                </a:solidFill>
              </a:rPr>
              <a:t>are identical and an average of the possible single/ double bond distributions.</a:t>
            </a:r>
            <a:endParaRPr lang="en-US" sz="2500" b="1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1600200"/>
            <a:ext cx="38100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O-O length = 15 pm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O=O length = 12 pm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5908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Observed O-O</a:t>
            </a:r>
            <a:r>
              <a:rPr lang="en-US" sz="2400" b="1" baseline="-25000" dirty="0" smtClean="0"/>
              <a:t> </a:t>
            </a:r>
            <a:r>
              <a:rPr lang="en-US" sz="2400" b="1" dirty="0" smtClean="0"/>
              <a:t>bonds all = 13.5 pm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25146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Average = 13.5 pm</a:t>
            </a:r>
            <a:endParaRPr lang="en-US" sz="2800" b="1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371600"/>
            <a:ext cx="4648200" cy="129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>
            <a:off x="2057400" y="2057400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3048000" y="3429000"/>
          <a:ext cx="1951038" cy="1761564"/>
        </p:xfrm>
        <a:graphic>
          <a:graphicData uri="http://schemas.openxmlformats.org/presentationml/2006/ole">
            <p:oleObj spid="_x0000_s3088" name="ChemSketch" r:id="rId5" imgW="1731264" imgH="1563624" progId="ACD.ChemSketch.20">
              <p:embed/>
            </p:oleObj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381000" y="3505200"/>
          <a:ext cx="1906588" cy="1797123"/>
        </p:xfrm>
        <a:graphic>
          <a:graphicData uri="http://schemas.openxmlformats.org/presentationml/2006/ole">
            <p:oleObj spid="_x0000_s3089" name="ChemSketch" r:id="rId6" imgW="1731264" imgH="1563624" progId="ACD.ChemSketch.20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2362200" y="4191000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76800" y="3276600"/>
            <a:ext cx="38862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C-C lengths=   16  pm 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C=C lengths = 13  pm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4343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Average = 14.5 pm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5715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Observed C-C bonds all</a:t>
            </a:r>
          </a:p>
          <a:p>
            <a:r>
              <a:rPr lang="en-US" sz="2400" b="1" dirty="0" smtClean="0"/>
              <a:t>= 14.5 pm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6" grpId="0" animBg="1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8600"/>
            <a:ext cx="80772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/>
              <a:t>U-Do-it: </a:t>
            </a:r>
            <a:r>
              <a:rPr lang="en-US" sz="3600" b="1" i="1" dirty="0" err="1" smtClean="0"/>
              <a:t>Oxyanion</a:t>
            </a:r>
            <a:r>
              <a:rPr lang="en-US" sz="3600" b="1" i="1" dirty="0" smtClean="0"/>
              <a:t> examples of resonance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sz="4400" b="1" dirty="0">
                <a:solidFill>
                  <a:srgbClr val="FF0000"/>
                </a:solidFill>
              </a:rPr>
              <a:t> NO</a:t>
            </a:r>
            <a:r>
              <a:rPr lang="en-US" sz="4400" b="1" baseline="-25000" dirty="0">
                <a:solidFill>
                  <a:srgbClr val="FF0000"/>
                </a:solidFill>
              </a:rPr>
              <a:t>2</a:t>
            </a:r>
            <a:r>
              <a:rPr lang="en-US" sz="4400" b="1" baseline="30000" dirty="0">
                <a:solidFill>
                  <a:srgbClr val="FF0000"/>
                </a:solidFill>
              </a:rPr>
              <a:t>- 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         </a:t>
            </a:r>
            <a:r>
              <a:rPr lang="en-US" sz="4400" b="1" dirty="0" smtClean="0">
                <a:solidFill>
                  <a:srgbClr val="FF0000"/>
                </a:solidFill>
              </a:rPr>
              <a:t>NO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</a:rPr>
              <a:t>	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	</a:t>
            </a:r>
            <a:r>
              <a:rPr lang="en-US" sz="4400" b="1" dirty="0" smtClean="0">
                <a:solidFill>
                  <a:srgbClr val="FF0000"/>
                </a:solidFill>
              </a:rPr>
              <a:t> CO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-2</a:t>
            </a:r>
            <a:r>
              <a:rPr lang="en-US" sz="4400" b="1" dirty="0" smtClean="0">
                <a:solidFill>
                  <a:srgbClr val="FF0000"/>
                </a:solidFill>
              </a:rPr>
              <a:t>	     </a:t>
            </a:r>
            <a:endParaRPr lang="en-US" sz="4400" b="1" baseline="30000" dirty="0" smtClean="0">
              <a:solidFill>
                <a:srgbClr val="FF0000"/>
              </a:solidFill>
            </a:endParaRPr>
          </a:p>
          <a:p>
            <a:r>
              <a:rPr lang="en-US" baseline="30000" dirty="0" smtClean="0"/>
              <a:t>	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4000" b="1" dirty="0" smtClean="0"/>
              <a:t>What is the static octet prediction for each  ?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4419600"/>
            <a:ext cx="8839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endParaRPr lang="en-US" b="1" dirty="0" smtClean="0"/>
          </a:p>
          <a:p>
            <a:pPr marL="342900" indent="-342900"/>
            <a:r>
              <a:rPr lang="en-US" sz="4000" b="1" dirty="0" smtClean="0"/>
              <a:t>b) What is the actual, expected bond order to </a:t>
            </a:r>
            <a:r>
              <a:rPr lang="en-US" sz="4000" b="1" dirty="0" smtClean="0">
                <a:solidFill>
                  <a:srgbClr val="FF0000"/>
                </a:solidFill>
              </a:rPr>
              <a:t>O</a:t>
            </a:r>
            <a:r>
              <a:rPr lang="en-US" sz="4000" b="1" dirty="0" smtClean="0"/>
              <a:t> for each example ?</a:t>
            </a:r>
            <a:endParaRPr lang="en-US" sz="40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09510000"/>
              </p:ext>
            </p:extLst>
          </p:nvPr>
        </p:nvGraphicFramePr>
        <p:xfrm>
          <a:off x="3505200" y="2414319"/>
          <a:ext cx="1981200" cy="2048588"/>
        </p:xfrm>
        <a:graphic>
          <a:graphicData uri="http://schemas.openxmlformats.org/presentationml/2006/ole">
            <p:oleObj spid="_x0000_s6167" name="ChemSketch" r:id="rId3" imgW="1633728" imgH="1688592" progId="ACD.ChemSketch.20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60628663"/>
              </p:ext>
            </p:extLst>
          </p:nvPr>
        </p:nvGraphicFramePr>
        <p:xfrm>
          <a:off x="1055510" y="3200400"/>
          <a:ext cx="1985563" cy="1060450"/>
        </p:xfrm>
        <a:graphic>
          <a:graphicData uri="http://schemas.openxmlformats.org/presentationml/2006/ole">
            <p:oleObj spid="_x0000_s6168" name="ChemSketch" r:id="rId4" imgW="1700784" imgH="908304" progId="ACD.ChemSketch.20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6553200" y="2514600"/>
          <a:ext cx="1843357" cy="1905000"/>
        </p:xfrm>
        <a:graphic>
          <a:graphicData uri="http://schemas.openxmlformats.org/presentationml/2006/ole">
            <p:oleObj spid="_x0000_s6169" name="ChemSketch" r:id="rId5" imgW="1472184" imgH="1517904" progId="ACD.ChemSketch.20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390900" y="5867400"/>
            <a:ext cx="2667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4/3=1.333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5867400"/>
            <a:ext cx="2590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4/3= 1.333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5867400"/>
            <a:ext cx="2286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3/2=1.5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 animBg="1"/>
      <p:bldP spid="14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BEYOND THE OCTET RULE</a:t>
            </a:r>
            <a:r>
              <a:rPr lang="en-US" sz="3600" b="1" dirty="0" smtClean="0">
                <a:solidFill>
                  <a:srgbClr val="FF0000"/>
                </a:solidFill>
              </a:rPr>
              <a:t>:   FORMAL CHARGE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908" y="768027"/>
            <a:ext cx="7391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UGLY CHEMICAL FACT OF LIFE #2: 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 smtClean="0"/>
              <a:t>For elements starting with Si in the 3</a:t>
            </a:r>
            <a:r>
              <a:rPr lang="en-US" sz="3200" b="1" baseline="30000" dirty="0" smtClean="0"/>
              <a:t>rd</a:t>
            </a:r>
            <a:r>
              <a:rPr lang="en-US" sz="3200" b="1" dirty="0" smtClean="0"/>
              <a:t> row, the octet rule is often broken.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337687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EXAMPLE #1: BATTERY ACID  (H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SO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123978" y="54864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Lewis octet prediction for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SO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structure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3188677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42893" y="4766211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154" y="5486400"/>
            <a:ext cx="365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From Experiment</a:t>
            </a:r>
          </a:p>
          <a:p>
            <a:r>
              <a:rPr lang="en-US" sz="2800" b="1" dirty="0" smtClean="0"/>
              <a:t>(</a:t>
            </a:r>
            <a:r>
              <a:rPr lang="en-US" sz="2800" b="1" dirty="0" err="1" smtClean="0"/>
              <a:t>Kuczkowski</a:t>
            </a:r>
            <a:r>
              <a:rPr lang="en-US" sz="2800" b="1" dirty="0" smtClean="0"/>
              <a:t> et. al. 1983)</a:t>
            </a:r>
          </a:p>
          <a:p>
            <a:endParaRPr lang="en-US" sz="2800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8613" y="3005138"/>
            <a:ext cx="2385665" cy="232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378" y="2800925"/>
            <a:ext cx="2613822" cy="276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3872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15" grpId="0"/>
      <p:bldP spid="6" grpId="0" animBg="1"/>
      <p:bldP spid="13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0"/>
            <a:ext cx="838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U-Do-it  Examples where we minimize formal charge or simply break octet rule-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endParaRPr lang="en-US" sz="44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1242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r>
              <a:rPr lang="en-US" sz="4000" b="1" dirty="0" smtClean="0"/>
              <a:t>What is the octet rule prediction for </a:t>
            </a:r>
            <a:r>
              <a:rPr lang="en-US" sz="4000" b="1" dirty="0" smtClean="0">
                <a:solidFill>
                  <a:srgbClr val="FF0000"/>
                </a:solidFill>
              </a:rPr>
              <a:t>SO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?</a:t>
            </a:r>
          </a:p>
          <a:p>
            <a:endParaRPr lang="en-US" sz="3600" b="1" dirty="0" smtClean="0"/>
          </a:p>
          <a:p>
            <a:endParaRPr lang="en-US" sz="3600" b="1" dirty="0" smtClean="0"/>
          </a:p>
          <a:p>
            <a:r>
              <a:rPr lang="en-US" sz="3600" dirty="0" smtClean="0"/>
              <a:t> </a:t>
            </a:r>
            <a:endParaRPr lang="en-US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85800" y="1219200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a) SO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</a:rPr>
              <a:t>        SO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dirty="0" smtClean="0">
                <a:solidFill>
                  <a:srgbClr val="FF0000"/>
                </a:solidFill>
              </a:rPr>
              <a:t>        SO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2-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57150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1.5</a:t>
            </a:r>
            <a:endParaRPr lang="en-US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3810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   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562600" y="3810000"/>
          <a:ext cx="2706482" cy="966787"/>
        </p:xfrm>
        <a:graphic>
          <a:graphicData uri="http://schemas.openxmlformats.org/presentationml/2006/ole">
            <p:oleObj spid="_x0000_s4126" name="ChemSketch" r:id="rId4" imgW="1639824" imgH="585216" progId="ACD.ChemSketch.20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49530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will be the </a:t>
            </a:r>
            <a:r>
              <a:rPr lang="en-US" sz="4000" b="1" dirty="0" smtClean="0">
                <a:solidFill>
                  <a:srgbClr val="FF0000"/>
                </a:solidFill>
              </a:rPr>
              <a:t>S-O </a:t>
            </a:r>
            <a:r>
              <a:rPr lang="en-US" sz="4000" b="1" dirty="0" smtClean="0"/>
              <a:t>bond order in </a:t>
            </a:r>
            <a:r>
              <a:rPr lang="en-US" sz="4000" b="1" dirty="0" smtClean="0">
                <a:solidFill>
                  <a:srgbClr val="FF0000"/>
                </a:solidFill>
              </a:rPr>
              <a:t>SO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2-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/>
              <a:t> ?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11576" y="1981200"/>
          <a:ext cx="1799850" cy="1271587"/>
        </p:xfrm>
        <a:graphic>
          <a:graphicData uri="http://schemas.openxmlformats.org/presentationml/2006/ole">
            <p:oleObj spid="_x0000_s4127" name="ChemSketch" r:id="rId5" imgW="1368552" imgH="966216" progId="ACD.ChemSketch.20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505200" y="1905000"/>
          <a:ext cx="1368425" cy="1490663"/>
        </p:xfrm>
        <a:graphic>
          <a:graphicData uri="http://schemas.openxmlformats.org/presentationml/2006/ole">
            <p:oleObj spid="_x0000_s4128" name="ChemSketch" r:id="rId6" imgW="1368552" imgH="1490472" progId="ACD.ChemSketch.20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705600" y="1158848"/>
          <a:ext cx="1905000" cy="1959002"/>
        </p:xfrm>
        <a:graphic>
          <a:graphicData uri="http://schemas.openxmlformats.org/presentationml/2006/ole">
            <p:oleObj spid="_x0000_s4129" name="ChemSketch" r:id="rId7" imgW="1624584" imgH="1670304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6" grpId="0"/>
      <p:bldP spid="8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1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U-Do-it  Examples where we minimize formal charge or simply break octet rule (continued)</a:t>
            </a:r>
            <a:endParaRPr lang="en-US" sz="44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44958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will be the </a:t>
            </a:r>
            <a:r>
              <a:rPr lang="en-US" sz="4000" b="1" dirty="0" smtClean="0">
                <a:solidFill>
                  <a:srgbClr val="FF0000"/>
                </a:solidFill>
              </a:rPr>
              <a:t>P-O </a:t>
            </a:r>
            <a:r>
              <a:rPr lang="en-US" sz="4000" b="1" dirty="0" smtClean="0"/>
              <a:t>bond order in </a:t>
            </a:r>
            <a:r>
              <a:rPr lang="en-US" sz="4000" b="1" dirty="0" smtClean="0">
                <a:solidFill>
                  <a:srgbClr val="FF0000"/>
                </a:solidFill>
              </a:rPr>
              <a:t>PO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3-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0" y="12954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b)  H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6000" b="1" dirty="0" smtClean="0">
                <a:solidFill>
                  <a:srgbClr val="FF0000"/>
                </a:solidFill>
              </a:rPr>
              <a:t>PO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6000" b="1" dirty="0" smtClean="0">
                <a:solidFill>
                  <a:srgbClr val="FF0000"/>
                </a:solidFill>
              </a:rPr>
              <a:t>    PO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6000" b="1" baseline="30000" dirty="0" smtClean="0">
                <a:solidFill>
                  <a:srgbClr val="FF0000"/>
                </a:solidFill>
              </a:rPr>
              <a:t>3-</a:t>
            </a:r>
            <a:endParaRPr lang="en-US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5410200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5/4 =1.25</a:t>
            </a:r>
            <a:endParaRPr lang="en-US" sz="6000" b="1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286000" y="2514600"/>
          <a:ext cx="2209800" cy="2107755"/>
        </p:xfrm>
        <a:graphic>
          <a:graphicData uri="http://schemas.openxmlformats.org/presentationml/2006/ole">
            <p:oleObj spid="_x0000_s7184" name="ChemSketch" r:id="rId4" imgW="1993392" imgH="1901952" progId="ACD.ChemSketch.20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105400" y="2514600"/>
          <a:ext cx="1925637" cy="1922463"/>
        </p:xfrm>
        <a:graphic>
          <a:graphicData uri="http://schemas.openxmlformats.org/presentationml/2006/ole">
            <p:oleObj spid="_x0000_s7185" name="ChemSketch" r:id="rId5" imgW="1926336" imgH="1923288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668</Words>
  <Application>Microsoft Office PowerPoint</Application>
  <PresentationFormat>On-screen Show (4:3)</PresentationFormat>
  <Paragraphs>113</Paragraphs>
  <Slides>17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ChemSketch</vt:lpstr>
      <vt:lpstr>ACD/ChemSketch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117</cp:revision>
  <dcterms:created xsi:type="dcterms:W3CDTF">2013-10-17T01:22:54Z</dcterms:created>
  <dcterms:modified xsi:type="dcterms:W3CDTF">2013-10-26T04:46:23Z</dcterms:modified>
</cp:coreProperties>
</file>