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311" r:id="rId2"/>
    <p:sldId id="298" r:id="rId3"/>
    <p:sldId id="300" r:id="rId4"/>
    <p:sldId id="303" r:id="rId5"/>
    <p:sldId id="304" r:id="rId6"/>
    <p:sldId id="305" r:id="rId7"/>
    <p:sldId id="306" r:id="rId8"/>
    <p:sldId id="307" r:id="rId9"/>
    <p:sldId id="301" r:id="rId10"/>
    <p:sldId id="302" r:id="rId11"/>
    <p:sldId id="308" r:id="rId12"/>
    <p:sldId id="309" r:id="rId13"/>
    <p:sldId id="310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FF00"/>
    <a:srgbClr val="51F52B"/>
    <a:srgbClr val="B091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4" Type="http://schemas.openxmlformats.org/officeDocument/2006/relationships/image" Target="../media/image18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30C184-104F-4469-A750-5637E1229E2C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93A11-FE1C-46B9-A5A8-4EE9B9A43A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9665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F93A11-FE1C-46B9-A5A8-4EE9B9A43A7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8935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F93A11-FE1C-46B9-A5A8-4EE9B9A43A7D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91851D-42A2-4467-89FB-C7C7E769E1E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65F977-5A45-4C91-B2B4-C52EF05D686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65F977-5A45-4C91-B2B4-C52EF05D686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65F977-5A45-4C91-B2B4-C52EF05D6869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65F977-5A45-4C91-B2B4-C52EF05D6869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F93A11-FE1C-46B9-A5A8-4EE9B9A43A7D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F93A11-FE1C-46B9-A5A8-4EE9B9A43A7D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F93A11-FE1C-46B9-A5A8-4EE9B9A43A7D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C3884-00C3-4487-BFAA-3EE15CFD5BC5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D7A3A-3989-418C-BB99-3B3F1E444D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C3884-00C3-4487-BFAA-3EE15CFD5BC5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D7A3A-3989-418C-BB99-3B3F1E444D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C3884-00C3-4487-BFAA-3EE15CFD5BC5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D7A3A-3989-418C-BB99-3B3F1E444D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C3884-00C3-4487-BFAA-3EE15CFD5BC5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D7A3A-3989-418C-BB99-3B3F1E444D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C3884-00C3-4487-BFAA-3EE15CFD5BC5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D7A3A-3989-418C-BB99-3B3F1E444D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C3884-00C3-4487-BFAA-3EE15CFD5BC5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D7A3A-3989-418C-BB99-3B3F1E444D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C3884-00C3-4487-BFAA-3EE15CFD5BC5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D7A3A-3989-418C-BB99-3B3F1E444D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C3884-00C3-4487-BFAA-3EE15CFD5BC5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D7A3A-3989-418C-BB99-3B3F1E444D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C3884-00C3-4487-BFAA-3EE15CFD5BC5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D7A3A-3989-418C-BB99-3B3F1E444D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C3884-00C3-4487-BFAA-3EE15CFD5BC5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D7A3A-3989-418C-BB99-3B3F1E444D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C3884-00C3-4487-BFAA-3EE15CFD5BC5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D7A3A-3989-418C-BB99-3B3F1E444D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6C3884-00C3-4487-BFAA-3EE15CFD5BC5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FD7A3A-3989-418C-BB99-3B3F1E444D7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1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1.bin"/><Relationship Id="rId11" Type="http://schemas.openxmlformats.org/officeDocument/2006/relationships/image" Target="../media/image18.wmf"/><Relationship Id="rId5" Type="http://schemas.openxmlformats.org/officeDocument/2006/relationships/image" Target="../media/image15.wmf"/><Relationship Id="rId10" Type="http://schemas.openxmlformats.org/officeDocument/2006/relationships/oleObject" Target="../embeddings/oleObject13.bin"/><Relationship Id="rId4" Type="http://schemas.openxmlformats.org/officeDocument/2006/relationships/oleObject" Target="../embeddings/oleObject10.bin"/><Relationship Id="rId9" Type="http://schemas.openxmlformats.org/officeDocument/2006/relationships/image" Target="../media/image17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7" Type="http://schemas.openxmlformats.org/officeDocument/2006/relationships/image" Target="../media/image2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5.bin"/><Relationship Id="rId5" Type="http://schemas.openxmlformats.org/officeDocument/2006/relationships/image" Target="../media/image19.wmf"/><Relationship Id="rId4" Type="http://schemas.openxmlformats.org/officeDocument/2006/relationships/oleObject" Target="../embeddings/oleObject14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7" Type="http://schemas.openxmlformats.org/officeDocument/2006/relationships/image" Target="../media/image2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7.bin"/><Relationship Id="rId5" Type="http://schemas.openxmlformats.org/officeDocument/2006/relationships/image" Target="../media/image21.wmf"/><Relationship Id="rId4" Type="http://schemas.openxmlformats.org/officeDocument/2006/relationships/oleObject" Target="../embeddings/oleObject16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2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9.bin"/><Relationship Id="rId5" Type="http://schemas.openxmlformats.org/officeDocument/2006/relationships/image" Target="../media/image23.wmf"/><Relationship Id="rId4" Type="http://schemas.openxmlformats.org/officeDocument/2006/relationships/oleObject" Target="../embeddings/oleObject18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gif"/><Relationship Id="rId3" Type="http://schemas.openxmlformats.org/officeDocument/2006/relationships/image" Target="../media/image7.png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9.gi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notesSlide" Target="../notesSlides/notesSlide5.xml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10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7" Type="http://schemas.openxmlformats.org/officeDocument/2006/relationships/image" Target="../media/image1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13.wmf"/><Relationship Id="rId4" Type="http://schemas.openxmlformats.org/officeDocument/2006/relationships/oleObject" Target="../embeddings/oleObject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15636" y="983856"/>
            <a:ext cx="5486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2.1. Electronic Trends and Isotopes (12 </a:t>
            </a:r>
            <a:r>
              <a:rPr lang="en-US" b="1" dirty="0" err="1"/>
              <a:t>pts</a:t>
            </a:r>
            <a:r>
              <a:rPr lang="en-US" b="1" dirty="0"/>
              <a:t>/ 2 </a:t>
            </a:r>
            <a:r>
              <a:rPr lang="en-US" b="1" dirty="0" err="1"/>
              <a:t>pts</a:t>
            </a:r>
            <a:r>
              <a:rPr lang="en-US" b="1" dirty="0"/>
              <a:t> each)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415636" y="1353188"/>
            <a:ext cx="6934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2.2. Simple Mole-Mass-Count Conversions </a:t>
            </a:r>
            <a:r>
              <a:rPr lang="en-US" b="1" dirty="0" smtClean="0"/>
              <a:t> (2 </a:t>
            </a:r>
            <a:r>
              <a:rPr lang="en-US" b="1" dirty="0" err="1"/>
              <a:t>pts</a:t>
            </a:r>
            <a:r>
              <a:rPr lang="en-US" b="1" dirty="0"/>
              <a:t> each/10 </a:t>
            </a:r>
            <a:r>
              <a:rPr lang="en-US" b="1" dirty="0" err="1"/>
              <a:t>pts</a:t>
            </a:r>
            <a:r>
              <a:rPr lang="en-US" b="1" dirty="0"/>
              <a:t> </a:t>
            </a:r>
            <a:r>
              <a:rPr lang="en-US" b="1" dirty="0" smtClean="0"/>
              <a:t>total)  </a:t>
            </a:r>
          </a:p>
          <a:p>
            <a:r>
              <a:rPr lang="en-US" b="1" dirty="0"/>
              <a:t>	</a:t>
            </a:r>
            <a:r>
              <a:rPr lang="en-US" b="1" dirty="0" smtClean="0"/>
              <a:t>(</a:t>
            </a:r>
            <a:r>
              <a:rPr lang="en-US" b="1" dirty="0"/>
              <a:t>assume 1 mole count = 6*10</a:t>
            </a:r>
            <a:r>
              <a:rPr lang="en-US" b="1" baseline="30000" dirty="0"/>
              <a:t>23</a:t>
            </a:r>
            <a:r>
              <a:rPr lang="en-US" b="1" dirty="0"/>
              <a:t> </a:t>
            </a:r>
            <a:r>
              <a:rPr lang="en-US" b="1" dirty="0" smtClean="0"/>
              <a:t>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43345" y="1999519"/>
            <a:ext cx="8839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2.3. Body Parts (compound element ratio) Mole Calculations  (12 </a:t>
            </a:r>
            <a:r>
              <a:rPr lang="en-US" b="1" dirty="0" err="1"/>
              <a:t>pts</a:t>
            </a:r>
            <a:r>
              <a:rPr lang="en-US" b="1" dirty="0"/>
              <a:t>/ 4 </a:t>
            </a:r>
            <a:r>
              <a:rPr lang="en-US" b="1" dirty="0" err="1"/>
              <a:t>pts</a:t>
            </a:r>
            <a:r>
              <a:rPr lang="en-US" b="1" dirty="0"/>
              <a:t> each)   </a:t>
            </a:r>
            <a:endParaRPr lang="en-US" b="1" dirty="0" smtClean="0"/>
          </a:p>
          <a:p>
            <a:r>
              <a:rPr lang="en-US" b="1" dirty="0"/>
              <a:t>	</a:t>
            </a:r>
            <a:r>
              <a:rPr lang="en-US" b="1" dirty="0" smtClean="0"/>
              <a:t>	show </a:t>
            </a:r>
            <a:r>
              <a:rPr lang="en-US" b="1" dirty="0"/>
              <a:t>work !</a:t>
            </a:r>
            <a:endParaRPr lang="en-US" dirty="0"/>
          </a:p>
          <a:p>
            <a:r>
              <a:rPr lang="en-US" b="1" dirty="0"/>
              <a:t> 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-6927" y="2575749"/>
            <a:ext cx="838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 </a:t>
            </a:r>
            <a:endParaRPr lang="en-US" sz="1600" dirty="0"/>
          </a:p>
          <a:p>
            <a:pPr lvl="1"/>
            <a:r>
              <a:rPr lang="en-US" b="1" dirty="0" smtClean="0"/>
              <a:t>2.4  Percent </a:t>
            </a:r>
            <a:r>
              <a:rPr lang="en-US" b="1" dirty="0"/>
              <a:t>Composition and Combustion Calculations  (12 </a:t>
            </a:r>
            <a:r>
              <a:rPr lang="en-US" b="1" dirty="0" err="1"/>
              <a:t>pts</a:t>
            </a:r>
            <a:r>
              <a:rPr lang="en-US" b="1" dirty="0"/>
              <a:t>/ 4 </a:t>
            </a:r>
            <a:r>
              <a:rPr lang="en-US" b="1" dirty="0" err="1"/>
              <a:t>pts</a:t>
            </a:r>
            <a:r>
              <a:rPr lang="en-US" b="1" dirty="0"/>
              <a:t> each)</a:t>
            </a:r>
            <a:endParaRPr lang="en-US" sz="1600" dirty="0"/>
          </a:p>
        </p:txBody>
      </p:sp>
      <p:sp>
        <p:nvSpPr>
          <p:cNvPr id="7" name="Rectangle 6"/>
          <p:cNvSpPr/>
          <p:nvPr/>
        </p:nvSpPr>
        <p:spPr>
          <a:xfrm>
            <a:off x="443345" y="3358883"/>
            <a:ext cx="76684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2.5. Reaction Balancing and Reaction Stoichiometry Problems (17 </a:t>
            </a:r>
            <a:r>
              <a:rPr lang="en-US" b="1" dirty="0" err="1"/>
              <a:t>pts</a:t>
            </a:r>
            <a:r>
              <a:rPr lang="en-US" b="1" dirty="0"/>
              <a:t>)  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3791770"/>
            <a:ext cx="783474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b="1" dirty="0" smtClean="0"/>
              <a:t>2.6.  Limiting </a:t>
            </a:r>
            <a:r>
              <a:rPr lang="en-US" b="1" dirty="0"/>
              <a:t>Yield and % Yield  (15 </a:t>
            </a:r>
            <a:r>
              <a:rPr lang="en-US" b="1" dirty="0" err="1"/>
              <a:t>pts</a:t>
            </a:r>
            <a:r>
              <a:rPr lang="en-US" b="1" dirty="0"/>
              <a:t> total/5 </a:t>
            </a:r>
            <a:r>
              <a:rPr lang="en-US" b="1" dirty="0" err="1"/>
              <a:t>pts</a:t>
            </a:r>
            <a:r>
              <a:rPr lang="en-US" b="1" dirty="0"/>
              <a:t> per problem)</a:t>
            </a:r>
            <a:endParaRPr lang="en-US" sz="1600" dirty="0"/>
          </a:p>
        </p:txBody>
      </p:sp>
      <p:sp>
        <p:nvSpPr>
          <p:cNvPr id="10" name="Rectangle 9"/>
          <p:cNvSpPr/>
          <p:nvPr/>
        </p:nvSpPr>
        <p:spPr>
          <a:xfrm>
            <a:off x="20782" y="4161102"/>
            <a:ext cx="46732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en-US" b="1" dirty="0" smtClean="0"/>
              <a:t>2.7. Nomenclature </a:t>
            </a:r>
            <a:r>
              <a:rPr lang="en-US" b="1" dirty="0"/>
              <a:t>(8 </a:t>
            </a:r>
            <a:r>
              <a:rPr lang="en-US" b="1" dirty="0" err="1"/>
              <a:t>pts</a:t>
            </a:r>
            <a:r>
              <a:rPr lang="en-US" b="1" dirty="0"/>
              <a:t>/1 </a:t>
            </a:r>
            <a:r>
              <a:rPr lang="en-US" b="1" dirty="0" err="1"/>
              <a:t>pt</a:t>
            </a:r>
            <a:r>
              <a:rPr lang="en-US" b="1" dirty="0"/>
              <a:t> per answer)</a:t>
            </a:r>
            <a:endParaRPr lang="en-US" sz="1600" dirty="0"/>
          </a:p>
        </p:txBody>
      </p:sp>
      <p:sp>
        <p:nvSpPr>
          <p:cNvPr id="11" name="Rectangle 10"/>
          <p:cNvSpPr/>
          <p:nvPr/>
        </p:nvSpPr>
        <p:spPr>
          <a:xfrm>
            <a:off x="59187" y="4553400"/>
            <a:ext cx="47829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en-US" b="1" dirty="0" smtClean="0"/>
              <a:t>2.8  Ionic </a:t>
            </a:r>
            <a:r>
              <a:rPr lang="en-US" b="1" dirty="0"/>
              <a:t>and Covalent Compounds (13 </a:t>
            </a:r>
            <a:r>
              <a:rPr lang="en-US" b="1" dirty="0" err="1"/>
              <a:t>pts</a:t>
            </a:r>
            <a:r>
              <a:rPr lang="en-US" b="1" dirty="0"/>
              <a:t>)</a:t>
            </a:r>
            <a:endParaRPr lang="en-US" sz="1600" dirty="0"/>
          </a:p>
        </p:txBody>
      </p:sp>
      <p:sp>
        <p:nvSpPr>
          <p:cNvPr id="12" name="Rectangle 11"/>
          <p:cNvSpPr/>
          <p:nvPr/>
        </p:nvSpPr>
        <p:spPr>
          <a:xfrm>
            <a:off x="436417" y="4922732"/>
            <a:ext cx="737061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/>
            <a:r>
              <a:rPr lang="en-US" b="1" dirty="0" smtClean="0"/>
              <a:t>2.8.1. Ionic </a:t>
            </a:r>
            <a:r>
              <a:rPr lang="en-US" b="1" dirty="0"/>
              <a:t>Compound building  6 </a:t>
            </a:r>
            <a:r>
              <a:rPr lang="en-US" b="1" dirty="0" err="1"/>
              <a:t>pts</a:t>
            </a:r>
            <a:r>
              <a:rPr lang="en-US" b="1" dirty="0"/>
              <a:t> total (2 </a:t>
            </a:r>
            <a:r>
              <a:rPr lang="en-US" b="1" dirty="0" err="1"/>
              <a:t>pts</a:t>
            </a:r>
            <a:r>
              <a:rPr lang="en-US" b="1" dirty="0"/>
              <a:t>/answer)</a:t>
            </a:r>
            <a:endParaRPr lang="en-US" sz="2400" dirty="0"/>
          </a:p>
        </p:txBody>
      </p:sp>
      <p:sp>
        <p:nvSpPr>
          <p:cNvPr id="13" name="Rectangle 12"/>
          <p:cNvSpPr/>
          <p:nvPr/>
        </p:nvSpPr>
        <p:spPr>
          <a:xfrm>
            <a:off x="477981" y="5285229"/>
            <a:ext cx="838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/>
            <a:r>
              <a:rPr lang="en-US" b="1" dirty="0" smtClean="0"/>
              <a:t>2.8.2. Covalent </a:t>
            </a:r>
            <a:r>
              <a:rPr lang="en-US" b="1" dirty="0"/>
              <a:t>Bonding Using the Lewis Octet Model 6 </a:t>
            </a:r>
            <a:r>
              <a:rPr lang="en-US" b="1" dirty="0" err="1"/>
              <a:t>pts</a:t>
            </a:r>
            <a:r>
              <a:rPr lang="en-US" b="1" dirty="0"/>
              <a:t> (2 </a:t>
            </a:r>
            <a:r>
              <a:rPr lang="en-US" b="1" dirty="0" err="1"/>
              <a:t>pts</a:t>
            </a:r>
            <a:r>
              <a:rPr lang="en-US" b="1" dirty="0"/>
              <a:t>/structure) + formal charge question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2237507" y="152859"/>
            <a:ext cx="5230093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HEADERS FROM EXAM 2 </a:t>
            </a:r>
          </a:p>
          <a:p>
            <a:r>
              <a:rPr lang="en-US" sz="2400" b="1" dirty="0" smtClean="0"/>
              <a:t>FALL 2013  CHEM 1984  (100 PTS)</a:t>
            </a:r>
            <a:endParaRPr lang="en-US" sz="24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1905000" y="5993114"/>
            <a:ext cx="3685309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mtClean="0"/>
              <a:t>+</a:t>
            </a:r>
            <a:r>
              <a:rPr lang="en-US" sz="2400" b="1" smtClean="0">
                <a:solidFill>
                  <a:srgbClr val="FF0000"/>
                </a:solidFill>
              </a:rPr>
              <a:t>1 </a:t>
            </a:r>
            <a:r>
              <a:rPr lang="en-US" sz="2400" b="1" dirty="0" smtClean="0">
                <a:solidFill>
                  <a:srgbClr val="FF0000"/>
                </a:solidFill>
              </a:rPr>
              <a:t>POINT FOR YOUR NAME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15636" y="5931560"/>
            <a:ext cx="20350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99 </a:t>
            </a:r>
            <a:r>
              <a:rPr lang="en-US" sz="3200" b="1" dirty="0" err="1" smtClean="0"/>
              <a:t>pts</a:t>
            </a:r>
            <a:endParaRPr lang="en-US" sz="3200" b="1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304800" y="5931560"/>
            <a:ext cx="7807036" cy="0"/>
          </a:xfrm>
          <a:prstGeom prst="line">
            <a:avLst/>
          </a:prstGeom>
          <a:ln w="666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4023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0"/>
            <a:ext cx="838200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i="1" dirty="0" smtClean="0"/>
              <a:t>U-Do-it  Examples where we minimize formal charge or simply break octet rule-</a:t>
            </a:r>
            <a:r>
              <a:rPr lang="en-US" sz="4400" b="1" dirty="0" smtClean="0">
                <a:solidFill>
                  <a:srgbClr val="FF0000"/>
                </a:solidFill>
              </a:rPr>
              <a:t> </a:t>
            </a:r>
            <a:endParaRPr lang="en-US" sz="4400" b="1" baseline="30000" dirty="0" smtClean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3124200"/>
            <a:ext cx="914400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 </a:t>
            </a:r>
            <a:r>
              <a:rPr lang="en-US" sz="4000" b="1" dirty="0" smtClean="0"/>
              <a:t>What is the octet rule prediction for </a:t>
            </a:r>
            <a:r>
              <a:rPr lang="en-US" sz="4000" b="1" dirty="0" smtClean="0">
                <a:solidFill>
                  <a:srgbClr val="FF0000"/>
                </a:solidFill>
              </a:rPr>
              <a:t>SO</a:t>
            </a:r>
            <a:r>
              <a:rPr lang="en-US" sz="40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40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smtClean="0"/>
              <a:t>?</a:t>
            </a:r>
          </a:p>
          <a:p>
            <a:endParaRPr lang="en-US" sz="3600" b="1" dirty="0" smtClean="0"/>
          </a:p>
          <a:p>
            <a:endParaRPr lang="en-US" sz="3600" b="1" dirty="0" smtClean="0"/>
          </a:p>
          <a:p>
            <a:r>
              <a:rPr lang="en-US" sz="3600" dirty="0" smtClean="0"/>
              <a:t> </a:t>
            </a:r>
            <a:endParaRPr lang="en-US" sz="3600" b="1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685800" y="1219200"/>
            <a:ext cx="8305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</a:rPr>
              <a:t> a) SO</a:t>
            </a:r>
            <a:r>
              <a:rPr lang="en-US" sz="44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4400" b="1" dirty="0" smtClean="0">
                <a:solidFill>
                  <a:srgbClr val="FF0000"/>
                </a:solidFill>
              </a:rPr>
              <a:t>        SO</a:t>
            </a:r>
            <a:r>
              <a:rPr lang="en-US" sz="4400" b="1" baseline="-25000" dirty="0" smtClean="0">
                <a:solidFill>
                  <a:srgbClr val="FF0000"/>
                </a:solidFill>
              </a:rPr>
              <a:t>3</a:t>
            </a:r>
            <a:r>
              <a:rPr lang="en-US" sz="4400" b="1" dirty="0" smtClean="0">
                <a:solidFill>
                  <a:srgbClr val="FF0000"/>
                </a:solidFill>
              </a:rPr>
              <a:t>        SO</a:t>
            </a:r>
            <a:r>
              <a:rPr lang="en-US" sz="4400" b="1" baseline="-25000" dirty="0" smtClean="0">
                <a:solidFill>
                  <a:srgbClr val="FF0000"/>
                </a:solidFill>
              </a:rPr>
              <a:t>4</a:t>
            </a:r>
            <a:r>
              <a:rPr lang="en-US" sz="4400" b="1" baseline="30000" dirty="0" smtClean="0">
                <a:solidFill>
                  <a:srgbClr val="FF0000"/>
                </a:solidFill>
              </a:rPr>
              <a:t>2-</a:t>
            </a:r>
            <a:endParaRPr lang="en-US" sz="4400" dirty="0"/>
          </a:p>
        </p:txBody>
      </p:sp>
      <p:sp>
        <p:nvSpPr>
          <p:cNvPr id="8" name="TextBox 7"/>
          <p:cNvSpPr txBox="1"/>
          <p:nvPr/>
        </p:nvSpPr>
        <p:spPr>
          <a:xfrm>
            <a:off x="6019800" y="5715000"/>
            <a:ext cx="2743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/>
              <a:t>1.5</a:t>
            </a:r>
            <a:endParaRPr lang="en-US" sz="5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5257800" y="3810000"/>
            <a:ext cx="30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r>
              <a:rPr lang="en-US" dirty="0" smtClean="0"/>
              <a:t>    </a:t>
            </a:r>
            <a:endParaRPr lang="en-US" dirty="0"/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5562600" y="3810000"/>
          <a:ext cx="2706482" cy="966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4" name="ChemSketch" r:id="rId4" imgW="1639800" imgH="585360" progId="ACD.ChemSketch.20">
                  <p:embed/>
                </p:oleObj>
              </mc:Choice>
              <mc:Fallback>
                <p:oleObj name="ChemSketch" r:id="rId4" imgW="1639800" imgH="585360" progId="ACD.ChemSketch.20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3810000"/>
                        <a:ext cx="2706482" cy="966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0" y="495300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What will be the </a:t>
            </a:r>
            <a:r>
              <a:rPr lang="en-US" sz="4000" b="1" dirty="0" smtClean="0">
                <a:solidFill>
                  <a:srgbClr val="FF0000"/>
                </a:solidFill>
              </a:rPr>
              <a:t>S-O </a:t>
            </a:r>
            <a:r>
              <a:rPr lang="en-US" sz="4000" b="1" dirty="0" smtClean="0"/>
              <a:t>bond order in </a:t>
            </a:r>
            <a:r>
              <a:rPr lang="en-US" sz="4000" b="1" dirty="0" smtClean="0">
                <a:solidFill>
                  <a:srgbClr val="FF0000"/>
                </a:solidFill>
              </a:rPr>
              <a:t>SO</a:t>
            </a:r>
            <a:r>
              <a:rPr lang="en-US" sz="4000" b="1" baseline="-25000" dirty="0" smtClean="0">
                <a:solidFill>
                  <a:srgbClr val="FF0000"/>
                </a:solidFill>
              </a:rPr>
              <a:t>4</a:t>
            </a:r>
            <a:r>
              <a:rPr lang="en-US" sz="4000" b="1" baseline="30000" dirty="0" smtClean="0">
                <a:solidFill>
                  <a:srgbClr val="FF0000"/>
                </a:solidFill>
              </a:rPr>
              <a:t>2-</a:t>
            </a:r>
            <a:r>
              <a:rPr lang="en-US" sz="4000" b="1" dirty="0" smtClean="0">
                <a:solidFill>
                  <a:srgbClr val="FF0000"/>
                </a:solidFill>
              </a:rPr>
              <a:t> </a:t>
            </a:r>
            <a:r>
              <a:rPr lang="en-US" sz="4000" b="1" dirty="0" smtClean="0"/>
              <a:t> ?</a:t>
            </a:r>
          </a:p>
        </p:txBody>
      </p:sp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711576" y="1981200"/>
          <a:ext cx="1799850" cy="127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5" name="ChemSketch" r:id="rId6" imgW="1368720" imgH="966240" progId="ACD.ChemSketch.20">
                  <p:embed/>
                </p:oleObj>
              </mc:Choice>
              <mc:Fallback>
                <p:oleObj name="ChemSketch" r:id="rId6" imgW="1368720" imgH="966240" progId="ACD.ChemSketch.20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1576" y="1981200"/>
                        <a:ext cx="1799850" cy="127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0" name="Object 4"/>
          <p:cNvGraphicFramePr>
            <a:graphicFrameLocks noChangeAspect="1"/>
          </p:cNvGraphicFramePr>
          <p:nvPr/>
        </p:nvGraphicFramePr>
        <p:xfrm>
          <a:off x="3505200" y="1905000"/>
          <a:ext cx="1368425" cy="1490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6" name="ChemSketch" r:id="rId8" imgW="1368720" imgH="1490400" progId="ACD.ChemSketch.20">
                  <p:embed/>
                </p:oleObj>
              </mc:Choice>
              <mc:Fallback>
                <p:oleObj name="ChemSketch" r:id="rId8" imgW="1368720" imgH="1490400" progId="ACD.ChemSketch.20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1905000"/>
                        <a:ext cx="1368425" cy="1490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1" name="Object 5"/>
          <p:cNvGraphicFramePr>
            <a:graphicFrameLocks noChangeAspect="1"/>
          </p:cNvGraphicFramePr>
          <p:nvPr/>
        </p:nvGraphicFramePr>
        <p:xfrm>
          <a:off x="6705600" y="1158848"/>
          <a:ext cx="1905000" cy="19590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7" name="ChemSketch" r:id="rId10" imgW="1624680" imgH="1670400" progId="ACD.ChemSketch.20">
                  <p:embed/>
                </p:oleObj>
              </mc:Choice>
              <mc:Fallback>
                <p:oleObj name="ChemSketch" r:id="rId10" imgW="1624680" imgH="1670400" progId="ACD.ChemSketch.20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1158848"/>
                        <a:ext cx="1905000" cy="195900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allAtOnce"/>
      <p:bldP spid="6" grpId="0"/>
      <p:bldP spid="8" grpId="0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152401"/>
            <a:ext cx="8382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i="1" dirty="0" smtClean="0"/>
              <a:t>U-Do-it  Examples where we minimize formal charge or simply break octet rule (continued)</a:t>
            </a:r>
            <a:endParaRPr lang="en-US" sz="4400" b="1" baseline="30000" dirty="0" smtClean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0" y="4495800"/>
            <a:ext cx="9220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What will be the </a:t>
            </a:r>
            <a:r>
              <a:rPr lang="en-US" sz="4000" b="1" dirty="0" smtClean="0">
                <a:solidFill>
                  <a:srgbClr val="FF0000"/>
                </a:solidFill>
              </a:rPr>
              <a:t>P-O </a:t>
            </a:r>
            <a:r>
              <a:rPr lang="en-US" sz="4000" b="1" dirty="0" smtClean="0"/>
              <a:t>bond order in </a:t>
            </a:r>
            <a:r>
              <a:rPr lang="en-US" sz="4000" b="1" dirty="0" smtClean="0">
                <a:solidFill>
                  <a:srgbClr val="FF0000"/>
                </a:solidFill>
              </a:rPr>
              <a:t>PO</a:t>
            </a:r>
            <a:r>
              <a:rPr lang="en-US" sz="4000" b="1" baseline="-25000" dirty="0" smtClean="0">
                <a:solidFill>
                  <a:srgbClr val="FF0000"/>
                </a:solidFill>
              </a:rPr>
              <a:t>4</a:t>
            </a:r>
            <a:r>
              <a:rPr lang="en-US" sz="4000" b="1" baseline="30000" dirty="0" smtClean="0">
                <a:solidFill>
                  <a:srgbClr val="FF0000"/>
                </a:solidFill>
              </a:rPr>
              <a:t>3-</a:t>
            </a:r>
            <a:r>
              <a:rPr lang="en-US" sz="4000" b="1" dirty="0" smtClean="0">
                <a:solidFill>
                  <a:srgbClr val="FF0000"/>
                </a:solidFill>
              </a:rPr>
              <a:t> </a:t>
            </a:r>
            <a:r>
              <a:rPr lang="en-US" sz="4000" b="1" dirty="0" smtClean="0"/>
              <a:t>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676400" y="1295400"/>
            <a:ext cx="6705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>
                <a:solidFill>
                  <a:srgbClr val="FF0000"/>
                </a:solidFill>
              </a:rPr>
              <a:t>b)  H</a:t>
            </a:r>
            <a:r>
              <a:rPr lang="en-US" sz="6000" b="1" baseline="-25000" dirty="0" smtClean="0">
                <a:solidFill>
                  <a:srgbClr val="FF0000"/>
                </a:solidFill>
              </a:rPr>
              <a:t>3</a:t>
            </a:r>
            <a:r>
              <a:rPr lang="en-US" sz="6000" b="1" dirty="0" smtClean="0">
                <a:solidFill>
                  <a:srgbClr val="FF0000"/>
                </a:solidFill>
              </a:rPr>
              <a:t>PO</a:t>
            </a:r>
            <a:r>
              <a:rPr lang="en-US" sz="6000" b="1" baseline="-25000" dirty="0" smtClean="0">
                <a:solidFill>
                  <a:srgbClr val="FF0000"/>
                </a:solidFill>
              </a:rPr>
              <a:t>4</a:t>
            </a:r>
            <a:r>
              <a:rPr lang="en-US" sz="6000" b="1" dirty="0" smtClean="0">
                <a:solidFill>
                  <a:srgbClr val="FF0000"/>
                </a:solidFill>
              </a:rPr>
              <a:t>    PO</a:t>
            </a:r>
            <a:r>
              <a:rPr lang="en-US" sz="6000" b="1" baseline="-25000" dirty="0" smtClean="0">
                <a:solidFill>
                  <a:srgbClr val="FF0000"/>
                </a:solidFill>
              </a:rPr>
              <a:t>4</a:t>
            </a:r>
            <a:r>
              <a:rPr lang="en-US" sz="6000" b="1" baseline="30000" dirty="0" smtClean="0">
                <a:solidFill>
                  <a:srgbClr val="FF0000"/>
                </a:solidFill>
              </a:rPr>
              <a:t>3-</a:t>
            </a:r>
            <a:endParaRPr lang="en-US" sz="6000" dirty="0"/>
          </a:p>
        </p:txBody>
      </p:sp>
      <p:sp>
        <p:nvSpPr>
          <p:cNvPr id="9" name="TextBox 8"/>
          <p:cNvSpPr txBox="1"/>
          <p:nvPr/>
        </p:nvSpPr>
        <p:spPr>
          <a:xfrm>
            <a:off x="4495800" y="5410200"/>
            <a:ext cx="4267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/>
              <a:t>5/4 =1.25</a:t>
            </a:r>
            <a:endParaRPr lang="en-US" sz="6000" b="1" dirty="0"/>
          </a:p>
        </p:txBody>
      </p:sp>
      <p:graphicFrame>
        <p:nvGraphicFramePr>
          <p:cNvPr id="7170" name="Object 2"/>
          <p:cNvGraphicFramePr>
            <a:graphicFrameLocks noChangeAspect="1"/>
          </p:cNvGraphicFramePr>
          <p:nvPr/>
        </p:nvGraphicFramePr>
        <p:xfrm>
          <a:off x="2286000" y="2514600"/>
          <a:ext cx="2209800" cy="21077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8" name="ChemSketch" r:id="rId4" imgW="1993320" imgH="1901880" progId="ACD.ChemSketch.20">
                  <p:embed/>
                </p:oleObj>
              </mc:Choice>
              <mc:Fallback>
                <p:oleObj name="ChemSketch" r:id="rId4" imgW="1993320" imgH="1901880" progId="ACD.ChemSketch.20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2514600"/>
                        <a:ext cx="2209800" cy="210775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1" name="Object 3"/>
          <p:cNvGraphicFramePr>
            <a:graphicFrameLocks noChangeAspect="1"/>
          </p:cNvGraphicFramePr>
          <p:nvPr/>
        </p:nvGraphicFramePr>
        <p:xfrm>
          <a:off x="5105400" y="2514600"/>
          <a:ext cx="1925637" cy="1922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9" name="ChemSketch" r:id="rId6" imgW="1926360" imgH="1923120" progId="ACD.ChemSketch.20">
                  <p:embed/>
                </p:oleObj>
              </mc:Choice>
              <mc:Fallback>
                <p:oleObj name="ChemSketch" r:id="rId6" imgW="1926360" imgH="1923120" progId="ACD.ChemSketch.20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2514600"/>
                        <a:ext cx="1925637" cy="1922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43000" y="1524000"/>
            <a:ext cx="7391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>
                <a:solidFill>
                  <a:srgbClr val="FF0000"/>
                </a:solidFill>
              </a:rPr>
              <a:t>c) HClO</a:t>
            </a:r>
            <a:r>
              <a:rPr lang="en-US" sz="6000" b="1" baseline="-25000" dirty="0" smtClean="0">
                <a:solidFill>
                  <a:srgbClr val="FF0000"/>
                </a:solidFill>
              </a:rPr>
              <a:t>4</a:t>
            </a:r>
            <a:r>
              <a:rPr lang="en-US" sz="6000" b="1" dirty="0" smtClean="0">
                <a:solidFill>
                  <a:srgbClr val="FF0000"/>
                </a:solidFill>
              </a:rPr>
              <a:t>         ClO</a:t>
            </a:r>
            <a:r>
              <a:rPr lang="en-US" sz="6000" b="1" baseline="-25000" dirty="0" smtClean="0">
                <a:solidFill>
                  <a:srgbClr val="FF0000"/>
                </a:solidFill>
              </a:rPr>
              <a:t>4</a:t>
            </a:r>
            <a:r>
              <a:rPr lang="en-US" sz="6000" b="1" baseline="30000" dirty="0" smtClean="0">
                <a:solidFill>
                  <a:srgbClr val="FF0000"/>
                </a:solidFill>
              </a:rPr>
              <a:t>1-</a:t>
            </a:r>
            <a:r>
              <a:rPr lang="en-US" sz="6000" b="1" dirty="0" smtClean="0">
                <a:solidFill>
                  <a:srgbClr val="FF0000"/>
                </a:solidFill>
              </a:rPr>
              <a:t>	</a:t>
            </a:r>
            <a:endParaRPr lang="en-US" sz="60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441960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What will be the </a:t>
            </a:r>
            <a:r>
              <a:rPr lang="en-US" sz="4000" b="1" dirty="0" err="1" smtClean="0">
                <a:solidFill>
                  <a:srgbClr val="FF0000"/>
                </a:solidFill>
              </a:rPr>
              <a:t>Cl</a:t>
            </a:r>
            <a:r>
              <a:rPr lang="en-US" sz="4000" b="1" dirty="0" smtClean="0">
                <a:solidFill>
                  <a:srgbClr val="FF0000"/>
                </a:solidFill>
              </a:rPr>
              <a:t>-O</a:t>
            </a:r>
            <a:r>
              <a:rPr lang="en-US" sz="4000" b="1" dirty="0" smtClean="0"/>
              <a:t> bond order in </a:t>
            </a:r>
            <a:r>
              <a:rPr lang="en-US" sz="4000" b="1" dirty="0" smtClean="0">
                <a:solidFill>
                  <a:srgbClr val="FF0000"/>
                </a:solidFill>
              </a:rPr>
              <a:t>ClO</a:t>
            </a:r>
            <a:r>
              <a:rPr lang="en-US" sz="4000" b="1" baseline="-25000" dirty="0" smtClean="0">
                <a:solidFill>
                  <a:srgbClr val="FF0000"/>
                </a:solidFill>
              </a:rPr>
              <a:t>4</a:t>
            </a:r>
            <a:r>
              <a:rPr lang="en-US" sz="4000" b="1" baseline="30000" dirty="0" smtClean="0">
                <a:solidFill>
                  <a:srgbClr val="FF0000"/>
                </a:solidFill>
              </a:rPr>
              <a:t>-</a:t>
            </a:r>
            <a:r>
              <a:rPr lang="en-US" sz="4000" b="1" dirty="0" smtClean="0"/>
              <a:t>? </a:t>
            </a:r>
            <a:endParaRPr lang="en-US" sz="4000" b="1" dirty="0"/>
          </a:p>
        </p:txBody>
      </p:sp>
      <p:sp>
        <p:nvSpPr>
          <p:cNvPr id="8" name="Rectangle 7"/>
          <p:cNvSpPr/>
          <p:nvPr/>
        </p:nvSpPr>
        <p:spPr>
          <a:xfrm>
            <a:off x="228600" y="304800"/>
            <a:ext cx="8382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i="1" dirty="0" smtClean="0"/>
              <a:t>U-Do-it  Examples where we minimize formal charge or simply break octet rule (continued)</a:t>
            </a:r>
            <a:endParaRPr lang="en-US" sz="4400" b="1" baseline="30000" dirty="0" smtClean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953000" y="5105400"/>
            <a:ext cx="3429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/>
              <a:t>7/4 =1.75</a:t>
            </a:r>
            <a:endParaRPr lang="en-US" sz="6000" b="1" dirty="0"/>
          </a:p>
        </p:txBody>
      </p:sp>
      <p:graphicFrame>
        <p:nvGraphicFramePr>
          <p:cNvPr id="8194" name="Object 2"/>
          <p:cNvGraphicFramePr>
            <a:graphicFrameLocks noChangeAspect="1"/>
          </p:cNvGraphicFramePr>
          <p:nvPr/>
        </p:nvGraphicFramePr>
        <p:xfrm>
          <a:off x="1905000" y="2438400"/>
          <a:ext cx="1981200" cy="20130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2" name="ChemSketch" r:id="rId4" imgW="1679400" imgH="1706760" progId="ACD.ChemSketch.20">
                  <p:embed/>
                </p:oleObj>
              </mc:Choice>
              <mc:Fallback>
                <p:oleObj name="ChemSketch" r:id="rId4" imgW="1679400" imgH="1706760" progId="ACD.ChemSketch.20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2438400"/>
                        <a:ext cx="1981200" cy="201303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5" name="Object 3"/>
          <p:cNvGraphicFramePr>
            <a:graphicFrameLocks noChangeAspect="1"/>
          </p:cNvGraphicFramePr>
          <p:nvPr/>
        </p:nvGraphicFramePr>
        <p:xfrm>
          <a:off x="4953000" y="2503498"/>
          <a:ext cx="1743075" cy="18700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3" name="ChemSketch" r:id="rId6" imgW="1591200" imgH="1706760" progId="ACD.ChemSketch.20">
                  <p:embed/>
                </p:oleObj>
              </mc:Choice>
              <mc:Fallback>
                <p:oleObj name="ChemSketch" r:id="rId6" imgW="1591200" imgH="1706760" progId="ACD.ChemSketch.20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2503498"/>
                        <a:ext cx="1743075" cy="187006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76400" y="1981200"/>
            <a:ext cx="5867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>
                <a:solidFill>
                  <a:srgbClr val="FF0000"/>
                </a:solidFill>
              </a:rPr>
              <a:t>d) PF</a:t>
            </a:r>
            <a:r>
              <a:rPr lang="en-US" sz="6000" b="1" baseline="-25000" dirty="0" smtClean="0">
                <a:solidFill>
                  <a:srgbClr val="FF0000"/>
                </a:solidFill>
              </a:rPr>
              <a:t>5</a:t>
            </a:r>
            <a:r>
              <a:rPr lang="en-US" sz="6000" b="1" dirty="0" smtClean="0">
                <a:solidFill>
                  <a:srgbClr val="FF0000"/>
                </a:solidFill>
              </a:rPr>
              <a:t>         SF</a:t>
            </a:r>
            <a:r>
              <a:rPr lang="en-US" sz="6000" b="1" baseline="-25000" dirty="0" smtClean="0">
                <a:solidFill>
                  <a:srgbClr val="FF0000"/>
                </a:solidFill>
              </a:rPr>
              <a:t>6</a:t>
            </a:r>
            <a:r>
              <a:rPr lang="en-US" sz="6000" b="1" dirty="0" smtClean="0">
                <a:solidFill>
                  <a:srgbClr val="FF0000"/>
                </a:solidFill>
              </a:rPr>
              <a:t>	 </a:t>
            </a:r>
            <a:endParaRPr lang="en-US" sz="6000" dirty="0"/>
          </a:p>
        </p:txBody>
      </p:sp>
      <p:sp>
        <p:nvSpPr>
          <p:cNvPr id="8" name="Rectangle 7"/>
          <p:cNvSpPr/>
          <p:nvPr/>
        </p:nvSpPr>
        <p:spPr>
          <a:xfrm>
            <a:off x="228600" y="304800"/>
            <a:ext cx="8382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i="1" dirty="0" smtClean="0"/>
              <a:t>U-Do-it  Examples where we minimize formal charge or simply break octet rule (continued)</a:t>
            </a:r>
            <a:endParaRPr lang="en-US" sz="4400" b="1" baseline="30000" dirty="0" smtClean="0">
              <a:solidFill>
                <a:srgbClr val="FF0000"/>
              </a:solidFill>
            </a:endParaRPr>
          </a:p>
        </p:txBody>
      </p:sp>
      <p:graphicFrame>
        <p:nvGraphicFramePr>
          <p:cNvPr id="5123" name="Object 3"/>
          <p:cNvGraphicFramePr>
            <a:graphicFrameLocks noChangeAspect="1"/>
          </p:cNvGraphicFramePr>
          <p:nvPr/>
        </p:nvGraphicFramePr>
        <p:xfrm>
          <a:off x="4953000" y="3352800"/>
          <a:ext cx="2667000" cy="30856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1" name="ChemSketch" r:id="rId4" imgW="1880640" imgH="2176200" progId="ACD.ChemSketch.20">
                  <p:embed/>
                </p:oleObj>
              </mc:Choice>
              <mc:Fallback>
                <p:oleObj name="ChemSketch" r:id="rId4" imgW="1880640" imgH="2176200" progId="ACD.ChemSketch.20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3352800"/>
                        <a:ext cx="2667000" cy="30856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4" name="Object 4"/>
          <p:cNvGraphicFramePr>
            <a:graphicFrameLocks noChangeAspect="1"/>
          </p:cNvGraphicFramePr>
          <p:nvPr/>
        </p:nvGraphicFramePr>
        <p:xfrm>
          <a:off x="1447800" y="3428999"/>
          <a:ext cx="2667000" cy="30749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2" name="ChemSketch" r:id="rId6" imgW="1795320" imgH="2069640" progId="ACD.ChemSketch.20">
                  <p:embed/>
                </p:oleObj>
              </mc:Choice>
              <mc:Fallback>
                <p:oleObj name="ChemSketch" r:id="rId6" imgW="1795320" imgH="2069640" progId="ACD.ChemSketch.20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3428999"/>
                        <a:ext cx="2667000" cy="307494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43345" y="304800"/>
            <a:ext cx="868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Lewis `</a:t>
            </a:r>
            <a:r>
              <a:rPr lang="en-US" sz="3600" b="1" dirty="0" smtClean="0">
                <a:solidFill>
                  <a:srgbClr val="FF0000"/>
                </a:solidFill>
              </a:rPr>
              <a:t>octet</a:t>
            </a:r>
            <a:r>
              <a:rPr lang="en-US" sz="3600" b="1" dirty="0" smtClean="0"/>
              <a:t>’ model (pp. 168-182) </a:t>
            </a:r>
            <a:endParaRPr lang="en-US" sz="36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243445" y="951131"/>
            <a:ext cx="7086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The Lewis model In a nutshell: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1586345"/>
            <a:ext cx="9144000" cy="440120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marL="742950" indent="-742950">
              <a:buFont typeface="+mj-lt"/>
              <a:buAutoNum type="arabicParenR"/>
            </a:pPr>
            <a:r>
              <a:rPr lang="en-US" sz="4000" b="1" dirty="0" smtClean="0"/>
              <a:t>All bonds contain two electrons.</a:t>
            </a:r>
          </a:p>
          <a:p>
            <a:pPr marL="742950" indent="-742950">
              <a:buFont typeface="+mj-lt"/>
              <a:buAutoNum type="arabicParenR"/>
            </a:pPr>
            <a:r>
              <a:rPr lang="en-US" sz="4000" b="1" dirty="0" smtClean="0"/>
              <a:t>All elements except H and He</a:t>
            </a:r>
            <a:r>
              <a:rPr lang="en-US" sz="4000" b="1" baseline="30000" dirty="0" smtClean="0"/>
              <a:t>1</a:t>
            </a:r>
            <a:r>
              <a:rPr lang="en-US" sz="4000" b="1" dirty="0" smtClean="0"/>
              <a:t> seek an outer (valence) shell of </a:t>
            </a:r>
            <a:r>
              <a:rPr lang="en-US" sz="4000" b="1" dirty="0" smtClean="0">
                <a:solidFill>
                  <a:srgbClr val="FF0000"/>
                </a:solidFill>
              </a:rPr>
              <a:t>8 electrons.</a:t>
            </a:r>
          </a:p>
          <a:p>
            <a:pPr marL="742950" indent="-742950">
              <a:buFont typeface="+mj-lt"/>
              <a:buAutoNum type="arabicParenR"/>
            </a:pPr>
            <a:r>
              <a:rPr lang="en-US" sz="4000" b="1" dirty="0" smtClean="0"/>
              <a:t>If you can –minimize </a:t>
            </a:r>
            <a:r>
              <a:rPr lang="en-US" sz="4000" b="1" dirty="0" smtClean="0">
                <a:solidFill>
                  <a:srgbClr val="0070C0"/>
                </a:solidFill>
              </a:rPr>
              <a:t>formal charge.</a:t>
            </a:r>
          </a:p>
          <a:p>
            <a:pPr marL="742950" indent="-742950">
              <a:buFont typeface="+mj-lt"/>
              <a:buAutoNum type="arabicParenR"/>
            </a:pPr>
            <a:r>
              <a:rPr lang="en-US" sz="4000" b="1" dirty="0" smtClean="0"/>
              <a:t>For elements from </a:t>
            </a:r>
            <a:r>
              <a:rPr lang="en-US" sz="4000" b="1" strike="sngStrike" dirty="0" smtClean="0"/>
              <a:t>P</a:t>
            </a:r>
            <a:r>
              <a:rPr lang="en-US" sz="4000" b="1" dirty="0" smtClean="0"/>
              <a:t> </a:t>
            </a:r>
            <a:r>
              <a:rPr lang="en-US" sz="4000" b="1" dirty="0" smtClean="0">
                <a:solidFill>
                  <a:srgbClr val="FF0000"/>
                </a:solidFill>
              </a:rPr>
              <a:t>Si</a:t>
            </a:r>
            <a:r>
              <a:rPr lang="en-US" sz="4000" b="1" dirty="0" smtClean="0"/>
              <a:t> onwards, you can break the octet rule and use rule 3.</a:t>
            </a:r>
            <a:endParaRPr lang="en-US" sz="4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28599" y="5715000"/>
            <a:ext cx="8901545" cy="553998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en-US" sz="3000" b="1" baseline="30000" dirty="0" smtClean="0"/>
              <a:t>1</a:t>
            </a:r>
            <a:r>
              <a:rPr lang="en-US" sz="3000" b="1" dirty="0" smtClean="0"/>
              <a:t>H and He are satisfied with 2 electrons= `duet’ rule</a:t>
            </a:r>
            <a:endParaRPr lang="en-US" sz="3000" b="1" dirty="0"/>
          </a:p>
        </p:txBody>
      </p:sp>
    </p:spTree>
    <p:extLst>
      <p:ext uri="{BB962C8B-B14F-4D97-AF65-F5344CB8AC3E}">
        <p14:creationId xmlns:p14="http://schemas.microsoft.com/office/powerpoint/2010/main" val="2575044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381000"/>
            <a:ext cx="9144000" cy="64633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IN-CLASS BOARD OCTET RULE PRACTICE WITH:</a:t>
            </a:r>
            <a:r>
              <a:rPr lang="en-US" sz="3600" dirty="0" smtClean="0"/>
              <a:t>:</a:t>
            </a:r>
            <a:endParaRPr lang="en-US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0" y="1784949"/>
            <a:ext cx="9144000" cy="49962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  </a:t>
            </a:r>
            <a:r>
              <a:rPr lang="en-US" sz="4000" dirty="0" err="1" smtClean="0"/>
              <a:t>Diatomics</a:t>
            </a:r>
            <a:r>
              <a:rPr lang="en-US" sz="4000" dirty="0" smtClean="0"/>
              <a:t>		 </a:t>
            </a:r>
            <a:r>
              <a:rPr lang="en-US" sz="4000" b="1" dirty="0" smtClean="0"/>
              <a:t>O</a:t>
            </a:r>
            <a:r>
              <a:rPr lang="en-US" sz="4000" b="1" baseline="-25000" dirty="0" smtClean="0"/>
              <a:t>2</a:t>
            </a:r>
            <a:r>
              <a:rPr lang="en-US" sz="4000" b="1" dirty="0" smtClean="0"/>
              <a:t>	</a:t>
            </a:r>
            <a:r>
              <a:rPr lang="en-US" sz="4000" b="1" dirty="0" smtClean="0">
                <a:solidFill>
                  <a:srgbClr val="FF0000"/>
                </a:solidFill>
                <a:sym typeface="Symbol"/>
              </a:rPr>
              <a:t></a:t>
            </a:r>
            <a:r>
              <a:rPr lang="en-US" sz="4000" b="1" dirty="0" smtClean="0">
                <a:solidFill>
                  <a:srgbClr val="FF0000"/>
                </a:solidFill>
              </a:rPr>
              <a:t>	</a:t>
            </a:r>
            <a:r>
              <a:rPr lang="en-US" sz="4000" b="1" dirty="0" smtClean="0"/>
              <a:t>N</a:t>
            </a:r>
            <a:r>
              <a:rPr lang="en-US" sz="4000" b="1" baseline="-25000" dirty="0" smtClean="0"/>
              <a:t>2</a:t>
            </a:r>
            <a:r>
              <a:rPr lang="en-US" sz="4000" b="1" dirty="0" smtClean="0"/>
              <a:t>	</a:t>
            </a:r>
            <a:r>
              <a:rPr lang="en-US" sz="4000" b="1" dirty="0" smtClean="0">
                <a:solidFill>
                  <a:srgbClr val="FF0000"/>
                </a:solidFill>
                <a:sym typeface="Symbol"/>
              </a:rPr>
              <a:t></a:t>
            </a:r>
            <a:r>
              <a:rPr lang="en-US" sz="4000" b="1" dirty="0" smtClean="0">
                <a:solidFill>
                  <a:srgbClr val="FF0000"/>
                </a:solidFill>
              </a:rPr>
              <a:t>	</a:t>
            </a:r>
            <a:r>
              <a:rPr lang="en-US" sz="4000" b="1" dirty="0" smtClean="0"/>
              <a:t>CO </a:t>
            </a:r>
            <a:r>
              <a:rPr lang="en-US" sz="4000" b="1" dirty="0" smtClean="0">
                <a:solidFill>
                  <a:srgbClr val="FF0000"/>
                </a:solidFill>
                <a:sym typeface="Symbol"/>
              </a:rPr>
              <a:t></a:t>
            </a:r>
            <a:r>
              <a:rPr lang="en-US" sz="4000" b="1" dirty="0" smtClean="0">
                <a:solidFill>
                  <a:srgbClr val="FF0000"/>
                </a:solidFill>
              </a:rPr>
              <a:t>	</a:t>
            </a:r>
            <a:endParaRPr lang="en-US" sz="4000" b="1" dirty="0" smtClean="0"/>
          </a:p>
          <a:p>
            <a:r>
              <a:rPr lang="en-US" sz="4000" dirty="0" smtClean="0"/>
              <a:t>  tri,	tetra-atomics  CO</a:t>
            </a:r>
            <a:r>
              <a:rPr lang="en-US" sz="4000" baseline="-25000" dirty="0" smtClean="0"/>
              <a:t>2     </a:t>
            </a:r>
            <a:r>
              <a:rPr lang="en-US" sz="4000" dirty="0" smtClean="0"/>
              <a:t>H</a:t>
            </a:r>
            <a:r>
              <a:rPr lang="en-US" sz="4000" baseline="-25000" dirty="0" smtClean="0"/>
              <a:t>2</a:t>
            </a:r>
            <a:r>
              <a:rPr lang="en-US" sz="4000" dirty="0" smtClean="0"/>
              <a:t>O	 OF</a:t>
            </a:r>
            <a:r>
              <a:rPr lang="en-US" sz="4000" baseline="-25000" dirty="0" smtClean="0"/>
              <a:t>2</a:t>
            </a:r>
            <a:r>
              <a:rPr lang="en-US" sz="4000" dirty="0" smtClean="0"/>
              <a:t>   COCl</a:t>
            </a:r>
            <a:r>
              <a:rPr lang="en-US" sz="4000" baseline="-25000" dirty="0" smtClean="0"/>
              <a:t>2</a:t>
            </a:r>
          </a:p>
          <a:p>
            <a:r>
              <a:rPr lang="en-US" sz="4000" dirty="0" smtClean="0"/>
              <a:t>									</a:t>
            </a:r>
          </a:p>
          <a:p>
            <a:r>
              <a:rPr lang="en-US" sz="4000" dirty="0" smtClean="0"/>
              <a:t>   </a:t>
            </a:r>
          </a:p>
          <a:p>
            <a:endParaRPr lang="en-US" sz="4000" dirty="0" smtClean="0"/>
          </a:p>
          <a:p>
            <a:endParaRPr lang="en-US" sz="4000" dirty="0" smtClean="0"/>
          </a:p>
          <a:p>
            <a:r>
              <a:rPr lang="en-US" sz="4000" baseline="-25000" dirty="0" smtClean="0"/>
              <a:t>			</a:t>
            </a:r>
          </a:p>
          <a:p>
            <a:endParaRPr lang="en-US" baseline="-25000" dirty="0"/>
          </a:p>
        </p:txBody>
      </p:sp>
      <p:sp>
        <p:nvSpPr>
          <p:cNvPr id="2" name="TextBox 1"/>
          <p:cNvSpPr txBox="1"/>
          <p:nvPr/>
        </p:nvSpPr>
        <p:spPr>
          <a:xfrm>
            <a:off x="1905000" y="4495800"/>
            <a:ext cx="7391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MORE…?? H</a:t>
            </a:r>
            <a:r>
              <a:rPr lang="en-US" sz="5400" baseline="-25000" dirty="0" smtClean="0"/>
              <a:t>2</a:t>
            </a:r>
            <a:r>
              <a:rPr lang="en-US" sz="5400" dirty="0" smtClean="0"/>
              <a:t>O</a:t>
            </a:r>
            <a:r>
              <a:rPr lang="en-US" sz="5400" baseline="-25000" dirty="0" smtClean="0"/>
              <a:t>2</a:t>
            </a:r>
            <a:r>
              <a:rPr lang="en-US" sz="5400" dirty="0" smtClean="0"/>
              <a:t>, SO</a:t>
            </a:r>
            <a:r>
              <a:rPr lang="en-US" sz="5400" baseline="-25000" dirty="0" smtClean="0"/>
              <a:t>2</a:t>
            </a:r>
            <a:r>
              <a:rPr lang="en-US" sz="5400" dirty="0" smtClean="0"/>
              <a:t> 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391633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52400"/>
            <a:ext cx="9012116" cy="156966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UGLY CHEMICAL FACT OF LIFE #1  </a:t>
            </a:r>
            <a:endParaRPr lang="en-US" sz="3200" b="1" dirty="0">
              <a:solidFill>
                <a:srgbClr val="FF0000"/>
              </a:solidFill>
            </a:endParaRPr>
          </a:p>
          <a:p>
            <a:r>
              <a:rPr lang="en-US" sz="3200" b="1" dirty="0" smtClean="0"/>
              <a:t>For many compounds  the Lewis octet prediction of bond lengths don’t match experiment.</a:t>
            </a:r>
            <a:endParaRPr lang="en-US" sz="32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376246" y="3341729"/>
            <a:ext cx="5257800" cy="107721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Expect  O-O length = 15 pm</a:t>
            </a:r>
          </a:p>
          <a:p>
            <a:r>
              <a:rPr lang="en-US" sz="3200" b="1" dirty="0" smtClean="0">
                <a:solidFill>
                  <a:srgbClr val="FF0000"/>
                </a:solidFill>
              </a:rPr>
              <a:t>Expect O=O length = 12 pm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546" y="1777425"/>
            <a:ext cx="6629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Example 1:  Ozone O</a:t>
            </a:r>
            <a:r>
              <a:rPr lang="en-US" sz="3200" b="1" baseline="-25000" dirty="0" smtClean="0"/>
              <a:t>3</a:t>
            </a:r>
            <a:endParaRPr lang="en-US" sz="3200" b="1" baseline="-25000" dirty="0"/>
          </a:p>
        </p:txBody>
      </p:sp>
      <p:sp>
        <p:nvSpPr>
          <p:cNvPr id="11" name="TextBox 10"/>
          <p:cNvSpPr txBox="1"/>
          <p:nvPr/>
        </p:nvSpPr>
        <p:spPr>
          <a:xfrm>
            <a:off x="3341077" y="5099538"/>
            <a:ext cx="5671039" cy="1200329"/>
          </a:xfrm>
          <a:prstGeom prst="rect">
            <a:avLst/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10800000" scaled="0"/>
          </a:gradFill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Observe : Both bond lengths </a:t>
            </a:r>
          </a:p>
          <a:p>
            <a:r>
              <a:rPr lang="en-US" sz="3600" b="1" dirty="0" smtClean="0"/>
              <a:t>are identical=13.5 pm </a:t>
            </a:r>
            <a:endParaRPr lang="en-US" sz="36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939556" y="2353526"/>
            <a:ext cx="55374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Lewis model prediction</a:t>
            </a:r>
            <a:endParaRPr lang="en-US" sz="4000" b="1" dirty="0"/>
          </a:p>
        </p:txBody>
      </p:sp>
      <p:pic>
        <p:nvPicPr>
          <p:cNvPr id="58375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538128"/>
            <a:ext cx="2512590" cy="1170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8377" name="Picture 9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5181600"/>
            <a:ext cx="2517776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908538" y="5402884"/>
            <a:ext cx="114300" cy="31725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841375" y="5390434"/>
            <a:ext cx="114300" cy="31725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3016006" y="5390434"/>
            <a:ext cx="114300" cy="31725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3966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  <p:bldP spid="11" grpId="0" animBg="1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581400" y="1963167"/>
            <a:ext cx="5562600" cy="12003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Expect C-C lengths=   16  pm  </a:t>
            </a:r>
          </a:p>
          <a:p>
            <a:r>
              <a:rPr lang="en-US" sz="3600" b="1" dirty="0" smtClean="0">
                <a:solidFill>
                  <a:srgbClr val="FF0000"/>
                </a:solidFill>
              </a:rPr>
              <a:t>Expect C=C lengths = 13  pm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29308"/>
            <a:ext cx="7086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Example 2:    Benzene C</a:t>
            </a:r>
            <a:r>
              <a:rPr lang="en-US" sz="4000" b="1" baseline="-25000" dirty="0" smtClean="0"/>
              <a:t>6</a:t>
            </a:r>
            <a:r>
              <a:rPr lang="en-US" sz="4000" b="1" dirty="0" smtClean="0"/>
              <a:t>H</a:t>
            </a:r>
            <a:r>
              <a:rPr lang="en-US" sz="4000" b="1" baseline="-25000" dirty="0" smtClean="0"/>
              <a:t>6</a:t>
            </a:r>
            <a:r>
              <a:rPr lang="en-US" sz="4000" b="1" dirty="0" smtClean="0"/>
              <a:t> </a:t>
            </a:r>
            <a:endParaRPr lang="en-US" sz="4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810000" y="4138862"/>
            <a:ext cx="5105400" cy="1077218"/>
          </a:xfrm>
          <a:prstGeom prst="rect">
            <a:avLst/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10800000" scaled="0"/>
          </a:gra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2060"/>
                </a:solidFill>
              </a:rPr>
              <a:t>Observe:  all C-C lengths are identical = 14.5 pm</a:t>
            </a:r>
            <a:endParaRPr lang="en-US" sz="3200" b="1" dirty="0">
              <a:solidFill>
                <a:srgbClr val="002060"/>
              </a:solidFill>
            </a:endParaRPr>
          </a:p>
        </p:txBody>
      </p:sp>
      <p:pic>
        <p:nvPicPr>
          <p:cNvPr id="59401" name="Picture 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383525"/>
            <a:ext cx="3314700" cy="23596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990600" y="737194"/>
            <a:ext cx="731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Lewis Model  and HONC prediction</a:t>
            </a:r>
            <a:endParaRPr lang="en-US" sz="3600" b="1" dirty="0"/>
          </a:p>
        </p:txBody>
      </p:sp>
      <p:pic>
        <p:nvPicPr>
          <p:cNvPr id="59402" name="Picture 1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4011257"/>
            <a:ext cx="2057400" cy="23804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03966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9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9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85092" y="1268958"/>
            <a:ext cx="4572000" cy="1474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Freeform 5"/>
          <p:cNvSpPr/>
          <p:nvPr/>
        </p:nvSpPr>
        <p:spPr>
          <a:xfrm>
            <a:off x="1444953" y="1932954"/>
            <a:ext cx="509452" cy="161108"/>
          </a:xfrm>
          <a:custGeom>
            <a:avLst/>
            <a:gdLst>
              <a:gd name="connsiteX0" fmla="*/ 0 w 509452"/>
              <a:gd name="connsiteY0" fmla="*/ 26125 h 161108"/>
              <a:gd name="connsiteX1" fmla="*/ 182880 w 509452"/>
              <a:gd name="connsiteY1" fmla="*/ 156754 h 161108"/>
              <a:gd name="connsiteX2" fmla="*/ 509452 w 509452"/>
              <a:gd name="connsiteY2" fmla="*/ 0 h 1611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09452" h="161108">
                <a:moveTo>
                  <a:pt x="0" y="26125"/>
                </a:moveTo>
                <a:cubicBezTo>
                  <a:pt x="48985" y="93616"/>
                  <a:pt x="97971" y="161108"/>
                  <a:pt x="182880" y="156754"/>
                </a:cubicBezTo>
                <a:cubicBezTo>
                  <a:pt x="267789" y="152400"/>
                  <a:pt x="388620" y="76200"/>
                  <a:pt x="509452" y="0"/>
                </a:cubicBezTo>
              </a:path>
            </a:pathLst>
          </a:custGeom>
          <a:ln w="603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2590800" y="1597024"/>
            <a:ext cx="685800" cy="1588"/>
          </a:xfrm>
          <a:prstGeom prst="straightConnector1">
            <a:avLst/>
          </a:prstGeom>
          <a:ln w="412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891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9981507"/>
              </p:ext>
            </p:extLst>
          </p:nvPr>
        </p:nvGraphicFramePr>
        <p:xfrm>
          <a:off x="3657600" y="2895600"/>
          <a:ext cx="2255847" cy="20366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ChemSketch" r:id="rId4" imgW="1731264" imgH="1563624" progId="ACD.ChemSketch.20">
                  <p:embed/>
                </p:oleObj>
              </mc:Choice>
              <mc:Fallback>
                <p:oleObj name="ChemSketch" r:id="rId4" imgW="1731264" imgH="1563624" progId="ACD.ChemSketch.20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2895600"/>
                        <a:ext cx="2255847" cy="203667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1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2070272"/>
              </p:ext>
            </p:extLst>
          </p:nvPr>
        </p:nvGraphicFramePr>
        <p:xfrm>
          <a:off x="228600" y="2819400"/>
          <a:ext cx="2363207" cy="213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ChemSketch" r:id="rId6" imgW="1731264" imgH="1563624" progId="ACD.ChemSketch.20">
                  <p:embed/>
                </p:oleObj>
              </mc:Choice>
              <mc:Fallback>
                <p:oleObj name="ChemSketch" r:id="rId6" imgW="1731264" imgH="1563624" progId="ACD.ChemSketch.20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2819400"/>
                        <a:ext cx="2363207" cy="213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Freeform 17"/>
          <p:cNvSpPr/>
          <p:nvPr/>
        </p:nvSpPr>
        <p:spPr>
          <a:xfrm>
            <a:off x="1204630" y="3600659"/>
            <a:ext cx="339634" cy="230778"/>
          </a:xfrm>
          <a:custGeom>
            <a:avLst/>
            <a:gdLst>
              <a:gd name="connsiteX0" fmla="*/ 0 w 339634"/>
              <a:gd name="connsiteY0" fmla="*/ 0 h 230778"/>
              <a:gd name="connsiteX1" fmla="*/ 52252 w 339634"/>
              <a:gd name="connsiteY1" fmla="*/ 78377 h 230778"/>
              <a:gd name="connsiteX2" fmla="*/ 78377 w 339634"/>
              <a:gd name="connsiteY2" fmla="*/ 209006 h 230778"/>
              <a:gd name="connsiteX3" fmla="*/ 339634 w 339634"/>
              <a:gd name="connsiteY3" fmla="*/ 209006 h 2307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9634" h="230778">
                <a:moveTo>
                  <a:pt x="0" y="0"/>
                </a:moveTo>
                <a:cubicBezTo>
                  <a:pt x="19594" y="21771"/>
                  <a:pt x="39189" y="43543"/>
                  <a:pt x="52252" y="78377"/>
                </a:cubicBezTo>
                <a:cubicBezTo>
                  <a:pt x="65315" y="113211"/>
                  <a:pt x="30480" y="187234"/>
                  <a:pt x="78377" y="209006"/>
                </a:cubicBezTo>
                <a:cubicBezTo>
                  <a:pt x="126274" y="230778"/>
                  <a:pt x="232954" y="219892"/>
                  <a:pt x="339634" y="209006"/>
                </a:cubicBezTo>
              </a:path>
            </a:pathLst>
          </a:cu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1354183" y="4153899"/>
            <a:ext cx="169817" cy="280851"/>
          </a:xfrm>
          <a:custGeom>
            <a:avLst/>
            <a:gdLst>
              <a:gd name="connsiteX0" fmla="*/ 169817 w 169817"/>
              <a:gd name="connsiteY0" fmla="*/ 84909 h 280851"/>
              <a:gd name="connsiteX1" fmla="*/ 78377 w 169817"/>
              <a:gd name="connsiteY1" fmla="*/ 32657 h 280851"/>
              <a:gd name="connsiteX2" fmla="*/ 0 w 169817"/>
              <a:gd name="connsiteY2" fmla="*/ 280851 h 2808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9817" h="280851">
                <a:moveTo>
                  <a:pt x="169817" y="84909"/>
                </a:moveTo>
                <a:cubicBezTo>
                  <a:pt x="138248" y="42454"/>
                  <a:pt x="106680" y="0"/>
                  <a:pt x="78377" y="32657"/>
                </a:cubicBezTo>
                <a:cubicBezTo>
                  <a:pt x="50074" y="65314"/>
                  <a:pt x="25037" y="173082"/>
                  <a:pt x="0" y="280851"/>
                </a:cubicBezTo>
              </a:path>
            </a:pathLst>
          </a:custGeom>
          <a:ln w="476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914400" y="3762013"/>
            <a:ext cx="119743" cy="391886"/>
          </a:xfrm>
          <a:custGeom>
            <a:avLst/>
            <a:gdLst>
              <a:gd name="connsiteX0" fmla="*/ 0 w 119743"/>
              <a:gd name="connsiteY0" fmla="*/ 391886 h 391886"/>
              <a:gd name="connsiteX1" fmla="*/ 117566 w 119743"/>
              <a:gd name="connsiteY1" fmla="*/ 261257 h 391886"/>
              <a:gd name="connsiteX2" fmla="*/ 13063 w 119743"/>
              <a:gd name="connsiteY2" fmla="*/ 0 h 3918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9743" h="391886">
                <a:moveTo>
                  <a:pt x="0" y="391886"/>
                </a:moveTo>
                <a:cubicBezTo>
                  <a:pt x="57694" y="359228"/>
                  <a:pt x="115389" y="326571"/>
                  <a:pt x="117566" y="261257"/>
                </a:cubicBezTo>
                <a:cubicBezTo>
                  <a:pt x="119743" y="195943"/>
                  <a:pt x="66403" y="97971"/>
                  <a:pt x="13063" y="0"/>
                </a:cubicBezTo>
              </a:path>
            </a:pathLst>
          </a:cu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0" y="0"/>
            <a:ext cx="8763000" cy="113877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The common thread: if electrons can be moved to make the same molecule =&gt; </a:t>
            </a:r>
            <a:r>
              <a:rPr lang="en-US" sz="4000" b="1" dirty="0" smtClean="0">
                <a:solidFill>
                  <a:srgbClr val="0070C0"/>
                </a:solidFill>
              </a:rPr>
              <a:t>`resonance’</a:t>
            </a:r>
            <a:endParaRPr lang="en-US" sz="3200" b="1" dirty="0">
              <a:solidFill>
                <a:srgbClr val="0070C0"/>
              </a:solidFill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2667000" y="3962400"/>
            <a:ext cx="838200" cy="1588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0418" name="Picture 2" descr="http://image.wistatutor.com/content/chemical-bonding/resonance-hybrid-structure-ozone.gi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1138772"/>
            <a:ext cx="3419334" cy="1375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420" name="Picture 4" descr="http://preparatorychemistry.com/images/benzene_resonance_hybrid_CS.gi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265" y="5105400"/>
            <a:ext cx="3789076" cy="1310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6477000" y="2362200"/>
            <a:ext cx="2514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Resonance structure</a:t>
            </a:r>
            <a:endParaRPr lang="en-US" sz="20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5105400" y="5411450"/>
            <a:ext cx="31242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Resonance structure</a:t>
            </a:r>
            <a:endParaRPr lang="en-US" sz="44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6096000" y="3352800"/>
            <a:ext cx="2514600" cy="206210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All bonds are equivalent </a:t>
            </a:r>
          </a:p>
          <a:p>
            <a:r>
              <a:rPr lang="en-US" sz="3200" b="1" dirty="0" smtClean="0"/>
              <a:t>in resonance</a:t>
            </a:r>
          </a:p>
          <a:p>
            <a:r>
              <a:rPr lang="en-US" sz="3200" b="1" dirty="0" smtClean="0"/>
              <a:t>structures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524702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8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0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38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38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60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8" grpId="0" animBg="1"/>
      <p:bldP spid="19" grpId="0" animBg="1"/>
      <p:bldP spid="20" grpId="0" animBg="1"/>
      <p:bldP spid="14" grpId="0"/>
      <p:bldP spid="15" grpId="0"/>
      <p:bldP spid="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152400"/>
            <a:ext cx="88392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>
                <a:solidFill>
                  <a:srgbClr val="FF0000"/>
                </a:solidFill>
              </a:rPr>
              <a:t>`RESONANCE’ circulates the electrons evenly between participating atoms </a:t>
            </a:r>
            <a:r>
              <a:rPr lang="en-US" sz="2500" b="1" u="sng" dirty="0" smtClean="0">
                <a:solidFill>
                  <a:srgbClr val="FF0000"/>
                </a:solidFill>
              </a:rPr>
              <a:t>so that the bond lengths </a:t>
            </a:r>
            <a:r>
              <a:rPr lang="en-US" sz="2500" b="1" dirty="0" smtClean="0">
                <a:solidFill>
                  <a:srgbClr val="FF0000"/>
                </a:solidFill>
              </a:rPr>
              <a:t>between those atoms </a:t>
            </a:r>
            <a:r>
              <a:rPr lang="en-US" sz="2500" b="1" u="sng" dirty="0" smtClean="0">
                <a:solidFill>
                  <a:srgbClr val="FF0000"/>
                </a:solidFill>
              </a:rPr>
              <a:t>are identical and an average of the possible single/ double bond distributions.</a:t>
            </a:r>
            <a:endParaRPr lang="en-US" sz="2500" b="1" u="sng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29200" y="1600200"/>
            <a:ext cx="3810000" cy="95410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 O-O length = 15 pm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 O=O length = 12 pm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38200" y="2590800"/>
            <a:ext cx="3352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Observed O-O</a:t>
            </a:r>
            <a:r>
              <a:rPr lang="en-US" sz="2400" b="1" baseline="-25000" dirty="0" smtClean="0"/>
              <a:t> </a:t>
            </a:r>
            <a:r>
              <a:rPr lang="en-US" sz="2400" b="1" dirty="0" smtClean="0"/>
              <a:t>bonds all = 13.5 pm</a:t>
            </a:r>
            <a:endParaRPr lang="en-US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4876800" y="2514600"/>
            <a:ext cx="381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Average = 13.5 pm</a:t>
            </a:r>
            <a:endParaRPr lang="en-US" sz="2800" b="1" dirty="0"/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" y="1371600"/>
            <a:ext cx="4648200" cy="1295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2" name="Straight Arrow Connector 11"/>
          <p:cNvCxnSpPr/>
          <p:nvPr/>
        </p:nvCxnSpPr>
        <p:spPr>
          <a:xfrm>
            <a:off x="2057400" y="2057400"/>
            <a:ext cx="685800" cy="1588"/>
          </a:xfrm>
          <a:prstGeom prst="straightConnector1">
            <a:avLst/>
          </a:prstGeom>
          <a:ln w="412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4994" name="Object 2"/>
          <p:cNvGraphicFramePr>
            <a:graphicFrameLocks noChangeAspect="1"/>
          </p:cNvGraphicFramePr>
          <p:nvPr/>
        </p:nvGraphicFramePr>
        <p:xfrm>
          <a:off x="3048000" y="3429000"/>
          <a:ext cx="1951038" cy="17615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ChemSketch" r:id="rId5" imgW="1731264" imgH="1563624" progId="ACD.ChemSketch.20">
                  <p:embed/>
                </p:oleObj>
              </mc:Choice>
              <mc:Fallback>
                <p:oleObj name="ChemSketch" r:id="rId5" imgW="1731264" imgH="1563624" progId="ACD.ChemSketch.20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3429000"/>
                        <a:ext cx="1951038" cy="176156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4995" name="Object 3"/>
          <p:cNvGraphicFramePr>
            <a:graphicFrameLocks noChangeAspect="1"/>
          </p:cNvGraphicFramePr>
          <p:nvPr/>
        </p:nvGraphicFramePr>
        <p:xfrm>
          <a:off x="381000" y="3505200"/>
          <a:ext cx="1906588" cy="17971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ChemSketch" r:id="rId7" imgW="1731264" imgH="1563624" progId="ACD.ChemSketch.20">
                  <p:embed/>
                </p:oleObj>
              </mc:Choice>
              <mc:Fallback>
                <p:oleObj name="ChemSketch" r:id="rId7" imgW="1731264" imgH="1563624" progId="ACD.ChemSketch.20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3505200"/>
                        <a:ext cx="1906588" cy="179712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5" name="Straight Arrow Connector 14"/>
          <p:cNvCxnSpPr/>
          <p:nvPr/>
        </p:nvCxnSpPr>
        <p:spPr>
          <a:xfrm>
            <a:off x="2362200" y="4191000"/>
            <a:ext cx="685800" cy="1588"/>
          </a:xfrm>
          <a:prstGeom prst="straightConnector1">
            <a:avLst/>
          </a:prstGeom>
          <a:ln w="412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876800" y="3276600"/>
            <a:ext cx="3886200" cy="95410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 C-C lengths=   16  pm  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 C=C lengths = 13  pm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029200" y="4343400"/>
            <a:ext cx="381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Average = 14.5 pm</a:t>
            </a:r>
            <a:endParaRPr lang="en-US" sz="28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1066800" y="5715000"/>
            <a:ext cx="3352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Observed C-C bonds all</a:t>
            </a:r>
          </a:p>
          <a:p>
            <a:r>
              <a:rPr lang="en-US" sz="2400" b="1" dirty="0" smtClean="0"/>
              <a:t>= 14.5 pm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84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84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9" grpId="0"/>
      <p:bldP spid="16" grpId="0" animBg="1"/>
      <p:bldP spid="17" grpId="0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228600"/>
            <a:ext cx="8077200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i="1" dirty="0" smtClean="0"/>
              <a:t>U-Do-it: </a:t>
            </a:r>
            <a:r>
              <a:rPr lang="en-US" sz="3600" b="1" i="1" dirty="0" err="1" smtClean="0"/>
              <a:t>Oxyanion</a:t>
            </a:r>
            <a:r>
              <a:rPr lang="en-US" sz="3600" b="1" i="1" dirty="0" smtClean="0"/>
              <a:t> examples of resonance</a:t>
            </a:r>
          </a:p>
          <a:p>
            <a:endParaRPr lang="en-US" dirty="0" smtClean="0"/>
          </a:p>
          <a:p>
            <a:r>
              <a:rPr lang="en-US" dirty="0" smtClean="0"/>
              <a:t>	</a:t>
            </a:r>
            <a:r>
              <a:rPr lang="en-US" sz="4400" b="1" dirty="0" smtClean="0">
                <a:solidFill>
                  <a:srgbClr val="FF0000"/>
                </a:solidFill>
              </a:rPr>
              <a:t>NO</a:t>
            </a:r>
            <a:r>
              <a:rPr lang="en-US" sz="4400" b="1" baseline="-25000" dirty="0" smtClean="0">
                <a:solidFill>
                  <a:srgbClr val="FF0000"/>
                </a:solidFill>
              </a:rPr>
              <a:t>3</a:t>
            </a:r>
            <a:r>
              <a:rPr lang="en-US" sz="4400" b="1" baseline="30000" dirty="0" smtClean="0">
                <a:solidFill>
                  <a:srgbClr val="FF0000"/>
                </a:solidFill>
              </a:rPr>
              <a:t>-</a:t>
            </a:r>
            <a:r>
              <a:rPr lang="en-US" sz="4400" b="1" dirty="0" smtClean="0">
                <a:solidFill>
                  <a:srgbClr val="FF0000"/>
                </a:solidFill>
              </a:rPr>
              <a:t>	NO</a:t>
            </a:r>
            <a:r>
              <a:rPr lang="en-US" sz="44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4400" b="1" baseline="30000" dirty="0" smtClean="0">
                <a:solidFill>
                  <a:srgbClr val="FF0000"/>
                </a:solidFill>
              </a:rPr>
              <a:t>-	</a:t>
            </a:r>
            <a:r>
              <a:rPr lang="en-US" sz="4400" b="1" dirty="0" smtClean="0">
                <a:solidFill>
                  <a:srgbClr val="FF0000"/>
                </a:solidFill>
              </a:rPr>
              <a:t> CO</a:t>
            </a:r>
            <a:r>
              <a:rPr lang="en-US" sz="4400" b="1" baseline="-25000" dirty="0" smtClean="0">
                <a:solidFill>
                  <a:srgbClr val="FF0000"/>
                </a:solidFill>
              </a:rPr>
              <a:t>3</a:t>
            </a:r>
            <a:r>
              <a:rPr lang="en-US" sz="4400" b="1" baseline="30000" dirty="0" smtClean="0">
                <a:solidFill>
                  <a:srgbClr val="FF0000"/>
                </a:solidFill>
              </a:rPr>
              <a:t>-2</a:t>
            </a:r>
            <a:r>
              <a:rPr lang="en-US" sz="4400" b="1" dirty="0" smtClean="0">
                <a:solidFill>
                  <a:srgbClr val="FF0000"/>
                </a:solidFill>
              </a:rPr>
              <a:t>	     </a:t>
            </a:r>
            <a:endParaRPr lang="en-US" sz="4400" b="1" baseline="30000" dirty="0" smtClean="0">
              <a:solidFill>
                <a:srgbClr val="FF0000"/>
              </a:solidFill>
            </a:endParaRPr>
          </a:p>
          <a:p>
            <a:r>
              <a:rPr lang="en-US" baseline="30000" dirty="0" smtClean="0"/>
              <a:t>		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1752600"/>
            <a:ext cx="8534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arenR"/>
            </a:pPr>
            <a:r>
              <a:rPr lang="en-US" sz="4000" b="1" dirty="0" smtClean="0"/>
              <a:t>What is the static octet prediction for each  ?</a:t>
            </a:r>
            <a:endParaRPr lang="en-US" sz="4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04800" y="4419600"/>
            <a:ext cx="88392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arenR"/>
            </a:pPr>
            <a:endParaRPr lang="en-US" b="1" dirty="0" smtClean="0"/>
          </a:p>
          <a:p>
            <a:pPr marL="342900" indent="-342900"/>
            <a:r>
              <a:rPr lang="en-US" sz="4000" b="1" dirty="0" smtClean="0"/>
              <a:t>b) What is the actual, expected bond order to </a:t>
            </a:r>
            <a:r>
              <a:rPr lang="en-US" sz="4000" b="1" dirty="0" smtClean="0">
                <a:solidFill>
                  <a:srgbClr val="FF0000"/>
                </a:solidFill>
              </a:rPr>
              <a:t>O</a:t>
            </a:r>
            <a:r>
              <a:rPr lang="en-US" sz="4000" b="1" dirty="0" smtClean="0"/>
              <a:t> for each example ?</a:t>
            </a:r>
            <a:endParaRPr lang="en-US" sz="4000" dirty="0"/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1219200" y="2895600"/>
          <a:ext cx="1981200" cy="2048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8" name="ChemSketch" r:id="rId3" imgW="1633680" imgH="1688760" progId="ACD.ChemSketch.20">
                  <p:embed/>
                </p:oleObj>
              </mc:Choice>
              <mc:Fallback>
                <p:oleObj name="ChemSketch" r:id="rId3" imgW="1633680" imgH="1688760" progId="ACD.ChemSketch.20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2895600"/>
                        <a:ext cx="1981200" cy="2048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7" name="Object 3"/>
          <p:cNvGraphicFramePr>
            <a:graphicFrameLocks noChangeAspect="1"/>
          </p:cNvGraphicFramePr>
          <p:nvPr/>
        </p:nvGraphicFramePr>
        <p:xfrm>
          <a:off x="3733800" y="2895600"/>
          <a:ext cx="1985563" cy="1060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9" name="ChemSketch" r:id="rId5" imgW="1700640" imgH="908280" progId="ACD.ChemSketch.20">
                  <p:embed/>
                </p:oleObj>
              </mc:Choice>
              <mc:Fallback>
                <p:oleObj name="ChemSketch" r:id="rId5" imgW="1700640" imgH="908280" progId="ACD.ChemSketch.20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2895600"/>
                        <a:ext cx="1985563" cy="1060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8" name="Object 4"/>
          <p:cNvGraphicFramePr>
            <a:graphicFrameLocks noChangeAspect="1"/>
          </p:cNvGraphicFramePr>
          <p:nvPr/>
        </p:nvGraphicFramePr>
        <p:xfrm>
          <a:off x="6553200" y="2514600"/>
          <a:ext cx="1843357" cy="190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0" name="ChemSketch" r:id="rId7" imgW="1472040" imgH="1517760" progId="ACD.ChemSketch.20">
                  <p:embed/>
                </p:oleObj>
              </mc:Choice>
              <mc:Fallback>
                <p:oleObj name="ChemSketch" r:id="rId7" imgW="1472040" imgH="1517760" progId="ACD.ChemSketch.20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2514600"/>
                        <a:ext cx="1843357" cy="190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990600" y="5943600"/>
            <a:ext cx="2667000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4/3=1.333</a:t>
            </a:r>
            <a:endParaRPr lang="en-US" sz="40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3962400" y="5867400"/>
            <a:ext cx="2286000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3/2=1.5</a:t>
            </a:r>
            <a:endParaRPr lang="en-US" sz="40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6553200" y="5867400"/>
            <a:ext cx="2590800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4/3= 1.333</a:t>
            </a:r>
            <a:endParaRPr lang="en-US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2" grpId="0" animBg="1"/>
      <p:bldP spid="13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152400"/>
            <a:ext cx="891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BEYOND THE OCTET RULE</a:t>
            </a:r>
            <a:r>
              <a:rPr lang="en-US" sz="3600" b="1" dirty="0" smtClean="0">
                <a:solidFill>
                  <a:srgbClr val="FF0000"/>
                </a:solidFill>
              </a:rPr>
              <a:t>:   FORMAL CHARGE  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38908" y="768027"/>
            <a:ext cx="7391400" cy="156966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UGLY CHEMICAL FACT OF LIFE #2: </a:t>
            </a:r>
            <a:endParaRPr lang="en-US" sz="3200" b="1" dirty="0">
              <a:solidFill>
                <a:srgbClr val="FF0000"/>
              </a:solidFill>
            </a:endParaRPr>
          </a:p>
          <a:p>
            <a:r>
              <a:rPr lang="en-US" sz="3200" b="1" dirty="0" smtClean="0"/>
              <a:t>For elements starting with Si in the 3</a:t>
            </a:r>
            <a:r>
              <a:rPr lang="en-US" sz="3200" b="1" baseline="30000" dirty="0" smtClean="0"/>
              <a:t>rd</a:t>
            </a:r>
            <a:r>
              <a:rPr lang="en-US" sz="3200" b="1" dirty="0" smtClean="0"/>
              <a:t> row, the octet rule is often broken.</a:t>
            </a:r>
            <a:endParaRPr lang="en-US" sz="3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0" y="2337687"/>
            <a:ext cx="9067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EXAMPLE #1: BATTERY ACID  (H</a:t>
            </a:r>
            <a:r>
              <a:rPr lang="en-US" sz="3200" b="1" baseline="-25000" dirty="0" smtClean="0"/>
              <a:t>2</a:t>
            </a:r>
            <a:r>
              <a:rPr lang="en-US" sz="3200" b="1" dirty="0" smtClean="0"/>
              <a:t>SO</a:t>
            </a:r>
            <a:r>
              <a:rPr lang="en-US" sz="3200" b="1" baseline="-25000" dirty="0" smtClean="0"/>
              <a:t>4</a:t>
            </a:r>
            <a:r>
              <a:rPr lang="en-US" sz="3200" b="1" dirty="0" smtClean="0"/>
              <a:t>)</a:t>
            </a:r>
            <a:endParaRPr lang="en-US" sz="2000" dirty="0"/>
          </a:p>
        </p:txBody>
      </p:sp>
      <p:graphicFrame>
        <p:nvGraphicFramePr>
          <p:cNvPr id="1433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4475359"/>
              </p:ext>
            </p:extLst>
          </p:nvPr>
        </p:nvGraphicFramePr>
        <p:xfrm>
          <a:off x="533400" y="2894214"/>
          <a:ext cx="3124200" cy="27035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ChemSketch" r:id="rId4" imgW="1048512" imgH="908304" progId="ACD.ChemSketch.20">
                  <p:embed/>
                </p:oleObj>
              </mc:Choice>
              <mc:Fallback>
                <p:oleObj name="ChemSketch" r:id="rId4" imgW="1048512" imgH="908304" progId="ACD.ChemSketch.20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894214"/>
                        <a:ext cx="3124200" cy="270354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017727" y="4008456"/>
            <a:ext cx="195482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Lone pairs </a:t>
            </a:r>
          </a:p>
          <a:p>
            <a:r>
              <a:rPr lang="en-US" sz="2400" b="1" dirty="0" smtClean="0"/>
              <a:t>not shown</a:t>
            </a:r>
            <a:endParaRPr lang="en-US" sz="2400" b="1" dirty="0"/>
          </a:p>
        </p:txBody>
      </p:sp>
      <p:graphicFrame>
        <p:nvGraphicFramePr>
          <p:cNvPr id="1433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4525100"/>
              </p:ext>
            </p:extLst>
          </p:nvPr>
        </p:nvGraphicFramePr>
        <p:xfrm>
          <a:off x="4038600" y="2916600"/>
          <a:ext cx="2743200" cy="25340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ChemSketch" r:id="rId6" imgW="1082040" imgH="999744" progId="ACD.ChemSketch.20">
                  <p:embed/>
                </p:oleObj>
              </mc:Choice>
              <mc:Fallback>
                <p:oleObj name="ChemSketch" r:id="rId6" imgW="1082040" imgH="999744" progId="ACD.ChemSketch.20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2916600"/>
                        <a:ext cx="2743200" cy="253404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4038600" y="5334000"/>
            <a:ext cx="4800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Lewis octet prediction for H</a:t>
            </a:r>
            <a:r>
              <a:rPr lang="en-US" sz="3200" b="1" baseline="-25000" dirty="0" smtClean="0"/>
              <a:t>2</a:t>
            </a:r>
            <a:r>
              <a:rPr lang="en-US" sz="3200" b="1" dirty="0" smtClean="0"/>
              <a:t>SO</a:t>
            </a:r>
            <a:r>
              <a:rPr lang="en-US" sz="3200" b="1" baseline="-25000" dirty="0" smtClean="0"/>
              <a:t>4</a:t>
            </a:r>
            <a:r>
              <a:rPr lang="en-US" sz="3200" b="1" dirty="0" smtClean="0"/>
              <a:t> structure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6705600" y="3188677"/>
            <a:ext cx="2286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142893" y="4766211"/>
            <a:ext cx="2286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05154" y="5486400"/>
            <a:ext cx="36576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From Experiment</a:t>
            </a:r>
          </a:p>
          <a:p>
            <a:r>
              <a:rPr lang="en-US" sz="2400" b="1" dirty="0" smtClean="0"/>
              <a:t>(</a:t>
            </a:r>
            <a:r>
              <a:rPr lang="en-US" sz="2400" b="1" dirty="0" err="1" smtClean="0"/>
              <a:t>Kuczkowski</a:t>
            </a:r>
            <a:r>
              <a:rPr lang="en-US" sz="2400" b="1" dirty="0" smtClean="0"/>
              <a:t> et. al. 1983)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8725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  <p:bldP spid="8" grpId="0"/>
      <p:bldP spid="15" grpId="0"/>
      <p:bldP spid="6" grpId="0" animBg="1"/>
      <p:bldP spid="13" grpId="0" animBg="1"/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1054</TotalTime>
  <Words>654</Words>
  <Application>Microsoft Office PowerPoint</Application>
  <PresentationFormat>On-screen Show (4:3)</PresentationFormat>
  <Paragraphs>112</Paragraphs>
  <Slides>13</Slides>
  <Notes>10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Office Theme</vt:lpstr>
      <vt:lpstr>ChemSketch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fong</dc:creator>
  <cp:lastModifiedBy>Fong, Jerry</cp:lastModifiedBy>
  <cp:revision>105</cp:revision>
  <dcterms:created xsi:type="dcterms:W3CDTF">2013-10-17T01:22:54Z</dcterms:created>
  <dcterms:modified xsi:type="dcterms:W3CDTF">2013-10-24T17:05:46Z</dcterms:modified>
</cp:coreProperties>
</file>