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83" r:id="rId3"/>
    <p:sldId id="284" r:id="rId4"/>
    <p:sldId id="285" r:id="rId5"/>
    <p:sldId id="286" r:id="rId6"/>
    <p:sldId id="287" r:id="rId7"/>
    <p:sldId id="290" r:id="rId8"/>
    <p:sldId id="291" r:id="rId9"/>
    <p:sldId id="292" r:id="rId10"/>
    <p:sldId id="288" r:id="rId11"/>
    <p:sldId id="302" r:id="rId12"/>
    <p:sldId id="303" r:id="rId13"/>
    <p:sldId id="293" r:id="rId14"/>
    <p:sldId id="295" r:id="rId15"/>
    <p:sldId id="297" r:id="rId16"/>
    <p:sldId id="294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tcUzzUWDU6GRKM&amp;tbnid=cQFS4fN23xEOhM:&amp;ved=0CAUQjRw&amp;url=http://openstudy.com/updates/4eccf97ce4b04e045aed8891&amp;ei=Z-lhUo_zIeqY2AXawoDABg&amp;bvm=bv.54934254,d.b2I&amp;psig=AFQjCNG_zidB8wxrEezXOPNibQrQ0KCRfA&amp;ust=138223469081881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source=images&amp;cd=&amp;cad=rja&amp;docid=MB34-bI-d3QMrM&amp;tbnid=reGhVpRQkIQJYM:&amp;ved=0CAgQjRwwAA&amp;url=http://www.ced.berkeley.edu/cedarchives/profiles/day.htm&amp;ei=GEVlUsj0OpGy4AOh84C4CA&amp;psig=AFQjCNGCD1NkxKQ7QDUv4bk9ghi-4pbV0g&amp;ust=13824549370101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m/url?sa=i&amp;rct=j&amp;q=&amp;esrc=s&amp;frm=1&amp;source=images&amp;cd=&amp;cad=rja&amp;docid=-gxl2SEqdM7LMM&amp;tbnid=06weENIRRX5b0M:&amp;ved=0CAUQjRw&amp;url=http://chemconnections.org/organic/chem227/227assign-13.html&amp;ei=iUZlUpaKK5el4AOJ74Fw&amp;psig=AFQjCNH9fRMpZr6t0gAzryZvssc-t1gc4A&amp;ust=1382455294508135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nHVHZ4S90OeOSM&amp;tbnid=pKYM7tKb6FqTiM:&amp;ved=0CAUQjRw&amp;url=http://www.chem.uwec.edu/Chem150_F10/elaborations/unit1/unit1-c-compounds.html&amp;ei=S-NhUtuWFYHN2QWzpIG4Bw&amp;bvm=bv.54934254,d.b2I&amp;psig=AFQjCNGA4V1ZWL8ldLxkzYb6bTySrmQJlQ&amp;ust=138223327874909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_kLJuyF4iQyejM&amp;tbnid=3-ebuSftr-zNXM:&amp;ved=0CAUQjRw&amp;url=http://www.metafysica.nl/turing/preparation_3dim_2.html&amp;ei=YeRhUuHxHYKb2QWt3ID4DQ&amp;bvm=bv.54934254,d.b2I&amp;psig=AFQjCNG-6K5iuBCbD5LnoXf3UbWlAJHxgg&amp;ust=13822335431052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A-sLjeo1--UYtM&amp;tbnid=NgyPEXHX1SQc7M:&amp;ved=0CAUQjRw&amp;url=http://www.matdl.org/matdlwiki/index.php/softmatter:Body_Centered_Cubic_(BCC)&amp;ei=YeVhUuG-AonL2gXUxoHIDg&amp;bvm=bv.54934254,d.b2I&amp;psig=AFQjCNE3fFU9WZLLJEVeY2F9aM3QNEpTjg&amp;ust=1382233684951927" TargetMode="External"/><Relationship Id="rId5" Type="http://schemas.openxmlformats.org/officeDocument/2006/relationships/hyperlink" Target="http://www.google.com/url?sa=i&amp;rct=j&amp;q=&amp;esrc=s&amp;frm=1&amp;source=images&amp;cd=&amp;cad=rja&amp;docid=6EGc2NDdaq7P6M&amp;tbnid=4b4nO1u1Jya7FM:&amp;ved=0CAUQjRw&amp;url=http://www.ficient.org/tag/stress-riser/&amp;ei=IOVhUrrpM4HW2AXjiYDQCQ&amp;bvm=bv.54934254,d.b2I&amp;psig=AFQjCNE3fFU9WZLLJEVeY2F9aM3QNEpTjg&amp;ust=1382233684951927" TargetMode="External"/><Relationship Id="rId4" Type="http://schemas.openxmlformats.org/officeDocument/2006/relationships/hyperlink" Target="http://www.google.com/url?sa=i&amp;rct=j&amp;q=&amp;esrc=s&amp;frm=1&amp;source=images&amp;cd=&amp;docid=6EGc2NDdaq7P6M&amp;tbnid=4b4nO1u1Jya7FM:&amp;ved=0CAUQjRw&amp;url=http://www.ficient.org/tag/stress-riser/&amp;ei=6ORhUuezEuO02gX94IGYAQ&amp;bvm=bv.54934254,d.b2I&amp;psig=AFQjCNE3fFU9WZLLJEVeY2F9aM3QNEpTjg&amp;ust=13822336849519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qElYc7VILtUrM&amp;tbnid=MTuq12GMvjdFVM:&amp;ved=0CAUQjRw&amp;url=http://www.winsornewton.com/resource-centre/product-articles/vermilion-cadmium-red&amp;ei=AudhUrqeMoPY2QXckoDwDg&amp;bvm=bv.54934254,d.b2I&amp;psig=AFQjCNEAhbYWBMZlr1PthwQlrYcQa9wKeg&amp;ust=1382234178491252" TargetMode="External"/><Relationship Id="rId2" Type="http://schemas.openxmlformats.org/officeDocument/2006/relationships/hyperlink" Target="http://www.google.com/url?sa=i&amp;rct=j&amp;q=&amp;esrc=s&amp;frm=1&amp;source=images&amp;cd=&amp;cad=rja&amp;docid=2fhGRY9R7wL-7M&amp;tbnid=YDR5FM7hVfuDOM:&amp;ved=0CAUQjRw&amp;url=http://ocw.mit.edu/courses/materials-science-and-engineering/3-22-mechanical-behavior-of-materials-spring-2008/projects/iii_v_2&amp;ei=6OZhUs6yC8iN3AWa8IDYBw&amp;bvm=bv.54934254,d.b2I&amp;psig=AFQjCNEAhbYWBMZlr1PthwQlrYcQa9wKeg&amp;ust=138223417849125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PYc7_rFuW4" TargetMode="External"/><Relationship Id="rId2" Type="http://schemas.openxmlformats.org/officeDocument/2006/relationships/hyperlink" Target="http://www.youtube.com/watch?v=eHfO8pmaXM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d26AhcKeE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wb7wqQxxzxHzdM&amp;tbnid=x5vxAsmKFVPrQM:&amp;ved=0CAUQjRw&amp;url=http://www.greengardendreams.com/2011/07/23/starting-vegetables-from-seed/&amp;ei=LRRkUsLlNI-l4AORk4DYAQ&amp;bvm=bv.54934254,d.dmg&amp;psig=AFQjCNGErj7LiJB-vsemyz9_Ps6VRfA6yA&amp;ust=138237687180237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HmtVu3A_MN0KMM&amp;tbnid=vC4erEaUNe3Q-M:&amp;ved=0CAUQjRw&amp;url=http://www.techdirections.com/fppasteur.html&amp;ei=ExpkUrLyHLTc4APonIHADQ&amp;bvm=bv.54934254,d.dmg&amp;psig=AFQjCNFrH6RYjcfc74kUfOd2BC5I2K0kAA&amp;ust=1382378335147416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PtWDVShVn90LCM&amp;tbnid=lUgMAv6dtg3Q2M:&amp;ved=0CAUQjRw&amp;url=http://ircamera.as.arizona.edu/NatSci102/NatSci102/text/extaminoacids.htm&amp;ei=axZkUv-8Apbb4AOProE4&amp;bvm=bv.54934254,d.dmg&amp;psig=AFQjCNHV-eR6Eb9KVBafTkGswrZTicqxXA&amp;ust=138237743852701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701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4800" b="1" dirty="0" smtClean="0">
                <a:solidFill>
                  <a:srgbClr val="FF0000"/>
                </a:solidFill>
              </a:rPr>
              <a:t>EXAM 2</a:t>
            </a:r>
          </a:p>
          <a:p>
            <a:r>
              <a:rPr lang="en-US" sz="4800" b="1" i="1" u="sng" dirty="0" smtClean="0"/>
              <a:t>MONDAY 28 OCTOBER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/>
              <a:t>MOLE CALCULATIONS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/>
              <a:t>ELECTRONIC </a:t>
            </a:r>
            <a:r>
              <a:rPr lang="en-US" sz="4800" b="1" dirty="0" smtClean="0"/>
              <a:t>TRENDS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70C0"/>
                </a:solidFill>
              </a:rPr>
              <a:t>Naming (from lab)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/>
              <a:t>BONDING MODELS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FF0000"/>
                </a:solidFill>
              </a:rPr>
              <a:t>IONIC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n-US" sz="4800" b="1" dirty="0" smtClean="0">
                <a:solidFill>
                  <a:srgbClr val="002060"/>
                </a:solidFill>
              </a:rPr>
              <a:t>COVALENT</a:t>
            </a:r>
            <a:r>
              <a:rPr lang="en-US" sz="4800" b="1" dirty="0" smtClean="0"/>
              <a:t> </a:t>
            </a:r>
            <a:endParaRPr lang="en-US" sz="4800" b="1" dirty="0" smtClean="0"/>
          </a:p>
          <a:p>
            <a:pPr lvl="1"/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01291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ssets.openstudy.com/updates/attachments/4eccf97ce4b04e045aed8891-churringo-1327525329213-diamondstructuregraphitestructure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8073231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hint of big changes about what holds covalent (non-ionic) compounds together:</a:t>
            </a:r>
          </a:p>
          <a:p>
            <a:r>
              <a:rPr lang="en-US" sz="3600" b="1" u="sng" dirty="0" smtClean="0">
                <a:solidFill>
                  <a:srgbClr val="C00000"/>
                </a:solidFill>
              </a:rPr>
              <a:t>none </a:t>
            </a:r>
            <a:r>
              <a:rPr lang="en-US" sz="3600" dirty="0" smtClean="0"/>
              <a:t>of the ionic compounds have the crystal shapes below: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26" y="268069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Are all compounds held together like </a:t>
            </a:r>
            <a:r>
              <a:rPr lang="en-US" sz="3600" b="1" dirty="0" err="1" smtClean="0">
                <a:solidFill>
                  <a:srgbClr val="FF0000"/>
                </a:solidFill>
              </a:rPr>
              <a:t>LiF</a:t>
            </a:r>
            <a:r>
              <a:rPr lang="en-US" sz="3600" b="1" dirty="0" smtClean="0"/>
              <a:t> ???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52100"/>
            <a:ext cx="812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THE CONDUCTIVITY TEST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8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935" y="990600"/>
            <a:ext cx="1616230" cy="14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4018" y="261104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smtClean="0"/>
              <a:t>CO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  in 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smtClean="0"/>
              <a:t>Paraffin oil ?</a:t>
            </a:r>
          </a:p>
          <a:p>
            <a:r>
              <a:rPr lang="en-US" sz="5400" b="1" dirty="0" smtClean="0"/>
              <a:t>Sugar in H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</a:p>
          <a:p>
            <a:r>
              <a:rPr lang="en-US" sz="5400" b="1" dirty="0" err="1" smtClean="0">
                <a:solidFill>
                  <a:srgbClr val="FF0000"/>
                </a:solidFill>
              </a:rPr>
              <a:t>LiF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762" y="1859376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 Material Tested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620765" y="1859376"/>
            <a:ext cx="452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Lights up filament ?</a:t>
            </a:r>
            <a:endParaRPr lang="en-US" sz="4000" b="1" u="sng" dirty="0"/>
          </a:p>
        </p:txBody>
      </p:sp>
      <p:sp>
        <p:nvSpPr>
          <p:cNvPr id="10" name="Oval 9"/>
          <p:cNvSpPr/>
          <p:nvPr/>
        </p:nvSpPr>
        <p:spPr>
          <a:xfrm>
            <a:off x="6331527" y="28194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31527" y="3733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86500" y="52578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5950527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31527" y="4499124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2761973" cy="24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685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Another dumb Doc question:</a:t>
            </a:r>
          </a:p>
          <a:p>
            <a:r>
              <a:rPr lang="en-US" sz="3600" b="1" dirty="0" smtClean="0"/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If the atoms in a compound don’t light up the bulb (not ionic)  then how are the electrons distributed if not like ionic case ??”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" y="381000"/>
            <a:ext cx="8991600" cy="44627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The Americans land…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/>
              <a:t>G.N. Lewis 1925 AD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using the Periodic table to </a:t>
            </a:r>
            <a:r>
              <a:rPr lang="en-US" sz="3600" b="1" dirty="0" smtClean="0">
                <a:solidFill>
                  <a:srgbClr val="FF0000"/>
                </a:solidFill>
              </a:rPr>
              <a:t>predict covalent bonding patterns without breaking a sweat…Father of an American-style Chemistry that looks at the big picture and uses simple, intuitive models .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(sans calculations …)*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usageorge.com/Wallpapers/Patriotic/wallpaper/American-Flag-an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3186112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4376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*</a:t>
            </a:r>
            <a:r>
              <a:rPr lang="en-US" b="1" dirty="0" smtClean="0"/>
              <a:t> </a:t>
            </a:r>
            <a:r>
              <a:rPr lang="en-US" sz="3200" b="1" dirty="0" smtClean="0"/>
              <a:t>We know how to use the fancy math…but not if there’s an easier way.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65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  <a:solidFill>
            <a:srgbClr val="C0C0C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Legacies of the</a:t>
            </a:r>
            <a:r>
              <a:rPr lang="en-US" sz="3600" b="1" dirty="0" smtClean="0">
                <a:solidFill>
                  <a:schemeClr val="tx1"/>
                </a:solidFill>
              </a:rPr>
              <a:t> American  chemist: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Gilbert</a:t>
            </a:r>
            <a:r>
              <a:rPr lang="en-US" sz="5300" b="1" dirty="0" smtClean="0"/>
              <a:t> </a:t>
            </a:r>
            <a:r>
              <a:rPr lang="en-US" sz="5300" b="1" dirty="0" smtClean="0">
                <a:solidFill>
                  <a:schemeClr val="bg1"/>
                </a:solidFill>
              </a:rPr>
              <a:t>Newton</a:t>
            </a:r>
            <a:r>
              <a:rPr lang="en-US" sz="5300" b="1" dirty="0" smtClean="0"/>
              <a:t> </a:t>
            </a:r>
            <a:r>
              <a:rPr lang="en-US" sz="5300" b="1" dirty="0" smtClean="0">
                <a:solidFill>
                  <a:srgbClr val="0000CC"/>
                </a:solidFill>
              </a:rPr>
              <a:t>Lewis</a:t>
            </a:r>
          </a:p>
        </p:txBody>
      </p:sp>
      <p:pic>
        <p:nvPicPr>
          <p:cNvPr id="86019" name="Picture 3" descr="250px-GN_Lewi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22" y="1699230"/>
            <a:ext cx="3361178" cy="34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47255" y="5094831"/>
            <a:ext cx="327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Gilbert Newton Lewis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Am</a:t>
            </a:r>
            <a:r>
              <a:rPr lang="en-US" sz="2800" dirty="0">
                <a:solidFill>
                  <a:srgbClr val="0066FF"/>
                </a:solidFill>
              </a:rPr>
              <a:t>er</a:t>
            </a:r>
            <a:r>
              <a:rPr lang="en-US" sz="2800" dirty="0">
                <a:solidFill>
                  <a:srgbClr val="FF0000"/>
                </a:solidFill>
              </a:rPr>
              <a:t>ic</a:t>
            </a:r>
            <a:r>
              <a:rPr lang="en-US" sz="2800" dirty="0">
                <a:solidFill>
                  <a:srgbClr val="0066FF"/>
                </a:solidFill>
              </a:rPr>
              <a:t>an</a:t>
            </a:r>
            <a:r>
              <a:rPr lang="en-US" sz="2800" dirty="0"/>
              <a:t> </a:t>
            </a:r>
            <a:r>
              <a:rPr lang="en-US" sz="2800" b="1" dirty="0"/>
              <a:t>Chemist UC </a:t>
            </a:r>
            <a:r>
              <a:rPr lang="en-US" sz="2800" dirty="0" smtClean="0"/>
              <a:t>Berkeley “at work” ~</a:t>
            </a:r>
            <a:r>
              <a:rPr lang="en-US" sz="2800" b="1" dirty="0" smtClean="0"/>
              <a:t>1930 </a:t>
            </a:r>
            <a:endParaRPr lang="en-US" sz="2800" b="1" dirty="0"/>
          </a:p>
        </p:txBody>
      </p:sp>
      <p:pic>
        <p:nvPicPr>
          <p:cNvPr id="2050" name="Picture 2" descr="http://www.ced.berkeley.edu/cedarchives/images/day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169923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73783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Before Lewis: UC Berkeley Chemistry Building ~1915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24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mconnections.org/organic/chem227/UCB-chemlib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3200400"/>
            <a:ext cx="2133600" cy="198120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228600"/>
            <a:ext cx="2133600" cy="99060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3429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Chemistry `Quad’ </a:t>
            </a:r>
          </a:p>
          <a:p>
            <a:r>
              <a:rPr lang="en-US" sz="4000" b="1" dirty="0" smtClean="0"/>
              <a:t>UC Berkeley 2013</a:t>
            </a:r>
            <a:endParaRPr lang="en-US" sz="4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2514600"/>
            <a:ext cx="1066800" cy="914400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1447800"/>
            <a:ext cx="2667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 more `on the hill’ at L-L Labs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62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Lewis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27" y="354897"/>
            <a:ext cx="4017818" cy="31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4265750"/>
            <a:ext cx="401089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The House that Lewis</a:t>
            </a:r>
            <a:r>
              <a:rPr lang="en-US" sz="3600" dirty="0"/>
              <a:t> </a:t>
            </a:r>
            <a:r>
              <a:rPr lang="en-US" sz="3600" b="1" dirty="0"/>
              <a:t>Built: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Lewis Hall of Chemistry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UC Berkeley</a:t>
            </a:r>
          </a:p>
        </p:txBody>
      </p:sp>
      <p:pic>
        <p:nvPicPr>
          <p:cNvPr id="86023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703" y="351433"/>
            <a:ext cx="2761973" cy="24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2410689" y="2286000"/>
            <a:ext cx="2389909" cy="6858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867400" y="382131"/>
            <a:ext cx="47874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As young chemistry</a:t>
            </a:r>
          </a:p>
          <a:p>
            <a:r>
              <a:rPr lang="en-US" sz="2800" b="1" dirty="0" smtClean="0"/>
              <a:t>nerd …Young </a:t>
            </a:r>
            <a:r>
              <a:rPr lang="en-US" sz="2800" b="1" dirty="0"/>
              <a:t>Doc </a:t>
            </a:r>
            <a:endParaRPr lang="en-US" sz="2800" b="1" dirty="0" smtClean="0"/>
          </a:p>
          <a:p>
            <a:r>
              <a:rPr lang="en-US" sz="2800" b="1" dirty="0" smtClean="0"/>
              <a:t>Fong </a:t>
            </a:r>
            <a:r>
              <a:rPr lang="en-US" sz="2800" b="1" dirty="0"/>
              <a:t>sits in here </a:t>
            </a:r>
            <a:endParaRPr lang="en-US" sz="2800" b="1" dirty="0" smtClean="0"/>
          </a:p>
          <a:p>
            <a:r>
              <a:rPr lang="en-US" sz="2800" b="1" dirty="0" smtClean="0"/>
              <a:t>staring </a:t>
            </a:r>
            <a:r>
              <a:rPr lang="en-US" sz="2800" b="1" dirty="0"/>
              <a:t>every </a:t>
            </a:r>
            <a:r>
              <a:rPr lang="en-US" sz="2800" b="1" dirty="0" smtClean="0"/>
              <a:t>day</a:t>
            </a:r>
          </a:p>
          <a:p>
            <a:r>
              <a:rPr lang="en-US" sz="2800" b="1" dirty="0" smtClean="0"/>
              <a:t> at a </a:t>
            </a:r>
            <a:r>
              <a:rPr lang="en-US" sz="2800" b="1" dirty="0" smtClean="0">
                <a:solidFill>
                  <a:srgbClr val="FF0000"/>
                </a:solidFill>
              </a:rPr>
              <a:t>4’x 6’</a:t>
            </a:r>
            <a:r>
              <a:rPr lang="en-US" sz="2800" b="1" dirty="0" smtClean="0"/>
              <a:t> photo of…</a:t>
            </a:r>
            <a:endParaRPr lang="en-US" sz="2800" b="1" dirty="0"/>
          </a:p>
        </p:txBody>
      </p:sp>
      <p:pic>
        <p:nvPicPr>
          <p:cNvPr id="86026" name="Picture 10" descr="Lew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962" y="2971800"/>
            <a:ext cx="2963863" cy="37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4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  <p:bldP spid="86024" grpId="0" animBg="1"/>
      <p:bldP spid="8602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04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Lewis `</a:t>
            </a:r>
            <a:r>
              <a:rPr lang="en-US" sz="3600" b="1" dirty="0" smtClean="0">
                <a:solidFill>
                  <a:srgbClr val="FF0000"/>
                </a:solidFill>
              </a:rPr>
              <a:t>octet</a:t>
            </a:r>
            <a:r>
              <a:rPr lang="en-US" sz="3600" b="1" dirty="0" smtClean="0"/>
              <a:t>’ model (pp. 168-182)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3445" y="951131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Lewis model In a nutshell: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86345"/>
            <a:ext cx="909204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b="1" dirty="0" smtClean="0"/>
              <a:t>All bonds contain two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smtClean="0"/>
              <a:t>All elements except H and He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seek an outer (valence) shell of </a:t>
            </a:r>
            <a:r>
              <a:rPr lang="en-US" sz="4000" b="1" dirty="0" smtClean="0">
                <a:solidFill>
                  <a:srgbClr val="FF0000"/>
                </a:solidFill>
              </a:rPr>
              <a:t>8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smtClean="0"/>
              <a:t>If you can –minimize </a:t>
            </a:r>
            <a:r>
              <a:rPr lang="en-US" sz="4000" b="1" dirty="0" smtClean="0">
                <a:solidFill>
                  <a:srgbClr val="0070C0"/>
                </a:solidFill>
              </a:rPr>
              <a:t>formal charge.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smtClean="0"/>
              <a:t>For elements from P onwards, you can break the octet rule and use rule 3.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599" y="5715000"/>
            <a:ext cx="8901545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baseline="30000" dirty="0" smtClean="0"/>
              <a:t>1</a:t>
            </a:r>
            <a:r>
              <a:rPr lang="en-US" sz="3000" b="1" dirty="0" smtClean="0"/>
              <a:t>H and He are satisfied with 2 electrons= `duet’ rule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750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6868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Recipes to `cook’ the Lewis way:</a:t>
            </a:r>
          </a:p>
          <a:p>
            <a:r>
              <a:rPr lang="en-US" sz="4000" b="1" dirty="0" smtClean="0"/>
              <a:t>p. 170   </a:t>
            </a:r>
            <a:r>
              <a:rPr lang="en-US" sz="4000" b="1" i="1" dirty="0" smtClean="0">
                <a:solidFill>
                  <a:srgbClr val="0070C0"/>
                </a:solidFill>
              </a:rPr>
              <a:t>Problem solving strategy</a:t>
            </a:r>
          </a:p>
          <a:p>
            <a:endParaRPr lang="en-US" sz="4000" b="1" i="1" dirty="0" smtClean="0">
              <a:solidFill>
                <a:srgbClr val="0070C0"/>
              </a:solidFill>
            </a:endParaRPr>
          </a:p>
          <a:p>
            <a:r>
              <a:rPr lang="en-US" sz="4000" b="1" dirty="0" smtClean="0"/>
              <a:t>p. 175		</a:t>
            </a:r>
            <a:r>
              <a:rPr lang="en-US" sz="4000" b="1" i="1" dirty="0" smtClean="0">
                <a:solidFill>
                  <a:srgbClr val="0070C0"/>
                </a:solidFill>
              </a:rPr>
              <a:t>Review</a:t>
            </a:r>
          </a:p>
          <a:p>
            <a:endParaRPr lang="en-US" sz="4000" b="1" i="1" dirty="0" smtClean="0">
              <a:solidFill>
                <a:srgbClr val="0070C0"/>
              </a:solidFill>
            </a:endParaRPr>
          </a:p>
          <a:p>
            <a:r>
              <a:rPr lang="en-US" sz="4000" b="1" dirty="0" smtClean="0"/>
              <a:t>p. 181 </a:t>
            </a:r>
            <a:r>
              <a:rPr lang="en-US" sz="4000" b="1" i="1" dirty="0" smtClean="0">
                <a:solidFill>
                  <a:srgbClr val="0070C0"/>
                </a:solidFill>
              </a:rPr>
              <a:t>Rules Governing 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smtClean="0">
                <a:solidFill>
                  <a:srgbClr val="0070C0"/>
                </a:solidFill>
              </a:rPr>
              <a:t>formal charge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8458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IN-CLASS BOARD PRACTICE WITH: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8494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</a:t>
            </a:r>
            <a:r>
              <a:rPr lang="en-US" sz="4000" dirty="0" err="1" smtClean="0"/>
              <a:t>Diatomics</a:t>
            </a:r>
            <a:r>
              <a:rPr lang="en-US" sz="4000" dirty="0" smtClean="0"/>
              <a:t>		 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		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		CO	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tri,	tetra-atomics  CO</a:t>
            </a:r>
            <a:r>
              <a:rPr lang="en-US" sz="4000" baseline="-25000" dirty="0" smtClean="0"/>
              <a:t>2   </a:t>
            </a:r>
            <a:r>
              <a:rPr lang="en-US" sz="4000" dirty="0" smtClean="0"/>
              <a:t>	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	      SOCl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   oxyanions		 NO</a:t>
            </a:r>
            <a:r>
              <a:rPr lang="en-US" sz="4000" baseline="-25000" dirty="0" smtClean="0"/>
              <a:t>3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	CO</a:t>
            </a:r>
            <a:r>
              <a:rPr lang="en-US" sz="4000" baseline="-25000" dirty="0" smtClean="0"/>
              <a:t>3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	      SO</a:t>
            </a:r>
            <a:r>
              <a:rPr lang="en-US" sz="4000" baseline="-25000" dirty="0" smtClean="0"/>
              <a:t>4</a:t>
            </a:r>
            <a:r>
              <a:rPr lang="en-US" sz="4000" baseline="30000" dirty="0" smtClean="0"/>
              <a:t>2-</a:t>
            </a:r>
            <a:endParaRPr lang="en-US" sz="4000" dirty="0"/>
          </a:p>
          <a:p>
            <a:r>
              <a:rPr lang="en-US" sz="4000" dirty="0" smtClean="0"/>
              <a:t>Non-Lewis octet   SO</a:t>
            </a:r>
            <a:r>
              <a:rPr lang="en-US" sz="4000" baseline="-25000" dirty="0" smtClean="0"/>
              <a:t>4</a:t>
            </a:r>
            <a:r>
              <a:rPr lang="en-US" sz="4000" baseline="30000" dirty="0" smtClean="0"/>
              <a:t>2-          </a:t>
            </a:r>
            <a:r>
              <a:rPr lang="en-US" sz="4000" dirty="0" smtClean="0"/>
              <a:t>SO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    PF</a:t>
            </a:r>
            <a:r>
              <a:rPr lang="en-US" sz="4000" baseline="-25000" dirty="0" smtClean="0"/>
              <a:t>5</a:t>
            </a:r>
            <a:r>
              <a:rPr lang="en-US" sz="4000" dirty="0" smtClean="0"/>
              <a:t>     SF</a:t>
            </a:r>
            <a:r>
              <a:rPr lang="en-US" sz="4000" baseline="-25000" dirty="0" smtClean="0"/>
              <a:t>6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33700" y="4659454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MORE…??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16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100" y="762000"/>
            <a:ext cx="6920700" cy="58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Trends in </a:t>
            </a:r>
            <a:r>
              <a:rPr lang="en-US" sz="4800" dirty="0" err="1" smtClean="0">
                <a:solidFill>
                  <a:srgbClr val="FF0000"/>
                </a:solidFill>
              </a:rPr>
              <a:t>cation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0070C0"/>
                </a:solidFill>
              </a:rPr>
              <a:t>anion</a:t>
            </a:r>
            <a:r>
              <a:rPr lang="en-US" sz="4800" dirty="0" smtClean="0"/>
              <a:t> radii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838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Figure 4.8 page 156</a:t>
            </a:r>
            <a:endParaRPr lang="en-US" sz="32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5791200"/>
            <a:ext cx="6172200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Cations</a:t>
            </a:r>
            <a:r>
              <a:rPr lang="en-US" sz="3600" b="1" dirty="0" smtClean="0">
                <a:solidFill>
                  <a:srgbClr val="FF0000"/>
                </a:solidFill>
              </a:rPr>
              <a:t> shrink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Anions</a:t>
            </a:r>
            <a:r>
              <a:rPr lang="en-US" sz="3600" b="1" dirty="0" smtClean="0"/>
              <a:t>~ same size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990600"/>
            <a:ext cx="0" cy="449580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2860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Cations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and </a:t>
            </a:r>
            <a:r>
              <a:rPr lang="en-US" sz="4000" b="1" dirty="0" smtClean="0">
                <a:solidFill>
                  <a:srgbClr val="0070C0"/>
                </a:solidFill>
              </a:rPr>
              <a:t>Anions</a:t>
            </a:r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enlarge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Ionic vs. neutral element sizes to scale</a:t>
            </a:r>
            <a:endParaRPr lang="en-US" sz="4000" b="1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12" y="1371600"/>
            <a:ext cx="299256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1295400" cy="17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05000"/>
            <a:ext cx="1676400" cy="10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10000"/>
            <a:ext cx="2743200" cy="15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96200" y="21336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Radii in pm</a:t>
            </a:r>
            <a:endParaRPr lang="en-US" sz="4000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162800" y="2795320"/>
            <a:ext cx="533400" cy="24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914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Neutral elements in row 3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276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Equivalent stable ions in row 3</a:t>
            </a:r>
            <a:endParaRPr lang="en-US" sz="3600" dirty="0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14800"/>
            <a:ext cx="838200" cy="12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343400"/>
            <a:ext cx="620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267200"/>
            <a:ext cx="609600" cy="8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228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NaCl</a:t>
            </a:r>
            <a:r>
              <a:rPr lang="en-US" sz="6000" dirty="0" smtClean="0"/>
              <a:t> spacing to scale</a:t>
            </a:r>
            <a:endParaRPr lang="en-US" sz="6000" dirty="0"/>
          </a:p>
        </p:txBody>
      </p:sp>
      <p:pic>
        <p:nvPicPr>
          <p:cNvPr id="37897" name="Picture 9" descr="http://www.chem.uwec.edu/Chem150_F10/elaborations/unit1/unit1-c-compounds/NaC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62" y="1219200"/>
            <a:ext cx="561651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metafysica.nl/turing/nacl_complex_motif_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1"/>
            <a:ext cx="4611913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572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Face-centered cubic crystal arrangement (</a:t>
            </a:r>
            <a:r>
              <a:rPr lang="en-US" sz="3600" b="1" dirty="0" err="1" smtClean="0"/>
              <a:t>fcc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6084" name="AutoShape 4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eg;base64,/9j/4AAQSkZJRgABAQAAAQABAAD/2wCEAAkGBhAQEBIUEBQRFBAQFRUUFBQQERQREBcSFBUVFhQSFhUXHCYeGBsjGRYUIDAgJCcpLiwsFR4xNTAqNScrLCkBCQoKDgwOGg8PGi4kHiQtKSkpLCkpKSwpKSksLSwsKS8sLCksLCktLCwsKSkpLyksLCwsLCwpLCwsLCwpKSksKv/AABEIAMIBAwMBIgACEQEDEQH/xAAcAAEBAAIDAQEAAAAAAAAAAAAABwUGAQQIAwL/xABJEAABAwIDBAQJCAYKAwEAAAABAAIDBBEFEiEGBzFBEyJRYTI0cXN0gZGhshQzQlKCorHCCDVicpKzFhcjNlNjo8HR8CZDRBX/xAAaAQEAAgMBAAAAAAAAAAAAAAAAAQMCBAYF/8QAIxEBAAICAgMAAQUAAAAAAAAAAAECAxEEIQUSMXEUIjJBUf/aAAwDAQACEQMRAD8AuKIiAiIgIiICIiAiIgIixWP7T0lCwPqpWxg+CDdz3EcmsF3O9QRMRMzqGVRTd+/bDw6wiqy36wZEB5bGS62rZvbeixAH5NKC8C7o3gslA7cp4jvFx3qNxK2+DLSN2rMQzyIilSIiICIiAiIgIiICIiAiIgIiICIiAiIgIiICIiAiIgIiICIiDH7QYyyjppqiTwIGF5HAkjwWjvJsPWvMOLY1NWzvnqHZpJD9lreUbByaOQ9fEkq6b6g7/wDHny8A+Au/d6Zn++VeeoJNFVke54mtNzafrvMprsc67eqQLFwDze+obzGmvZcL5w1L4ZGyROcyWM5mPYbODhzC/bJGZHXzZ7jLa2S2ua/O/C3rXUmkVUOhy+lqTEvTWwO1IxKhjnIAkF45QOAlZbNbuILXDuctjXnfdnvJGFwztlpqmWGSUOEkDQWNcGAOab2F7ZTxVBot/mDSeG+eLzsDj/LLlsx8cNliK3mI+bUdFq9FvOwebwK2mF/8R/Qn/UyrP0mJQzC8Ukcg/wAt7X/CSpVuyiXRAREQEWM2h2hgoIHT1DsrG6ADV7nHwWMHNx/5JsASotjW+bEZ3H5NkpovohrWyS2/ae8EX8gHrWM2iG1x+Lk5E/shfEXneg3tYtC4F0zZm82TRMsfWwNcPaq9sLvAgxRhyjo6iMAyQuNyAdM7D9Jt9L8RzHC6LRLLkcLLgjdo6bUiIsmmIiICIiAiIgIiICIiAiIgIi/EkrWglxAaOJcbAeUlB+0XUpsWp5TaOWJ7uxkjHn2Ar61dZHFG6SVzWRxguc5xs0NHEkoa06W01JTzUdRHVODad8ThI5xADW28O54EaEd4C8jVtMWusHF0WZwa8Nc0PDTbMAe6xtyvqrfPPU7TVJZGXw4PTv67/BfM9uoAB59g4NBudbBUWfZChfTNpX08TqaMWZGW3Df2mniHcesDc3OqiY2sx5Jp+HlAVOi+2HUM9XMyGnY6SWQ2a1vvJPJo5k6BU3Gd22Hx4/R0jGSCmqIXSPZ0rycwE5ADj1gP7NvPtVd2f2SoqBpbSQsizeE4XdI7957ruPkJWEUehfyFprqHX2H2WbhtFFTghz23dK4cHSv1e4d3ADuaFkK3AaWf56CCTzsLH/ECu+iseZM7ahW7pcGm8Kjhb5ovh/luAWBqv0fcKcbxOqoTy6OYED+NpPvVNREJV/U3XQ+J4xWxgcGvzlvkOWQD3Lj+ju1sHzVfSztHKVgDj63RfmVWRBKf6TbWQfPYfTTtHOF4zH+GU/Cn9dFXD45hFbEBxc3OR96No96qyWQebN4m8FuLTRGJsrKeFlgyUAO6VxOdxDSRwDQPIe1a4xbZvsw50OLOkI6lVHG9p5XY0RvHlGVp+0Fo8FaCSBy58lReO3U+NzY6Y6wyNU9pcSxuRp4NzF1vWeK+2zOOuoa6nnaSMkjQ8DnE45ZGnytJ9YHYujV1zpHFzyXOdqSeJK4wigdV1cEEerppWM05AkZneQNufUorHbY5uWs4piXrkLlcALlbDjhERAREQEREBERAREQEREGv7b7XR4ZSumeMzyckUd7F8hBIF+QABJPYO2y88Y5tFVV8hfVSOfrozhEwdjGcB5ePaStz3/VzjW0sRPUZAZAP2pJHNJ9kbVOonKm8z8dH4rj09fe31+uhy2I0I1BGh8oK2TDMeqMQkpaGvq5BRmUAuOryT4DHPOp61gC6+UuvrYWwtY59o87g7qDLZ4dlZc2Yfq21071jKl+n/fasKzMS9Hm8fHkxzuHrbDcNip4mRQMayKMZWtbwA/3PMk6km67S17Zfa2mqaancaiAzPijMjRMzOJCxpe0tvcHNfRbAHA8FsuLTTaH+9WG+jP8AhqlTFM9of71Yb6M/4atUxAREQEREBF0MZxyno4jLUyNjjGl3cSeTWtGrj3DVTyt3807XWhpppGj6T3siv3gdY+2yiZiF2PBky/wrtUlwStD2e3yUFS8Mlz00jtB02UxEnl0gNh9oBYfaXaWoxqodh+FutTN0qqoXyZL2LWkcW8Rpq8iws0ElE7Y5Md8c6vGnR22rDtDVMoaBkb4qZ2eWrcLsaSC0hhHFnxloto3Mpxju7rEsPc4SU73Ri56WBplhIH0rtF2/aAXpTZnZmnw+nbDTts0aucfDe/m955n8BoNF2Mb8Wn81J8DkmNpx5bY53Dyng+zldWkClp5pQTbM1h6MHvkNmj1lXTddurGG3nqS19Y9uUZdY4mHi1pPhOPN3qHMn67jf1RH52X4gqCkRpnl5F8nUiIilriIiAiIgIiICIiAiIgIiIJDv+2ae+OCsjBPye8c1uIjeQWP8gdcH98KMRVC9gzQte1zXgOa4FrmuALS0ixBB0II5KRbUfo/se8vw+YRBxv0M4c6MfuSC7gO4h3lWFq7ehxOXOHqfiPmoX2wfCpa6pip4Rd8zg2/JrfpPPc1tyfItg2N3WVOJOmAmhiZTS9FISHvdmF9WNAAI05kK5bEbvKTCmHoQXzPFpJpLdI4ccoto1t+Q7rk2URRs8jyHtXVWNqdyuEPAAikYQAMzJn3NudnEj3LHO3IRxm9JXVsB7nAj7mQ+9UxFY8ZBMU2ZxKnxqkhjrjLVuic6GecO6jLT3jObpOTX9vh+tbd0u1kHFlFUjuyNP4x/gm0R/8AK8M9Gk+GqVNQTIbxMah8ZwiRwHEwOeR91rx71+o9+dK3SppayB37TGkfeLT7lS7L8vjDhZwBHYRcewoNMot8ODyf/QWHslhlb7w0j3rOUe2WHzfNVdK4nkJ2B38JN0rNjsPm+dpKVxPMwR5vaBda9jO5/CpIpOjp8kmV2To5ZQM9jl6pcRxtyQR7bna1+JVj5CT0EZcyBv0RGDbPb6zrZifIOQWJp4WuJu4NsCbkE3IFw3QcTwWLpZNP+8VkaadgJztLhlcAA7LZxHVde2tjrbmta312vD9KYoir5ytVd3C4+0xz0Za0PjPTNc0AOexxDXZjzLTlsexwHJR6SVbxuLY52LOLfBZTSZuyxfEAPb+Cyp9aXlfS2Pf9vQi6WN+LT+ak+By7q6OOeK1HmZPgcr3LtM3G/qhnnZfiCoKn+439UM87L8QVAQEREBERAREQEREBERAREQEREBCiFBMdynHE/Sz+ZU5THcpxxP0s/mVOQEREEy2iH/leG+jP+GrVNUz2h/vVhvoz/hq1TEHXxDEI4I3SSuDY2C5J9wA5kmwAHG6n9fvEqZnH5M1sUfJ0jc8p77Xyt8mvlXW3p4uX1UNMD1I2CZ47XvLmsv5GtP8AGsTR2sgy0W2mIxm5eyQfVfE0D2ssQty2Y2virQW26Odgu6Mm+nDOw/Sbf1i+o4X0Krew+CC0WGhObW2pv3nksFLibqWaOePwoXB3lb9Nh7i249aDH72t3ktDUSVUDC6incXuyi/QyON3NcBwYSSQeAvbkLz9tSvYrXNewHQteOeoLSP+FH99OxlBT00U0FPHFLJUNY4xAsBaY5HEZGnLxaDeywmu29h5tscaRuLPK9rI2ue95s1rAXPcTwAA1JXozdLsE7DKZz5wPldTYyAEHo2NvkivzIuSSOZtrYFbHgOx1BQ60tPFE46FwGaQjsL3Xdbuusypiulefk2y/fguljfi0/mpPgcu6uljfi0/mpPgcsmq0vcb+qGedl+IKgqe7iv1PH5yX8QqEgIiICIiAiIgIiICIiAiIgIiICIiCY7leOJ+lu/MqcpjuU44n6WfzKnICL8veGgkkAAXJJsABxJUI233tVFVI6Khe6GlaS0SMJbNL+1m4saeQFjbj2CJnTY4/Hvnt60bdtD/AHpw30Z/w1apV15Ke0udncXF/wBYuJdftvdbZsnvPraB7RI99RS3s6OR2Z7W9sb3agjsJse7iMIyQ9DL4jLSvtE7bFvahdDiUcpvkqIWgHlnic4Ob7HMPrWLpMRFuKqu0GB0uNULMruq8CWCZouWOI0dbs1Ic3y8CLiKYzs1iGHuLZ4Xlg4SxNdJC4ciHAdXyOsVY8dsNZjBfq43IAHIaNFgNO5a3ik7piIoxmklcI2AcS55ytHtIXTpZKiodkgjlleeUcbnn12GnrVU3b7spKeQVddbpwD0UIIcI7ixe8jQvtcAC4FzqTwCkUkGSNjOORrW3/dAH+ynO/nxCn9KZ/KmVLU138+IU/pTP5UyCkhcrgLlAXRxvxafzUnwOXeXSxvxafzUnwOQaXuL/VEfnZfxCoKn2439UM87L8QVBQEREBERAREQEREBERAREQEREBERBMdyg1xT0s/mVOUx3KccT9Ld+ZU5Bpu93EnQYRUlhIdJkiuPqyPa1/tbmHrXnSAr0zvDwB1dhtTBHrK5ofGO2SNwe1vrLcv2l5XdVOb1QDnvazhaxHEEdqrvG3seN5FMO/ZsERf0L7W6PMzNfLmzdbLa/W+tw07V0ZnL4io0718pqhVRDoMnJr6rnuGxnNRTQPcLwzHIC4XySNDiAOzNnP2lUVGNg9zVPVUEc1b07J5yZG9G8NLYnW6O4c0i5AzeRwWbG5qWLxTE62HsBJcPuPZ+C2I+OMzWi15mP9UxcqYf0S2mg+YxOGUDlUM1Prcx5965GLbWQeHS0dQBzjcGuP8AqD4VKpTlNN/PiFP6Uz+VMvz/AFp4lD41hFS23F0Re5vvjt95anvK3lU+JUsUTIqiKWOdsjhM1oGUMkadQ4m93DkgvAXK1Gj3sYPJa1XG2/8Aitki972ge9Z2j2jo5vmainkv/hzRuPsBQZBaLtbvRw6Fk0IkdNK5j2EU7c7WuLS2xeSG8eNiSsHvq21fCGUUDi10zM8zmmzuiJIbGCOGazr9wA5lR+NirtfT2OB479RHveelP3U7xaKio2U1SZI3iR7s5jLorONxq27h6wrFS1bJWNfE5r43i7XMcHNI7QRoV5TqqfI4tu11ubDmafIea23dVto+irGQPcTS1TwwtJ0ZK7Rkjey5sD2g35KK33PazmeLjFT3pO3oVERWvDEREBERAREQEREBERAREQFwvnVVTImOfI5rI2Auc5xs1rQLkk8gpHtFvzeXluHxNyDTpqgOJd3tjBFh+8b9wUTMQvw4MmadUjbJ7leOJ+lu/MqcvNeye39ZhzpjG2F7aiTpZGva4Xcb3yuDurx71vVbvjkq4WQYdBIMRqCWZTZ7I+2RruDtL6kANsS7QaxFolZm4WbDHtevTObfbfPikFDhw6XEZur1bOEIIvmN9M9tbHRo6ztLA6xX7gXSU7HCpPy/rOldJd8D3ONyL+GLH6et9Tbs3fYHYGPDWF8h6Wtm1mmN3G5NyxhOuW+pJ1cdTyA25ZNWJmJ3DzY/cljIdlEcJH1hUMy+XWzvct12K3ENhkbLiL2SuYQWwR3MNxqDI5wBeP2bAaa3GiryKNQttnvaNTLgBcoilSIiIFlM9/LR8gp+HjTPL81MqYppv58Qp/SmfypkG11mwGFzeHR01zzbE2N3tZYrBVu5LB5NRFJGf8uZ/wCD8wW+BcoPLO3Oz7MPxGWnjMjo2CNzDKQXlrmNPEADR2YcOSxjJFUN/wDhkDpKWVjwKxw6MxAFz3w3Ja+w4WeSBfjn08FRmnfYkk3cdPUqrVe/web61ijN1crMx6MODPoh5BdbvIAC6Qc4vYGXzF7Q23HNmFvfZfB1SqDud2FlrKqOrmaRSUzs7C4WEszT1A3ta12pPaAO22Na9tnmcyvpMPQwXKIr3LiIiAiIgIiICIiAiIgIiIJDv62ic1tPRsNmy3mltza12WNp7swcfKxqksSof6QVE5tZSzfQkhdFflnjeXEeyQewqaxTKm/103ir1rjd+css3IHDqjNmIN3a3IsBYcNF+KDFpKSeOeE2khcHDsNuLT3EXBHYV8565zw3NbqNDRYAdUEnW3HidSujPIToNSdABxJPABYRHb0eVkpOOYl69w+sbNFHKzwZWNkb+69ocPcV2FKqDDtqaOKJkRopo4mNY1jsuZrWtAa0khlyALcTwXY/pxtBB4xhXSAcTTud7eqZFsuIU1FMhvuZGbVdBWwfZBH38iyVDvqwiXjLJGeySB/4sDh70G9osDR7eYZN4FZTEnk6VrHexxBWZgqmPF2Oa4drHBw9oQfVEuiBdTHfxO35FA27c3ylhy3Ga3RS62421GvesZvQ3oStmfR0Lyzozlmmaevn5xRn6NuBdxvoLWN5U6LOSXXc46ku6zj2kk6lVzeIerxvGZM9fbenrKGdr2gsLXNPAtIcPaFq+3u3seGxhrB0tZNpDCLkkk2D3Aa5b6WGrjoOZECwfHamhkElLI6Nw4gH+zcOx7ODh5VUdz+HQ1j5sQqZDPiAkLSHj5kEdVzR3t0B4NALRwN5rbanl8G/G7nuGY2C2CkZIa/Ej0uITdYB1iIQRawtpntppo0aDmTlNoN12F1zy+WANldq6SFxhe49rsujj3kErbEWbRiZj40TDNymEQODjE+YjUColc9nrYLNPrBW8QwtY0NaA1rQAGtADQBwAA4BftEJmZ+iIiIEREBERAREQEREBERAREQYLbPZKHE6R8EvVJ60cgF3Ryi+V4HPiQRzBI715r2l2Kr8NeW1ETujB0mjBfA4doeBp5HWPcvWK4IUTG12LNbHPTxtBnlcGxtc950DY2l7j5A3Uqv7rN0UzZmVeItydEQ6Gnd4ecatkkH0QOIbxuATa1jZ44Gt8FoF/qgD8F9FEV0sy8q+SNCIiyargi6xtZszRTfO01O+/N8Mbj7SLrJog1Cs3TYPLe9K1t/8KSSP3Ndb3LCzbiqC94JauF3IskYfxbf3qkogmX9V+Jw+K4vUgDg2USOH8wj7q+dTR7U0jHPFTSVDI2lxztbms0XP/raTw7VUV+ZIw4EHUEEEdoPEIPIUVQXkucbueS5xPEucbkn1lZGhe67sjww5H3Jfku3KczL8yRpbndfDabApMOrJqaQH+zccjjwfEdY3jytt6wRyXSbULXmO3YcXk1nHDtSOW9bi69zcTkjB6k1O8uHLNG5hafVd4+0pxJUKt7gNm35p654IYW9BDf6XWDpXDuBaxt+3N2LKkdtPyXIrbHMLUiIrnNiIiAiIgIiICIiAiIgIiICIiAiIgIiICIiAiIgIiICIiAiIg1vbPYOkxWINqARIy/RzR2ErCeWujmnm06eQ6qSV/wCj5iDXHoJ6aRnIyGSF9u9oa4e9X9FGtrKZLU+SjGzf6PmV4diE7XtBv0NNmAd3OldY27gAe8Kw0dJHDG2OJrWRxgNaxgs1rRoAAF9kUsbXm3ciIiMRERAREQEREBERAREQEREBERAREQEREBERAREQEREBERAREQEREBERAREQEREBERAREQEREBER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2" name="Picture 12" descr="https://encrypted-tbn3.gstatic.com/images?q=tbn:ANd9GcRqpV2DdpQKjhd5Ac2YwFwbp0SLB2E-GnCV7xmV2uA4TK-wxZg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752600"/>
            <a:ext cx="3555997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4343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Body-centered cubic crystal arrangement (</a:t>
            </a:r>
            <a:r>
              <a:rPr lang="en-US" sz="3600" b="1" dirty="0" smtClean="0"/>
              <a:t>bcc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143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Cs</a:t>
            </a:r>
            <a:r>
              <a:rPr lang="en-US" sz="4000" b="1" baseline="30000" dirty="0" smtClean="0"/>
              <a:t>+ </a:t>
            </a:r>
            <a:r>
              <a:rPr lang="en-US" sz="4000" b="1" dirty="0" err="1" smtClean="0"/>
              <a:t>Cl</a:t>
            </a:r>
            <a:r>
              <a:rPr lang="en-US" sz="4000" b="1" baseline="30000" dirty="0" smtClean="0"/>
              <a:t>-</a:t>
            </a:r>
            <a:endParaRPr lang="en-US" sz="40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Ionic compounds form regular lattices of several sorts: </a:t>
            </a:r>
            <a:endParaRPr lang="en-US" sz="36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1676400"/>
            <a:ext cx="381000" cy="1219200"/>
          </a:xfrm>
          <a:prstGeom prst="straightConnector1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1676400"/>
            <a:ext cx="7620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CEAAkGBhQRERUUEhQWFRUUFRYXFhYVFRQXFxUXFhgWFhUYFxUYHiYeGB0kGRUYIC8gIycpLCwsFR4xNTAqNSYrLCkBCQoKDgwOGg8PGiwkHyQqLCosLCkpLSwsLyosLCwsLCwpLCwtMC4vLCwsKSkpLCkpLC0vKiwsLCwsKSksKSwsLP/AABEIANYA6wMBIgACEQEDEQH/xAAcAAEAAgMBAQEAAAAAAAAAAAAABAUDBgcCAQj/xABKEAABAwEFBAYECgYJBQEAAAABAAIDEQQFEiExBkFRYRMycYGRsSJCUqEHFBUjYnJzssHRFjOSk7PwNENTVIKiwsPSJETT4fGD/8QAGgEBAAIDAQAAAAAAAAAAAAAAAAIDAQQFBv/EADARAAICAgEDAgQFAwUAAAAAAAABAhEDBBIFITFBURMiYZEUMnHR8AahsRVCgcHx/9oADAMBAAIRAxEAPwDuKIiAIsMlra3VwXqKdruqQewqCnFukwZERFMBERAEREAREQBERAEREAREQBERAEWCSY7lEfb3N1oR4Fav4rHy42S4sskWKz2gPaHN0P8ANCsq2iIREQBERAEREAUW1TZ4e8qUqS+ZjHICdHCg7Rr7itLec1hfAlHyZpwKKgtltdC7Gw5jducN4KkT3kKarA1gtId80aNyxxuAz+q7IlcPUxuL5OVV7lsmbdZrSHsa8aOaCO8VWTEOK1qxNiaGxmWRpAoA4hh7gR5EqzZdzD/WSd76fgvTxaatFBY9IOI8U6UcR4qELnZ7Un7xywWmzRM9tx4CR/vNclDNmx4YOeSSS92ZSb7Is+mHEeKdMOIWsT3rFGfThfh4iV7iO4keatrvjs87A+L0mnfifkRqCCag8iqdfcwbKvFKzLi15LDp28QnxhvELCLsj9ge9ffk6P2G+C2yJk+NN4heXW1o317F5+Tov7Nn7IVbansZKQ1rW0A0AFa5rR39p62B5ErfhfqSirdGe0Xo8aNHeT+Cw2TahjnYJB0bjpU1a7kDuPIqPbLWMOS0raK1UzBoRmDwI0PivP6PUtmeT53a/RFsoKux0z5Uj9oeIXz5Vj9oeIXm55hLBFIQAXxscchqWgn3qaGr1ydlBE+VY+K8yXi0igOqnLHPFiaRxH/xRmri0CIJwoc9XVw58qivgoVptDozheKHz5jiFCktJcQBrupr3LkY9epfMWNl1s+5wdI1wI0NCKZ5g+QV2qqwXdIGDFI4O4GjgOA4+9ZcczNWh44tP+l1D4ErrxVKissEUCO+GVwu9F3B1WnwdT3VX21W/c05nloOw71TtbOPVxPLkfZGYpt0ici1i8YiRUud24iqOy7YvsszWzOLoXOAJcSXR1yDgdSK0qDu058bT69i2p8OLRZLE4o6Gi+Ar6vQlQUe3WFszCx4yO8ag7iDxUhFhqwaReeysrM2yNc3nUO91QVPs9nksjWtfQt9ptaVOoNdD5q5vn9X3jzCmyRhwIcAQciDoVq5tTHkjxJKTRTTQNlbuWCz2dgdhcXROrk5ho13IsNWg92a+2uxOs5xMq6PhmSzt4t57t/FR7xvJpbQULnDuA4rka+PZ186xxV39v1LG01ZYysnhBcHMewAk6scAOWbT/lUSC1gipOZzKh3bf5AMVoJLHAtD97QRSjuI57lqlqvp1ne6KTJzPBzfVc3iCMwVR/UupmyrHXhX9zOGSVl7flqFDRa9sRtKILwdG51IpmHFU5B7BiafDEPDgqe9NqhQgZkqz+CnZw2i0PtUrKxsBa3E2rXvdkaVyOEV73Ba3RdSeGaZnJKzpp2psw/rW/tN/NeDtdZv7Vv7TfzUuaxwRtLnRxNA34GD8FAbbo3sxNa1rc/VaDkaZ00XqdrZjrY/iSV+n/JTFW6PM22Vm9WVn7TfzWv3pfcTnh7JoxlR2J/DQ5dp9y93ztC1gIHuUe5tlZbYRJaC5kWoZmHPH+kc9eHFciLe9JSnB17cu32on+XwRJ76jP/AHEP7R/JLvtFmqXyvEr/AFcLHlrRxHo5nnuW4y7C2NxB6AClOq57dOIBz7Vgt2zphGOyggNGcVTQgb2V0PLf2635dCMMb+HC/pyaMKVvuQbu2tZC3CS9zAPRHRS1byrhzHkrJm2LSKthncDmCIZiCORwLDYrxbM2h10zyIPAhfY7Q6yknWLVza6c2k5Ds0K1dTq8VNYckePou9/clLH6ozfpS7dZrR+5l/4p+k8m6yWj924edFc2O2smYHxuDmnQjy5Hks1F6MpNdkvuV4obHKRzY38XLHY7xmbXBY36ndCKcv1i2Z2ij2DR313ICr+VLV/dXd7of/Ivvyha/wC7eMkX4OV4sU9oDRU+G8qGTJHHFzm6S9QlZSzWm1OHpWeOn0pGU/FUovDo5C1zBGcjha7EKHeOHYrm8r1Azcctw/nVc52qv7pJG9FV0lcIDcy4E9Wg56d/FeO3t/8A1J/h8Ufk936v/pfzsbEY8O7NpvC+wRSq55tZbw6rQa1qst5Wa3NIa+zTNLiAPQLgSaAAFtQTmMqrYdi/gzmfK2e2twMaQ4ROoXPIzGIDqtrnQ5mlFLQ6TLFPuhKdnT7paRBEHaiNle3CKqWgRexRrhERZBAvn9X3jzCnqDe/U7x5hTkAIWq39syQTLAPrRjzZz+j4LakWU6doHN45g8Z6/zqsc9ihkAZaouljHVIJEkVdTG8UNN+HT8dsv8A2ZEtZIqNk3jRsnbwPPxWrNec2vBBaaEEZgjctpccq4yMeDBdOwF3C0Pxuc6NrI3RiSWgdjMla0wkijRkt6nvGGyxNbGG0AoxkdAKbqUyAWkWsfO//hD5yqLNbQ1vBVY9eEe5myxve+nSmrzpo0aN7PzVPDfMrndFE0vLzk1uZrx/NLsuma3PIjFGA+lIeq38zyHuXSLg2aisbKRirj1pHUxO79w5BY2OGSHw2rQXYqtntihGRLaKSS5EN1aw/wCo89PNbWiKiEFBUgERFIFJfNwdIekio2XfubJwDuB+l5rTL1vpzn9DICzBTE05HFrXmOG7eunKm2i2ZjtjfS9CRvUkAzHI+03l4UWvHVw/HWdx+Zfy/wBTLbqjRLtvOSyPxxGrT1mHqv8AydzXRLmvuO1MxxnTrNPWYeDh+OhXMLTFJZpDFO2h1G9rx7TTvHvG9e7PO+F4lgdQjwcPZcN4XSlBTVohdHW3aFR7DofrOWpu+EMhorBU09L5ygrvw+icu1Qbx2zc6PDGDGHVLiT6We4EaDnr2KlYpMzaNi2g2tZBVjKPk3j1WfWO88vJUMW1QMOJ7qvFQ6uupIy4U8lot5XuGg5qVsnsVaLwcJHl0Nm9v1pBwY06j6Ry7VpdT6fj28Kxt000/wCfclCbTslSW20XhL0VlaXe07RrBxc7d5ndVb/spsNFYhjPzk560rhpXUMHqj3n3K5um54rLGI4WBrRw1ceLjq48ypqp1NHHrRpLuZlJspdo9YPt4v4saulS7RawfbxfxGK6W+RCIiAIiICDe/U7x5hTlBvfqd4+8FOQBERAFpW1rCLSDudGKHdkSD+Hit0e4AVOQGq55f179LIXeqMmjkN/fqr8CblZhlfec2GUc4IvORUt4TA5BWduuyW0zRthbiIs0TzmBQAu3nmVTts5BOIEEGhB1BGtU5dqB2PZ+DBZYW5ZRMrSlKloJ0571YLRdhtocNLPIcj+rJ3H2O/d4cFvSpZkIiLACIiAIiICBfFyxWqMxytqNQRk5p3OadxXMbZd5ssz4XODy0ijgKVBAIqNxoc111c125hYLYXB1SWNxjg4ZDP6uHJXYW7oiyltczaZKgvO8y0UXq8byDXUCprVaDIVdOZhI6XsR8GbXhlptlH4g18cQzaARVpk9rXq6ca6LpzW0FBoqvZi84p7LE+HqBobhOrC0AFruY/I71arUbsmERFgFLtFrB9vF/EYrpUu0WsH28X8RiukAREQBERAQb36nePvNU5Qb2Hod4+81TkARFjmlwglRlJRTlLwgQL7GNhjxYQesRrTh3rmu0rOiyacQOXOvYt0vi8MLSSc1R7IXYbXaDO8VjiPog+tJqPDXtouJo9Q2M+duL+T2peP82Wyiki82Os7mPe14o5tnszXDgR0oIr2qFtvs3raIx9qB9/8/Hirq5/6Xafqw/emV25tRQ5rvWVHHIYzXLx4LpWzd9dOzC4/ONGf0hud+f/ALWtbQXJ8Xkq39W8kt+id7fy5dihWSd0bg5poR/JB5LXnlly8GaOmIqAXm5gDsyCAS0njnkdxV3Z5w9oc3RwqFnFmjlVoNUZERFcYCIiAgX1erbNC6R27Jo9px6o/ncCuOXxeZOJzjVziSTxJXU75tbTmaENrSoB7SuV31YDbrXHBAAHPcA4gZBvrOI5Cp5rmavWcWTYlgjF+3L0/wDPqTljdWZ9hthheIlmnL2xirIi2npP3uz1DdKbydclr15XO+yzPikFHNOu5w3OHIr9A3ZdjLNAyGMUZGwNbxyGp5k5nmVrm1myQtsBLABNG52A6YhXNhPA7uB7Sury7lZz/Ybag2Kb0qmGQgSDPLg8DiPeO5dtjkDgC0gggEEZgg5ggr8/QWMg+lkQdN9RxXQdhNqOjHxeU+j/AFRpWh1LOzh3jgteWeHKv7kqOhIo9ntzH5NcCRu0PgVIVsZKStMwUu0esH28X8RiulSbRdaD7eL+IxXayAiIgCIiAg3r1R2j7zVOUG9eqO1v3mqagI1qtdDhbr7gqa8Z5KVxnwFPCi8m8fTfXUPcPAkfgoV43iDovBbu7sZ88o21G6r0r6+5tRikjWr1nmnkZA0VfI7CCMhzJ4UAJ7l0u6LsbZ4WRM0aNeJ1c48yc1yl9pf8ajdGCejlY4kaNGIA4juFK+9dhBXp+lxjHF9Smfko7mH/AFdp+rD96ZXqo7m/pVp+rD5zK8XWKysvuJr2hr+q6viKUI5qhhuNjTVzsQG6lPHNbTbrL0jC2tDqDwK1a2RzMNHMd2gVB7wudsYsnJuL7MmmjJbpa5DMnQBW+zgLYsLtQ45cAc/Oqq7n9E4pGkOdkMQIy30qrWSL1mGhG/8AnULWhn/Dz4tdjNWWqKLZLcHZHJw3ceYUpdiM1NXErPhdRVt4XvG0UEjanLrDLjmsVptPSOI9UGlOJGpPeqe+I2gLx3Uf6guc9fCvpy/zX7mxDF6sotrb9EbDQ7lafBhs4YoTapR87aBkDqyLVo/xdbswrSI7FFLb7PFK4iJ8oBbuJzLW8g5wDT2rt4C6HQ9OGPHzI5JW6DtFgsXVP1neazu0UayvAaa+07zXom1FWyk0n4QNnQHfGIxmf1rRyoMf4Hx4rULNA57g1gJcTlTz/wDa6dftsphduzae/SvhRUotUcYOBrG11wtAr4Lz+Xc5Tbxq16MtUfc+XlKWAEOo9tPSGtRv8VttxXl8YgZJvIo4cHA0d7x71zq9ryDsgt72RsJissYdkTVxHDEageFFt9OjKEaZGZ82i60H28X8RiulS7RdaD7eL+IxXS6xAIiIAiIgIN7dQfWb95qnKDe3VHa37zVOQGlbX3VNG8zwtL2Oze1ubmkauDdSDvpofdoVo2gLjQGhOWe7tXcliNmZXFhbi40FfHVc7J0/FOfNdmTU2alctnh6EMbQ5VLt7zvce1TbJb32Y4X1dFuOro+zi3lu3cF6vjZ0hxlswo7V8egfxLdzXe48jmo1gvNswwuyIyIIoQRqCDovMZsez0zN8SLtP7P9S5NTVE643h1ptJBqC2AgjQgmYgq+WhOv34naXnrNLIQWAZkDpc2ncRzyNe9bnd15RzxiSJ2Jp8Qd4I1BHAr2mKfOPKv5V9jXfYlIiKwwYrTZmyNo4fmDxB3FVLsUJo7Np0dx5HgVdrxKwOBDgCDqCtfPrxzKn5Mp0VU+EtxVpTOo1B5JYb8xAhzTVuh3O7eBUK1WQB1A+sYzHGvCu8c1UXxtAyFpoQKLy+bqa1k8Ot82R+v+2P7v+y+6L1C+78Ef5awPewnNrnD31HuI8VX3lf7TWpWtAzXhaKwkMAOF0r6hgG7FTU9nkp7/AIKrxe6jnw4faEjqU40w1Wth6LOdZJLyZeSuxU3OHWu8rO1lTSZjieDWHG49waV38LVti9g4ruaXYukmcKOkIoANcLB6oqM95p3KZem0NKti73f8fzXsNLWeOHFFEnbLea0AVG/hw7VVWq2Bg8fetfivzo8QcetnXnzXiyWOa2u9H0Ywc3nyHErn7uvny5vhv8vp9SUWkrPFtvB9od0UTS8u3cuJ4DmpR2AlLR8+MXrAtJA7HVqfBbXddzx2duGMdrjm53afwU1bmHThjjVEXKzVbo2DZE4Pld0pGYbSja8xmStqRFtxio+CJS7R9aD7eL+I1XSpNo+tB9vF/EartSAREQBERAQr06o+s37zVNUK9OqPrN+81TUAREQBUt+bPCU9JGQyYb/VeBuePJ2o5jJXSKvJjjli4TVpmU6OS33MW2jDKKOMMWIVBo4Y8QrvzXi7rxlsknSQmoNMbD1XgbjwPAjMe5bVadmo7bNaWv8ARe0RdHIOswnpfFp3t8jmtNtlllsknRTt16rh1JAN7T35jULcxOPHgQfudSuLaCO1sxRmhHXYesw8COHA6FWa43ZpnRSNlhfgcN44b2kaEHgreXby1h1ax0r1SzLzr71h4X6DkdGtltZEwvkcGtG8+Q4nkud7TbaOmBYyrItD7T/rcByHeqi/to3zOxSO06rRk1vYPx1WpS2uW0yiGzsdJI7RrdefIDmclOMFDu/Iuzc7y28aYgQfSpQjeDv7lGsGxNqtbentDXNi1EWYkeONNw953cVsmxHwVssxE9rpNaMiG6xxHkPXcPaOXAb10FcDX6Tr6+Rygu19i15G0aBZGMawMY0Na0UaAKAKZFeEjGYWvIA00y5AkaclL2lszY3tc0UL8WKmhIpnTjmqiS0ZUXoY1KPgrJM17yPZhe+orwAr201VLbLfuGq+Wyag1Wy7F3LGYxO4YnkuoTo3CSKtHHmoSnxVIEG5NjXSfOWmobqI8w4/W9kctexbjd8YayjQAAXAAZAAHQBSHaLBYuqfrO8ytduzJIREWAEREBS7QdeD7aL74V0qXaHrwfbRffCukAREQBERAQr06o+s37zVNUK9eqPrN+81TUAREQBERAUVy/0q1dkP+6p98XNFaozHK2oOh9Zp3OadxHFQLl/pVq7If91Xb3gAkmgAqSdABqgOLkiJ7mVJwOc2p1OEkVPPJRbdasWimX3amdNNJGKNfI5wrzOvKpqabqrTLZe5xmi3nKl3KyQ4OntEUIdTpZGMrSpGNwbWm/Vd32W2Ps93x4YW1cR6crqF7zzO4fRGS/P1y3g6G0Rz0DjG9r6HQ4TWnLtX6Pua947VCyaI1a8V5tO9rhuIORWrN2TRORFhtU2FpIFTuHE7lU2krZkotqLU0lrNS30ieFRQD8fBaheFspop97ve0kyDNxJJyofBZtibp6aQzvHosJDAd7t57gfE8lsKceCcHa90DXS4uW67G3uMIgdQEVwHjWpI7d//AMUbau4cB6aMei4+mB6rjv7D59qooSWkEGhBBBG4jRV+QdPdosFi6p+s7zKi3RefTR1PXA9IfiORUux9X/E7zKgDOiIgCIiApdoevB9vF98K6VJtCfTg+3i++FdoAiIgCIo9omoaBVZsscUHORlKzDebhQfWb95qmh1VWTxiiqHXkYHYhm2vpN3Eb6c1oYOoLJKnGiThRtaLyx4IBGhFR3r0uoQCIiAobkP/AFVq7If91Q9ubwk6PoYmudjHzhaCcLfZy3nyHNSbqkDJ7U48Ie/9ZTzVXf8AemBriTmakrjdS6r+ClCEIqUn6P29/wBiyGPl5OS39eVKga6U317F0nZ74Kovk7o7Q0fGZRjMlPTiceo0Hg3Ko0JqqLYXZ4W+3G1yAdFZ3ZA6SS6t/ZqHduFdhxjiF2IZ3mgptVfoV1R+aryuqSzTPhlFHsNDwPAg7wRmO1bR8He1Zsc2B5+YlPp/QdoHjyPLsW/fCDsg22x9JHTp4h6NKVkbqWHnvHPtXKLPAG9vNQy5lCP1MpH6Ga8EAg1BzBG9V1vtWvALS9i9rXNZ8Xf6RH6pxNDT2O7OnhuCn3vfYDTqDwP4HeuJ1DYeWsMPXu/2LIKu7Id4udaZWws1eaE8BvJ7NVvlgsTYY2xs6rAAPxJ5k59613Yu7Qxhnk68oyr6rN3jr2UWy/GW8V1dTD8LGokJO2e5Iw4EEVBFCOIK0m87n6CSmZac2n8O0LcvjTeIUW8QyVmEkV3HeDxCvn+VkTV7DaTG4Ob3jiN4WzWa8AGg09E1Nd4qc8uSoW3XJWmHvqKeKtOgLWAAEgb6b9StR5GqUWSoumPBFRmCvSqrinqHN9k1HfWvl71ardi7VkQiIsgpdoB6cH20f3grpUt/9eD7aP7yukAREQBU94z4Jc94BHkrhQ7yu4TNoTQjNrhuP4jktfZw/GhxMp0ynnt/NVlrnhkyc50Z7Mbfdmslo2dtNaDC4cQ6nuNFOubZTA4PmIJGYaMxXiTv7Fp6+q8b7ok5WSrAPQa0TVwgDIDcKaVr4hTW2Mn+tcewNWe0WJknXaDzIzHYdQoj7pI/VyOHJ/pjxNHf5l1CBl+Tj/aP/wAv5LBaIWs60r68BhJ8l4ktc8TavYHAaljgQBxIdQjuqo0c4dmTmcyuD1nqr0IRUFcpe/hItxw5eSmktoillc7FhcI8JpXNoeCXU063mtM2jt77VMyzwZvlcGtzyz3k8AKnuK26/pm0KoPg6tMLLylxAYnQkscfVo4YwBxIOv0TxXB6fe/tfGzeX9u3sWz+WNI6Jcuy8dmgZEwuowZkOIxOPWcQN5OanfJjPpftv/NevlGP2wvJvWL2x717tKlSNU+/JrOB/bf+a51tzszhldLA0kGnSNFSQ454wNaGufPPeV0I3zD7YWvXxbmmXFG9pDgK+k0UIy3nhTwWnu/E+GnjVu/H0JRq+5p2ztyvMjZHNLWMOKpFC4jMAA5671Nv+cDOgNCDQ6GmdDyVlaLcT68ffKz81R22ymVwxSwNFc/nWVA3mi5OPBnyZFOcaosbSR1GyRRvY1wY2jmtcMhoQCFm+Ks9lv7IVLDtZZGNa0Sto0AD0maAUG/kvf6ZWb2x3EH8V6NFJb/Fm+y3wC8T2UFpwgA7sgM1WfpfBxJ7AT5L4droeDz/AIH/AJLDVqgYn2ulQciNQoslsNfRJB4grPaNooH9aKQ8+ikr4hq8QX7Cw1ZZ5q8eimJ+4teOBRdolZa2WCXCHEjEdQRQ03VI39xWQ21zOuwjmBiHi3Md4Vf+lB3We0fuZf8Ain6SP3WWf908ea2SJaw3gx4yIPZn5LzarbTJtCT4AKktF4uk1sUpPHAGuHY7ECFEivHC5wc17CPVkILhkCMwTULkdY2cuvrOWLy3V+xZjSb7kq9GOdQlxqCCORGhCi3VtiWzNhtBBDzhZJoQ45AP3ZnKvGnGqx3hewIoue7UW2poDnupyXmulbOyslyk2vW3ZdNKju6LDY3ExsLusWtJ7aCvvWZe8NUIiIAiIgCIiAwW6z9JG9mmJrhXgSKArmP6Q4Ksf6LmEtc06gjULqq1rajYKz244nYo5aU6SMgEgaBwOTu/PmuT1HpsdxJ+qLIT4nNb22nbQjUlSPgt2cFrnlnmZiiY3CK4gC91NCKVo0Gv1gr+y/ApAHgyWiWRo9WjW15FwqfBb/d93xwRtjiYGMaKNa0UA/M13qOj05a7sSnZXjY+yf2DD24j5lexsnZP7vF+wD5q2RdgrKxuzNlH/bQfumfkvR2ds1KfF4aHX5qPf3KxRAarN8G1jc6oa5v0WuFP8wJ96uLs2ds9nFIomiupIq49pOaskUVFLukDwIgNAPAL1RfUUgEREAREQBERAFqe2lwSyfPWcYpGijo8gXtGhbX1hnlv7s9sRVZsMM0eE12Mp0cGvC9pg7A6ORr9MLmOB8CKq72M2EmtEzZrUwsiYQ7C8EOkIzADTmG1pUnXTs69RFqYdDHidok5NhERdAgEREAREQBERAEREAREQBERAEREAREQBERAEREAREQBERAEREAREQBER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60525"/>
            <a:ext cx="381000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xQSERUUEhQVFRUUFhgWFxcYGBcdGBUdFxcXFxgcFhcYHCggGBolHxcXITEiJyorLi4uFx8zODMsNygtLisBCgoKDg0OGxAQGy8kICYsLCwuKywsLCwrLCwsLCwtLC8uLCwsLCwsNC0sLCwsLCwvLCwsLCwsNCwsLzQsLS0sLP/AABEIANYA6wMBIgACEQEDEQH/xAAcAAACAgMBAQAAAAAAAAAAAAAABwUGAQQIAwL/xABSEAABAwIDBQMHBggKCAcAAAABAAIDBBEFBiEHEjFBUSJhcRMyQnSBkdFSkqGxssEUIzM1NmKz0hU0Q0RUcnOCg5MXJFNjosLh8BYlJkXD4/H/xAAaAQEAAgMBAAAAAAAAAAAAAAAAAgMBBAUG/8QAMREAAgIBAwMCAwUJAAAAAAAAAAECAxEEEiEFMUETUSJhcRQykaHwBhUzQnKBgsHh/9oADAMBAAIRAxEAPwBGoQshAYQp/Dcl187N+Klmc3iHbtgfAutf2KMxLCpqd25PE+N3R7SL+F+KipRbwmDTQhCkAQhCAEIQgBCEIAQhCAEIQgBCEIAQhfcMRe4NaCXOIAA4kk2AA5lAfNkWTtyrsPa6Jr6+WQPdr5KItG53OeQbnwW1juxSm3CaaaaN9tBIWvYfGzQR43VH2mvOMmcMQ6FuYvhklNM+GZu69hsR9RB5g8QVpq8wCEIQAhCEAIQhAZCaexDJ8dVK+qnaHsgcGsYfNc8jeu4cw0WNupCVgTu2C4o0Us8N+22bylu57GNv72LW1jkqXt7mY9xxSAAKoZvwiKqhdHM0EHgebDyLTyKnJq0W4rXDWzhw3HacXMP3O4lcfS1tPc3j6lkjlnEMIlimfFuOJY4t0aTex0ItyPFef8Fzf7GX5jvgukMXhxFlhQzUrgOEc7HMk8A65a4+5ULH8549SE+Xp2saPSERczT9driF6CLyslQsP4Eqf6PP/lP+C9G5dqzwpajX/dSfBWx21/Ej6cY8GfEqx5WzDjuI9qGSOOMGxlc2ze8N0JcfAe1QturphvsaS92ZSb7C3/8ACNd/RKj/AC3fBewyPiH9Dn+YU3MXpMbY27MQY4j0fJNaD7SClxiGf8XieWSVL2uadRuR/Xu6hVafWUaj+FJMy4tdyPZkDEjwop/mr1/0b4p/Qpf+H4odtGxM/wA7k9zB/wAq8X59xE8ayb2ED6gtkibQ2Y4r/Q3/ADo/3l7U+yrFHEA024CbbzpIgB3kBxNvAKKfnXEDxrJ/Y8j6k7tjtTI+h8rPK+V8kjtXuLi0N7IAudOF1qa7UvT0uaWX2RKKy8Fag2IMDB5WpeX213GgN9m9qVWsS2TVIl3Kd8cgPAvcIz4drQnwK6BqpxbRU/MMoIIXE0fUdRKz43lfQslBY4FezYziJ4/g7fGYfcCvv/QvX21lpB4yu+5ip2K108c0jBPKQ1zmj8Y/gDpzWi7EJTxlk+e74r0xSMFuxestrUUY/wAR/wB0asuz3Zg+kro6iomppBHctZG5zjvWs06tA0vf3JLmsk+W/wCcfipfJ+Y30VZFPdzmsNntv5zXaOAvztqO8BRmsxaB1x5ULUnBcNBf6/conD8bjqImywvD2OFwR9R6HuWKir0Lid0N1LibWHUnkubXRiXJNsUW3eiAfTy2s5wew6cQ0gi/vKVJCcOObXm+XfF5CKrpR2fxgB3yPOIuCC3pfpdaBmy/XcWS4fIebfyfuuW29y6UVhYICsQmTWbJJXAvoKqnq2cbB25J7jdp9/sW7s/2WPkmc/EI3RsjNhEdDIbXuSPQHdxVOq1Nemqdtj4RmMW3hCqsgrquXL1NHHuMgiaz5IY23t01Sh2hZQiYDLTsDHDUsbo0juHI+C5ei67TqZ7Nrj7E5VOKyLFCyVhdwrBSOBYzLSTCWF1nDQjk4cw4cwo5CNZA+MmZt/hISNax0b4Y/KPBILSAbdk8SdeBAU3kTPdPUkxMJY9pPZfYF4v5wsdfuS72F/la71Q/baly2odHJvsJa5riQ4GxBvyK1rdLCcdpJSwdgTwNlbYgG/JLXNbMSwy81HK6emGr4ZLvMYHGxOrmeOoWrs42mibdgqiGS6Brr2bL+67u5pl11Y0tsLbx+hc2iGoouVcVnP4E3hrIj6fNmG4g9sdZhzWSyODfK05DSSTYE2tz8U6MGp4oIWRRgNYxu6AOVvv7+9KfOeRD5T8KpG2ka4PdENA8g3uzo7ThzVjwvNTZIw4Gx5g6FpGhDhyIK1P2m011irx2Wc/UzS0i04zOLFKLNuBOrZmsgDfK62uQBbnclWvEsxCxtqlvmzEyBYEh7zfQ6gDw6rU6JpZ12JkrJZR6/wCi6u/3H+a1fR2XVg4vpR/jD4KsUDKiokbFEZZHu4NBcfaeg709Nnuz2GlY2oqneWn4gE3ji5dkHznd59i9VqdRHT175L5f3KIrLKXlbZlGJQ6vqYPJtsfJxSAl56OdpujwTSdU08Qa2nfDHG1u6GBwAFuFgFs4pijGCwDfYAlXnHPTYyWRkPk1FvQZ/WtxPcuYn9slmUHj+rj8ME/ujGmxNh/l4fnf9EUT6e5dK9sjvR3QS0Drw1K5/jzfVNv+MBv1aNPBXLIW0x8ThFVuu0nST5N+Th07+Sst0Ma4PZDP+TQUsvkl827PqeplMsE3kC7V4MUhaT1FuBVWfkSjb52KwgjQjyR0PTz10BRVzJmDUEEaEHiqBtH2csqQ6aHdjmGpPoydz+h71RpOrR3KqyO3x3yZlDyhdnJlAOOLR+yC/wD8q+jlXCgNcUPshH76pFZSPieWSNLXNNiD/wB6jvXiu6VDTy3R4fTzRmDE6guL29hjQ1spuAGuaDqDw16qXz+6ilqpGVdXVwW3f9WbuiNnZbbs2IN/O9qVuTWb2IUgPOoi+2FYttn55qPCL9kxAfZw3AgP4zVn2M/cQ2nwEDWSrd7Wj6mqhBT+U8p1GIS7kDeyCN+Q33Ix3nme7iVCyyNcXObwl5CWS2YO/CBK1tN+HmV5s0Me4OJ7twBNzDakxNDHeUBaB+UfvP1FxvOHHj9C0srZUpsLj7HblI7crrbzu4fJb3BQuascbvbzSN5osddCO88rLyWv1v7xfo1R+HPfy3/pGxGOzllqr8TBFrqg5mqw527e/VR7swOljdIzWNujpPRYejncAfFVDHswtLS2N2852hdyA526lS0HSpwnyjEppoqcnE24XXyhC9cUAhCEAz9hn5Wt9UP2wlpN5zvE/WmTsPP4yu9Ud9oJZkoDIcmXkfaGQRDWOuNAyU8uQEnd3+9LJZCynh5B1HFO144g9Cqnm3KZlvLTnyc9v7ktuTx1/WS8yVnh9KRHMS+HkeLo/DmW93uTow+ubNGHscHMdqHDgVf8Nq2yMdhX5swmogjpfIRyPklgbJP2d7ybyBcDdGgvfjfgq1l7KNVXSnea5jQfxkkgIt3AHzndyfVV+U/wo/retWWqDW+Crq09ceVwZyR+B4JBQRbkLdT5z3W33nvPTu4LNVmHyTXXcAwakk6N71B5kzJHA28jtT5rR5zvDoO9KnHsflqndo2YPNYOA8ep70vULI7GuAuCfzXnl8xLICWsOhfwc/w+SPpVKJWEKmMFFYQBZusIUgXXIue5KJzY5CXwX8XM/q9R3JwuzEyqa3ccHR2BBHM9VzSprLuYZKR3ZN2HzmcvEdCqY6alXK5x5/XJlt4wNfNmVY6pmujx5rxxHceo7knMXwqSmk3JW2PI8nDq0807cAx6OoYHMdccxzHcRyK+sfwKKqj3Xi45Hm09QVvSgpLKIZwJ3JH5xpPWIvthWDbZ+eajwi/ZMUrg2QXU1RFOZg7yUrZN0N4hrgbXvx0VpxjA4KjEJK6UFxfubkbuDNxjW3NtHG4J6KtVyM5FzlTIz6i0k+9HDxA4Pk8AfNb3lO3CayCnpWRwtaxrBYtHUcz1J6qrYjiYaOKo2OZp8mSGm7vk8h/W+C0up6CGqpUM4aeSUJtPJcc1ZvDWkl1hy6nuaOaU+NY5JUE+izk3r3uPMrQrax8rt6R28fq7gOS8FXpNFXp48LkzKTYwcsn/AMgxD+2j+yEviUwcs/mDEP7aP7IS9W6RBCEIAQhCAZuxDz6/1R32glkmbsQ8+v8AVD9oJZIAQhCAE59kVUHURYOLJHX7t6xCTcURcQ1ouXEADqToAE/cpYKKGkbHp5R3akPVx5eAGnsVtKe7IJrEJLPF+cUf1uURXSgmwXnnDFY4PJPlfutdFGAepN+QXxEy+vG+o6Hp4rO7jBgTOZ6gvq5jr55AvyDdPYPiolMvaHlrfaaqIdpo/GgekB6XiOfclrZVMyYQhCwAQhCAEIQgN7CsVkp3h8brdRycOhCdmWsT8vTslII3xex5WNvuSGCb2zlr/wACaZBYbzgy/Nt+NvEkexW1Pkwy2VcotooLEsQIFgs4hiAa6yh6mcyOVspGEioY/mNxc5kdxYkF3PTQhvTxVYcbrbxWldFK9r+Nyb8jc3BC01rN5JAhCFgDCy1+YMQ/to/shL1MLLX5gxD+2j+yEvUAIQhACEIQDO2Ht7VeeQpCPe4fBLFNLYbwxH1YfWUrUAIWbKUyzgslZUx08Y1kcATyY30nHoALlYlJRTb7Av8AsWyd5dxrJbhkRLYtPOfbV2vENB957lfcxDyXB1x9I8VYo6eOjpmQxDdZE3dHs4k95NyfFKTaXmPdYY2nty6f1W8z4nh71x9Fr77r24v4Pb5FkopIj9sEocKAg3DqYOB5G4bY+5fOznMd7Usp1H5Inn+p8PctXaZ/F8K9Ri+xGqPFIWkFpIIIII4gjUELtZKzoeKO+iU20TKppZfKxD8RIdP927iWnu5j3ckwch5lFbD2tJo9Hj5XR47jz7wrUIwfOa1wvfdcAQbdQVRK2W4zg5iQuk83bP6OrjJbE2CUi7ZIwG2Nr9po0cFzxi+Hvp55IZBZ8bi0+zgR3EWPtWarVYsoNYNNCEK0wCELIagJbLODGrqGxjRvnPPRo4+08E4a2ZsbA1tg1osB0AFgpPZvlduH0QdI0eXnAfJcC7Ra7Wd1r695Kq+f8RY27hYW4gel0C52k6zVbqJUxi/bd4JSraWSAfiHlK2CAEXmkY1x47oc63vU9W0DoJXxPHaY4tP1g+0WPtS9yhMX4nSudxNTET88K554xjyOPVbHm0b3RXPyT5CIB3hyK6e7kiauYcE/CY+z+Ub5nf8AqnxS5kaQSCLEEgjmCE66an4E+yyr2ZslPqpWvpQ3yj9HtLg0OsNCCdL8rKh3w3Y/MzgWSFL47lmqoyPwiFzAeDtC0/3mki/comysUk1lGBg5aH/p+v8A7Zn2Ql6mJlv9Hq/1hn2GpdrIBCEIAQhCAaWw7hiPqw+spWppbDuGI+rD6ylagGPsx2cfwgDPUEtpwbAN86UjjY8mjhfqnBhmU6Whu6libE4tsXXLnEcbEvJXnkOZjMPpWstYQMPtLQXfSSpSurQV4vW6y+66UctRzjHj/psRikip5qxcxscZDYNBJI6Du6pBYxiLqiZ8jvSOg+SBoB7AnfmWIzNkYGlw3Xb1hcAWPFIRzbceK9B0uKVfzKp9y9bS/wCL4V6jF9hioavm0z+L4X6jF+zjVDXUIDg2ARxu/DGuA3iI/EC7uHtsmzFhbGm5cXAcuHvXMuTMyPoKlszBvN82Rl/PaePtHEJ8YVnOmqWB0czdRq1zg1zT0LSVpX1T3Zi+GSTRZax5Og1J5BIXbPhr465sjmOa18bRvW7LnC9wD1tZPPL+IxSOduvY9w0O64HdB8OF1vY7gsNXE6OZgex3EHkeRB5OHVa8LvRnhrgzjJx4sq57QMgTYc8vF5Kdx7MltW/qyDke/gVTAunGSksogekEDnuDWNLnONg0C5PgAmRs0yNJ+FtmrYzHFEA9ok08o+43RboOJ9iYGyrKUdJSslexpqJW7znEC7A7UMB5WFr253VoxZosvJdR/aBylOilcdt3n54NiFXlkJmnFwxpsfBIXNuLGWTdB7LTr3u5+7gr3nyZ0bHGM8AbDp3hKUrodC0kYV+oiFkucE3kj840nrEX2wpnbJ+eqvxi/YxKGyR+caT1iL7YVwz/AJbqK/MFXFTM3jeLecdGMHkY9Xu5D6V3nJRWWVG3s4kmnpJHOG8yBzWB19bEE2I6N0+d3K20cDnuaGedcWty71MZTyu3CqYRh5kMjt6Vx83eIA7I5NsLaqU/CWMB3WtbfjYAX9y4lmq3SexZXhlqj7mrmSmZLG6ORoc1wIIPP/qua8wYf+D1EsXJjtPA6j6CF0NidaHaD2pBZyrGzVsz2ebcNB67gDb/AELb6fGUY4ZGZacufo7XesN+w1LtMTLn6O13rDfsNS7XRIAhCEAIQhANLYdwxH1YfWUrU0th/DEfVh9ZStQDKyBncRRCnmNt3SNxOlvknpZXOfGi7h7+Q70gwvsSG1rm3S+nuWjZ0+qc964ZJSZ1lgzIvIhrbdS75R6lL7aNs1E+9NTANm4lvoyfB3eqLkPPz6QtjmJdDyPOP4tT7wjF46iNrmua5rhcEG4K87fVqOn3epF5T8+H9S5NTWBEbUoiyHDGuFnNoo2uB4ghjAQfaqAn/tKy1HVkguLZImN8kRw13rhw+ToEi8RoJIXlkrS1w9x7weYXrKp747sfrGShmohCFYYJDAsZmpJhLA/ceNO5w5hw5grorZ/tAir2bujJmjtxk+8sPpN+kXXMq2aKofG9r4nOa9pu0t4g91lTdRG1YZlPB2BiEEcsbmyBrmOFnNcAQ4HkQeKS2J7IPKVYNO8R0zjd+9cui14M+Xfle1kwsoT1ctKx9cwRPt5o4uFtHOb6BPT6uC98XxtkTTqAvNX9VVCdOme6b8/yx+nu/wAkXKGeWa8GIeS/Fk6x9n3aD6LLTxDGG63KqmJT1FTvzU8TnBg1I9O3IX4lUqpzWDcP37ji21rEcQb8Fq09FslixruSdnglc214cyR3KxA7ydEt1KV+ISVL2ta0nXssaCS4+A1JTJyVsyEe7NXC7tC2H0W/2h5n9Xh1XrdDpXVXtKJPLIfZTkSoqZ4qs/ioIZGvDnDWQsINmDp+tw8U/pXsiL3BrQ553nkAXcbAXceegA9ihosUEQLdAOXQWFvcqbnTPMdMCCd+U8IgddeBefRHPqVp6ui6y7Y/u+DMWkiezNmSOKNzpHBrBzPPuaOZ7ktDtPZvOBhfu37J3xcjvFtPeqJjmNS1cm/M659Fo81g6NHJRq2qtJCEcGHJsuePZ+lnYWRM8i12hdvXeR0vYbqpqwhbMYqKwiIxMufo7XesN+w1LtMTLv6O13rDfsNS7WQCEIQAhCEA0NinmYl6r97kr00NinmYl6qPrclegBCEIDN1Zcn5wloXixLoie0zp3t6FVlChZXGyLjJZQTwdH1VeHuieeEtPDJ85pd96g8yZdjqo7OGuu64cWnuVbz5i0lN/Br4z/Mot4cnDybOPxU5lnMzKhl2nX0mniFs1bduwi/cVGO4JJSybsg0PmuHB3wPcowJ+YrhUVQwseAWu948DyKr02Q6MCwY4frb7r/D6EdL8DcLDC8MkqJBHE0ucfcO8nkE0cuZUiowHvtJNbzjwZ/UH3qUoaOGjj3Imho5ni5x6uPNQWNY6ADrYDmpxgocvuM5LxiWb2mPQ9q2o7/gqPTZkp56sR1Mh3CeI8zevo1zuQ71QcUxp0hIaSG9ebvgFEgrh6fpOnoscorjwi12No6spwzcDWgAAaAcB4WUVV5Uo5JHSyU8T3u85zm3v7OF+9VDYzicklPKyR5d5J4DAdS0EXtfja6Ykk2ll3I4aKyHwvLlJTPdLDCxkjhYkX0H6oJs3vta6962ttz4IrJNEoNpuOS+XNO19ow1pcBxcSL9o8x3cFGUsLCMljfnVktdT08FpA+eNj3nVti8Ahg5+PuVT2wgDGasAWAMVv8AIiUPkf8AONJ6xF9sKZ2yfnqr8Y/2MSpbyClIQhYAIQhAMHAv0drvWY/ssS+TBwL9Ha71mP7LEvkAIQhACEIQDQ2KeZiXqo+tyV6aGxTzMS9VH1uSvQAhCEAIQhAMDat5mG+pRfs41R6GsfC8PjcWuH09xHMK8bVvMw31KL9nGqFFGXENaLlxAAHMnQBAPnDKq8bD1a0n2gFFZU34LUwunNPTMY9285rRvHv/AOig6zEzvmy3HLC5IHnjVY4X14An3JcV1c6U3cdOQ5BXuWDyrXBxPaBF+eqodfRuikLHcRz5EciFrTeSSNZZCwrBknLT8Qq2QsHZ86R3JrBx16ngPFVtpLLMjC2M4I6OGSqeSBN2WN6hhN3EeNwParxXVPRbNVT+QY1gaGtaA1oHAAaABKvabmHdb+DsPafrIejeTfbx8B3q5Ti4JxeV8gME3dxS62n5WIvWRDQ2Ew6HgH+HAH2KS2aZo8uwU0p/GRjsE/yjRy/rN+keCvzog4FrgC1wIIPAgixB6gqHcCEyEzexOjHWoi+2FKbY/wA9VfjF+wiUwzKhocboi0EwS1MZjd8nti7Ceo+kKH2x/nqr8Yv2ESiCloQhACEIQDAwL9Ha31mP7LFQEwsEZbLlYetSz6AxLxACEIQAshATX2IZMjqnPq6hoeyF+5Gw+a59g4lw5hoLdOpVdtirg5Mylk+tjOGzNir3OikDZKYNY4scA83dowkdo+CVlVRyRO3ZWPjcPRe0tPuIXZcrQB3BUvPGXoa2Exygb3oP9Jh5EHp1C0qdfvlhok44OYULYraV0cj43DtRucx3i0kH6l5xwOd5rXHwBK6JA80LYZQSnQRyHwa74L2ZhFQeEEx8I3/BAXLap5mG+pRfs416bMcrySF1WY3FjNIzbi70iL8bcPEqUzblyatmwyBjHD/VIRI4g2jG4ze3tNCADoeaZ04jpKdkMY3WRsDWjuA5954rj9T6t9jlGFaUpvw/C/XYshXuXIucwV+6COBS5mxtwnDmm7Gm1uThzVxzVS1VWS6mgllvdpcxjiAB3jmquzIuInQUVR/luXXr1DurjNrGfBXjDwWiimbIxr2m4cP+we9eGNYJ+Es7P5Rty09f1T3FYyvlXEoZN2SiqPJv49jzT18OqtEEIbcWseBvx0ULrti+YSEu6Mg2IIN7Wtrfpbquk9luVv4Oot6Qfj57PkvxaLdlns4nvJVWwXK1NLiEdRJfeaQ4R+hI9urS48jwNue6mFi2K9k8QenwK5Ou1DsxVDzyyyKxyQWdMebDFI957LRw+UTo1o7yfvXOtfWOmlfI83c83Pw8BwTezpk3E657BFC0QAbwc6WIbziOJaXbwsNNR1VcGxvE/kQjv8sxdLTVenWkQk8soVJUuje17HFrmEOaRyIXQWScwsroBILCVtmys+S7qP1TxB8RyVAbsVxDm+lHjKfuYrbs32a1VDVmWolh3DG5u7FI4kuNt3eBaLgalXT+6YLo+mY8s32h25IyRt+TmODmkH2fSqptB2XCulkrIJi2aXdJY8DcO6xrAA4at0bzur43D331AHfcW+tSBiswBouAP/1au9ppRJYOPcQonwyPikaWPjcWuaeIIWsmht4oWtqYJQAHSMcHdTuEAEjwNvYEr1tp5WSIIQhZAx8H/Rqq9Zb9TUuEx8I/Rqq9Zb9TUuUBhCEIDIT72EYi38Akjv2mTuJHc9jN0/8ACR7EhApjK+YpaGbysWtxZ7D5rx0Pf0PJU31epDaZTwdVTVneo+pqYn6O3md41HtBS3pNqdK9v4zykTubS3e9xbx9tlWs17SfKxuipGvYHXDpXWDiOBDACd2/W9/BatGmcH2JOQ0ayeu3b4eKGqYOA3t2T2g9lx9qpGL7R8VpDaoomRd7o3Bp/vDQ+9KijrpIjvRSPjPVji0/QVc8I2r18TdyVzKmPgWytBuOhPP2hdAgbg2zV/JtP8x37ysOVs3Y7X3dA2nbGDYyPa4Mv0HaJcR3AqHpcWwfEXtjloXUs0hDWugIDN46DsjQe5OnCaaOGFkUYDWRtDWgdB9/xXD611WWijGNazKXv2SLK4bu5HxVLou1Nq5zIw8tHZL2tIe63IEk2VHzxj4DT2tACSe5XjGZhYpRZqwaWrk8lTDef5xbcC4HUnTRcLp+dbqvVu7v8OC2fwxwiAp9o+IRNDIajycbb7rGxxWHiS0knvQdpmKf0t/zI/3F6N2Y4if5Jo8ZGfFfY2XYh8iIeMrPivcJYWEaxqnaNiZ/nknuZ9zUxss0M9TQR1T3maSRzy/QXtvEAgAC/eqM3ZZXczTjxmamfkCkno6UQVDoew47pbK03aTfXpY3WrrFY616ay8ko4zybeBYQ8SNkkaWNYbi/EkcLDovbMDrgi9ieY4jwW9NXg/ysXzwoeuaHm5ngHS7+fsC5tenvnZvnHBNtYEdiOP1jZHsdVTncc5v5R3I26rSdjlSTc1E3+Y/4q4zbOi95c/EKIFxLjZzzqTfhur4OzmMccSpB8/4LulRTnYtOeM8p/xH/FT2Rc3Po62OaV73x6skBJd2HcS0HmND7LKV/wBH9MPOxWnHgwn/AJgvn/wPRA64tF7Iv/sWGs8A6BpsTZKxr43B7HC7XA3BC+JqqwLr7oAuXXsAO88klsJoYaTSDHXRg8WiK7T/AHDIW39i98YfS1IDanG55GfIDGtafFrTY+0KmNKTyjOTcx/avTSTvhmpI6ymabNe4N3iRxc244dDcHTvUaMMy/XfkZpaGQ+i+5Zc8u0SLdwcow4Bgo/9wmP9xnwWHYNgY/nlSfAR/uq8wfeKbI6xgL6Z8NXHxBieA72sd9xKkNnWzB073SV7Hxxxu3REbtdIQATfmGC44cV54dUYTTEGGur2EfIcAD4gNsmxl3G2TQMkY98jXDR0lt91tLutz0XJ6zqLaNNmrht4z7d+xZWk3yek+XKaOAwMhjbEdTHujdJ6kHie8pN7Qsmxwgy0zd0A3cwXtbq2/DwTprsQuOKoOZqkOJaeGt/DmuB0q/URsy5Nrzl5LZpYEcVhCF7U1gQhCAyhYQgBCEIDbwyrMM0co4xva73G6f8Ah+aGSRte1wIcL8Vzqt+gxSSHzHadDwXM6l02OsSflE4T2jsxPMAsQNbpbZpxVzQAxxa9xuS0kEDxHVREmZJSNA0HrqT9JURNKXHecSSeJVeh6Z6Dy/BmU8mwcUn/ANtL893xXwa+X/ayfPd8VrIXXKz2NXIeL3/OPxWGVLwQQ5wI1BuV5IQFkhztVNFt5ju8tF1EYnistQ7eleXW4DgB4AaBaSFFRS5SAIQhSALKwhACEIQAhCEAK55KzgaVvkZPydyWn5JPEHuJ1VMQq7aoWx2TWUZTwOSXMwe27Xtt13hZU/MuY2lrmRO3nO0c4cAOYB5kqloWtToa6nlGXJsyVhCFukQQhCAEIQgBCEIAQhCAEIQgBCEIAQhCAEIQgBCEIAQhCAEIQgBCEIAQhCAEIQgBCEI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241425"/>
            <a:ext cx="2857500" cy="2600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http://www.winsornewton.com/assets/Resource%20Centre/Articles/Vermilion%20and%20Cad%20Red/fig._7._cubic_zinc_blende_structure_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95400"/>
            <a:ext cx="4419600" cy="40218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`</a:t>
            </a:r>
            <a:r>
              <a:rPr lang="en-US" sz="3200" b="1" dirty="0" smtClean="0"/>
              <a:t>zinc </a:t>
            </a:r>
            <a:r>
              <a:rPr lang="en-US" sz="3200" b="1" dirty="0" err="1" smtClean="0"/>
              <a:t>blende</a:t>
            </a:r>
            <a:r>
              <a:rPr lang="en-US" sz="3200" b="1" dirty="0" smtClean="0"/>
              <a:t>’ (</a:t>
            </a:r>
            <a:r>
              <a:rPr lang="en-US" sz="3200" b="1" dirty="0" err="1" smtClean="0">
                <a:solidFill>
                  <a:srgbClr val="C00000"/>
                </a:solidFill>
              </a:rPr>
              <a:t>Zn</a:t>
            </a:r>
            <a:r>
              <a:rPr lang="en-US" sz="3200" b="1" dirty="0" err="1" smtClean="0"/>
              <a:t>S</a:t>
            </a:r>
            <a:r>
              <a:rPr lang="en-US" sz="3200" b="1" dirty="0" smtClean="0"/>
              <a:t>) cubic</a:t>
            </a:r>
          </a:p>
          <a:p>
            <a:r>
              <a:rPr lang="en-US" sz="3200" b="1" dirty="0" smtClean="0"/>
              <a:t>(tetrahedron of Zn inside ~</a:t>
            </a:r>
            <a:r>
              <a:rPr lang="en-US" sz="3200" b="1" dirty="0" err="1" smtClean="0"/>
              <a:t>fcc</a:t>
            </a:r>
            <a:r>
              <a:rPr lang="en-US" sz="3200" b="1" dirty="0" smtClean="0"/>
              <a:t> box of  S)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609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crystallographic shapes of ionic species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</a:t>
            </a:r>
            <a:r>
              <a:rPr lang="en-US" sz="4800" b="1" baseline="30000" dirty="0" smtClean="0"/>
              <a:t>2-</a:t>
            </a:r>
            <a:endParaRPr lang="en-US" sz="4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1752600"/>
            <a:ext cx="1066800" cy="0"/>
          </a:xfrm>
          <a:prstGeom prst="straightConnector1">
            <a:avLst/>
          </a:prstGeom>
          <a:ln w="603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77000" y="2514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Zn</a:t>
            </a:r>
            <a:r>
              <a:rPr lang="en-US" sz="4800" b="1" baseline="30000" dirty="0" smtClean="0">
                <a:solidFill>
                  <a:srgbClr val="C00000"/>
                </a:solidFill>
              </a:rPr>
              <a:t>2+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181600" y="2667000"/>
            <a:ext cx="1524000" cy="38100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4419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www.youtube.com/watch?v=eHfO8pmaXMg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www.youtube.com/watch?v=gPYc7_rFuW4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609635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Micro-crystal (flat, no dendrites) growth (30 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74049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Micro-crystal </a:t>
            </a:r>
            <a:r>
              <a:rPr lang="en-US" sz="3600" dirty="0" err="1" smtClean="0"/>
              <a:t>Sheafs</a:t>
            </a:r>
            <a:r>
              <a:rPr lang="en-US" sz="3600" dirty="0" smtClean="0"/>
              <a:t>, flowers (4  min+)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50818" y="5867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www.youtube.com/watch?v=d26AhcKeEbE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25721"/>
            <a:ext cx="828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Radish seeds’ root growth (time lapse) 47 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85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Open hyperlinks to see: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18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Intriguing Factoids related to crystal growth</a:t>
            </a: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60045"/>
            <a:ext cx="9189027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1)	</a:t>
            </a:r>
            <a:r>
              <a:rPr lang="en-US" sz="3600" b="1" u="sng" dirty="0" smtClean="0">
                <a:solidFill>
                  <a:srgbClr val="002060"/>
                </a:solidFill>
              </a:rPr>
              <a:t>Louis </a:t>
            </a:r>
            <a:r>
              <a:rPr lang="en-US" sz="3600" b="1" u="sng" dirty="0">
                <a:solidFill>
                  <a:srgbClr val="002060"/>
                </a:solidFill>
              </a:rPr>
              <a:t>Pasteur </a:t>
            </a:r>
            <a:r>
              <a:rPr lang="en-US" sz="3600" b="1" dirty="0" smtClean="0"/>
              <a:t>(</a:t>
            </a:r>
            <a:r>
              <a:rPr lang="en-US" sz="3200" b="1" dirty="0" smtClean="0"/>
              <a:t>chemist of pasteurization and rabies cure fame) was so impressed with the way crystal growth mimicked bio-growth he spent </a:t>
            </a:r>
            <a:r>
              <a:rPr lang="en-US" sz="3200" b="1" dirty="0"/>
              <a:t>the </a:t>
            </a:r>
            <a:r>
              <a:rPr lang="en-US" sz="3200" b="1" dirty="0" smtClean="0"/>
              <a:t>first </a:t>
            </a:r>
            <a:r>
              <a:rPr lang="en-US" sz="3200" b="1" dirty="0"/>
              <a:t>10 years of his scientific career trying to see if </a:t>
            </a:r>
            <a:r>
              <a:rPr lang="en-US" sz="3200" b="1" dirty="0" smtClean="0"/>
              <a:t>micro-crystals </a:t>
            </a:r>
            <a:r>
              <a:rPr lang="en-US" sz="3200" b="1" dirty="0"/>
              <a:t>could spontaneously </a:t>
            </a:r>
            <a:r>
              <a:rPr lang="en-US" sz="3200" b="1" dirty="0" smtClean="0"/>
              <a:t>self-assemble into life.</a:t>
            </a:r>
            <a:endParaRPr lang="en-US" sz="3200" b="1" dirty="0"/>
          </a:p>
        </p:txBody>
      </p:sp>
      <p:pic>
        <p:nvPicPr>
          <p:cNvPr id="2052" name="Picture 4" descr="http://faculty.uca.edu/johnc/RootHairsRad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3897408"/>
            <a:ext cx="2133600" cy="293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3914014"/>
            <a:ext cx="4038600" cy="28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943600" y="5363850"/>
            <a:ext cx="865909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4327743"/>
            <a:ext cx="1018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??</a:t>
            </a:r>
            <a:endParaRPr lang="en-US" sz="6000" b="1" dirty="0"/>
          </a:p>
        </p:txBody>
      </p:sp>
      <p:pic>
        <p:nvPicPr>
          <p:cNvPr id="2055" name="Picture 7" descr="http://www.techdirections.com/images/FP-Pasteur%20cop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974"/>
            <a:ext cx="1768312" cy="23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273178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Intriguing Factoids related  crystal growth</a:t>
            </a:r>
          </a:p>
          <a:p>
            <a:r>
              <a:rPr lang="en-US" sz="3600" dirty="0" smtClean="0"/>
              <a:t>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405024"/>
            <a:ext cx="62994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/>
              <a:t>2)Leslie </a:t>
            </a:r>
            <a:r>
              <a:rPr lang="en-US" sz="2800" b="1" dirty="0" err="1" smtClean="0"/>
              <a:t>Orgel</a:t>
            </a:r>
            <a:r>
              <a:rPr lang="en-US" sz="2800" b="1" dirty="0" smtClean="0"/>
              <a:t> (famous modern organic chemist) examined previously unstudied samples from  Urey-Miller experiment * left in a freezer for over 30 years.</a:t>
            </a:r>
            <a:endParaRPr lang="en-US" sz="2800" b="1" dirty="0"/>
          </a:p>
        </p:txBody>
      </p:sp>
      <p:pic>
        <p:nvPicPr>
          <p:cNvPr id="3074" name="Picture 2" descr="http://ircamera.as.arizona.edu/NatSci102/NatSci102/text/mill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89" y="1226992"/>
            <a:ext cx="2844512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343" y="3941618"/>
            <a:ext cx="8926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</a:t>
            </a:r>
            <a:r>
              <a:rPr lang="en-US" sz="3600" b="1" dirty="0" smtClean="0"/>
              <a:t>electricity</a:t>
            </a:r>
          </a:p>
          <a:p>
            <a:r>
              <a:rPr lang="en-US" sz="3200" b="1" dirty="0" smtClean="0"/>
              <a:t>HCN+ NH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small amino acids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25982" y="4876800"/>
            <a:ext cx="12192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40821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*Original Urey-Miller result: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105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Orgel’s</a:t>
            </a:r>
            <a:r>
              <a:rPr lang="en-US" sz="3200" b="1" dirty="0" smtClean="0"/>
              <a:t>  analysis of frozen mixture of original result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7343" y="581059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Small amino acids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6102980"/>
            <a:ext cx="12192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5791200"/>
            <a:ext cx="457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Proteins, short segments of DNA </a:t>
            </a:r>
            <a:r>
              <a:rPr lang="en-US" sz="3200" b="1" dirty="0" smtClean="0"/>
              <a:t>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08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559</Words>
  <Application>Microsoft Office PowerPoint</Application>
  <PresentationFormat>On-screen Show (4:3)</PresentationFormat>
  <Paragraphs>101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Legacies of the American  chemist: Gilbert Newton Lewis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88</cp:revision>
  <dcterms:created xsi:type="dcterms:W3CDTF">2013-10-17T01:22:54Z</dcterms:created>
  <dcterms:modified xsi:type="dcterms:W3CDTF">2013-10-21T21:45:55Z</dcterms:modified>
</cp:coreProperties>
</file>