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3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docid=nHVHZ4S90OeOSM&amp;tbnid=pKYM7tKb6FqTiM:&amp;ved=0CAUQjRw&amp;url=http://www.chem.uwec.edu/Chem150_F10/elaborations/unit1/unit1-c-compounds.html&amp;ei=S-NhUtuWFYHN2QWzpIG4Bw&amp;bvm=bv.54934254,d.b2I&amp;psig=AFQjCNGA4V1ZWL8ldLxkzYb6bTySrmQJlQ&amp;ust=1382233278749095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_kLJuyF4iQyejM&amp;tbnid=3-ebuSftr-zNXM:&amp;ved=0CAUQjRw&amp;url=http://www.metafysica.nl/turing/preparation_3dim_2.html&amp;ei=YeRhUuHxHYKb2QWt3ID4DQ&amp;bvm=bv.54934254,d.b2I&amp;psig=AFQjCNG-6K5iuBCbD5LnoXf3UbWlAJHxgg&amp;ust=13822335431052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-sLjeo1--UYtM&amp;tbnid=NgyPEXHX1SQc7M:&amp;ved=0CAUQjRw&amp;url=http://www.matdl.org/matdlwiki/index.php/softmatter:Body_Centered_Cubic_(BCC)&amp;ei=YeVhUuG-AonL2gXUxoHIDg&amp;bvm=bv.54934254,d.b2I&amp;psig=AFQjCNE3fFU9WZLLJEVeY2F9aM3QNEpTjg&amp;ust=1382233684951927" TargetMode="External"/><Relationship Id="rId5" Type="http://schemas.openxmlformats.org/officeDocument/2006/relationships/hyperlink" Target="http://www.google.com/url?sa=i&amp;rct=j&amp;q=&amp;esrc=s&amp;frm=1&amp;source=images&amp;cd=&amp;cad=rja&amp;docid=6EGc2NDdaq7P6M&amp;tbnid=4b4nO1u1Jya7FM:&amp;ved=0CAUQjRw&amp;url=http://www.ficient.org/tag/stress-riser/&amp;ei=IOVhUrrpM4HW2AXjiYDQCQ&amp;bvm=bv.54934254,d.b2I&amp;psig=AFQjCNE3fFU9WZLLJEVeY2F9aM3QNEpTjg&amp;ust=1382233684951927" TargetMode="External"/><Relationship Id="rId4" Type="http://schemas.openxmlformats.org/officeDocument/2006/relationships/hyperlink" Target="http://www.google.com/url?sa=i&amp;rct=j&amp;q=&amp;esrc=s&amp;frm=1&amp;source=images&amp;cd=&amp;docid=6EGc2NDdaq7P6M&amp;tbnid=4b4nO1u1Jya7FM:&amp;ved=0CAUQjRw&amp;url=http://www.ficient.org/tag/stress-riser/&amp;ei=6ORhUuezEuO02gX94IGYAQ&amp;bvm=bv.54934254,d.b2I&amp;psig=AFQjCNE3fFU9WZLLJEVeY2F9aM3QNEpTjg&amp;ust=138223368495192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qElYc7VILtUrM&amp;tbnid=MTuq12GMvjdFVM:&amp;ved=0CAUQjRw&amp;url=http://www.winsornewton.com/resource-centre/product-articles/vermilion-cadmium-red&amp;ei=AudhUrqeMoPY2QXckoDwDg&amp;bvm=bv.54934254,d.b2I&amp;psig=AFQjCNEAhbYWBMZlr1PthwQlrYcQa9wKeg&amp;ust=1382234178491252" TargetMode="External"/><Relationship Id="rId2" Type="http://schemas.openxmlformats.org/officeDocument/2006/relationships/hyperlink" Target="http://www.google.com/url?sa=i&amp;rct=j&amp;q=&amp;esrc=s&amp;frm=1&amp;source=images&amp;cd=&amp;cad=rja&amp;docid=2fhGRY9R7wL-7M&amp;tbnid=YDR5FM7hVfuDOM:&amp;ved=0CAUQjRw&amp;url=http://ocw.mit.edu/courses/materials-science-and-engineering/3-22-mechanical-behavior-of-materials-spring-2008/projects/iii_v_2&amp;ei=6OZhUs6yC8iN3AWa8IDYBw&amp;bvm=bv.54934254,d.b2I&amp;psig=AFQjCNEAhbYWBMZlr1PthwQlrYcQa9wKeg&amp;ust=138223417849125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PYc7_rFuW4" TargetMode="External"/><Relationship Id="rId2" Type="http://schemas.openxmlformats.org/officeDocument/2006/relationships/hyperlink" Target="http://www.youtube.com/watch?v=eHfO8pmaXM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d26AhcKeEb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wb7wqQxxzxHzdM&amp;tbnid=x5vxAsmKFVPrQM:&amp;ved=0CAUQjRw&amp;url=http://www.greengardendreams.com/2011/07/23/starting-vegetables-from-seed/&amp;ei=LRRkUsLlNI-l4AORk4DYAQ&amp;bvm=bv.54934254,d.dmg&amp;psig=AFQjCNGErj7LiJB-vsemyz9_Ps6VRfA6yA&amp;ust=138237687180237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frm=1&amp;source=images&amp;cd=&amp;cad=rja&amp;docid=HmtVu3A_MN0KMM&amp;tbnid=vC4erEaUNe3Q-M:&amp;ved=0CAUQjRw&amp;url=http://www.techdirections.com/fppasteur.html&amp;ei=ExpkUrLyHLTc4APonIHADQ&amp;bvm=bv.54934254,d.dmg&amp;psig=AFQjCNFrH6RYjcfc74kUfOd2BC5I2K0kAA&amp;ust=1382378335147416" TargetMode="Externa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PtWDVShVn90LCM&amp;tbnid=lUgMAv6dtg3Q2M:&amp;ved=0CAUQjRw&amp;url=http://ircamera.as.arizona.edu/NatSci102/NatSci102/text/extaminoacids.htm&amp;ei=axZkUv-8Apbb4AOProE4&amp;bvm=bv.54934254,d.dmg&amp;psig=AFQjCNHV-eR6Eb9KVBafTkGswrZTicqxXA&amp;ust=138237743852701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tcUzzUWDU6GRKM&amp;tbnid=cQFS4fN23xEOhM:&amp;ved=0CAUQjRw&amp;url=http://openstudy.com/updates/4eccf97ce4b04e045aed8891&amp;ei=Z-lhUo_zIeqY2AXawoDABg&amp;bvm=bv.54934254,d.b2I&amp;psig=AFQjCNG_zidB8wxrEezXOPNibQrQ0KCRfA&amp;ust=138223469081881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7" Type="http://schemas.openxmlformats.org/officeDocument/2006/relationships/hyperlink" Target="http://www.google.com/url?sa=i&amp;rct=j&amp;q=&amp;esrc=s&amp;frm=1&amp;source=images&amp;cd=&amp;cad=rja&amp;docid=SPb-_H2gfvW0XM&amp;tbnid=Gco3QJ_zchTCbM:&amp;ved=0CAUQjRw&amp;url=http://nobel.scas.bcit.ca/wiki/index.php/Hydrogen_fluoride_molecule&amp;ei=uWRfUs7jHoHL2QXP14CwCA&amp;bvm=bv.54176721,d.aWc&amp;psig=AFQjCNHdRQMuE4tJduPxZEo9vSP2iM8zyg&amp;ust=13820697886476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docid=2t_biJxhM7ivjM&amp;tbnid=dCqrGawEuZ_LqM:&amp;ved=0CAUQjRw&amp;url=http://www.angelo.edu/faculty/kboudrea/general/shapes/00_lewis.htm&amp;ei=fmRfUtbTL8ax2QWMzoHwBA&amp;bvm=bv.54176721,d.b2I&amp;psig=AFQjCNElbZrBZ8r4f_ceP3WTW5czUI7O5A&amp;ust=1382069740592538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rct=j&amp;q=&amp;esrc=s&amp;frm=1&amp;source=images&amp;cd=&amp;cad=rja&amp;docid=2t_biJxhM7ivjM&amp;tbnid=yHx4JE2CtWlJsM:&amp;ved=0CAUQjRw&amp;url=http://www.angelo.edu/faculty/kboudrea/general/shapes/00_lewis.htm&amp;ei=amVfUpabM-e32wXouYCoCg&amp;bvm=bv.54176721,d.aWM&amp;psig=AFQjCNFPnvmuHFa7gafprPuqAh9iWInJCg&amp;ust=13820698840603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1915"/>
            <a:ext cx="472440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endParaRPr lang="en-US" sz="2400" dirty="0" smtClean="0"/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/>
              <a:t>184            23, 25</a:t>
            </a:r>
          </a:p>
          <a:p>
            <a:pPr marL="457200" indent="-457200"/>
            <a:r>
              <a:rPr lang="en-US" sz="2400" b="1" dirty="0" smtClean="0"/>
              <a:t>185            27, 29, 31       </a:t>
            </a:r>
          </a:p>
          <a:p>
            <a:pPr marL="457200" indent="-457200"/>
            <a:r>
              <a:rPr lang="en-US" sz="2400" b="1" dirty="0" smtClean="0"/>
              <a:t> 186           37, 39, 41, 43, 45, 51</a:t>
            </a:r>
          </a:p>
          <a:p>
            <a:pPr marL="457200" indent="-457200"/>
            <a:r>
              <a:rPr lang="en-US" sz="2400" b="1" dirty="0" smtClean="0"/>
              <a:t>188	     73, 75, 79, 81, 87</a:t>
            </a: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</a:rPr>
              <a:t>			+ 89, 91 (new)</a:t>
            </a:r>
          </a:p>
          <a:p>
            <a:pPr marL="457200" indent="-457200"/>
            <a:r>
              <a:rPr lang="en-US" sz="2400" b="1" dirty="0" smtClean="0"/>
              <a:t>189	     93, 95</a:t>
            </a:r>
          </a:p>
          <a:p>
            <a:pPr marL="457200" indent="-457200"/>
            <a:r>
              <a:rPr lang="en-US" sz="2400" b="1" dirty="0" smtClean="0"/>
              <a:t>234	      21,23, 25, 29 (for ex. 21)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84775"/>
            <a:ext cx="4191000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Reading:  </a:t>
            </a:r>
          </a:p>
          <a:p>
            <a:r>
              <a:rPr lang="en-US" sz="2800" b="1" dirty="0" smtClean="0"/>
              <a:t>Chapter 4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400" dirty="0" smtClean="0"/>
              <a:t>pp. 149-153 </a:t>
            </a:r>
            <a:r>
              <a:rPr lang="en-US" sz="2400" dirty="0" err="1" smtClean="0"/>
              <a:t>electronegativity</a:t>
            </a:r>
            <a:endParaRPr lang="en-US" sz="2400" dirty="0" smtClean="0"/>
          </a:p>
          <a:p>
            <a:r>
              <a:rPr lang="en-US" sz="2400" dirty="0" smtClean="0"/>
              <a:t>	            and dipoles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pp. 154-157 ionic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pp. </a:t>
            </a:r>
            <a:r>
              <a:rPr lang="en-US" sz="2400" b="1" smtClean="0">
                <a:solidFill>
                  <a:srgbClr val="FF0000"/>
                </a:solidFill>
              </a:rPr>
              <a:t>157-161 Born-Haber 			(new)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pp. 168-182 covalent model</a:t>
            </a:r>
          </a:p>
          <a:p>
            <a:pPr marL="342900" indent="-342900"/>
            <a:r>
              <a:rPr lang="en-US" sz="2800" b="1" dirty="0" smtClean="0"/>
              <a:t>Chapter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pp. 193-205 VSEPR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WEEK 9 (10/21-10/25</a:t>
            </a:r>
            <a:r>
              <a:rPr lang="en-US" sz="3200" b="1" smtClean="0"/>
              <a:t>)  ~same </a:t>
            </a:r>
            <a:r>
              <a:rPr lang="en-US" sz="3200" b="1" dirty="0" smtClean="0"/>
              <a:t>as for week 8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724400"/>
            <a:ext cx="5562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To do</a:t>
            </a:r>
          </a:p>
          <a:p>
            <a:pPr algn="ctr"/>
            <a:r>
              <a:rPr lang="en-US" sz="2800" b="1" i="1" u="sng" dirty="0" smtClean="0"/>
              <a:t>Marathon problem 7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A Salt on your Brain</a:t>
            </a:r>
          </a:p>
          <a:p>
            <a:pPr algn="ctr"/>
            <a:r>
              <a:rPr lang="en-US" sz="2800" b="1" i="1" dirty="0" smtClean="0"/>
              <a:t>Due Monday 28 October</a:t>
            </a:r>
          </a:p>
        </p:txBody>
      </p:sp>
    </p:spTree>
    <p:extLst>
      <p:ext uri="{BB962C8B-B14F-4D97-AF65-F5344CB8AC3E}">
        <p14:creationId xmlns:p14="http://schemas.microsoft.com/office/powerpoint/2010/main" val="1189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752600" y="2840182"/>
            <a:ext cx="4419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Li</a:t>
            </a:r>
            <a:r>
              <a:rPr lang="en-US" sz="6000" b="1" dirty="0"/>
              <a:t> +  </a:t>
            </a:r>
            <a:r>
              <a:rPr lang="en-US" sz="6000" b="1" dirty="0" smtClean="0"/>
              <a:t>Se</a:t>
            </a:r>
            <a:r>
              <a:rPr lang="en-US" sz="6000" dirty="0" smtClean="0">
                <a:sym typeface="Wingdings" pitchFamily="2" charset="2"/>
              </a:rPr>
              <a:t></a:t>
            </a:r>
            <a:r>
              <a:rPr lang="en-US" sz="6000" dirty="0">
                <a:sym typeface="Wingdings" pitchFamily="2" charset="2"/>
              </a:rPr>
              <a:t>??</a:t>
            </a:r>
            <a:r>
              <a:rPr lang="en-US" sz="6000" dirty="0"/>
              <a:t> 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59326" y="2296180"/>
            <a:ext cx="3803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smtClean="0"/>
              <a:t> Col       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/>
              <a:t>        6</a:t>
            </a:r>
            <a:endParaRPr lang="en-US" sz="4000" b="1" dirty="0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4748645" y="4901863"/>
            <a:ext cx="2209801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Li</a:t>
            </a:r>
            <a:r>
              <a:rPr lang="en-US" sz="6000" b="1" baseline="-25000" dirty="0">
                <a:solidFill>
                  <a:srgbClr val="FF0000"/>
                </a:solidFill>
              </a:rPr>
              <a:t>2</a:t>
            </a:r>
            <a:r>
              <a:rPr lang="en-US" sz="6000" b="1" dirty="0"/>
              <a:t>Se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4821382" y="36576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2*1</a:t>
            </a:r>
            <a:r>
              <a:rPr lang="en-US" sz="6000" b="1" dirty="0"/>
              <a:t>+6=</a:t>
            </a:r>
            <a:r>
              <a:rPr lang="en-US" sz="6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357745"/>
            <a:ext cx="2057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Na</a:t>
            </a:r>
            <a:r>
              <a:rPr lang="en-US" sz="6000" b="1" dirty="0" err="1" smtClean="0"/>
              <a:t>Cl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0036" y="64985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Col     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/>
              <a:t>    7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76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More examples of the rule of 8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371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r>
              <a:rPr lang="en-US" sz="6000" b="1" dirty="0" smtClean="0"/>
              <a:t> + 7 = </a:t>
            </a:r>
            <a:r>
              <a:rPr lang="en-US" sz="6000" b="1" dirty="0" smtClean="0">
                <a:solidFill>
                  <a:srgbClr val="0070C0"/>
                </a:solidFill>
              </a:rPr>
              <a:t>8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  <p:bldP spid="92173" grpId="0"/>
      <p:bldP spid="92176" grpId="0" animBg="1"/>
      <p:bldP spid="92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403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H</a:t>
            </a:r>
            <a:r>
              <a:rPr lang="en-US" sz="6000" dirty="0" smtClean="0"/>
              <a:t>+  N</a:t>
            </a:r>
          </a:p>
          <a:p>
            <a:endParaRPr lang="en-US" sz="6000" dirty="0" smtClean="0"/>
          </a:p>
          <a:p>
            <a:r>
              <a:rPr lang="en-US" sz="6000" dirty="0" smtClean="0">
                <a:solidFill>
                  <a:srgbClr val="FF0000"/>
                </a:solidFill>
              </a:rPr>
              <a:t>H</a:t>
            </a:r>
            <a:r>
              <a:rPr lang="en-US" sz="6000" dirty="0" smtClean="0"/>
              <a:t> + O</a:t>
            </a:r>
          </a:p>
          <a:p>
            <a:endParaRPr lang="en-US" sz="6000" dirty="0" smtClean="0"/>
          </a:p>
          <a:p>
            <a:r>
              <a:rPr lang="en-US" sz="6000" dirty="0" smtClean="0">
                <a:solidFill>
                  <a:srgbClr val="FF0000"/>
                </a:solidFill>
              </a:rPr>
              <a:t>K</a:t>
            </a:r>
            <a:r>
              <a:rPr lang="en-US" sz="6000" dirty="0" smtClean="0"/>
              <a:t> +  P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 predict formulas for….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476500" y="1219200"/>
            <a:ext cx="65151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3*1</a:t>
            </a:r>
            <a:r>
              <a:rPr lang="en-US" sz="6000" dirty="0" smtClean="0"/>
              <a:t>+5=</a:t>
            </a:r>
            <a:r>
              <a:rPr lang="en-US" sz="6000" b="1" dirty="0" smtClean="0">
                <a:solidFill>
                  <a:srgbClr val="0070C0"/>
                </a:solidFill>
              </a:rPr>
              <a:t>8</a:t>
            </a:r>
            <a:r>
              <a:rPr lang="en-US" sz="6000" dirty="0" smtClean="0"/>
              <a:t>=&gt;</a:t>
            </a:r>
            <a:r>
              <a:rPr lang="en-US" sz="6000" dirty="0" smtClean="0">
                <a:solidFill>
                  <a:srgbClr val="FF0000"/>
                </a:solidFill>
              </a:rPr>
              <a:t>H</a:t>
            </a:r>
            <a:r>
              <a:rPr lang="en-US" sz="6000" baseline="-25000" dirty="0" smtClean="0">
                <a:solidFill>
                  <a:srgbClr val="FF0000"/>
                </a:solidFill>
              </a:rPr>
              <a:t>3</a:t>
            </a:r>
            <a:r>
              <a:rPr lang="en-US" sz="6000" dirty="0" smtClean="0"/>
              <a:t>N=N</a:t>
            </a:r>
            <a:r>
              <a:rPr lang="en-US" sz="6000" dirty="0" smtClean="0">
                <a:solidFill>
                  <a:srgbClr val="FF0000"/>
                </a:solidFill>
              </a:rPr>
              <a:t>H</a:t>
            </a:r>
            <a:r>
              <a:rPr lang="en-US" sz="6000" baseline="-25000" dirty="0" smtClean="0">
                <a:solidFill>
                  <a:srgbClr val="FF0000"/>
                </a:solidFill>
              </a:rPr>
              <a:t>3</a:t>
            </a:r>
            <a:endParaRPr lang="en-US" sz="60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00400"/>
            <a:ext cx="518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2*1</a:t>
            </a:r>
            <a:r>
              <a:rPr lang="en-US" sz="6000" dirty="0" smtClean="0"/>
              <a:t>+6=</a:t>
            </a:r>
            <a:r>
              <a:rPr lang="en-US" sz="6000" b="1" dirty="0" smtClean="0">
                <a:solidFill>
                  <a:srgbClr val="0070C0"/>
                </a:solidFill>
              </a:rPr>
              <a:t>8</a:t>
            </a:r>
            <a:r>
              <a:rPr lang="en-US" sz="6000" dirty="0" smtClean="0"/>
              <a:t>=&gt;</a:t>
            </a:r>
            <a:r>
              <a:rPr lang="en-US" sz="6000" dirty="0" smtClean="0">
                <a:solidFill>
                  <a:srgbClr val="FF0000"/>
                </a:solidFill>
              </a:rPr>
              <a:t>H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dirty="0" smtClean="0"/>
              <a:t>O</a:t>
            </a:r>
            <a:endParaRPr lang="en-US" sz="60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350" y="4905591"/>
            <a:ext cx="51244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3*1</a:t>
            </a:r>
            <a:r>
              <a:rPr lang="en-US" sz="6000" dirty="0" smtClean="0"/>
              <a:t>+5=</a:t>
            </a:r>
            <a:r>
              <a:rPr lang="en-US" sz="6000" b="1" dirty="0" smtClean="0">
                <a:solidFill>
                  <a:srgbClr val="0070C0"/>
                </a:solidFill>
              </a:rPr>
              <a:t>8</a:t>
            </a:r>
            <a:r>
              <a:rPr lang="en-US" sz="6000" dirty="0" smtClean="0"/>
              <a:t>=&gt;</a:t>
            </a:r>
            <a:r>
              <a:rPr lang="en-US" sz="6000" dirty="0" smtClean="0">
                <a:solidFill>
                  <a:srgbClr val="FF0000"/>
                </a:solidFill>
              </a:rPr>
              <a:t>K</a:t>
            </a:r>
            <a:r>
              <a:rPr lang="en-US" sz="6000" baseline="-25000" dirty="0" smtClean="0">
                <a:solidFill>
                  <a:srgbClr val="FF0000"/>
                </a:solidFill>
              </a:rPr>
              <a:t>3</a:t>
            </a:r>
            <a:r>
              <a:rPr lang="en-US" sz="6000" dirty="0" smtClean="0"/>
              <a:t>P</a:t>
            </a:r>
            <a:endParaRPr lang="en-US" sz="6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09600" y="381000"/>
            <a:ext cx="7772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Is it safe to assume the </a:t>
            </a:r>
            <a:r>
              <a:rPr lang="en-US" sz="6000" b="1" dirty="0" smtClean="0">
                <a:solidFill>
                  <a:srgbClr val="0070C0"/>
                </a:solidFill>
              </a:rPr>
              <a:t>rule of 8 </a:t>
            </a:r>
            <a:r>
              <a:rPr lang="en-US" sz="6000" dirty="0" smtClean="0"/>
              <a:t>works all the time ???? </a:t>
            </a:r>
            <a:endParaRPr lang="en-US" sz="6000" dirty="0"/>
          </a:p>
        </p:txBody>
      </p:sp>
      <p:pic>
        <p:nvPicPr>
          <p:cNvPr id="4098" name="Picture 2" descr="http://3.bp.blogspot.com/_LU93IZhoI-A/TIQB8FQQVLI/AAAAAAAAALU/1oj6mWVM4Gc/s1600/Jaws-jaws-468738_1024_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1" y="2590800"/>
            <a:ext cx="5429249" cy="414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9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602673" y="1877291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Mg</a:t>
            </a:r>
            <a:r>
              <a:rPr lang="en-US" sz="4800" b="1" dirty="0"/>
              <a:t> + </a:t>
            </a:r>
            <a:r>
              <a:rPr lang="en-US" sz="4800" b="1" dirty="0" smtClean="0"/>
              <a:t>     N </a:t>
            </a:r>
            <a:r>
              <a:rPr lang="en-US" sz="4800" b="1" dirty="0"/>
              <a:t>???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-152400" y="1143000"/>
            <a:ext cx="39970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4000" b="1" dirty="0" err="1" smtClean="0"/>
              <a:t>col</a:t>
            </a:r>
            <a:r>
              <a:rPr lang="en-US" sz="4000" b="1" dirty="0" smtClean="0"/>
              <a:t>   </a:t>
            </a:r>
            <a:r>
              <a:rPr lang="en-US" sz="6000" b="1" dirty="0" smtClean="0">
                <a:solidFill>
                  <a:srgbClr val="FF0000"/>
                </a:solidFill>
              </a:rPr>
              <a:t>2 </a:t>
            </a:r>
            <a:r>
              <a:rPr lang="en-US" sz="6000" b="1" dirty="0" smtClean="0"/>
              <a:t>       </a:t>
            </a:r>
            <a:r>
              <a:rPr lang="en-US" sz="6000" b="1" dirty="0"/>
              <a:t>5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152400" y="255657"/>
            <a:ext cx="4495800" cy="70788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…</a:t>
            </a:r>
            <a:r>
              <a:rPr lang="en-US" sz="4000" b="1" dirty="0">
                <a:solidFill>
                  <a:srgbClr val="FF0000"/>
                </a:solidFill>
              </a:rPr>
              <a:t>what about…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225137" y="4553129"/>
            <a:ext cx="90262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Rule of 16 ???</a:t>
            </a:r>
            <a:r>
              <a:rPr lang="en-US" sz="4400" dirty="0">
                <a:latin typeface="Arial" charset="0"/>
              </a:rPr>
              <a:t>  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3*2</a:t>
            </a:r>
            <a:r>
              <a:rPr lang="en-US" sz="4400" dirty="0">
                <a:latin typeface="Arial" charset="0"/>
              </a:rPr>
              <a:t> +</a:t>
            </a:r>
            <a:r>
              <a:rPr lang="en-US" sz="4400" b="1" dirty="0">
                <a:latin typeface="Arial" charset="0"/>
              </a:rPr>
              <a:t>2*5=16 =2x8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(</a:t>
            </a:r>
            <a:r>
              <a:rPr lang="en-US" sz="4400" b="1" dirty="0" smtClean="0">
                <a:latin typeface="Arial" charset="0"/>
              </a:rPr>
              <a:t>ICKY…too much math for us Americans)  </a:t>
            </a:r>
            <a:r>
              <a:rPr lang="en-US" sz="4400" b="1" dirty="0">
                <a:latin typeface="Arial" charset="0"/>
                <a:sym typeface="Wingdings" pitchFamily="2" charset="2"/>
              </a:rPr>
              <a:t>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304800" y="2895600"/>
            <a:ext cx="4191000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Arial" charset="0"/>
              </a:rPr>
              <a:t>Actual formula  </a:t>
            </a:r>
            <a:r>
              <a:rPr lang="en-US" sz="5400" b="1" dirty="0" smtClean="0">
                <a:solidFill>
                  <a:srgbClr val="FF0066"/>
                </a:solidFill>
                <a:latin typeface="Arial" charset="0"/>
              </a:rPr>
              <a:t>Mg</a:t>
            </a:r>
            <a:r>
              <a:rPr lang="en-US" sz="5400" b="1" baseline="-25000" dirty="0" smtClean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en-US" sz="5400" b="1" dirty="0" smtClean="0">
                <a:latin typeface="Arial" charset="0"/>
              </a:rPr>
              <a:t>N</a:t>
            </a:r>
            <a:r>
              <a:rPr lang="en-US" sz="5400" b="1" baseline="-25000" dirty="0" smtClean="0">
                <a:latin typeface="Arial" charset="0"/>
              </a:rPr>
              <a:t>2</a:t>
            </a:r>
            <a:endParaRPr lang="en-US" sz="5400" b="1" dirty="0">
              <a:latin typeface="Arial" charset="0"/>
            </a:endParaRPr>
          </a:p>
        </p:txBody>
      </p:sp>
      <p:pic>
        <p:nvPicPr>
          <p:cNvPr id="35842" name="Picture 2" descr="http://myflirty30s.com/wp-content/uploads/2010/02/drawing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136" y="29941"/>
            <a:ext cx="4762500" cy="463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0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92181" grpId="0"/>
      <p:bldP spid="921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Thinking about the curious case of column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1  </a:t>
            </a:r>
            <a:r>
              <a:rPr lang="en-US" sz="4400" b="1" dirty="0" smtClean="0">
                <a:latin typeface="Arial" charset="0"/>
              </a:rPr>
              <a:t>2                          </a:t>
            </a:r>
            <a:r>
              <a:rPr lang="en-US" sz="4400" b="1" dirty="0">
                <a:latin typeface="Arial" charset="0"/>
              </a:rPr>
              <a:t>3 </a:t>
            </a:r>
            <a:r>
              <a:rPr lang="en-US" sz="4400" b="1" dirty="0" smtClean="0">
                <a:latin typeface="Arial" charset="0"/>
              </a:rPr>
              <a:t>4  </a:t>
            </a:r>
            <a:r>
              <a:rPr lang="en-US" sz="4400" b="1" dirty="0">
                <a:latin typeface="Arial" charset="0"/>
              </a:rPr>
              <a:t>5 </a:t>
            </a:r>
            <a:r>
              <a:rPr lang="en-US" sz="4400" b="1" dirty="0" smtClean="0">
                <a:latin typeface="Arial" charset="0"/>
              </a:rPr>
              <a:t> 6 7 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04698"/>
            <a:ext cx="8305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8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30234"/>
              </p:ext>
            </p:extLst>
          </p:nvPr>
        </p:nvGraphicFramePr>
        <p:xfrm>
          <a:off x="428408" y="1538264"/>
          <a:ext cx="681038" cy="463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08" y="1538264"/>
                        <a:ext cx="681038" cy="4633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143500" y="1773382"/>
            <a:ext cx="29718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</a:rPr>
              <a:t>Nada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59C"/>
                </a:solidFill>
              </a:rPr>
              <a:t>            </a:t>
            </a:r>
            <a:endParaRPr lang="en-US" sz="2000" b="1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6629400" y="43926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943600" y="4419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228600" y="505176"/>
            <a:ext cx="762000" cy="7694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765464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143000" y="3811012"/>
            <a:ext cx="3657600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3200" b="1" dirty="0">
                <a:latin typeface="Arial" charset="0"/>
              </a:rPr>
              <a:t>…because </a:t>
            </a:r>
            <a:r>
              <a:rPr lang="en-US" sz="3200" b="1" dirty="0" smtClean="0">
                <a:latin typeface="Arial" charset="0"/>
              </a:rPr>
              <a:t>like all aristocrats they </a:t>
            </a:r>
            <a:r>
              <a:rPr lang="en-US" sz="3200" b="1" dirty="0">
                <a:latin typeface="Arial" charset="0"/>
              </a:rPr>
              <a:t>have nothing to do with any of the lower class </a:t>
            </a:r>
            <a:r>
              <a:rPr lang="en-US" sz="3200" b="1" dirty="0" smtClean="0">
                <a:latin typeface="Arial" charset="0"/>
              </a:rPr>
              <a:t>elements.</a:t>
            </a:r>
            <a:endParaRPr lang="en-US" sz="32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828800" y="8382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Arial" charset="0"/>
              </a:rPr>
              <a:t>The “Noble” Elements are utterly stable </a:t>
            </a:r>
            <a:r>
              <a:rPr lang="en-US" sz="3200" b="1" dirty="0" smtClean="0">
                <a:solidFill>
                  <a:srgbClr val="FF0066"/>
                </a:solidFill>
                <a:latin typeface="Arial" charset="0"/>
              </a:rPr>
              <a:t>…</a:t>
            </a:r>
            <a:endParaRPr lang="en-US" sz="32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794164" y="1995316"/>
            <a:ext cx="29233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…And what’s with this number 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34541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/>
      <p:bldP spid="962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9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crazy stability of the noble gas electronic configuration is the key to a better model for predicting ionic and near-ionic compound formulas </a:t>
            </a:r>
            <a:r>
              <a:rPr lang="en-US" sz="3200" dirty="0" smtClean="0"/>
              <a:t>(see also: p. 155-6)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739962"/>
            <a:ext cx="1905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Ca</a:t>
            </a:r>
            <a:r>
              <a:rPr lang="en-US" sz="6000" dirty="0" err="1" smtClean="0"/>
              <a:t>O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943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Ca</a:t>
            </a:r>
            <a:r>
              <a:rPr lang="en-US" sz="5400" dirty="0" smtClean="0"/>
              <a:t>= </a:t>
            </a:r>
            <a:r>
              <a:rPr lang="en-US" sz="5400" dirty="0" smtClean="0">
                <a:solidFill>
                  <a:srgbClr val="002060"/>
                </a:solidFill>
              </a:rPr>
              <a:t>[</a:t>
            </a:r>
            <a:r>
              <a:rPr lang="en-US" sz="5400" dirty="0" err="1" smtClean="0">
                <a:solidFill>
                  <a:srgbClr val="002060"/>
                </a:solidFill>
              </a:rPr>
              <a:t>Ar</a:t>
            </a:r>
            <a:r>
              <a:rPr lang="en-US" sz="5400" dirty="0" smtClean="0">
                <a:solidFill>
                  <a:srgbClr val="002060"/>
                </a:solidFill>
              </a:rPr>
              <a:t>]</a:t>
            </a:r>
            <a:r>
              <a:rPr lang="en-US" sz="5400" dirty="0" smtClean="0"/>
              <a:t>4s</a:t>
            </a:r>
            <a:r>
              <a:rPr lang="en-US" sz="5400" baseline="30000" dirty="0" smtClean="0"/>
              <a:t>2</a:t>
            </a:r>
            <a:endParaRPr lang="en-US" sz="5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81943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O=[He]2s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2p</a:t>
            </a:r>
            <a:r>
              <a:rPr lang="en-US" sz="5400" baseline="30000" dirty="0" smtClean="0"/>
              <a:t>4</a:t>
            </a:r>
            <a:endParaRPr lang="en-US" sz="5400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72837" y="4742766"/>
            <a:ext cx="0" cy="6674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796" y="5481430"/>
            <a:ext cx="33528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</a:t>
            </a:r>
            <a:r>
              <a:rPr lang="en-US" sz="5400" baseline="30000" dirty="0" smtClean="0">
                <a:solidFill>
                  <a:srgbClr val="FF0000"/>
                </a:solidFill>
              </a:rPr>
              <a:t>2+</a:t>
            </a:r>
            <a:r>
              <a:rPr lang="en-US" sz="5400" dirty="0" smtClean="0"/>
              <a:t>=</a:t>
            </a:r>
            <a:r>
              <a:rPr lang="en-US" sz="5400" b="1" dirty="0" smtClean="0">
                <a:solidFill>
                  <a:srgbClr val="002060"/>
                </a:solidFill>
              </a:rPr>
              <a:t>[</a:t>
            </a:r>
            <a:r>
              <a:rPr lang="en-US" sz="5400" b="1" dirty="0" err="1" smtClean="0">
                <a:solidFill>
                  <a:srgbClr val="002060"/>
                </a:solidFill>
              </a:rPr>
              <a:t>Ar</a:t>
            </a:r>
            <a:r>
              <a:rPr lang="en-US" sz="5400" b="1" dirty="0" smtClean="0">
                <a:solidFill>
                  <a:srgbClr val="002060"/>
                </a:solidFill>
              </a:rPr>
              <a:t>]</a:t>
            </a:r>
            <a:endParaRPr lang="en-US" sz="5400" b="1" baseline="30000" dirty="0"/>
          </a:p>
        </p:txBody>
      </p:sp>
      <p:sp>
        <p:nvSpPr>
          <p:cNvPr id="11" name="Freeform 10"/>
          <p:cNvSpPr/>
          <p:nvPr/>
        </p:nvSpPr>
        <p:spPr>
          <a:xfrm>
            <a:off x="3491345" y="3393901"/>
            <a:ext cx="4405746" cy="748608"/>
          </a:xfrm>
          <a:custGeom>
            <a:avLst/>
            <a:gdLst>
              <a:gd name="connsiteX0" fmla="*/ 0 w 4405746"/>
              <a:gd name="connsiteY0" fmla="*/ 748608 h 748608"/>
              <a:gd name="connsiteX1" fmla="*/ 1939637 w 4405746"/>
              <a:gd name="connsiteY1" fmla="*/ 194426 h 748608"/>
              <a:gd name="connsiteX2" fmla="*/ 3214255 w 4405746"/>
              <a:gd name="connsiteY2" fmla="*/ 463 h 748608"/>
              <a:gd name="connsiteX3" fmla="*/ 3782291 w 4405746"/>
              <a:gd name="connsiteY3" fmla="*/ 152863 h 748608"/>
              <a:gd name="connsiteX4" fmla="*/ 4405746 w 4405746"/>
              <a:gd name="connsiteY4" fmla="*/ 526935 h 7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746" h="748608">
                <a:moveTo>
                  <a:pt x="0" y="748608"/>
                </a:moveTo>
                <a:cubicBezTo>
                  <a:pt x="701964" y="533862"/>
                  <a:pt x="1403928" y="319117"/>
                  <a:pt x="1939637" y="194426"/>
                </a:cubicBezTo>
                <a:cubicBezTo>
                  <a:pt x="2475346" y="69735"/>
                  <a:pt x="2907146" y="7390"/>
                  <a:pt x="3214255" y="463"/>
                </a:cubicBezTo>
                <a:cubicBezTo>
                  <a:pt x="3521364" y="-6464"/>
                  <a:pt x="3583709" y="65118"/>
                  <a:pt x="3782291" y="152863"/>
                </a:cubicBezTo>
                <a:cubicBezTo>
                  <a:pt x="3980873" y="240608"/>
                  <a:pt x="4193309" y="383771"/>
                  <a:pt x="4405746" y="526935"/>
                </a:cubicBezTo>
              </a:path>
            </a:pathLst>
          </a:custGeom>
          <a:noFill/>
          <a:ln w="603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962400"/>
            <a:ext cx="914400" cy="780366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32864" y="4742766"/>
            <a:ext cx="0" cy="6674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5501660"/>
            <a:ext cx="594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200" dirty="0" smtClean="0"/>
              <a:t>O</a:t>
            </a:r>
            <a:r>
              <a:rPr lang="en-US" sz="5200" baseline="30000" dirty="0" smtClean="0"/>
              <a:t>2-</a:t>
            </a:r>
            <a:r>
              <a:rPr lang="en-US" sz="5200" dirty="0" smtClean="0"/>
              <a:t> =[He]2s</a:t>
            </a:r>
            <a:r>
              <a:rPr lang="en-US" sz="5200" baseline="30000" dirty="0" smtClean="0"/>
              <a:t>2</a:t>
            </a:r>
            <a:r>
              <a:rPr lang="en-US" sz="5200" dirty="0" smtClean="0"/>
              <a:t>2p</a:t>
            </a:r>
            <a:r>
              <a:rPr lang="en-US" sz="5200" baseline="30000" dirty="0" smtClean="0"/>
              <a:t>6</a:t>
            </a:r>
            <a:r>
              <a:rPr lang="en-US" sz="5200" b="1" dirty="0" smtClean="0">
                <a:solidFill>
                  <a:srgbClr val="002060"/>
                </a:solidFill>
              </a:rPr>
              <a:t>=[Ne]</a:t>
            </a:r>
            <a:endParaRPr lang="en-US" sz="52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796" y="2739962"/>
            <a:ext cx="281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Example: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47427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Lose 2 e-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7427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gain 2 e-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80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Lewis dot pix for atoms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010400" y="1390361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7162800" y="14478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7391400" y="14478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7543800" y="1676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7543800" y="19050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71628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73914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Ca</a:t>
            </a:r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15240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15240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0" y="2438400"/>
            <a:ext cx="3647209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Complete </a:t>
            </a:r>
            <a:r>
              <a:rPr lang="en-US" sz="4000" b="1" dirty="0" smtClean="0"/>
              <a:t>octets</a:t>
            </a:r>
          </a:p>
          <a:p>
            <a:pPr>
              <a:spcBef>
                <a:spcPct val="50000"/>
              </a:spcBef>
            </a:pPr>
            <a:r>
              <a:rPr lang="en-US" sz="4000" b="1" dirty="0" smtClean="0"/>
              <a:t>(ns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np</a:t>
            </a:r>
            <a:r>
              <a:rPr lang="en-US" sz="4000" b="1" baseline="30000" dirty="0" smtClean="0"/>
              <a:t>6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V="1">
            <a:off x="3505200" y="1828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181600" y="13716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O</a:t>
            </a: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5410200" y="13716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5638800" y="13716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51054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5105400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54102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56388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5791200" y="18288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5791200" y="16002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5943600" y="1066800"/>
            <a:ext cx="76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-2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886200" y="13716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Ca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19600" y="990600"/>
            <a:ext cx="76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+2</a:t>
            </a:r>
            <a:endParaRPr lang="en-US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599" y="4953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</a:t>
            </a:r>
            <a:r>
              <a:rPr lang="en-US" sz="5400" dirty="0" smtClean="0"/>
              <a:t>= </a:t>
            </a:r>
            <a:r>
              <a:rPr lang="en-US" sz="5400" b="1" dirty="0" smtClean="0">
                <a:solidFill>
                  <a:srgbClr val="002060"/>
                </a:solidFill>
              </a:rPr>
              <a:t>[</a:t>
            </a:r>
            <a:r>
              <a:rPr lang="en-US" sz="5400" b="1" dirty="0" err="1" smtClean="0">
                <a:solidFill>
                  <a:srgbClr val="002060"/>
                </a:solidFill>
              </a:rPr>
              <a:t>Ar</a:t>
            </a:r>
            <a:r>
              <a:rPr lang="en-US" sz="5400" b="1" dirty="0" smtClean="0">
                <a:solidFill>
                  <a:srgbClr val="002060"/>
                </a:solidFill>
              </a:rPr>
              <a:t>]</a:t>
            </a:r>
            <a:r>
              <a:rPr lang="en-US" sz="5400" dirty="0" smtClean="0">
                <a:solidFill>
                  <a:srgbClr val="FF0000"/>
                </a:solidFill>
              </a:rPr>
              <a:t>4s</a:t>
            </a:r>
            <a:r>
              <a:rPr lang="en-US" sz="5400" baseline="30000" dirty="0" smtClean="0">
                <a:solidFill>
                  <a:srgbClr val="FF0000"/>
                </a:solidFill>
              </a:rPr>
              <a:t>2</a:t>
            </a:r>
            <a:endParaRPr lang="en-US" sz="5400" baseline="30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4953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O= </a:t>
            </a:r>
            <a:r>
              <a:rPr lang="en-US" sz="5400" b="1" dirty="0" smtClean="0">
                <a:solidFill>
                  <a:srgbClr val="002060"/>
                </a:solidFill>
              </a:rPr>
              <a:t>[He]</a:t>
            </a:r>
            <a:r>
              <a:rPr lang="en-US" sz="5400" dirty="0" smtClean="0">
                <a:solidFill>
                  <a:srgbClr val="0070C0"/>
                </a:solidFill>
              </a:rPr>
              <a:t>2s</a:t>
            </a:r>
            <a:r>
              <a:rPr lang="en-US" sz="5400" baseline="30000" dirty="0" smtClean="0">
                <a:solidFill>
                  <a:srgbClr val="0070C0"/>
                </a:solidFill>
              </a:rPr>
              <a:t>2</a:t>
            </a:r>
            <a:r>
              <a:rPr lang="en-US" sz="5400" dirty="0" smtClean="0">
                <a:solidFill>
                  <a:srgbClr val="0070C0"/>
                </a:solidFill>
              </a:rPr>
              <a:t>2p</a:t>
            </a:r>
            <a:r>
              <a:rPr lang="en-US" sz="5400" baseline="30000" dirty="0" smtClean="0">
                <a:solidFill>
                  <a:srgbClr val="0070C0"/>
                </a:solidFill>
              </a:rPr>
              <a:t>4</a:t>
            </a:r>
            <a:endParaRPr lang="en-US" sz="5400" baseline="30000" dirty="0">
              <a:solidFill>
                <a:srgbClr val="0070C0"/>
              </a:solidFill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3962400" y="2396836"/>
            <a:ext cx="1143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dirty="0" err="1" smtClean="0"/>
              <a:t>Ar</a:t>
            </a:r>
            <a:endParaRPr lang="en-US" sz="4700" dirty="0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4724400" y="2667000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4724400" y="29302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4114800" y="2396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4343400" y="2396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4"/>
          <p:cNvSpPr>
            <a:spLocks noChangeArrowheads="1"/>
          </p:cNvSpPr>
          <p:nvPr/>
        </p:nvSpPr>
        <p:spPr bwMode="auto">
          <a:xfrm>
            <a:off x="4343400" y="3158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4114800" y="3158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886200" y="27016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3886200" y="29302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347855" y="2473036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/>
              <a:t>Ne</a:t>
            </a: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6109855" y="30064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5500255" y="2473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5728855" y="2473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5728855" y="3235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5500255" y="3235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5271655" y="2777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5271655" y="30064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491345" y="4696691"/>
            <a:ext cx="4461164" cy="568036"/>
          </a:xfrm>
          <a:custGeom>
            <a:avLst/>
            <a:gdLst>
              <a:gd name="connsiteX0" fmla="*/ 0 w 4461164"/>
              <a:gd name="connsiteY0" fmla="*/ 568036 h 568036"/>
              <a:gd name="connsiteX1" fmla="*/ 124691 w 4461164"/>
              <a:gd name="connsiteY1" fmla="*/ 471054 h 568036"/>
              <a:gd name="connsiteX2" fmla="*/ 180110 w 4461164"/>
              <a:gd name="connsiteY2" fmla="*/ 443345 h 568036"/>
              <a:gd name="connsiteX3" fmla="*/ 318655 w 4461164"/>
              <a:gd name="connsiteY3" fmla="*/ 346364 h 568036"/>
              <a:gd name="connsiteX4" fmla="*/ 360219 w 4461164"/>
              <a:gd name="connsiteY4" fmla="*/ 304800 h 568036"/>
              <a:gd name="connsiteX5" fmla="*/ 401782 w 4461164"/>
              <a:gd name="connsiteY5" fmla="*/ 277091 h 568036"/>
              <a:gd name="connsiteX6" fmla="*/ 484910 w 4461164"/>
              <a:gd name="connsiteY6" fmla="*/ 207818 h 568036"/>
              <a:gd name="connsiteX7" fmla="*/ 540328 w 4461164"/>
              <a:gd name="connsiteY7" fmla="*/ 193964 h 568036"/>
              <a:gd name="connsiteX8" fmla="*/ 762000 w 4461164"/>
              <a:gd name="connsiteY8" fmla="*/ 152400 h 568036"/>
              <a:gd name="connsiteX9" fmla="*/ 817419 w 4461164"/>
              <a:gd name="connsiteY9" fmla="*/ 138545 h 568036"/>
              <a:gd name="connsiteX10" fmla="*/ 900546 w 4461164"/>
              <a:gd name="connsiteY10" fmla="*/ 110836 h 568036"/>
              <a:gd name="connsiteX11" fmla="*/ 1025237 w 4461164"/>
              <a:gd name="connsiteY11" fmla="*/ 83127 h 568036"/>
              <a:gd name="connsiteX12" fmla="*/ 1094510 w 4461164"/>
              <a:gd name="connsiteY12" fmla="*/ 69273 h 568036"/>
              <a:gd name="connsiteX13" fmla="*/ 1136073 w 4461164"/>
              <a:gd name="connsiteY13" fmla="*/ 55418 h 568036"/>
              <a:gd name="connsiteX14" fmla="*/ 1233055 w 4461164"/>
              <a:gd name="connsiteY14" fmla="*/ 27709 h 568036"/>
              <a:gd name="connsiteX15" fmla="*/ 1274619 w 4461164"/>
              <a:gd name="connsiteY15" fmla="*/ 13854 h 568036"/>
              <a:gd name="connsiteX16" fmla="*/ 1801091 w 4461164"/>
              <a:gd name="connsiteY16" fmla="*/ 0 h 568036"/>
              <a:gd name="connsiteX17" fmla="*/ 2272146 w 4461164"/>
              <a:gd name="connsiteY17" fmla="*/ 13854 h 568036"/>
              <a:gd name="connsiteX18" fmla="*/ 2410691 w 4461164"/>
              <a:gd name="connsiteY18" fmla="*/ 27709 h 568036"/>
              <a:gd name="connsiteX19" fmla="*/ 2867891 w 4461164"/>
              <a:gd name="connsiteY19" fmla="*/ 41564 h 568036"/>
              <a:gd name="connsiteX20" fmla="*/ 3034146 w 4461164"/>
              <a:gd name="connsiteY20" fmla="*/ 69273 h 568036"/>
              <a:gd name="connsiteX21" fmla="*/ 3089564 w 4461164"/>
              <a:gd name="connsiteY21" fmla="*/ 83127 h 568036"/>
              <a:gd name="connsiteX22" fmla="*/ 3131128 w 4461164"/>
              <a:gd name="connsiteY22" fmla="*/ 96982 h 568036"/>
              <a:gd name="connsiteX23" fmla="*/ 3325091 w 4461164"/>
              <a:gd name="connsiteY23" fmla="*/ 110836 h 568036"/>
              <a:gd name="connsiteX24" fmla="*/ 3491346 w 4461164"/>
              <a:gd name="connsiteY24" fmla="*/ 138545 h 568036"/>
              <a:gd name="connsiteX25" fmla="*/ 3560619 w 4461164"/>
              <a:gd name="connsiteY25" fmla="*/ 152400 h 568036"/>
              <a:gd name="connsiteX26" fmla="*/ 3851564 w 4461164"/>
              <a:gd name="connsiteY26" fmla="*/ 166254 h 568036"/>
              <a:gd name="connsiteX27" fmla="*/ 3990110 w 4461164"/>
              <a:gd name="connsiteY27" fmla="*/ 193964 h 568036"/>
              <a:gd name="connsiteX28" fmla="*/ 4045528 w 4461164"/>
              <a:gd name="connsiteY28" fmla="*/ 207818 h 568036"/>
              <a:gd name="connsiteX29" fmla="*/ 4114800 w 4461164"/>
              <a:gd name="connsiteY29" fmla="*/ 221673 h 568036"/>
              <a:gd name="connsiteX30" fmla="*/ 4197928 w 4461164"/>
              <a:gd name="connsiteY30" fmla="*/ 249382 h 568036"/>
              <a:gd name="connsiteX31" fmla="*/ 4281055 w 4461164"/>
              <a:gd name="connsiteY31" fmla="*/ 290945 h 568036"/>
              <a:gd name="connsiteX32" fmla="*/ 4322619 w 4461164"/>
              <a:gd name="connsiteY32" fmla="*/ 318654 h 568036"/>
              <a:gd name="connsiteX33" fmla="*/ 4405746 w 4461164"/>
              <a:gd name="connsiteY33" fmla="*/ 346364 h 568036"/>
              <a:gd name="connsiteX34" fmla="*/ 4461164 w 4461164"/>
              <a:gd name="connsiteY34" fmla="*/ 374073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61164" h="568036">
                <a:moveTo>
                  <a:pt x="0" y="568036"/>
                </a:moveTo>
                <a:cubicBezTo>
                  <a:pt x="41564" y="535709"/>
                  <a:pt x="77594" y="494602"/>
                  <a:pt x="124691" y="471054"/>
                </a:cubicBezTo>
                <a:cubicBezTo>
                  <a:pt x="143164" y="461818"/>
                  <a:pt x="162400" y="453971"/>
                  <a:pt x="180110" y="443345"/>
                </a:cubicBezTo>
                <a:cubicBezTo>
                  <a:pt x="206601" y="427450"/>
                  <a:pt x="289186" y="371623"/>
                  <a:pt x="318655" y="346364"/>
                </a:cubicBezTo>
                <a:cubicBezTo>
                  <a:pt x="333531" y="333613"/>
                  <a:pt x="345167" y="317343"/>
                  <a:pt x="360219" y="304800"/>
                </a:cubicBezTo>
                <a:cubicBezTo>
                  <a:pt x="373011" y="294140"/>
                  <a:pt x="388990" y="287751"/>
                  <a:pt x="401782" y="277091"/>
                </a:cubicBezTo>
                <a:cubicBezTo>
                  <a:pt x="437029" y="247718"/>
                  <a:pt x="442418" y="226029"/>
                  <a:pt x="484910" y="207818"/>
                </a:cubicBezTo>
                <a:cubicBezTo>
                  <a:pt x="502412" y="200317"/>
                  <a:pt x="522090" y="199435"/>
                  <a:pt x="540328" y="193964"/>
                </a:cubicBezTo>
                <a:cubicBezTo>
                  <a:pt x="688683" y="149457"/>
                  <a:pt x="560709" y="172528"/>
                  <a:pt x="762000" y="152400"/>
                </a:cubicBezTo>
                <a:cubicBezTo>
                  <a:pt x="780473" y="147782"/>
                  <a:pt x="799181" y="144017"/>
                  <a:pt x="817419" y="138545"/>
                </a:cubicBezTo>
                <a:cubicBezTo>
                  <a:pt x="845395" y="130152"/>
                  <a:pt x="871905" y="116564"/>
                  <a:pt x="900546" y="110836"/>
                </a:cubicBezTo>
                <a:cubicBezTo>
                  <a:pt x="1109476" y="69052"/>
                  <a:pt x="849144" y="122259"/>
                  <a:pt x="1025237" y="83127"/>
                </a:cubicBezTo>
                <a:cubicBezTo>
                  <a:pt x="1048225" y="78019"/>
                  <a:pt x="1071665" y="74984"/>
                  <a:pt x="1094510" y="69273"/>
                </a:cubicBezTo>
                <a:cubicBezTo>
                  <a:pt x="1108678" y="65731"/>
                  <a:pt x="1122085" y="59614"/>
                  <a:pt x="1136073" y="55418"/>
                </a:cubicBezTo>
                <a:cubicBezTo>
                  <a:pt x="1168276" y="45757"/>
                  <a:pt x="1200852" y="37370"/>
                  <a:pt x="1233055" y="27709"/>
                </a:cubicBezTo>
                <a:cubicBezTo>
                  <a:pt x="1247043" y="23513"/>
                  <a:pt x="1260032" y="14566"/>
                  <a:pt x="1274619" y="13854"/>
                </a:cubicBezTo>
                <a:cubicBezTo>
                  <a:pt x="1449962" y="5301"/>
                  <a:pt x="1625600" y="4618"/>
                  <a:pt x="1801091" y="0"/>
                </a:cubicBezTo>
                <a:lnTo>
                  <a:pt x="2272146" y="13854"/>
                </a:lnTo>
                <a:cubicBezTo>
                  <a:pt x="2318510" y="15961"/>
                  <a:pt x="2364329" y="25553"/>
                  <a:pt x="2410691" y="27709"/>
                </a:cubicBezTo>
                <a:cubicBezTo>
                  <a:pt x="2562996" y="34793"/>
                  <a:pt x="2715491" y="36946"/>
                  <a:pt x="2867891" y="41564"/>
                </a:cubicBezTo>
                <a:cubicBezTo>
                  <a:pt x="2923309" y="50800"/>
                  <a:pt x="2979641" y="55647"/>
                  <a:pt x="3034146" y="69273"/>
                </a:cubicBezTo>
                <a:cubicBezTo>
                  <a:pt x="3052619" y="73891"/>
                  <a:pt x="3071255" y="77896"/>
                  <a:pt x="3089564" y="83127"/>
                </a:cubicBezTo>
                <a:cubicBezTo>
                  <a:pt x="3103606" y="87139"/>
                  <a:pt x="3116624" y="95276"/>
                  <a:pt x="3131128" y="96982"/>
                </a:cubicBezTo>
                <a:cubicBezTo>
                  <a:pt x="3195503" y="104556"/>
                  <a:pt x="3260437" y="106218"/>
                  <a:pt x="3325091" y="110836"/>
                </a:cubicBezTo>
                <a:cubicBezTo>
                  <a:pt x="3436537" y="138698"/>
                  <a:pt x="3322693" y="112598"/>
                  <a:pt x="3491346" y="138545"/>
                </a:cubicBezTo>
                <a:cubicBezTo>
                  <a:pt x="3514620" y="142126"/>
                  <a:pt x="3537140" y="150594"/>
                  <a:pt x="3560619" y="152400"/>
                </a:cubicBezTo>
                <a:cubicBezTo>
                  <a:pt x="3657425" y="159847"/>
                  <a:pt x="3754582" y="161636"/>
                  <a:pt x="3851564" y="166254"/>
                </a:cubicBezTo>
                <a:cubicBezTo>
                  <a:pt x="3897746" y="175491"/>
                  <a:pt x="3944419" y="182542"/>
                  <a:pt x="3990110" y="193964"/>
                </a:cubicBezTo>
                <a:cubicBezTo>
                  <a:pt x="4008583" y="198582"/>
                  <a:pt x="4026940" y="203687"/>
                  <a:pt x="4045528" y="207818"/>
                </a:cubicBezTo>
                <a:cubicBezTo>
                  <a:pt x="4068515" y="212926"/>
                  <a:pt x="4092082" y="215477"/>
                  <a:pt x="4114800" y="221673"/>
                </a:cubicBezTo>
                <a:cubicBezTo>
                  <a:pt x="4142979" y="229358"/>
                  <a:pt x="4173625" y="233180"/>
                  <a:pt x="4197928" y="249382"/>
                </a:cubicBezTo>
                <a:cubicBezTo>
                  <a:pt x="4251642" y="285192"/>
                  <a:pt x="4223694" y="271826"/>
                  <a:pt x="4281055" y="290945"/>
                </a:cubicBezTo>
                <a:cubicBezTo>
                  <a:pt x="4294910" y="300181"/>
                  <a:pt x="4307403" y="311891"/>
                  <a:pt x="4322619" y="318654"/>
                </a:cubicBezTo>
                <a:cubicBezTo>
                  <a:pt x="4349310" y="330517"/>
                  <a:pt x="4378037" y="337128"/>
                  <a:pt x="4405746" y="346364"/>
                </a:cubicBezTo>
                <a:cubicBezTo>
                  <a:pt x="4453507" y="362285"/>
                  <a:pt x="4436983" y="349890"/>
                  <a:pt x="4461164" y="374073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676400" y="1524000"/>
            <a:ext cx="991312" cy="564023"/>
          </a:xfrm>
          <a:custGeom>
            <a:avLst/>
            <a:gdLst>
              <a:gd name="connsiteX0" fmla="*/ 0 w 991312"/>
              <a:gd name="connsiteY0" fmla="*/ 313346 h 564023"/>
              <a:gd name="connsiteX1" fmla="*/ 256374 w 991312"/>
              <a:gd name="connsiteY1" fmla="*/ 48427 h 564023"/>
              <a:gd name="connsiteX2" fmla="*/ 538385 w 991312"/>
              <a:gd name="connsiteY2" fmla="*/ 22789 h 564023"/>
              <a:gd name="connsiteX3" fmla="*/ 692210 w 991312"/>
              <a:gd name="connsiteY3" fmla="*/ 185159 h 564023"/>
              <a:gd name="connsiteX4" fmla="*/ 743484 w 991312"/>
              <a:gd name="connsiteY4" fmla="*/ 347530 h 564023"/>
              <a:gd name="connsiteX5" fmla="*/ 769122 w 991312"/>
              <a:gd name="connsiteY5" fmla="*/ 398804 h 564023"/>
              <a:gd name="connsiteX6" fmla="*/ 914400 w 991312"/>
              <a:gd name="connsiteY6" fmla="*/ 544083 h 564023"/>
              <a:gd name="connsiteX7" fmla="*/ 991312 w 991312"/>
              <a:gd name="connsiteY7" fmla="*/ 518445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2" h="564023">
                <a:moveTo>
                  <a:pt x="0" y="313346"/>
                </a:moveTo>
                <a:cubicBezTo>
                  <a:pt x="83321" y="205099"/>
                  <a:pt x="166643" y="96853"/>
                  <a:pt x="256374" y="48427"/>
                </a:cubicBezTo>
                <a:cubicBezTo>
                  <a:pt x="346105" y="1"/>
                  <a:pt x="465746" y="0"/>
                  <a:pt x="538385" y="22789"/>
                </a:cubicBezTo>
                <a:cubicBezTo>
                  <a:pt x="611024" y="45578"/>
                  <a:pt x="658027" y="131036"/>
                  <a:pt x="692210" y="185159"/>
                </a:cubicBezTo>
                <a:cubicBezTo>
                  <a:pt x="726393" y="239282"/>
                  <a:pt x="730665" y="311923"/>
                  <a:pt x="743484" y="347530"/>
                </a:cubicBezTo>
                <a:cubicBezTo>
                  <a:pt x="756303" y="383137"/>
                  <a:pt x="740636" y="366045"/>
                  <a:pt x="769122" y="398804"/>
                </a:cubicBezTo>
                <a:cubicBezTo>
                  <a:pt x="797608" y="431563"/>
                  <a:pt x="877369" y="524143"/>
                  <a:pt x="914400" y="544083"/>
                </a:cubicBezTo>
                <a:cubicBezTo>
                  <a:pt x="951431" y="564023"/>
                  <a:pt x="971371" y="541234"/>
                  <a:pt x="991312" y="518445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90600" y="449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[CORE] </a:t>
            </a:r>
            <a:endParaRPr lang="en-US" sz="3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438400" y="449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VALENCE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7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59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1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5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7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9" dur="2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7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3" grpId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/>
      <p:bldP spid="104465" grpId="0" animBg="1"/>
      <p:bldP spid="104466" grpId="0" animBg="1"/>
      <p:bldP spid="104477" grpId="0" animBg="1"/>
      <p:bldP spid="104486" grpId="0" animBg="1"/>
      <p:bldP spid="104488" grpId="0"/>
      <p:bldP spid="104489" grpId="0" animBg="1"/>
      <p:bldP spid="104490" grpId="0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51" grpId="0"/>
      <p:bldP spid="52" grpId="0" animBg="1"/>
      <p:bldP spid="56" grpId="0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 animBg="1"/>
      <p:bldP spid="59" grpId="0" animBg="1"/>
      <p:bldP spid="75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305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Cations</a:t>
            </a:r>
            <a:r>
              <a:rPr lang="en-US" sz="4000" b="1" dirty="0" smtClean="0">
                <a:solidFill>
                  <a:srgbClr val="FF0000"/>
                </a:solidFill>
              </a:rPr>
              <a:t>: count left to </a:t>
            </a:r>
            <a:r>
              <a:rPr lang="en-US" sz="4000" b="1" dirty="0" err="1" smtClean="0">
                <a:solidFill>
                  <a:srgbClr val="FF0000"/>
                </a:solidFill>
              </a:rPr>
              <a:t>col</a:t>
            </a:r>
            <a:r>
              <a:rPr lang="en-US" sz="4000" b="1" dirty="0" smtClean="0">
                <a:solidFill>
                  <a:srgbClr val="FF0000"/>
                </a:solidFill>
              </a:rPr>
              <a:t> 8 for + charge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Anions: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count right to </a:t>
            </a:r>
            <a:r>
              <a:rPr lang="en-US" sz="4000" b="1" dirty="0" err="1" smtClean="0">
                <a:solidFill>
                  <a:srgbClr val="0070C0"/>
                </a:solidFill>
              </a:rPr>
              <a:t>col</a:t>
            </a:r>
            <a:r>
              <a:rPr lang="en-US" sz="4000" b="1" dirty="0" smtClean="0">
                <a:solidFill>
                  <a:srgbClr val="0070C0"/>
                </a:solidFill>
              </a:rPr>
              <a:t> 8 for - charge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30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quick visual way to know element charges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05600" y="2819400"/>
            <a:ext cx="10668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-3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" y="2743200"/>
            <a:ext cx="68580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205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5" descr="hearno evil see no evil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71600" y="25146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4000" b="1" u="sng" dirty="0" smtClean="0">
                <a:solidFill>
                  <a:srgbClr val="FF0000"/>
                </a:solidFill>
              </a:rPr>
              <a:t>but</a:t>
            </a:r>
            <a:r>
              <a:rPr lang="en-US" sz="3600" dirty="0" smtClean="0"/>
              <a:t> don’t do this with transition metals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55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Knowing </a:t>
            </a:r>
            <a:r>
              <a:rPr lang="en-US" sz="4800" dirty="0" err="1" smtClean="0">
                <a:solidFill>
                  <a:srgbClr val="FF0000"/>
                </a:solidFill>
              </a:rPr>
              <a:t>cation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0070C0"/>
                </a:solidFill>
              </a:rPr>
              <a:t>anion</a:t>
            </a:r>
            <a:r>
              <a:rPr lang="en-US" sz="4800" dirty="0" smtClean="0"/>
              <a:t> charges lets us predict binary compound  formulas.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41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Na  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419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733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+1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733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-2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r>
              <a:rPr lang="en-US" sz="4000" dirty="0" smtClean="0"/>
              <a:t>Predict  compound made of </a:t>
            </a:r>
            <a:r>
              <a:rPr lang="en-US" sz="4000" dirty="0" smtClean="0">
                <a:solidFill>
                  <a:srgbClr val="FF0000"/>
                </a:solidFill>
              </a:rPr>
              <a:t>Na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0070C0"/>
                </a:solidFill>
              </a:rPr>
              <a:t>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1)FIND PREFERRED CHARGES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2578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2)“</a:t>
            </a:r>
            <a:r>
              <a:rPr lang="en-US" sz="3200" b="1" dirty="0" smtClean="0"/>
              <a:t>CROSS” CHARGE MAGNITUDES</a:t>
            </a:r>
            <a:endParaRPr lang="en-US" sz="3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4419600"/>
            <a:ext cx="2286000" cy="9906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4953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48200" y="4343400"/>
            <a:ext cx="1600200" cy="914400"/>
          </a:xfrm>
          <a:prstGeom prst="straightConnector1">
            <a:avLst/>
          </a:prstGeom>
          <a:ln w="635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7200" y="4953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 build="allAtOnce"/>
      <p:bldP spid="8" grpId="0" animBg="1"/>
      <p:bldP spid="9" grpId="0"/>
      <p:bldP spid="10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6" y="268069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 all compounds held together like </a:t>
            </a:r>
            <a:r>
              <a:rPr lang="en-US" sz="3600" b="1" dirty="0" err="1" smtClean="0">
                <a:solidFill>
                  <a:srgbClr val="FF0000"/>
                </a:solidFill>
              </a:rPr>
              <a:t>LiF</a:t>
            </a:r>
            <a:r>
              <a:rPr lang="en-US" sz="3600" b="1" dirty="0" smtClean="0"/>
              <a:t> ???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52100"/>
            <a:ext cx="812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THE CONDUCTIVITY TEST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935" y="990600"/>
            <a:ext cx="1616230" cy="14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4018" y="261104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CO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Paraffin oil ?</a:t>
            </a:r>
          </a:p>
          <a:p>
            <a:r>
              <a:rPr lang="en-US" sz="5400" b="1" dirty="0" smtClean="0"/>
              <a:t>Sugar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err="1" smtClean="0">
                <a:solidFill>
                  <a:srgbClr val="FF0000"/>
                </a:solidFill>
              </a:rPr>
              <a:t>LiF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762" y="1859376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 Material Tested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20765" y="1859376"/>
            <a:ext cx="452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Lights up filament ?</a:t>
            </a:r>
            <a:endParaRPr lang="en-US" sz="4000" b="1" u="sng" dirty="0"/>
          </a:p>
        </p:txBody>
      </p:sp>
      <p:sp>
        <p:nvSpPr>
          <p:cNvPr id="10" name="Oval 9"/>
          <p:cNvSpPr/>
          <p:nvPr/>
        </p:nvSpPr>
        <p:spPr>
          <a:xfrm>
            <a:off x="6331527" y="28194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31527" y="3733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86500" y="5257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5950527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31527" y="4499124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In-Class practice:   </a:t>
            </a:r>
          </a:p>
          <a:p>
            <a:r>
              <a:rPr lang="en-US" sz="4800" dirty="0" smtClean="0"/>
              <a:t>Deducing formulas for…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047642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Ca</a:t>
            </a:r>
            <a:r>
              <a:rPr lang="en-US" sz="5400" b="1" dirty="0" smtClean="0"/>
              <a:t> + </a:t>
            </a:r>
            <a:r>
              <a:rPr lang="en-US" sz="5400" b="1" dirty="0" err="1" smtClean="0"/>
              <a:t>Cl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9709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Al</a:t>
            </a:r>
            <a:r>
              <a:rPr lang="en-US" sz="5400" b="1" dirty="0" smtClean="0"/>
              <a:t> +  O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2418" y="389430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  <a:r>
              <a:rPr lang="en-US" sz="5400" b="1" dirty="0" smtClean="0"/>
              <a:t> +  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961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</a:t>
            </a:r>
            <a:r>
              <a:rPr lang="en-US" sz="5400" b="1" dirty="0" smtClean="0"/>
              <a:t> +  S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56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Mg</a:t>
            </a:r>
            <a:r>
              <a:rPr lang="en-US" sz="5400" b="1" dirty="0" smtClean="0"/>
              <a:t>+  As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047642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</a:t>
            </a:r>
            <a:r>
              <a:rPr lang="en-US" sz="5400" b="1" dirty="0" smtClean="0"/>
              <a:t>Cl</a:t>
            </a:r>
            <a:r>
              <a:rPr lang="en-US" sz="5400" b="1" baseline="-25000" dirty="0" smtClean="0"/>
              <a:t>2</a:t>
            </a:r>
            <a:endParaRPr lang="en-US" sz="5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659582" y="2963217"/>
            <a:ext cx="22652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Al</a:t>
            </a:r>
            <a:r>
              <a:rPr lang="en-US" sz="5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5400" b="1" dirty="0" smtClean="0"/>
              <a:t>O</a:t>
            </a:r>
            <a:r>
              <a:rPr lang="en-US" sz="5400" b="1" baseline="-25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9582" y="3894302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</a:t>
            </a:r>
            <a:r>
              <a:rPr lang="en-US" sz="5400" b="1" dirty="0" smtClean="0"/>
              <a:t>N</a:t>
            </a:r>
            <a:endParaRPr lang="en-US" sz="5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9637" y="4817632"/>
            <a:ext cx="217516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K</a:t>
            </a:r>
            <a:r>
              <a:rPr lang="en-US" sz="5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5400" b="1" dirty="0"/>
              <a:t>S</a:t>
            </a:r>
            <a:endParaRPr lang="en-US" sz="5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9583" y="5712885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Mg</a:t>
            </a:r>
            <a:r>
              <a:rPr lang="en-US" sz="5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5400" b="1" dirty="0" smtClean="0"/>
              <a:t>As</a:t>
            </a:r>
            <a:r>
              <a:rPr lang="en-US" sz="5400" b="1" baseline="-25000" dirty="0" smtClean="0"/>
              <a:t>2</a:t>
            </a:r>
            <a:endParaRPr lang="en-US" sz="5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518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100" y="762000"/>
            <a:ext cx="6920700" cy="58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Trends in </a:t>
            </a:r>
            <a:r>
              <a:rPr lang="en-US" sz="4800" dirty="0" err="1" smtClean="0">
                <a:solidFill>
                  <a:srgbClr val="FF0000"/>
                </a:solidFill>
              </a:rPr>
              <a:t>cation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0070C0"/>
                </a:solidFill>
              </a:rPr>
              <a:t>anion</a:t>
            </a:r>
            <a:r>
              <a:rPr lang="en-US" sz="4800" dirty="0" smtClean="0"/>
              <a:t> radii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838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Figure 4.8 page 156</a:t>
            </a:r>
            <a:endParaRPr lang="en-US" sz="32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5791200"/>
            <a:ext cx="6172200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Cations</a:t>
            </a:r>
            <a:r>
              <a:rPr lang="en-US" sz="3600" b="1" dirty="0" smtClean="0">
                <a:solidFill>
                  <a:srgbClr val="FF0000"/>
                </a:solidFill>
              </a:rPr>
              <a:t> shrink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Anions</a:t>
            </a:r>
            <a:r>
              <a:rPr lang="en-US" sz="3600" b="1" dirty="0" smtClean="0"/>
              <a:t>~ same size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990600"/>
            <a:ext cx="0" cy="44958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2860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Cations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and </a:t>
            </a:r>
            <a:r>
              <a:rPr lang="en-US" sz="4000" b="1" dirty="0" smtClean="0">
                <a:solidFill>
                  <a:srgbClr val="0070C0"/>
                </a:solidFill>
              </a:rPr>
              <a:t>Anions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enlarge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Ionic vs. neutral element sizes to scale</a:t>
            </a:r>
            <a:endParaRPr lang="en-US" sz="4000" b="1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12" y="1371600"/>
            <a:ext cx="29925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1295400" cy="1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5000"/>
            <a:ext cx="1676400" cy="10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0"/>
            <a:ext cx="2743200" cy="15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96200" y="21336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Radii in pm</a:t>
            </a:r>
            <a:endParaRPr lang="en-US" sz="4000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162800" y="2795320"/>
            <a:ext cx="533400" cy="24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914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Neutral elements in row 3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276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Equivalent stable ions in row 3</a:t>
            </a:r>
            <a:endParaRPr lang="en-US" sz="3600" dirty="0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14800"/>
            <a:ext cx="838200" cy="12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343400"/>
            <a:ext cx="620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267200"/>
            <a:ext cx="609600" cy="8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NaCl</a:t>
            </a:r>
            <a:r>
              <a:rPr lang="en-US" sz="6000" dirty="0" smtClean="0"/>
              <a:t> spacing to scale</a:t>
            </a:r>
            <a:endParaRPr lang="en-US" sz="6000" dirty="0"/>
          </a:p>
        </p:txBody>
      </p:sp>
      <p:pic>
        <p:nvPicPr>
          <p:cNvPr id="37897" name="Picture 9" descr="http://www.chem.uwec.edu/Chem150_F10/elaborations/unit1/unit1-c-compounds/NaC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62" y="1219200"/>
            <a:ext cx="561651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etafysica.nl/turing/nacl_complex_motif_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1"/>
            <a:ext cx="4611913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572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Face-centered cubic crystal arrangement (</a:t>
            </a:r>
            <a:r>
              <a:rPr lang="en-US" sz="3600" b="1" dirty="0" err="1" smtClean="0"/>
              <a:t>fcc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6084" name="AutoShape 4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2" name="Picture 12" descr="https://encrypted-tbn3.gstatic.com/images?q=tbn:ANd9GcRqpV2DdpQKjhd5Ac2YwFwbp0SLB2E-GnCV7xmV2uA4TK-wxZg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752600"/>
            <a:ext cx="3555997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4343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Body-centered cubic crystal arrangement (</a:t>
            </a:r>
            <a:r>
              <a:rPr lang="en-US" sz="3600" b="1" dirty="0" smtClean="0"/>
              <a:t>bcc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43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Cs</a:t>
            </a:r>
            <a:r>
              <a:rPr lang="en-US" sz="4000" b="1" baseline="30000" dirty="0" smtClean="0"/>
              <a:t>+ </a:t>
            </a:r>
            <a:r>
              <a:rPr lang="en-US" sz="4000" b="1" dirty="0" err="1" smtClean="0"/>
              <a:t>Cl</a:t>
            </a:r>
            <a:r>
              <a:rPr lang="en-US" sz="4000" b="1" baseline="30000" dirty="0" smtClean="0"/>
              <a:t>-</a:t>
            </a:r>
            <a:endParaRPr lang="en-US" sz="4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Ionic compounds form regular lattices of several sorts: </a:t>
            </a:r>
            <a:endParaRPr lang="en-US" sz="36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676400"/>
            <a:ext cx="381000" cy="1219200"/>
          </a:xfrm>
          <a:prstGeom prst="straightConnector1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1676400"/>
            <a:ext cx="7620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CEAAkGBhQRERUUEhQWFRUUFRYXFhYVFRQXFxUXFhgWFhUYFxUYHiYeGB0kGRUYIC8gIycpLCwsFR4xNTAqNSYrLCkBCQoKDgwOGg8PGiwkHyQqLCosLCkpLSwsLyosLCwsLCwpLCwtMC4vLCwsKSkpLCkpLC0vKiwsLCwsKSksKSwsLP/AABEIANYA6wMBIgACEQEDEQH/xAAcAAEAAgMBAQEAAAAAAAAAAAAABAUDBgcCAQj/xABKEAABAwEFBAYECgYJBQEAAAABAAIDEQQFEiExBkFRYRMycYGRsSJCUqEHFBUjYnJzssHRFjOSk7PwNENTVIKiwsPSJETT4fGD/8QAGgEBAAIDAQAAAAAAAAAAAAAAAAIDAQQFBv/EADARAAICAgEDAgQFAwUAAAAAAAABAhEDBBIFITFBURMiYZEUMnHR8AahsRVCgcHx/9oADAMBAAIRAxEAPwDuKIiAIsMlra3VwXqKdruqQewqCnFukwZERFMBERAEREAREQBERAEREAREQBERAEWCSY7lEfb3N1oR4Fav4rHy42S4sskWKz2gPaHN0P8ANCsq2iIREQBERAEREAUW1TZ4e8qUqS+ZjHICdHCg7Rr7itLec1hfAlHyZpwKKgtltdC7Gw5jducN4KkT3kKarA1gtId80aNyxxuAz+q7IlcPUxuL5OVV7lsmbdZrSHsa8aOaCO8VWTEOK1qxNiaGxmWRpAoA4hh7gR5EqzZdzD/WSd76fgvTxaatFBY9IOI8U6UcR4qELnZ7Un7xywWmzRM9tx4CR/vNclDNmx4YOeSSS92ZSb7Is+mHEeKdMOIWsT3rFGfThfh4iV7iO4keatrvjs87A+L0mnfifkRqCCag8iqdfcwbKvFKzLi15LDp28QnxhvELCLsj9ge9ffk6P2G+C2yJk+NN4heXW1o317F5+Tov7Nn7IVbansZKQ1rW0A0AFa5rR39p62B5ErfhfqSirdGe0Xo8aNHeT+Cw2TahjnYJB0bjpU1a7kDuPIqPbLWMOS0raK1UzBoRmDwI0PivP6PUtmeT53a/RFsoKux0z5Uj9oeIXz5Vj9oeIXm55hLBFIQAXxscchqWgn3qaGr1ydlBE+VY+K8yXi0igOqnLHPFiaRxH/xRmri0CIJwoc9XVw58qivgoVptDozheKHz5jiFCktJcQBrupr3LkY9epfMWNl1s+5wdI1wI0NCKZ5g+QV2qqwXdIGDFI4O4GjgOA4+9ZcczNWh44tP+l1D4ErrxVKissEUCO+GVwu9F3B1WnwdT3VX21W/c05nloOw71TtbOPVxPLkfZGYpt0ici1i8YiRUud24iqOy7YvsszWzOLoXOAJcSXR1yDgdSK0qDu058bT69i2p8OLRZLE4o6Gi+Ar6vQlQUe3WFszCx4yO8ag7iDxUhFhqwaReeysrM2yNc3nUO91QVPs9nksjWtfQt9ptaVOoNdD5q5vn9X3jzCmyRhwIcAQciDoVq5tTHkjxJKTRTTQNlbuWCz2dgdhcXROrk5ho13IsNWg92a+2uxOs5xMq6PhmSzt4t57t/FR7xvJpbQULnDuA4rka+PZ186xxV39v1LG01ZYysnhBcHMewAk6scAOWbT/lUSC1gipOZzKh3bf5AMVoJLHAtD97QRSjuI57lqlqvp1ne6KTJzPBzfVc3iCMwVR/UupmyrHXhX9zOGSVl7flqFDRa9sRtKILwdG51IpmHFU5B7BiafDEPDgqe9NqhQgZkqz+CnZw2i0PtUrKxsBa3E2rXvdkaVyOEV73Ba3RdSeGaZnJKzpp2psw/rW/tN/NeDtdZv7Vv7TfzUuaxwRtLnRxNA34GD8FAbbo3sxNa1rc/VaDkaZ00XqdrZjrY/iSV+n/JTFW6PM22Vm9WVn7TfzWv3pfcTnh7JoxlR2J/DQ5dp9y93ztC1gIHuUe5tlZbYRJaC5kWoZmHPH+kc9eHFciLe9JSnB17cu32on+XwRJ76jP/AHEP7R/JLvtFmqXyvEr/AFcLHlrRxHo5nnuW4y7C2NxB6AClOq57dOIBz7Vgt2zphGOyggNGcVTQgb2V0PLf2635dCMMb+HC/pyaMKVvuQbu2tZC3CS9zAPRHRS1byrhzHkrJm2LSKthncDmCIZiCORwLDYrxbM2h10zyIPAhfY7Q6yknWLVza6c2k5Ds0K1dTq8VNYckePou9/clLH6ozfpS7dZrR+5l/4p+k8m6yWj924edFc2O2smYHxuDmnQjy5Hks1F6MpNdkvuV4obHKRzY38XLHY7xmbXBY36ndCKcv1i2Z2ij2DR313ICr+VLV/dXd7of/Ivvyha/wC7eMkX4OV4sU9oDRU+G8qGTJHHFzm6S9QlZSzWm1OHpWeOn0pGU/FUovDo5C1zBGcjha7EKHeOHYrm8r1Azcctw/nVc52qv7pJG9FV0lcIDcy4E9Wg56d/FeO3t/8A1J/h8Ufk936v/pfzsbEY8O7NpvC+wRSq55tZbw6rQa1qst5Wa3NIa+zTNLiAPQLgSaAAFtQTmMqrYdi/gzmfK2e2twMaQ4ROoXPIzGIDqtrnQ5mlFLQ6TLFPuhKdnT7paRBEHaiNle3CKqWgRexRrhERZBAvn9X3jzCnqDe/U7x5hTkAIWq39syQTLAPrRjzZz+j4LakWU6doHN45g8Z6/zqsc9ihkAZaouljHVIJEkVdTG8UNN+HT8dsv8A2ZEtZIqNk3jRsnbwPPxWrNec2vBBaaEEZgjctpccq4yMeDBdOwF3C0Pxuc6NrI3RiSWgdjMla0wkijRkt6nvGGyxNbGG0AoxkdAKbqUyAWkWsfO//hD5yqLNbQ1vBVY9eEe5myxve+nSmrzpo0aN7PzVPDfMrndFE0vLzk1uZrx/NLsuma3PIjFGA+lIeq38zyHuXSLg2aisbKRirj1pHUxO79w5BY2OGSHw2rQXYqtntihGRLaKSS5EN1aw/wCo89PNbWiKiEFBUgERFIFJfNwdIekio2XfubJwDuB+l5rTL1vpzn9DICzBTE05HFrXmOG7eunKm2i2ZjtjfS9CRvUkAzHI+03l4UWvHVw/HWdx+Zfy/wBTLbqjRLtvOSyPxxGrT1mHqv8AydzXRLmvuO1MxxnTrNPWYeDh+OhXMLTFJZpDFO2h1G9rx7TTvHvG9e7PO+F4lgdQjwcPZcN4XSlBTVohdHW3aFR7DofrOWpu+EMhorBU09L5ygrvw+icu1Qbx2zc6PDGDGHVLiT6We4EaDnr2KlYpMzaNi2g2tZBVjKPk3j1WfWO88vJUMW1QMOJ7qvFQ6uupIy4U8lot5XuGg5qVsnsVaLwcJHl0Nm9v1pBwY06j6Ry7VpdT6fj28Kxt000/wCfclCbTslSW20XhL0VlaXe07RrBxc7d5ndVb/spsNFYhjPzk560rhpXUMHqj3n3K5um54rLGI4WBrRw1ceLjq48ypqp1NHHrRpLuZlJspdo9YPt4v4saulS7RawfbxfxGK6W+RCIiAIiICDe/U7x5hTlBvfqd4+8FOQBERAFpW1rCLSDudGKHdkSD+Hit0e4AVOQGq55f179LIXeqMmjkN/fqr8CblZhlfec2GUc4IvORUt4TA5BWduuyW0zRthbiIs0TzmBQAu3nmVTts5BOIEEGhB1BGtU5dqB2PZ+DBZYW5ZRMrSlKloJ0571YLRdhtocNLPIcj+rJ3H2O/d4cFvSpZkIiLACIiAIiICBfFyxWqMxytqNQRk5p3OadxXMbZd5ssz4XODy0ijgKVBAIqNxoc111c125hYLYXB1SWNxjg4ZDP6uHJXYW7oiyltczaZKgvO8y0UXq8byDXUCprVaDIVdOZhI6XsR8GbXhlptlH4g18cQzaARVpk9rXq6ca6LpzW0FBoqvZi84p7LE+HqBobhOrC0AFruY/I71arUbsmERFgFLtFrB9vF/EYrpUu0WsH28X8RiukAREQBERAQb36nePvNU5Qb2Hod4+81TkARFjmlwglRlJRTlLwgQL7GNhjxYQesRrTh3rmu0rOiyacQOXOvYt0vi8MLSSc1R7IXYbXaDO8VjiPog+tJqPDXtouJo9Q2M+duL+T2peP82Wyiki82Os7mPe14o5tnszXDgR0oIr2qFtvs3raIx9qB9/8/Hirq5/6Xafqw/emV25tRQ5rvWVHHIYzXLx4LpWzd9dOzC4/ONGf0hud+f/ALWtbQXJ8Xkq39W8kt+id7fy5dihWSd0bg5poR/JB5LXnlly8GaOmIqAXm5gDsyCAS0njnkdxV3Z5w9oc3RwqFnFmjlVoNUZERFcYCIiAgX1erbNC6R27Jo9px6o/ncCuOXxeZOJzjVziSTxJXU75tbTmaENrSoB7SuV31YDbrXHBAAHPcA4gZBvrOI5Cp5rmavWcWTYlgjF+3L0/wDPqTljdWZ9hthheIlmnL2xirIi2npP3uz1DdKbydclr15XO+yzPikFHNOu5w3OHIr9A3ZdjLNAyGMUZGwNbxyGp5k5nmVrm1myQtsBLABNG52A6YhXNhPA7uB7Sury7lZz/Ybag2Kb0qmGQgSDPLg8DiPeO5dtjkDgC0gggEEZgg5ggr8/QWMg+lkQdN9RxXQdhNqOjHxeU+j/AFRpWh1LOzh3jgteWeHKv7kqOhIo9ntzH5NcCRu0PgVIVsZKStMwUu0esH28X8RiulSbRdaD7eL+IxXayAiIgCIiAg3r1R2j7zVOUG9eqO1v3mqagI1qtdDhbr7gqa8Z5KVxnwFPCi8m8fTfXUPcPAkfgoV43iDovBbu7sZ88o21G6r0r6+5tRikjWr1nmnkZA0VfI7CCMhzJ4UAJ7l0u6LsbZ4WRM0aNeJ1c48yc1yl9pf8ajdGCejlY4kaNGIA4juFK+9dhBXp+lxjHF9Smfko7mH/AFdp+rD96ZXqo7m/pVp+rD5zK8XWKysvuJr2hr+q6viKUI5qhhuNjTVzsQG6lPHNbTbrL0jC2tDqDwK1a2RzMNHMd2gVB7wudsYsnJuL7MmmjJbpa5DMnQBW+zgLYsLtQ45cAc/Oqq7n9E4pGkOdkMQIy30qrWSL1mGhG/8AnULWhn/Dz4tdjNWWqKLZLcHZHJw3ceYUpdiM1NXErPhdRVt4XvG0UEjanLrDLjmsVptPSOI9UGlOJGpPeqe+I2gLx3Uf6guc9fCvpy/zX7mxDF6sotrb9EbDQ7lafBhs4YoTapR87aBkDqyLVo/xdbswrSI7FFLb7PFK4iJ8oBbuJzLW8g5wDT2rt4C6HQ9OGPHzI5JW6DtFgsXVP1neazu0UayvAaa+07zXom1FWyk0n4QNnQHfGIxmf1rRyoMf4Hx4rULNA57g1gJcTlTz/wDa6dftsphduzae/SvhRUotUcYOBrG11wtAr4Lz+Xc5Tbxq16MtUfc+XlKWAEOo9tPSGtRv8VttxXl8YgZJvIo4cHA0d7x71zq9ryDsgt72RsJissYdkTVxHDEageFFt9OjKEaZGZ82i60H28X8RiulS7RdaD7eL+IxXS6xAIiIAiIgIN7dQfWb95qnKDe3VHa37zVOQGlbX3VNG8zwtL2Oze1ubmkauDdSDvpofdoVo2gLjQGhOWe7tXcliNmZXFhbi40FfHVc7J0/FOfNdmTU2alctnh6EMbQ5VLt7zvce1TbJb32Y4X1dFuOro+zi3lu3cF6vjZ0hxlswo7V8egfxLdzXe48jmo1gvNswwuyIyIIoQRqCDovMZsez0zN8SLtP7P9S5NTVE643h1ptJBqC2AgjQgmYgq+WhOv34naXnrNLIQWAZkDpc2ncRzyNe9bnd15RzxiSJ2Jp8Qd4I1BHAr2mKfOPKv5V9jXfYlIiKwwYrTZmyNo4fmDxB3FVLsUJo7Np0dx5HgVdrxKwOBDgCDqCtfPrxzKn5Mp0VU+EtxVpTOo1B5JYb8xAhzTVuh3O7eBUK1WQB1A+sYzHGvCu8c1UXxtAyFpoQKLy+bqa1k8Ot82R+v+2P7v+y+6L1C+78Ef5awPewnNrnD31HuI8VX3lf7TWpWtAzXhaKwkMAOF0r6hgG7FTU9nkp7/AIKrxe6jnw4faEjqU40w1Wth6LOdZJLyZeSuxU3OHWu8rO1lTSZjieDWHG49waV38LVti9g4ruaXYukmcKOkIoANcLB6oqM95p3KZem0NKti73f8fzXsNLWeOHFFEnbLea0AVG/hw7VVWq2Bg8fetfivzo8QcetnXnzXiyWOa2u9H0Ywc3nyHErn7uvny5vhv8vp9SUWkrPFtvB9od0UTS8u3cuJ4DmpR2AlLR8+MXrAtJA7HVqfBbXddzx2duGMdrjm53afwU1bmHThjjVEXKzVbo2DZE4Pld0pGYbSja8xmStqRFtxio+CJS7R9aD7eL+I1XSpNo+tB9vF/EartSAREQBERAQr06o+s37zVNUK9OqPrN+81TUAREQBUt+bPCU9JGQyYb/VeBuePJ2o5jJXSKvJjjli4TVpmU6OS33MW2jDKKOMMWIVBo4Y8QrvzXi7rxlsknSQmoNMbD1XgbjwPAjMe5bVadmo7bNaWv8ARe0RdHIOswnpfFp3t8jmtNtlllsknRTt16rh1JAN7T35jULcxOPHgQfudSuLaCO1sxRmhHXYesw8COHA6FWa43ZpnRSNlhfgcN44b2kaEHgreXby1h1ax0r1SzLzr71h4X6DkdGtltZEwvkcGtG8+Q4nkud7TbaOmBYyrItD7T/rcByHeqi/to3zOxSO06rRk1vYPx1WpS2uW0yiGzsdJI7RrdefIDmclOMFDu/Iuzc7y28aYgQfSpQjeDv7lGsGxNqtbentDXNi1EWYkeONNw953cVsmxHwVssxE9rpNaMiG6xxHkPXcPaOXAb10FcDX6Tr6+Rygu19i15G0aBZGMawMY0Na0UaAKAKZFeEjGYWvIA00y5AkaclL2lszY3tc0UL8WKmhIpnTjmqiS0ZUXoY1KPgrJM17yPZhe+orwAr201VLbLfuGq+Wyag1Wy7F3LGYxO4YnkuoTo3CSKtHHmoSnxVIEG5NjXSfOWmobqI8w4/W9kctexbjd8YayjQAAXAAZAAHQBSHaLBYuqfrO8ytduzJIREWAEREBS7QdeD7aL74V0qXaHrwfbRffCukAREQBERAQr06o+s37zVNUK9eqPrN+81TUAREQBERAUVy/0q1dkP+6p98XNFaozHK2oOh9Zp3OadxHFQLl/pVq7If91Xb3gAkmgAqSdABqgOLkiJ7mVJwOc2p1OEkVPPJRbdasWimX3amdNNJGKNfI5wrzOvKpqabqrTLZe5xmi3nKl3KyQ4OntEUIdTpZGMrSpGNwbWm/Vd32W2Ps93x4YW1cR6crqF7zzO4fRGS/P1y3g6G0Rz0DjG9r6HQ4TWnLtX6Pua947VCyaI1a8V5tO9rhuIORWrN2TRORFhtU2FpIFTuHE7lU2krZkotqLU0lrNS30ieFRQD8fBaheFspop97ve0kyDNxJJyofBZtibp6aQzvHosJDAd7t57gfE8lsKceCcHa90DXS4uW67G3uMIgdQEVwHjWpI7d//AMUbau4cB6aMei4+mB6rjv7D59qooSWkEGhBBBG4jRV+QdPdosFi6p+s7zKi3RefTR1PXA9IfiORUux9X/E7zKgDOiIgCIiApdoevB9vF98K6VJtCfTg+3i++FdoAiIgCIo9omoaBVZsscUHORlKzDebhQfWb95qmh1VWTxiiqHXkYHYhm2vpN3Eb6c1oYOoLJKnGiThRtaLyx4IBGhFR3r0uoQCIiAobkP/AFVq7If91Q9ubwk6PoYmudjHzhaCcLfZy3nyHNSbqkDJ7U48Ie/9ZTzVXf8AemBriTmakrjdS6r+ClCEIqUn6P29/wBiyGPl5OS39eVKga6U317F0nZ74Kovk7o7Q0fGZRjMlPTiceo0Hg3Ko0JqqLYXZ4W+3G1yAdFZ3ZA6SS6t/ZqHduFdhxjiF2IZ3mgptVfoV1R+aryuqSzTPhlFHsNDwPAg7wRmO1bR8He1Zsc2B5+YlPp/QdoHjyPLsW/fCDsg22x9JHTp4h6NKVkbqWHnvHPtXKLPAG9vNQy5lCP1MpH6Ga8EAg1BzBG9V1vtWvALS9i9rXNZ8Xf6RH6pxNDT2O7OnhuCn3vfYDTqDwP4HeuJ1DYeWsMPXu/2LIKu7Id4udaZWws1eaE8BvJ7NVvlgsTYY2xs6rAAPxJ5k59613Yu7Qxhnk68oyr6rN3jr2UWy/GW8V1dTD8LGokJO2e5Iw4EEVBFCOIK0m87n6CSmZac2n8O0LcvjTeIUW8QyVmEkV3HeDxCvn+VkTV7DaTG4Ob3jiN4WzWa8AGg09E1Nd4qc8uSoW3XJWmHvqKeKtOgLWAAEgb6b9StR5GqUWSoumPBFRmCvSqrinqHN9k1HfWvl71ardi7VkQiIsgpdoB6cH20f3grpUt/9eD7aP7yukAREQBU94z4Jc94BHkrhQ7yu4TNoTQjNrhuP4jktfZw/GhxMp0ynnt/NVlrnhkyc50Z7Mbfdmslo2dtNaDC4cQ6nuNFOubZTA4PmIJGYaMxXiTv7Fp6+q8b7ok5WSrAPQa0TVwgDIDcKaVr4hTW2Mn+tcewNWe0WJknXaDzIzHYdQoj7pI/VyOHJ/pjxNHf5l1CBl+Tj/aP/wAv5LBaIWs60r68BhJ8l4ktc8TavYHAaljgQBxIdQjuqo0c4dmTmcyuD1nqr0IRUFcpe/hItxw5eSmktoillc7FhcI8JpXNoeCXU063mtM2jt77VMyzwZvlcGtzyz3k8AKnuK26/pm0KoPg6tMLLylxAYnQkscfVo4YwBxIOv0TxXB6fe/tfGzeX9u3sWz+WNI6Jcuy8dmgZEwuowZkOIxOPWcQN5OanfJjPpftv/NevlGP2wvJvWL2x717tKlSNU+/JrOB/bf+a51tzszhldLA0kGnSNFSQ454wNaGufPPeV0I3zD7YWvXxbmmXFG9pDgK+k0UIy3nhTwWnu/E+GnjVu/H0JRq+5p2ztyvMjZHNLWMOKpFC4jMAA5671Nv+cDOgNCDQ6GmdDyVlaLcT68ffKz81R22ymVwxSwNFc/nWVA3mi5OPBnyZFOcaosbSR1GyRRvY1wY2jmtcMhoQCFm+Ks9lv7IVLDtZZGNa0Sto0AD0maAUG/kvf6ZWb2x3EH8V6NFJb/Fm+y3wC8T2UFpwgA7sgM1WfpfBxJ7AT5L4droeDz/AIH/AJLDVqgYn2ulQciNQoslsNfRJB4grPaNooH9aKQ8+ikr4hq8QX7Cw1ZZ5q8eimJ+4teOBRdolZa2WCXCHEjEdQRQ03VI39xWQ21zOuwjmBiHi3Md4Vf+lB3We0fuZf8Ain6SP3WWf908ea2SJaw3gx4yIPZn5LzarbTJtCT4AKktF4uk1sUpPHAGuHY7ECFEivHC5wc17CPVkILhkCMwTULkdY2cuvrOWLy3V+xZjSb7kq9GOdQlxqCCORGhCi3VtiWzNhtBBDzhZJoQ45AP3ZnKvGnGqx3hewIoue7UW2poDnupyXmulbOyslyk2vW3ZdNKju6LDY3ExsLusWtJ7aCvvWZe8NUIiIAiIgCIiAwW6z9JG9mmJrhXgSKArmP6Q4Ksf6LmEtc06gjULqq1rajYKz244nYo5aU6SMgEgaBwOTu/PmuT1HpsdxJ+qLIT4nNb22nbQjUlSPgt2cFrnlnmZiiY3CK4gC91NCKVo0Gv1gr+y/ApAHgyWiWRo9WjW15FwqfBb/d93xwRtjiYGMaKNa0UA/M13qOj05a7sSnZXjY+yf2DD24j5lexsnZP7vF+wD5q2RdgrKxuzNlH/bQfumfkvR2ds1KfF4aHX5qPf3KxRAarN8G1jc6oa5v0WuFP8wJ96uLs2ds9nFIomiupIq49pOaskUVFLukDwIgNAPAL1RfUUgEREAREQBERAFqe2lwSyfPWcYpGijo8gXtGhbX1hnlv7s9sRVZsMM0eE12Mp0cGvC9pg7A6ORr9MLmOB8CKq72M2EmtEzZrUwsiYQ7C8EOkIzADTmG1pUnXTs69RFqYdDHidok5NhERdAgEREAREQBERAEREAREQBERAEREAREQBERAEREAREQBERAEREAREQBER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60525"/>
            <a:ext cx="38100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xQSERUUEhQVFRUUFhgWFxcYGBcdGBUdFxcXFxgcFhcYHCggGBolHxcXITEiJyorLi4uFx8zODMsNygtLisBCgoKDg0OGxAQGy8kICYsLCwuKywsLCwrLCwsLCwtLC8uLCwsLCwsNC0sLCwsLCwvLCwsLCwsNCwsLzQsLS0sLP/AABEIANYA6wMBIgACEQEDEQH/xAAcAAACAgMBAQAAAAAAAAAAAAAABwUGAQQIAwL/xABSEAABAwIDBQMHBggKCAcAAAABAAIDBBEFBiEHEjFBUSJhcRMyQnSBkdFSkqGxssEUIzM1NmKz0hU0Q0RUcnOCg5MXJFNjosLh8BYlJkXD4/H/xAAaAQEAAgMBAAAAAAAAAAAAAAAAAgMBBAUG/8QAMREAAgIBAwMCAwUJAAAAAAAAAAECAxEEEiEFMUETUSJhcRQykaHwBhUzQnKBgsHh/9oADAMBAAIRAxEAPwBGoQshAYQp/Dcl187N+Klmc3iHbtgfAutf2KMxLCpqd25PE+N3R7SL+F+KipRbwmDTQhCkAQhCAEIQgBCEIAQhCAEIQgBCEIAQhfcMRe4NaCXOIAA4kk2AA5lAfNkWTtyrsPa6Jr6+WQPdr5KItG53OeQbnwW1juxSm3CaaaaN9tBIWvYfGzQR43VH2mvOMmcMQ6FuYvhklNM+GZu69hsR9RB5g8QVpq8wCEIQAhCEAIQhAZCaexDJ8dVK+qnaHsgcGsYfNc8jeu4cw0WNupCVgTu2C4o0Us8N+22bylu57GNv72LW1jkqXt7mY9xxSAAKoZvwiKqhdHM0EHgebDyLTyKnJq0W4rXDWzhw3HacXMP3O4lcfS1tPc3j6lkjlnEMIlimfFuOJY4t0aTex0ItyPFef8Fzf7GX5jvgukMXhxFlhQzUrgOEc7HMk8A65a4+5ULH8549SE+Xp2saPSERczT9driF6CLyslQsP4Eqf6PP/lP+C9G5dqzwpajX/dSfBWx21/Ej6cY8GfEqx5WzDjuI9qGSOOMGxlc2ze8N0JcfAe1QturphvsaS92ZSb7C3/8ACNd/RKj/AC3fBewyPiH9Dn+YU3MXpMbY27MQY4j0fJNaD7SClxiGf8XieWSVL2uadRuR/Xu6hVafWUaj+FJMy4tdyPZkDEjwop/mr1/0b4p/Qpf+H4odtGxM/wA7k9zB/wAq8X59xE8ayb2ED6gtkibQ2Y4r/Q3/ADo/3l7U+yrFHEA024CbbzpIgB3kBxNvAKKfnXEDxrJ/Y8j6k7tjtTI+h8rPK+V8kjtXuLi0N7IAudOF1qa7UvT0uaWX2RKKy8Fag2IMDB5WpeX213GgN9m9qVWsS2TVIl3Kd8cgPAvcIz4drQnwK6BqpxbRU/MMoIIXE0fUdRKz43lfQslBY4FezYziJ4/g7fGYfcCvv/QvX21lpB4yu+5ip2K108c0jBPKQ1zmj8Y/gDpzWi7EJTxlk+e74r0xSMFuxestrUUY/wAR/wB0asuz3Zg+kro6iomppBHctZG5zjvWs06tA0vf3JLmsk+W/wCcfipfJ+Y30VZFPdzmsNntv5zXaOAvztqO8BRmsxaB1x5ULUnBcNBf6/conD8bjqImywvD2OFwR9R6HuWKir0Lid0N1LibWHUnkubXRiXJNsUW3eiAfTy2s5wew6cQ0gi/vKVJCcOObXm+XfF5CKrpR2fxgB3yPOIuCC3pfpdaBmy/XcWS4fIebfyfuuW29y6UVhYICsQmTWbJJXAvoKqnq2cbB25J7jdp9/sW7s/2WPkmc/EI3RsjNhEdDIbXuSPQHdxVOq1Nemqdtj4RmMW3hCqsgrquXL1NHHuMgiaz5IY23t01Sh2hZQiYDLTsDHDUsbo0juHI+C5ei67TqZ7Nrj7E5VOKyLFCyVhdwrBSOBYzLSTCWF1nDQjk4cw4cwo5CNZA+MmZt/hISNax0b4Y/KPBILSAbdk8SdeBAU3kTPdPUkxMJY9pPZfYF4v5wsdfuS72F/la71Q/baly2odHJvsJa5riQ4GxBvyK1rdLCcdpJSwdgTwNlbYgG/JLXNbMSwy81HK6emGr4ZLvMYHGxOrmeOoWrs42mibdgqiGS6Brr2bL+67u5pl11Y0tsLbx+hc2iGoouVcVnP4E3hrIj6fNmG4g9sdZhzWSyODfK05DSSTYE2tz8U6MGp4oIWRRgNYxu6AOVvv7+9KfOeRD5T8KpG2ka4PdENA8g3uzo7ThzVjwvNTZIw4Gx5g6FpGhDhyIK1P2m011irx2Wc/UzS0i04zOLFKLNuBOrZmsgDfK62uQBbnclWvEsxCxtqlvmzEyBYEh7zfQ6gDw6rU6JpZ12JkrJZR6/wCi6u/3H+a1fR2XVg4vpR/jD4KsUDKiokbFEZZHu4NBcfaeg709Nnuz2GlY2oqneWn4gE3ji5dkHznd59i9VqdRHT175L5f3KIrLKXlbZlGJQ6vqYPJtsfJxSAl56OdpujwTSdU08Qa2nfDHG1u6GBwAFuFgFs4pijGCwDfYAlXnHPTYyWRkPk1FvQZ/WtxPcuYn9slmUHj+rj8ME/ujGmxNh/l4fnf9EUT6e5dK9sjvR3QS0Drw1K5/jzfVNv+MBv1aNPBXLIW0x8ThFVuu0nST5N+Th07+Sst0Ma4PZDP+TQUsvkl827PqeplMsE3kC7V4MUhaT1FuBVWfkSjb52KwgjQjyR0PTz10BRVzJmDUEEaEHiqBtH2csqQ6aHdjmGpPoydz+h71RpOrR3KqyO3x3yZlDyhdnJlAOOLR+yC/wD8q+jlXCgNcUPshH76pFZSPieWSNLXNNiD/wB6jvXiu6VDTy3R4fTzRmDE6guL29hjQ1spuAGuaDqDw16qXz+6ilqpGVdXVwW3f9WbuiNnZbbs2IN/O9qVuTWb2IUgPOoi+2FYttn55qPCL9kxAfZw3AgP4zVn2M/cQ2nwEDWSrd7Wj6mqhBT+U8p1GIS7kDeyCN+Q33Ix3nme7iVCyyNcXObwl5CWS2YO/CBK1tN+HmV5s0Me4OJ7twBNzDakxNDHeUBaB+UfvP1FxvOHHj9C0srZUpsLj7HblI7crrbzu4fJb3BQuascbvbzSN5osddCO88rLyWv1v7xfo1R+HPfy3/pGxGOzllqr8TBFrqg5mqw527e/VR7swOljdIzWNujpPRYejncAfFVDHswtLS2N2852hdyA526lS0HSpwnyjEppoqcnE24XXyhC9cUAhCEAz9hn5Wt9UP2wlpN5zvE/WmTsPP4yu9Ud9oJZkoDIcmXkfaGQRDWOuNAyU8uQEnd3+9LJZCynh5B1HFO144g9Cqnm3KZlvLTnyc9v7ktuTx1/WS8yVnh9KRHMS+HkeLo/DmW93uTow+ubNGHscHMdqHDgVf8Nq2yMdhX5swmogjpfIRyPklgbJP2d7ybyBcDdGgvfjfgq1l7KNVXSnea5jQfxkkgIt3AHzndyfVV+U/wo/retWWqDW+Crq09ceVwZyR+B4JBQRbkLdT5z3W33nvPTu4LNVmHyTXXcAwakk6N71B5kzJHA28jtT5rR5zvDoO9KnHsflqndo2YPNYOA8ep70vULI7GuAuCfzXnl8xLICWsOhfwc/w+SPpVKJWEKmMFFYQBZusIUgXXIue5KJzY5CXwX8XM/q9R3JwuzEyqa3ccHR2BBHM9VzSprLuYZKR3ZN2HzmcvEdCqY6alXK5x5/XJlt4wNfNmVY6pmujx5rxxHceo7knMXwqSmk3JW2PI8nDq0807cAx6OoYHMdccxzHcRyK+sfwKKqj3Xi45Hm09QVvSgpLKIZwJ3JH5xpPWIvthWDbZ+eajwi/ZMUrg2QXU1RFOZg7yUrZN0N4hrgbXvx0VpxjA4KjEJK6UFxfubkbuDNxjW3NtHG4J6KtVyM5FzlTIz6i0k+9HDxA4Pk8AfNb3lO3CayCnpWRwtaxrBYtHUcz1J6qrYjiYaOKo2OZp8mSGm7vk8h/W+C0up6CGqpUM4aeSUJtPJcc1ZvDWkl1hy6nuaOaU+NY5JUE+izk3r3uPMrQrax8rt6R28fq7gOS8FXpNFXp48LkzKTYwcsn/AMgxD+2j+yEviUwcs/mDEP7aP7IS9W6RBCEIAQhCAZuxDz6/1R32glkmbsQ8+v8AVD9oJZIAQhCAE59kVUHURYOLJHX7t6xCTcURcQ1ouXEADqToAE/cpYKKGkbHp5R3akPVx5eAGnsVtKe7IJrEJLPF+cUf1uURXSgmwXnnDFY4PJPlfutdFGAepN+QXxEy+vG+o6Hp4rO7jBgTOZ6gvq5jr55AvyDdPYPiolMvaHlrfaaqIdpo/GgekB6XiOfclrZVMyYQhCwAQhCAEIQgN7CsVkp3h8brdRycOhCdmWsT8vTslII3xex5WNvuSGCb2zlr/wACaZBYbzgy/Nt+NvEkexW1Pkwy2VcotooLEsQIFgs4hiAa6yh6mcyOVspGEioY/mNxc5kdxYkF3PTQhvTxVYcbrbxWldFK9r+Nyb8jc3BC01rN5JAhCFgDCy1+YMQ/to/shL1MLLX5gxD+2j+yEvUAIQhACEIQDO2Ht7VeeQpCPe4fBLFNLYbwxH1YfWUrUAIWbKUyzgslZUx08Y1kcATyY30nHoALlYlJRTb7Av8AsWyd5dxrJbhkRLYtPOfbV2vENB957lfcxDyXB1x9I8VYo6eOjpmQxDdZE3dHs4k95NyfFKTaXmPdYY2nty6f1W8z4nh71x9Fr77r24v4Pb5FkopIj9sEocKAg3DqYOB5G4bY+5fOznMd7Usp1H5Inn+p8PctXaZ/F8K9Ri+xGqPFIWkFpIIIII4gjUELtZKzoeKO+iU20TKppZfKxD8RIdP927iWnu5j3ckwch5lFbD2tJo9Hj5XR47jz7wrUIwfOa1wvfdcAQbdQVRK2W4zg5iQuk83bP6OrjJbE2CUi7ZIwG2Nr9po0cFzxi+Hvp55IZBZ8bi0+zgR3EWPtWarVYsoNYNNCEK0wCELIagJbLODGrqGxjRvnPPRo4+08E4a2ZsbA1tg1osB0AFgpPZvlduH0QdI0eXnAfJcC7Ra7Wd1r695Kq+f8RY27hYW4gel0C52k6zVbqJUxi/bd4JSraWSAfiHlK2CAEXmkY1x47oc63vU9W0DoJXxPHaY4tP1g+0WPtS9yhMX4nSudxNTET88K554xjyOPVbHm0b3RXPyT5CIB3hyK6e7kiauYcE/CY+z+Ub5nf8AqnxS5kaQSCLEEgjmCE66an4E+yyr2ZslPqpWvpQ3yj9HtLg0OsNCCdL8rKh3w3Y/MzgWSFL47lmqoyPwiFzAeDtC0/3mki/comysUk1lGBg5aH/p+v8A7Zn2Ql6mJlv9Hq/1hn2GpdrIBCEIAQhCAaWw7hiPqw+spWppbDuGI+rD6ylagGPsx2cfwgDPUEtpwbAN86UjjY8mjhfqnBhmU6Whu6libE4tsXXLnEcbEvJXnkOZjMPpWstYQMPtLQXfSSpSurQV4vW6y+66UctRzjHj/psRikip5qxcxscZDYNBJI6Du6pBYxiLqiZ8jvSOg+SBoB7AnfmWIzNkYGlw3Xb1hcAWPFIRzbceK9B0uKVfzKp9y9bS/wCL4V6jF9hioavm0z+L4X6jF+zjVDXUIDg2ARxu/DGuA3iI/EC7uHtsmzFhbGm5cXAcuHvXMuTMyPoKlszBvN82Rl/PaePtHEJ8YVnOmqWB0czdRq1zg1zT0LSVpX1T3Zi+GSTRZax5Og1J5BIXbPhr465sjmOa18bRvW7LnC9wD1tZPPL+IxSOduvY9w0O64HdB8OF1vY7gsNXE6OZgex3EHkeRB5OHVa8LvRnhrgzjJx4sq57QMgTYc8vF5Kdx7MltW/qyDke/gVTAunGSksogekEDnuDWNLnONg0C5PgAmRs0yNJ+FtmrYzHFEA9ok08o+43RboOJ9iYGyrKUdJSslexpqJW7znEC7A7UMB5WFr253VoxZosvJdR/aBylOilcdt3n54NiFXlkJmnFwxpsfBIXNuLGWTdB7LTr3u5+7gr3nyZ0bHGM8AbDp3hKUrodC0kYV+oiFkucE3kj840nrEX2wpnbJ+eqvxi/YxKGyR+caT1iL7YVwz/AJbqK/MFXFTM3jeLecdGMHkY9Xu5D6V3nJRWWVG3s4kmnpJHOG8yBzWB19bEE2I6N0+d3K20cDnuaGedcWty71MZTyu3CqYRh5kMjt6Vx83eIA7I5NsLaqU/CWMB3WtbfjYAX9y4lmq3SexZXhlqj7mrmSmZLG6ORoc1wIIPP/qua8wYf+D1EsXJjtPA6j6CF0NidaHaD2pBZyrGzVsz2ebcNB67gDb/AELb6fGUY4ZGZacufo7XesN+w1LtMTLn6O13rDfsNS7XRIAhCEAIQhANLYdwxH1YfWUrU0th/DEfVh9ZStQDKyBncRRCnmNt3SNxOlvknpZXOfGi7h7+Q70gwvsSG1rm3S+nuWjZ0+qc964ZJSZ1lgzIvIhrbdS75R6lL7aNs1E+9NTANm4lvoyfB3eqLkPPz6QtjmJdDyPOP4tT7wjF46iNrmua5rhcEG4K87fVqOn3epF5T8+H9S5NTWBEbUoiyHDGuFnNoo2uB4ghjAQfaqAn/tKy1HVkguLZImN8kRw13rhw+ToEi8RoJIXlkrS1w9x7weYXrKp747sfrGShmohCFYYJDAsZmpJhLA/ceNO5w5hw5grorZ/tAir2bujJmjtxk+8sPpN+kXXMq2aKofG9r4nOa9pu0t4g91lTdRG1YZlPB2BiEEcsbmyBrmOFnNcAQ4HkQeKS2J7IPKVYNO8R0zjd+9cui14M+Xfle1kwsoT1ctKx9cwRPt5o4uFtHOb6BPT6uC98XxtkTTqAvNX9VVCdOme6b8/yx+nu/wAkXKGeWa8GIeS/Fk6x9n3aD6LLTxDGG63KqmJT1FTvzU8TnBg1I9O3IX4lUqpzWDcP37ji21rEcQb8Fq09FslixruSdnglc214cyR3KxA7ydEt1KV+ISVL2ta0nXssaCS4+A1JTJyVsyEe7NXC7tC2H0W/2h5n9Xh1XrdDpXVXtKJPLIfZTkSoqZ4qs/ioIZGvDnDWQsINmDp+tw8U/pXsiL3BrQ553nkAXcbAXceegA9ihosUEQLdAOXQWFvcqbnTPMdMCCd+U8IgddeBefRHPqVp6ui6y7Y/u+DMWkiezNmSOKNzpHBrBzPPuaOZ7ktDtPZvOBhfu37J3xcjvFtPeqJjmNS1cm/M659Fo81g6NHJRq2qtJCEcGHJsuePZ+lnYWRM8i12hdvXeR0vYbqpqwhbMYqKwiIxMufo7XesN+w1LtMTLv6O13rDfsNS7WQCEIQAhCEA0NinmYl6r97kr00NinmYl6qPrclegBCEIDN1Zcn5wloXixLoie0zp3t6FVlChZXGyLjJZQTwdH1VeHuieeEtPDJ85pd96g8yZdjqo7OGuu64cWnuVbz5i0lN/Br4z/Mot4cnDybOPxU5lnMzKhl2nX0mniFs1bduwi/cVGO4JJSybsg0PmuHB3wPcowJ+YrhUVQwseAWu948DyKr02Q6MCwY4frb7r/D6EdL8DcLDC8MkqJBHE0ucfcO8nkE0cuZUiowHvtJNbzjwZ/UH3qUoaOGjj3Imho5ni5x6uPNQWNY6ADrYDmpxgocvuM5LxiWb2mPQ9q2o7/gqPTZkp56sR1Mh3CeI8zevo1zuQ71QcUxp0hIaSG9ebvgFEgrh6fpOnoscorjwi12No6spwzcDWgAAaAcB4WUVV5Uo5JHSyU8T3u85zm3v7OF+9VDYzicklPKyR5d5J4DAdS0EXtfja6Ykk2ll3I4aKyHwvLlJTPdLDCxkjhYkX0H6oJs3vta6962ttz4IrJNEoNpuOS+XNO19ow1pcBxcSL9o8x3cFGUsLCMljfnVktdT08FpA+eNj3nVti8Ahg5+PuVT2wgDGasAWAMVv8AIiUPkf8AONJ6xF9sKZ2yfnqr8Y/2MSpbyClIQhYAIQhAMHAv0drvWY/ssS+TBwL9Ha71mP7LEvkAIQhACEIQDQ2KeZiXqo+tyV6aGxTzMS9VH1uSvQAhCEAIQhAMDat5mG+pRfs41R6GsfC8PjcWuH09xHMK8bVvMw31KL9nGqFFGXENaLlxAAHMnQBAPnDKq8bD1a0n2gFFZU34LUwunNPTMY9285rRvHv/AOig6zEzvmy3HLC5IHnjVY4X14An3JcV1c6U3cdOQ5BXuWDyrXBxPaBF+eqodfRuikLHcRz5EciFrTeSSNZZCwrBknLT8Qq2QsHZ86R3JrBx16ngPFVtpLLMjC2M4I6OGSqeSBN2WN6hhN3EeNwParxXVPRbNVT+QY1gaGtaA1oHAAaABKvabmHdb+DsPafrIejeTfbx8B3q5Ti4JxeV8gME3dxS62n5WIvWRDQ2Ew6HgH+HAH2KS2aZo8uwU0p/GRjsE/yjRy/rN+keCvzog4FrgC1wIIPAgixB6gqHcCEyEzexOjHWoi+2FKbY/wA9VfjF+wiUwzKhocboi0EwS1MZjd8nti7Ceo+kKH2x/nqr8Yv2ESiCloQhACEIQDAwL9Ha31mP7LFQEwsEZbLlYetSz6AxLxACEIQAshATX2IZMjqnPq6hoeyF+5Gw+a59g4lw5hoLdOpVdtirg5Mylk+tjOGzNir3OikDZKYNY4scA83dowkdo+CVlVRyRO3ZWPjcPRe0tPuIXZcrQB3BUvPGXoa2Exygb3oP9Jh5EHp1C0qdfvlhok44OYULYraV0cj43DtRucx3i0kH6l5xwOd5rXHwBK6JA80LYZQSnQRyHwa74L2ZhFQeEEx8I3/BAXLap5mG+pRfs416bMcrySF1WY3FjNIzbi70iL8bcPEqUzblyatmwyBjHD/VIRI4g2jG4ze3tNCADoeaZ04jpKdkMY3WRsDWjuA5954rj9T6t9jlGFaUpvw/C/XYshXuXIucwV+6COBS5mxtwnDmm7Gm1uThzVxzVS1VWS6mgllvdpcxjiAB3jmquzIuInQUVR/luXXr1DurjNrGfBXjDwWiimbIxr2m4cP+we9eGNYJ+Es7P5Rty09f1T3FYyvlXEoZN2SiqPJv49jzT18OqtEEIbcWseBvx0ULrti+YSEu6Mg2IIN7Wtrfpbquk9luVv4Oot6Qfj57PkvxaLdlns4nvJVWwXK1NLiEdRJfeaQ4R+hI9urS48jwNue6mFi2K9k8QenwK5Ou1DsxVDzyyyKxyQWdMebDFI957LRw+UTo1o7yfvXOtfWOmlfI83c83Pw8BwTezpk3E657BFC0QAbwc6WIbziOJaXbwsNNR1VcGxvE/kQjv8sxdLTVenWkQk8soVJUuje17HFrmEOaRyIXQWScwsroBILCVtmys+S7qP1TxB8RyVAbsVxDm+lHjKfuYrbs32a1VDVmWolh3DG5u7FI4kuNt3eBaLgalXT+6YLo+mY8s32h25IyRt+TmODmkH2fSqptB2XCulkrIJi2aXdJY8DcO6xrAA4at0bzur43D331AHfcW+tSBiswBouAP/1au9ppRJYOPcQonwyPikaWPjcWuaeIIWsmht4oWtqYJQAHSMcHdTuEAEjwNvYEr1tp5WSIIQhZAx8H/Rqq9Zb9TUuEx8I/Rqq9Zb9TUuUBhCEIDIT72EYi38Akjv2mTuJHc9jN0/8ACR7EhApjK+YpaGbysWtxZ7D5rx0Pf0PJU31epDaZTwdVTVneo+pqYn6O3md41HtBS3pNqdK9v4zykTubS3e9xbx9tlWs17SfKxuipGvYHXDpXWDiOBDACd2/W9/BatGmcH2JOQ0ayeu3b4eKGqYOA3t2T2g9lx9qpGL7R8VpDaoomRd7o3Bp/vDQ+9KijrpIjvRSPjPVji0/QVc8I2r18TdyVzKmPgWytBuOhPP2hdAgbg2zV/JtP8x37ysOVs3Y7X3dA2nbGDYyPa4Mv0HaJcR3AqHpcWwfEXtjloXUs0hDWugIDN46DsjQe5OnCaaOGFkUYDWRtDWgdB9/xXD611WWijGNazKXv2SLK4bu5HxVLou1Nq5zIw8tHZL2tIe63IEk2VHzxj4DT2tACSe5XjGZhYpRZqwaWrk8lTDef5xbcC4HUnTRcLp+dbqvVu7v8OC2fwxwiAp9o+IRNDIajycbb7rGxxWHiS0knvQdpmKf0t/zI/3F6N2Y4if5Jo8ZGfFfY2XYh8iIeMrPivcJYWEaxqnaNiZ/nknuZ9zUxss0M9TQR1T3maSRzy/QXtvEAgAC/eqM3ZZXczTjxmamfkCkno6UQVDoew47pbK03aTfXpY3WrrFY616ay8ko4zybeBYQ8SNkkaWNYbi/EkcLDovbMDrgi9ieY4jwW9NXg/ysXzwoeuaHm5ngHS7+fsC5tenvnZvnHBNtYEdiOP1jZHsdVTncc5v5R3I26rSdjlSTc1E3+Y/4q4zbOi95c/EKIFxLjZzzqTfhur4OzmMccSpB8/4LulRTnYtOeM8p/xH/FT2Rc3Po62OaV73x6skBJd2HcS0HmND7LKV/wBH9MPOxWnHgwn/AJgvn/wPRA64tF7Iv/sWGs8A6BpsTZKxr43B7HC7XA3BC+JqqwLr7oAuXXsAO88klsJoYaTSDHXRg8WiK7T/AHDIW39i98YfS1IDanG55GfIDGtafFrTY+0KmNKTyjOTcx/avTSTvhmpI6ymabNe4N3iRxc244dDcHTvUaMMy/XfkZpaGQ+i+5Zc8u0SLdwcow4Bgo/9wmP9xnwWHYNgY/nlSfAR/uq8wfeKbI6xgL6Z8NXHxBieA72sd9xKkNnWzB073SV7Hxxxu3REbtdIQATfmGC44cV54dUYTTEGGur2EfIcAD4gNsmxl3G2TQMkY98jXDR0lt91tLutz0XJ6zqLaNNmrht4z7d+xZWk3yek+XKaOAwMhjbEdTHujdJ6kHie8pN7Qsmxwgy0zd0A3cwXtbq2/DwTprsQuOKoOZqkOJaeGt/DmuB0q/URsy5Nrzl5LZpYEcVhCF7U1gQhCAyhYQgBCEIDbwyrMM0co4xva73G6f8Ah+aGSRte1wIcL8Vzqt+gxSSHzHadDwXM6l02OsSflE4T2jsxPMAsQNbpbZpxVzQAxxa9xuS0kEDxHVREmZJSNA0HrqT9JURNKXHecSSeJVeh6Z6Dy/BmU8mwcUn/ANtL893xXwa+X/ayfPd8VrIXXKz2NXIeL3/OPxWGVLwQQ5wI1BuV5IQFkhztVNFt5ju8tF1EYnistQ7eleXW4DgB4AaBaSFFRS5SAIQhSALKwhACEIQAhCEAK55KzgaVvkZPydyWn5JPEHuJ1VMQq7aoWx2TWUZTwOSXMwe27Xtt13hZU/MuY2lrmRO3nO0c4cAOYB5kqloWtToa6nlGXJsyVhCFukQQhCAEIQgBCEIAQhCAEIQgBCEIAQhCAEIQgBCEIAQhCAEIQgBCEIAQhCAEIQgBCEI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241425"/>
            <a:ext cx="2857500" cy="260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www.winsornewton.com/assets/Resource%20Centre/Articles/Vermilion%20and%20Cad%20Red/fig._7._cubic_zinc_blende_structure_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95400"/>
            <a:ext cx="4419600" cy="4021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</a:t>
            </a:r>
            <a:r>
              <a:rPr lang="en-US" sz="3200" b="1" dirty="0" smtClean="0"/>
              <a:t>zinc </a:t>
            </a:r>
            <a:r>
              <a:rPr lang="en-US" sz="3200" b="1" dirty="0" err="1" smtClean="0"/>
              <a:t>blende</a:t>
            </a:r>
            <a:r>
              <a:rPr lang="en-US" sz="3200" b="1" dirty="0" smtClean="0"/>
              <a:t>’ (</a:t>
            </a:r>
            <a:r>
              <a:rPr lang="en-US" sz="3200" b="1" dirty="0" err="1" smtClean="0">
                <a:solidFill>
                  <a:srgbClr val="C00000"/>
                </a:solidFill>
              </a:rPr>
              <a:t>Zn</a:t>
            </a:r>
            <a:r>
              <a:rPr lang="en-US" sz="3200" b="1" dirty="0" err="1" smtClean="0"/>
              <a:t>S</a:t>
            </a:r>
            <a:r>
              <a:rPr lang="en-US" sz="3200" b="1" dirty="0" smtClean="0"/>
              <a:t>) cubic</a:t>
            </a:r>
          </a:p>
          <a:p>
            <a:r>
              <a:rPr lang="en-US" sz="3200" b="1" dirty="0" smtClean="0"/>
              <a:t>(tetrahedron of Zn inside ~</a:t>
            </a:r>
            <a:r>
              <a:rPr lang="en-US" sz="3200" b="1" dirty="0" err="1" smtClean="0"/>
              <a:t>fcc</a:t>
            </a:r>
            <a:r>
              <a:rPr lang="en-US" sz="3200" b="1" dirty="0" smtClean="0"/>
              <a:t> box of  S)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09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crystallographic shapes of ionic species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</a:t>
            </a:r>
            <a:r>
              <a:rPr lang="en-US" sz="4800" b="1" baseline="30000" dirty="0" smtClean="0"/>
              <a:t>2-</a:t>
            </a:r>
            <a:endParaRPr lang="en-US" sz="4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1752600"/>
            <a:ext cx="1066800" cy="0"/>
          </a:xfrm>
          <a:prstGeom prst="straightConnector1">
            <a:avLst/>
          </a:prstGeom>
          <a:ln w="603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77000" y="2514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Zn</a:t>
            </a:r>
            <a:r>
              <a:rPr lang="en-US" sz="4800" b="1" baseline="30000" dirty="0" smtClean="0">
                <a:solidFill>
                  <a:srgbClr val="C00000"/>
                </a:solidFill>
              </a:rPr>
              <a:t>2+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181600" y="2667000"/>
            <a:ext cx="1524000" cy="38100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419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www.youtube.com/watch?v=eHfO8pmaXMg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www.youtube.com/watch?v=gPYc7_rFuW4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963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Micro-crystal (flat, no dendrites) growth (30 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74049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Micro-crystal </a:t>
            </a:r>
            <a:r>
              <a:rPr lang="en-US" sz="3600" dirty="0" err="1" smtClean="0"/>
              <a:t>Sheafs</a:t>
            </a:r>
            <a:r>
              <a:rPr lang="en-US" sz="3600" dirty="0" smtClean="0"/>
              <a:t>, flowers (4  min+)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50818" y="5867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www.youtube.com/watch?v=d26AhcKeEbE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2572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Radish seeds’ root growth (time lapse) 47 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Open hyperlinks to see: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18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Intriguing Factoids related </a:t>
            </a:r>
            <a:r>
              <a:rPr lang="en-US" sz="3600" b="1" dirty="0" smtClean="0">
                <a:solidFill>
                  <a:srgbClr val="FF0000"/>
                </a:solidFill>
              </a:rPr>
              <a:t>to crystal </a:t>
            </a:r>
            <a:r>
              <a:rPr lang="en-US" sz="3600" b="1" dirty="0" smtClean="0">
                <a:solidFill>
                  <a:srgbClr val="FF0000"/>
                </a:solidFill>
              </a:rPr>
              <a:t>growth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3627" y="860045"/>
            <a:ext cx="891540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1)	</a:t>
            </a:r>
            <a:r>
              <a:rPr lang="en-US" sz="3600" b="1" u="sng" dirty="0" smtClean="0">
                <a:solidFill>
                  <a:srgbClr val="002060"/>
                </a:solidFill>
              </a:rPr>
              <a:t>Louis </a:t>
            </a:r>
            <a:r>
              <a:rPr lang="en-US" sz="3600" b="1" u="sng" dirty="0">
                <a:solidFill>
                  <a:srgbClr val="002060"/>
                </a:solidFill>
              </a:rPr>
              <a:t>Pasteur </a:t>
            </a:r>
            <a:r>
              <a:rPr lang="en-US" sz="3600" b="1" dirty="0" smtClean="0"/>
              <a:t>(</a:t>
            </a:r>
            <a:r>
              <a:rPr lang="en-US" sz="3200" b="1" dirty="0" smtClean="0"/>
              <a:t>chemist of pasteurization and rabies cure fame) was so impressed with the way crystal growth mimicked bio-growth he spent </a:t>
            </a:r>
            <a:r>
              <a:rPr lang="en-US" sz="3200" b="1" dirty="0"/>
              <a:t>the </a:t>
            </a:r>
            <a:r>
              <a:rPr lang="en-US" sz="3200" b="1" dirty="0" smtClean="0"/>
              <a:t>first </a:t>
            </a:r>
            <a:r>
              <a:rPr lang="en-US" sz="3200" b="1" dirty="0"/>
              <a:t>10 years of his scientific career trying to see if </a:t>
            </a:r>
            <a:r>
              <a:rPr lang="en-US" sz="3200" b="1" dirty="0" smtClean="0"/>
              <a:t>micro-crystals </a:t>
            </a:r>
            <a:r>
              <a:rPr lang="en-US" sz="3200" b="1" dirty="0"/>
              <a:t>could spontaneously </a:t>
            </a:r>
            <a:r>
              <a:rPr lang="en-US" sz="3200" b="1" dirty="0" smtClean="0"/>
              <a:t>self-assemble into life.</a:t>
            </a:r>
            <a:endParaRPr lang="en-US" sz="3200" b="1" dirty="0"/>
          </a:p>
        </p:txBody>
      </p:sp>
      <p:pic>
        <p:nvPicPr>
          <p:cNvPr id="2052" name="Picture 4" descr="http://faculty.uca.edu/johnc/RootHairsRad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3897408"/>
            <a:ext cx="2133600" cy="29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3914014"/>
            <a:ext cx="4038600" cy="28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943600" y="5363850"/>
            <a:ext cx="865909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4327743"/>
            <a:ext cx="1018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??</a:t>
            </a:r>
            <a:endParaRPr lang="en-US" sz="6000" b="1" dirty="0"/>
          </a:p>
        </p:txBody>
      </p:sp>
      <p:pic>
        <p:nvPicPr>
          <p:cNvPr id="2055" name="Picture 7" descr="http://www.techdirections.com/images/FP-Pasteur%20cop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974"/>
            <a:ext cx="1768312" cy="23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273178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Intriguing Factoids related  crystal growth</a:t>
            </a:r>
          </a:p>
          <a:p>
            <a:r>
              <a:rPr lang="en-US" sz="3600" dirty="0" smtClean="0"/>
              <a:t>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405024"/>
            <a:ext cx="62994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/>
              <a:t>2)Leslie </a:t>
            </a:r>
            <a:r>
              <a:rPr lang="en-US" sz="2800" b="1" dirty="0" err="1" smtClean="0"/>
              <a:t>Orgel</a:t>
            </a:r>
            <a:r>
              <a:rPr lang="en-US" sz="2800" b="1" dirty="0" smtClean="0"/>
              <a:t> (famous modern organic chemist) examined previously unstudied samples from  Urey-Miller experiment * left in a freezer for over 30 years.</a:t>
            </a:r>
            <a:endParaRPr lang="en-US" sz="2800" b="1" dirty="0"/>
          </a:p>
        </p:txBody>
      </p:sp>
      <p:pic>
        <p:nvPicPr>
          <p:cNvPr id="3074" name="Picture 2" descr="http://ircamera.as.arizona.edu/NatSci102/NatSci102/text/mill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89" y="1226992"/>
            <a:ext cx="2844512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343" y="3941618"/>
            <a:ext cx="8926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</a:t>
            </a:r>
            <a:r>
              <a:rPr lang="en-US" sz="3600" b="1" dirty="0" smtClean="0"/>
              <a:t>electricity</a:t>
            </a:r>
          </a:p>
          <a:p>
            <a:r>
              <a:rPr lang="en-US" sz="3200" b="1" dirty="0" smtClean="0"/>
              <a:t>HCN+ NH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small amino acids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25982" y="4876800"/>
            <a:ext cx="1219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40821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*Original Urey-Miller result: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105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Orgel’s</a:t>
            </a:r>
            <a:r>
              <a:rPr lang="en-US" sz="3200" b="1" dirty="0" smtClean="0"/>
              <a:t>  analysis of frozen mixture of original result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7343" y="581059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Small amino acids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6102980"/>
            <a:ext cx="1219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5791200"/>
            <a:ext cx="457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Proteins, short segments of DNA </a:t>
            </a:r>
            <a:r>
              <a:rPr lang="en-US" sz="3200" b="1" dirty="0" smtClean="0"/>
              <a:t>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08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ssets.openstudy.com/updates/attachments/4eccf97ce4b04e045aed8891-churringo-1327525329213-diamondstructuregraphitestructure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8073231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hint of big changes about what holds covalent (non-ionic) compounds together:</a:t>
            </a:r>
          </a:p>
          <a:p>
            <a:r>
              <a:rPr lang="en-US" sz="3600" b="1" u="sng" dirty="0" smtClean="0">
                <a:solidFill>
                  <a:srgbClr val="C00000"/>
                </a:solidFill>
              </a:rPr>
              <a:t>none </a:t>
            </a:r>
            <a:r>
              <a:rPr lang="en-US" sz="3600" dirty="0" smtClean="0"/>
              <a:t>of the ionic compounds have the crystal shapes below: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8411" y="-6927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How do we `rank’ element combos in terms </a:t>
            </a:r>
          </a:p>
          <a:p>
            <a:r>
              <a:rPr lang="en-US" sz="3400" b="1" dirty="0" smtClean="0"/>
              <a:t>of their tendency to be like </a:t>
            </a:r>
            <a:r>
              <a:rPr lang="en-US" sz="3400" b="1" dirty="0" err="1" smtClean="0"/>
              <a:t>LiCl</a:t>
            </a:r>
            <a:r>
              <a:rPr lang="en-US" sz="3400" b="1" dirty="0" smtClean="0"/>
              <a:t> or sugar ?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Linus</a:t>
            </a:r>
            <a:r>
              <a:rPr lang="en-US" sz="3600" dirty="0" smtClean="0"/>
              <a:t> Pauling’s </a:t>
            </a:r>
            <a:r>
              <a:rPr lang="en-US" sz="3600" dirty="0" err="1" smtClean="0"/>
              <a:t>Electronegativity</a:t>
            </a:r>
            <a:r>
              <a:rPr lang="en-US" sz="3600" dirty="0" smtClean="0"/>
              <a:t> (</a:t>
            </a:r>
            <a:r>
              <a:rPr lang="en-US" sz="3600" dirty="0" smtClean="0">
                <a:sym typeface="Symbol"/>
              </a:rPr>
              <a:t>=chi)</a:t>
            </a:r>
            <a:r>
              <a:rPr lang="en-US" sz="3600" dirty="0" smtClean="0"/>
              <a:t> Scale </a:t>
            </a:r>
          </a:p>
          <a:p>
            <a:r>
              <a:rPr lang="en-US" sz="3600" dirty="0" smtClean="0"/>
              <a:t>				(p. 151 fig. 4.3) </a:t>
            </a:r>
            <a:endParaRPr lang="en-US" sz="3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5" y="2237509"/>
            <a:ext cx="904393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200400" y="5638800"/>
            <a:ext cx="548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Increasing </a:t>
            </a:r>
            <a:r>
              <a:rPr lang="en-US" sz="4000" dirty="0" err="1" smtClean="0"/>
              <a:t>electronegativity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	= electron ‘</a:t>
            </a:r>
            <a:r>
              <a:rPr lang="en-US" sz="4000" b="1" dirty="0" err="1" smtClean="0"/>
              <a:t>suckativity</a:t>
            </a:r>
            <a:r>
              <a:rPr lang="en-US" sz="4000" b="1" dirty="0" smtClean="0"/>
              <a:t>’</a:t>
            </a:r>
            <a:endParaRPr lang="en-US" sz="4000" b="1" dirty="0"/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70" y="0"/>
            <a:ext cx="1285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Using the Pauling’s </a:t>
            </a:r>
            <a:r>
              <a:rPr lang="en-US" sz="4000" dirty="0" err="1" smtClean="0"/>
              <a:t>Electronegativity</a:t>
            </a:r>
            <a:r>
              <a:rPr lang="en-US" sz="4000" dirty="0" smtClean="0"/>
              <a:t> </a:t>
            </a:r>
            <a:r>
              <a:rPr lang="en-US" sz="4000" dirty="0" smtClean="0">
                <a:sym typeface="Symbol"/>
              </a:rPr>
              <a:t></a:t>
            </a:r>
            <a:r>
              <a:rPr lang="en-US" sz="4000" dirty="0" smtClean="0"/>
              <a:t> Scale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2514600" y="1219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12954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12954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371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|</a:t>
            </a:r>
            <a:r>
              <a:rPr lang="en-US" sz="3600" b="1" dirty="0" smtClean="0">
                <a:sym typeface="Symbol"/>
              </a:rPr>
              <a:t></a:t>
            </a:r>
            <a:r>
              <a:rPr lang="en-US" sz="3600" b="1" baseline="-25000" dirty="0" smtClean="0">
                <a:sym typeface="Symbol"/>
              </a:rPr>
              <a:t>A</a:t>
            </a:r>
            <a:r>
              <a:rPr lang="en-US" sz="3600" b="1" dirty="0" smtClean="0">
                <a:sym typeface="Symbol"/>
              </a:rPr>
              <a:t> - </a:t>
            </a:r>
            <a:r>
              <a:rPr lang="en-US" sz="3600" b="1" baseline="-25000" dirty="0" smtClean="0">
                <a:sym typeface="Symbol"/>
              </a:rPr>
              <a:t>B</a:t>
            </a:r>
            <a:r>
              <a:rPr lang="en-US" sz="3600" b="1" dirty="0" smtClean="0">
                <a:sym typeface="Symbol"/>
              </a:rPr>
              <a:t>|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0-0.4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590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Bond character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76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sugar (covalent 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0.4-0.9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886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 acetone (mostly</a:t>
            </a:r>
          </a:p>
          <a:p>
            <a:r>
              <a:rPr lang="en-US" sz="2800" b="1" dirty="0" smtClean="0"/>
              <a:t> covalent-but some polarity)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953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0.9-1.9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876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Water (quite polar</a:t>
            </a:r>
          </a:p>
          <a:p>
            <a:r>
              <a:rPr lang="en-US" sz="2800" b="1" dirty="0" smtClean="0"/>
              <a:t> but still sort of covalent)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5715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&gt; </a:t>
            </a:r>
            <a:r>
              <a:rPr lang="en-US" sz="2800" b="1" dirty="0" smtClean="0"/>
              <a:t>   2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5867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</a:t>
            </a:r>
            <a:r>
              <a:rPr lang="en-US" sz="2800" b="1" dirty="0" smtClean="0">
                <a:solidFill>
                  <a:srgbClr val="FF0000"/>
                </a:solidFill>
              </a:rPr>
              <a:t>Table salt… </a:t>
            </a:r>
            <a:r>
              <a:rPr lang="en-US" sz="2800" b="1" dirty="0" smtClean="0"/>
              <a:t>all ionic…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057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Liquid phase </a:t>
            </a:r>
            <a:r>
              <a:rPr lang="en-US" sz="3200" b="1" u="sng" dirty="0" smtClean="0">
                <a:solidFill>
                  <a:srgbClr val="0070C0"/>
                </a:solidFill>
              </a:rPr>
              <a:t>Conductivity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20000" y="3352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42672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2400" y="59436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96200" y="51054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43000" y="3048000"/>
            <a:ext cx="1676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411480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3152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general, ionic compounds are formed from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column 1 and 2= + </a:t>
            </a:r>
            <a:r>
              <a:rPr lang="en-US" sz="2800" b="1" dirty="0" err="1" smtClean="0">
                <a:solidFill>
                  <a:srgbClr val="FF0000"/>
                </a:solidFill>
              </a:rPr>
              <a:t>cations</a:t>
            </a:r>
            <a:r>
              <a:rPr lang="en-US" sz="2800" b="1" dirty="0" smtClean="0">
                <a:solidFill>
                  <a:srgbClr val="FF0000"/>
                </a:solidFill>
              </a:rPr>
              <a:t>)  </a:t>
            </a:r>
            <a:r>
              <a:rPr lang="en-US" sz="2800" dirty="0" smtClean="0"/>
              <a:t>+(</a:t>
            </a:r>
            <a:r>
              <a:rPr lang="en-US" sz="2800" b="1" dirty="0" smtClean="0">
                <a:solidFill>
                  <a:srgbClr val="7030A0"/>
                </a:solidFill>
              </a:rPr>
              <a:t>column 6 and 7= - anions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37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1    2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21757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6   </a:t>
            </a:r>
            <a:r>
              <a:rPr lang="en-US" sz="36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876800"/>
            <a:ext cx="9144000" cy="18774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fact that the melts of ionic compounds all conduct electricity           means the individual atoms are  charged </a:t>
            </a:r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/>
              <a:t>  and </a:t>
            </a:r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9" name="Oval 8"/>
          <p:cNvSpPr/>
          <p:nvPr/>
        </p:nvSpPr>
        <p:spPr>
          <a:xfrm>
            <a:off x="3886200" y="5444836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411480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kentchemistry.com/links/bonding/electronegativ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7162800" cy="3133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general, </a:t>
            </a:r>
            <a:r>
              <a:rPr lang="en-US" sz="2800" b="1" dirty="0"/>
              <a:t> </a:t>
            </a:r>
            <a:r>
              <a:rPr lang="en-US" sz="2800" b="1" dirty="0" smtClean="0"/>
              <a:t>polar bonds forms such that the higher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b="1" dirty="0" smtClean="0">
                <a:sym typeface="Symbol"/>
              </a:rPr>
              <a:t> element has a more of the electrons than the lower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b="1" dirty="0" smtClean="0">
                <a:sym typeface="Symbol"/>
              </a:rPr>
              <a:t> element. Larger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 =&gt; </a:t>
            </a:r>
            <a:r>
              <a:rPr lang="en-US" sz="2800" b="1" dirty="0" smtClean="0">
                <a:sym typeface="Symbol"/>
              </a:rPr>
              <a:t>the  bigger the `bond dipole’ (pg. 151-152)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28674" name="Picture 2" descr="https://encrypted-tbn3.gstatic.com/images?q=tbn:ANd9GcR1EMbFq0h_j0XGFRtpYusmgUihGLbKtAvqUdHX81ougW-AOhKRW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267200"/>
            <a:ext cx="2743200" cy="2110155"/>
          </a:xfrm>
          <a:prstGeom prst="rect">
            <a:avLst/>
          </a:prstGeom>
          <a:noFill/>
        </p:spPr>
      </p:pic>
      <p:pic>
        <p:nvPicPr>
          <p:cNvPr id="28678" name="Picture 6" descr="http://nobel.scas.bcit.ca/wiki/images/5/53/Hf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267200"/>
            <a:ext cx="3009900" cy="2036109"/>
          </a:xfrm>
          <a:prstGeom prst="rect">
            <a:avLst/>
          </a:prstGeom>
          <a:noFill/>
        </p:spPr>
      </p:pic>
      <p:pic>
        <p:nvPicPr>
          <p:cNvPr id="28680" name="Picture 8" descr="http://www.angelo.edu/faculty/kboudrea/general/shapes/polar_Cl2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572000"/>
            <a:ext cx="2647950" cy="16573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57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=0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343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=0.9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648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=1.9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9428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 in binary ionic and near-ionic formulas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5462" y="614203"/>
            <a:ext cx="132311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Li</a:t>
            </a:r>
            <a:r>
              <a:rPr lang="en-US" sz="4000" b="1" dirty="0" err="1" smtClean="0"/>
              <a:t>Cl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Li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O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Li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299" y="2658743"/>
            <a:ext cx="1302328" cy="1938992"/>
          </a:xfrm>
          <a:prstGeom prst="rect">
            <a:avLst/>
          </a:prstGeom>
          <a:solidFill>
            <a:srgbClr val="92D05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Na</a:t>
            </a:r>
            <a:r>
              <a:rPr lang="en-US" sz="4000" b="1" dirty="0" err="1" smtClean="0"/>
              <a:t>Cl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Na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O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Na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299" y="4632371"/>
            <a:ext cx="1101437" cy="193899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K</a:t>
            </a:r>
            <a:r>
              <a:rPr lang="en-US" sz="4000" b="1" dirty="0" err="1" smtClean="0"/>
              <a:t>Cl</a:t>
            </a:r>
            <a:endParaRPr lang="en-US" sz="4000" b="1" dirty="0" smtClean="0"/>
          </a:p>
          <a:p>
            <a:r>
              <a:rPr lang="en-US" sz="4000" b="1" dirty="0">
                <a:solidFill>
                  <a:srgbClr val="FF0000"/>
                </a:solidFill>
              </a:rPr>
              <a:t>K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/>
              <a:t>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" y="990600"/>
            <a:ext cx="76200" cy="487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89078"/>
            <a:ext cx="6795653" cy="44783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33253" y="80179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Trends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</a:rPr>
              <a:t>own</a:t>
            </a:r>
            <a:r>
              <a:rPr lang="en-US" sz="3600" b="1" dirty="0" smtClean="0"/>
              <a:t> a column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1558913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</a:t>
            </a:r>
            <a:r>
              <a:rPr lang="en-US" sz="3600" b="1" baseline="-25000" dirty="0"/>
              <a:t>a</a:t>
            </a:r>
            <a:r>
              <a:rPr lang="en-US" sz="3600" b="1" dirty="0"/>
              <a:t>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b</a:t>
            </a:r>
            <a:r>
              <a:rPr lang="en-US" sz="3600" b="1" dirty="0"/>
              <a:t>  …all </a:t>
            </a: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/>
              <a:t>’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/>
              <a:t> </a:t>
            </a:r>
            <a:r>
              <a:rPr lang="en-US" sz="3600" b="1" dirty="0" smtClean="0"/>
              <a:t>combine the </a:t>
            </a:r>
            <a:r>
              <a:rPr lang="en-US" sz="3600" b="1" dirty="0"/>
              <a:t>same for a given X</a:t>
            </a:r>
          </a:p>
        </p:txBody>
      </p:sp>
    </p:spTree>
    <p:extLst>
      <p:ext uri="{BB962C8B-B14F-4D97-AF65-F5344CB8AC3E}">
        <p14:creationId xmlns:p14="http://schemas.microsoft.com/office/powerpoint/2010/main" val="19211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9428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 in ionic and not ionic compound formulas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56" y="2964225"/>
            <a:ext cx="8759535" cy="40837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16627" y="4800600"/>
            <a:ext cx="60960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Trends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across</a:t>
            </a:r>
            <a:r>
              <a:rPr lang="en-US" sz="3600" b="1" dirty="0" smtClean="0"/>
              <a:t> columns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1231683"/>
            <a:ext cx="1508415" cy="1938992"/>
          </a:xfrm>
          <a:prstGeom prst="rect">
            <a:avLst/>
          </a:prstGeom>
          <a:solidFill>
            <a:srgbClr val="B091D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Mg</a:t>
            </a:r>
            <a:r>
              <a:rPr lang="en-US" sz="4000" b="1" dirty="0" smtClean="0"/>
              <a:t>Cl</a:t>
            </a:r>
            <a:r>
              <a:rPr lang="en-US" sz="4000" b="1" baseline="-25000" dirty="0" smtClean="0"/>
              <a:t>2</a:t>
            </a:r>
          </a:p>
          <a:p>
            <a:r>
              <a:rPr lang="en-US" sz="4000" b="1" dirty="0" err="1" smtClean="0">
                <a:solidFill>
                  <a:srgbClr val="0070C0"/>
                </a:solidFill>
              </a:rPr>
              <a:t>Mg</a:t>
            </a:r>
            <a:r>
              <a:rPr lang="en-US" sz="4000" b="1" dirty="0" err="1" smtClean="0"/>
              <a:t>O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0070C0"/>
                </a:solidFill>
              </a:rPr>
              <a:t>Mg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4000" b="1" dirty="0" smtClean="0"/>
              <a:t>P</a:t>
            </a:r>
            <a:r>
              <a:rPr lang="en-US" sz="4000" b="1" baseline="-25000" dirty="0" smtClean="0"/>
              <a:t>2</a:t>
            </a:r>
            <a:endParaRPr lang="en-US" sz="4000" b="1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5791200"/>
            <a:ext cx="7010400" cy="0"/>
          </a:xfrm>
          <a:prstGeom prst="straightConnector1">
            <a:avLst/>
          </a:prstGeom>
          <a:ln w="193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974" y="616454"/>
            <a:ext cx="1302328" cy="2554545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/>
              <a:t>Cl</a:t>
            </a:r>
            <a:endParaRPr lang="en-US" sz="4000" b="1" dirty="0" smtClean="0"/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Na</a:t>
            </a:r>
            <a:r>
              <a:rPr lang="en-US" sz="4000" b="1" dirty="0" err="1" smtClean="0"/>
              <a:t>Cl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Na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O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Na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1232007"/>
            <a:ext cx="1508415" cy="1938992"/>
          </a:xfrm>
          <a:prstGeom prst="rect">
            <a:avLst/>
          </a:prstGeom>
          <a:solidFill>
            <a:srgbClr val="51F52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Al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3</a:t>
            </a:r>
          </a:p>
          <a:p>
            <a:r>
              <a:rPr lang="en-US" sz="4000" b="1" dirty="0" err="1" smtClean="0">
                <a:solidFill>
                  <a:srgbClr val="C00000"/>
                </a:solidFill>
              </a:rPr>
              <a:t>Al</a:t>
            </a:r>
            <a:r>
              <a:rPr lang="en-US" sz="4000" b="1" dirty="0" err="1" smtClean="0"/>
              <a:t>P</a:t>
            </a:r>
            <a:endParaRPr lang="en-US" sz="4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060864" y="3352800"/>
            <a:ext cx="39589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Is there a simple pattern here ??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24106" y="616454"/>
            <a:ext cx="1149927" cy="707886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4</a:t>
            </a:r>
            <a:endParaRPr lang="en-US" sz="4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994815" y="64054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N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3</a:t>
            </a:r>
            <a:endParaRPr lang="en-US" sz="4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8061615" y="643773"/>
            <a:ext cx="119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4000" b="1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4000" b="1" dirty="0" smtClean="0"/>
              <a:t>O</a:t>
            </a:r>
            <a:endParaRPr lang="en-US" sz="4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0784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  <p:bldP spid="19" grpId="0" animBg="1"/>
      <p:bldP spid="7" grpId="0" animBg="1"/>
      <p:bldP spid="20" grpId="0" animBg="1"/>
      <p:bldP spid="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09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The rule of 8 ( early version of the `octet rule’ for building compound formulas)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1418365"/>
            <a:ext cx="9144000" cy="18158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The sum </a:t>
            </a:r>
            <a:r>
              <a:rPr lang="en-US" sz="3600" b="1" dirty="0">
                <a:solidFill>
                  <a:srgbClr val="FF0000"/>
                </a:solidFill>
              </a:rPr>
              <a:t>of column numbers </a:t>
            </a:r>
            <a:r>
              <a:rPr lang="en-US" sz="3600" b="1" dirty="0" smtClean="0">
                <a:solidFill>
                  <a:srgbClr val="FF0000"/>
                </a:solidFill>
              </a:rPr>
              <a:t>of </a:t>
            </a:r>
            <a:r>
              <a:rPr lang="en-US" sz="3600" b="1" dirty="0">
                <a:solidFill>
                  <a:srgbClr val="FF0000"/>
                </a:solidFill>
              </a:rPr>
              <a:t>elements combined </a:t>
            </a:r>
            <a:r>
              <a:rPr lang="en-US" sz="3600" b="1" dirty="0" smtClean="0">
                <a:solidFill>
                  <a:srgbClr val="FF0000"/>
                </a:solidFill>
              </a:rPr>
              <a:t>in </a:t>
            </a:r>
            <a:r>
              <a:rPr lang="en-US" sz="3600" b="1" dirty="0">
                <a:solidFill>
                  <a:srgbClr val="FF0000"/>
                </a:solidFill>
              </a:rPr>
              <a:t>many </a:t>
            </a:r>
            <a:r>
              <a:rPr lang="en-US" sz="3600" b="1" dirty="0" smtClean="0">
                <a:solidFill>
                  <a:srgbClr val="FF0000"/>
                </a:solidFill>
              </a:rPr>
              <a:t>simple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binary </a:t>
            </a:r>
            <a:r>
              <a:rPr lang="en-US" sz="3600" b="1" dirty="0" smtClean="0">
                <a:solidFill>
                  <a:srgbClr val="FF0000"/>
                </a:solidFill>
              </a:rPr>
              <a:t>compounds </a:t>
            </a:r>
            <a:r>
              <a:rPr lang="en-US" sz="3600" b="1" dirty="0">
                <a:solidFill>
                  <a:srgbClr val="FF0000"/>
                </a:solidFill>
              </a:rPr>
              <a:t>add to </a:t>
            </a:r>
            <a:r>
              <a:rPr lang="en-US" sz="4000" b="1" u="sng" dirty="0" smtClean="0">
                <a:solidFill>
                  <a:srgbClr val="0070C0"/>
                </a:solidFill>
              </a:rPr>
              <a:t>8.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371600" y="52578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baseline="30000" dirty="0">
                <a:solidFill>
                  <a:srgbClr val="FF0000"/>
                </a:solidFill>
              </a:rPr>
              <a:t>1</a:t>
            </a:r>
            <a:r>
              <a:rPr lang="en-US" sz="2800" i="1" dirty="0"/>
              <a:t>simple ionic compounds ~</a:t>
            </a:r>
            <a:r>
              <a:rPr lang="en-US" sz="2800" i="1" dirty="0" smtClean="0"/>
              <a:t>formed of </a:t>
            </a:r>
            <a:r>
              <a:rPr lang="en-US" sz="2800" i="1" dirty="0"/>
              <a:t>column 1- 2 elements (</a:t>
            </a:r>
            <a:r>
              <a:rPr lang="en-US" sz="2800" i="1" dirty="0" err="1"/>
              <a:t>cations</a:t>
            </a:r>
            <a:r>
              <a:rPr lang="en-US" sz="2800" i="1" dirty="0"/>
              <a:t>) </a:t>
            </a:r>
            <a:r>
              <a:rPr lang="en-US" sz="2800" i="1" dirty="0" smtClean="0"/>
              <a:t>with </a:t>
            </a:r>
            <a:r>
              <a:rPr lang="en-US" sz="2800" i="1" dirty="0"/>
              <a:t>columns  5-7 (anions)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438400" y="32004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Col  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/>
              <a:t> </a:t>
            </a:r>
            <a:r>
              <a:rPr lang="en-US" sz="3600" b="1" dirty="0" smtClean="0"/>
              <a:t> </a:t>
            </a:r>
            <a:r>
              <a:rPr lang="en-US" sz="3600" b="1" dirty="0"/>
              <a:t>6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971800" y="3708974"/>
            <a:ext cx="13716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Ca</a:t>
            </a:r>
            <a:r>
              <a:rPr lang="en-US" sz="4800" b="1" dirty="0" err="1"/>
              <a:t>O</a:t>
            </a:r>
            <a:endParaRPr lang="en-US" sz="4800" b="1" dirty="0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230091" y="3708975"/>
            <a:ext cx="27432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en-US" sz="4800" b="1" dirty="0"/>
              <a:t>+ 6=</a:t>
            </a:r>
            <a:r>
              <a:rPr lang="en-US" sz="4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77053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19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/>
      <p:bldP spid="92166" grpId="0"/>
      <p:bldP spid="92167" grpId="0" animBg="1"/>
      <p:bldP spid="9217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994</Words>
  <Application>Microsoft Office PowerPoint</Application>
  <PresentationFormat>On-screen Show (4:3)</PresentationFormat>
  <Paragraphs>240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rule of 8 ( early version of the `octet rule’ for building compound formulas)</vt:lpstr>
      <vt:lpstr>PowerPoint Presentation</vt:lpstr>
      <vt:lpstr>PowerPoint Presentation</vt:lpstr>
      <vt:lpstr>PowerPoint Presentation</vt:lpstr>
      <vt:lpstr>PowerPoint Presentation</vt:lpstr>
      <vt:lpstr>Thinking about the curious case of column 8</vt:lpstr>
      <vt:lpstr>What’s so curious ??</vt:lpstr>
      <vt:lpstr>PowerPoint Presentation</vt:lpstr>
      <vt:lpstr>Lewis dot pix for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78</cp:revision>
  <dcterms:created xsi:type="dcterms:W3CDTF">2013-10-17T01:22:54Z</dcterms:created>
  <dcterms:modified xsi:type="dcterms:W3CDTF">2013-10-21T14:17:49Z</dcterms:modified>
</cp:coreProperties>
</file>