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57" r:id="rId4"/>
    <p:sldId id="260" r:id="rId5"/>
    <p:sldId id="261" r:id="rId6"/>
    <p:sldId id="262" r:id="rId7"/>
    <p:sldId id="256" r:id="rId8"/>
    <p:sldId id="264" r:id="rId9"/>
    <p:sldId id="263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0C184-104F-4469-A750-5637E1229E2C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93A11-FE1C-46B9-A5A8-4EE9B9A4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3884-00C3-4487-BFAA-3EE15CFD5BC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7A3A-3989-418C-BB99-3B3F1E444D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PzEVPDyJV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zbsQML0-xqanEM&amp;tbnid=dJLhHvMFbaQKLM:&amp;ved=0CAUQjRw&amp;url=http://www.kentchemistry.com/links/bonding/Electronegativity.htm&amp;ei=ZWFfUrGLKoXB2QXoloGQCQ&amp;bvm=bv.54176721,d.aWM&amp;psig=AFQjCNGCiOjBOayRbgVkRXc_GNSdcfzqnQ&amp;ust=1382068905814675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2t_biJxhM7ivjM&amp;tbnid=yHx4JE2CtWlJsM:&amp;ved=0CAUQjRw&amp;url=http://www.angelo.edu/faculty/kboudrea/general/shapes/00_lewis.htm&amp;ei=amVfUpabM-e32wXouYCoCg&amp;bvm=bv.54176721,d.aWM&amp;psig=AFQjCNFPnvmuHFa7gafprPuqAh9iWInJCg&amp;ust=1382069884060331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gif"/><Relationship Id="rId2" Type="http://schemas.openxmlformats.org/officeDocument/2006/relationships/hyperlink" Target="http://www.google.com/url?sa=i&amp;rct=j&amp;q=&amp;esrc=s&amp;frm=1&amp;source=images&amp;cd=&amp;cad=rja&amp;docid=zbsQML0-xqanEM&amp;tbnid=dJLhHvMFbaQKLM:&amp;ved=0CAUQjRw&amp;url=http://www.kentchemistry.com/links/bonding/Electronegativity.htm&amp;ei=ZWFfUrGLKoXB2QXoloGQCQ&amp;bvm=bv.54176721,d.aWM&amp;psig=AFQjCNGCiOjBOayRbgVkRXc_GNSdcfzqnQ&amp;ust=138206890581467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SPb-_H2gfvW0XM&amp;tbnid=Gco3QJ_zchTCbM:&amp;ved=0CAUQjRw&amp;url=http://nobel.scas.bcit.ca/wiki/index.php/Hydrogen_fluoride_molecule&amp;ei=uWRfUs7jHoHL2QXP14CwCA&amp;bvm=bv.54176721,d.aWc&amp;psig=AFQjCNHdRQMuE4tJduPxZEo9vSP2iM8zyg&amp;ust=1382069788647637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frm=1&amp;source=images&amp;cd=&amp;cad=rja&amp;docid=2t_biJxhM7ivjM&amp;tbnid=dCqrGawEuZ_LqM:&amp;ved=0CAUQjRw&amp;url=http://www.angelo.edu/faculty/kboudrea/general/shapes/00_lewis.htm&amp;ei=fmRfUtbTL8ax2QWMzoHwBA&amp;bvm=bv.54176721,d.b2I&amp;psig=AFQjCNElbZrBZ8r4f_ceP3WTW5czUI7O5A&amp;ust=1382069740592538" TargetMode="Externa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wkUDP91BZDB5CM&amp;tbnid=ZcPGDOF0NR92pM:&amp;ved=0CAUQjRw&amp;url=http://biocareers.com/bio-careers-blog/we-ve-said-hello-now-what&amp;ei=IUJfUuTAMqWT2gWbwoCoDw&amp;bvm=bv.54176721,d.b2I&amp;psig=AFQjCNFlHP5NrgIFXqM_697MZHzfy_-wIQ&amp;ust=138206092220494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uq9A1n5VC1iOdM&amp;tbnid=-g0kdMnq6Xf_5M:&amp;ved=0CAUQjRw&amp;url=http://prisonphotography.org/2008/10/27/california-propositions-6-and-9/&amp;ei=SE5fUs2KNsaF2gX74YCwAg&amp;bvm=bv.54176721,d.b2I&amp;psig=AFQjCNHih2yWdAbvJOwFFHpHiBMiy_cuUA&amp;ust=138206401293030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5943600" cy="381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Who we have become over the last 3 weeks:</a:t>
            </a:r>
            <a:endParaRPr lang="en-US" sz="36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4724400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n-US" sz="2600" b="1" dirty="0" smtClean="0">
                <a:solidFill>
                  <a:srgbClr val="0070C0"/>
                </a:solidFill>
              </a:rPr>
              <a:t>Basic mole and `body part’ calculations (pp.112-124)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600" b="1" dirty="0" smtClean="0">
                <a:solidFill>
                  <a:srgbClr val="0070C0"/>
                </a:solidFill>
              </a:rPr>
              <a:t>% composition problems/combustion analysis (pp.384-392)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altLang="en-US" sz="2600" b="1" dirty="0" smtClean="0">
                <a:solidFill>
                  <a:srgbClr val="0070C0"/>
                </a:solidFill>
              </a:rPr>
              <a:t>Reaction </a:t>
            </a:r>
            <a:r>
              <a:rPr lang="en-US" altLang="en-US" sz="2600" b="1" dirty="0">
                <a:solidFill>
                  <a:srgbClr val="0070C0"/>
                </a:solidFill>
              </a:rPr>
              <a:t>balancing (pp. 392-395)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altLang="en-US" sz="2600" b="1" dirty="0">
                <a:solidFill>
                  <a:srgbClr val="0070C0"/>
                </a:solidFill>
              </a:rPr>
              <a:t>Reaction </a:t>
            </a:r>
            <a:r>
              <a:rPr lang="en-US" altLang="en-US" sz="2600" b="1" dirty="0" err="1">
                <a:solidFill>
                  <a:srgbClr val="0070C0"/>
                </a:solidFill>
              </a:rPr>
              <a:t>stoichiometry</a:t>
            </a:r>
            <a:r>
              <a:rPr lang="en-US" altLang="en-US" sz="2600" b="1" dirty="0">
                <a:solidFill>
                  <a:srgbClr val="0070C0"/>
                </a:solidFill>
              </a:rPr>
              <a:t> predictions (pp. </a:t>
            </a:r>
            <a:r>
              <a:rPr lang="en-US" altLang="en-US" sz="2600" b="1" dirty="0" smtClean="0">
                <a:solidFill>
                  <a:srgbClr val="0070C0"/>
                </a:solidFill>
              </a:rPr>
              <a:t>396-400)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70C0"/>
                </a:solidFill>
              </a:rPr>
              <a:t>     Limiting yield and % yield calculations  (pp. 400-406)</a:t>
            </a:r>
            <a:r>
              <a:rPr lang="en-US" sz="2400" b="1" dirty="0" smtClean="0">
                <a:solidFill>
                  <a:srgbClr val="FF0000"/>
                </a:solidFill>
              </a:rPr>
              <a:t> chapter ends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endParaRPr lang="en-US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122106"/>
            <a:ext cx="922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www.youtube.com/watch?v=ePzEVPDyJV8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0668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Molten salt example</a:t>
            </a:r>
          </a:p>
          <a:p>
            <a:r>
              <a:rPr lang="en-US" sz="4000" dirty="0" smtClean="0"/>
              <a:t>(open hyperlink to see)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573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8411" y="-6927"/>
            <a:ext cx="868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How do we `rank’ element combos in terms </a:t>
            </a:r>
            <a:endParaRPr lang="en-US" sz="3400" b="1" dirty="0" smtClean="0"/>
          </a:p>
          <a:p>
            <a:r>
              <a:rPr lang="en-US" sz="3400" b="1" dirty="0" smtClean="0"/>
              <a:t>of </a:t>
            </a:r>
            <a:r>
              <a:rPr lang="en-US" sz="3400" b="1" dirty="0" smtClean="0"/>
              <a:t>their tendency to be like </a:t>
            </a:r>
            <a:r>
              <a:rPr lang="en-US" sz="3400" b="1" dirty="0" err="1" smtClean="0"/>
              <a:t>LiCl</a:t>
            </a:r>
            <a:r>
              <a:rPr lang="en-US" sz="3400" b="1" dirty="0" smtClean="0"/>
              <a:t> or sugar ?</a:t>
            </a: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Linus</a:t>
            </a:r>
            <a:r>
              <a:rPr lang="en-US" sz="3600" dirty="0" smtClean="0"/>
              <a:t> Pauling’s </a:t>
            </a:r>
            <a:r>
              <a:rPr lang="en-US" sz="3600" dirty="0" err="1" smtClean="0"/>
              <a:t>Electronegativity</a:t>
            </a:r>
            <a:r>
              <a:rPr lang="en-US" sz="3600" dirty="0" smtClean="0"/>
              <a:t> (</a:t>
            </a:r>
            <a:r>
              <a:rPr lang="en-US" sz="3600" dirty="0" smtClean="0">
                <a:sym typeface="Symbol"/>
              </a:rPr>
              <a:t>=chi)</a:t>
            </a:r>
            <a:r>
              <a:rPr lang="en-US" sz="3600" dirty="0" smtClean="0"/>
              <a:t> Scale </a:t>
            </a:r>
          </a:p>
          <a:p>
            <a:r>
              <a:rPr lang="en-US" sz="3600" dirty="0" smtClean="0"/>
              <a:t>				(p. 151 fig. 4.3) </a:t>
            </a:r>
            <a:endParaRPr lang="en-US" sz="36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25" y="2237509"/>
            <a:ext cx="904393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3200400" y="5638800"/>
            <a:ext cx="5486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Increasing </a:t>
            </a:r>
            <a:r>
              <a:rPr lang="en-US" sz="4000" dirty="0" err="1" smtClean="0"/>
              <a:t>electronegativity</a:t>
            </a:r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/>
              <a:t>	= electron ‘</a:t>
            </a:r>
            <a:r>
              <a:rPr lang="en-US" sz="4000" b="1" dirty="0" err="1" smtClean="0"/>
              <a:t>suckativity</a:t>
            </a:r>
            <a:r>
              <a:rPr lang="en-US" sz="4000" b="1" dirty="0" smtClean="0"/>
              <a:t>’</a:t>
            </a:r>
            <a:endParaRPr lang="en-US" sz="4000" b="1" dirty="0"/>
          </a:p>
        </p:txBody>
      </p:sp>
      <p:pic>
        <p:nvPicPr>
          <p:cNvPr id="11" name="Picture 7" descr="madsc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170" y="0"/>
            <a:ext cx="12851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Using the Pauling’s </a:t>
            </a:r>
            <a:r>
              <a:rPr lang="en-US" sz="4000" dirty="0" err="1" smtClean="0"/>
              <a:t>Electronegativity</a:t>
            </a:r>
            <a:r>
              <a:rPr lang="en-US" sz="4000" dirty="0" smtClean="0"/>
              <a:t> </a:t>
            </a:r>
            <a:r>
              <a:rPr lang="en-US" sz="4000" dirty="0" smtClean="0">
                <a:sym typeface="Symbol"/>
              </a:rPr>
              <a:t></a:t>
            </a:r>
            <a:r>
              <a:rPr lang="en-US" sz="4000" dirty="0" smtClean="0"/>
              <a:t> Scale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2514600" y="1219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43400" y="1295400"/>
            <a:ext cx="6858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1295400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371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362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|</a:t>
            </a:r>
            <a:r>
              <a:rPr lang="en-US" sz="3600" b="1" dirty="0" smtClean="0">
                <a:sym typeface="Symbol"/>
              </a:rPr>
              <a:t></a:t>
            </a:r>
            <a:r>
              <a:rPr lang="en-US" sz="3600" b="1" baseline="-25000" dirty="0" smtClean="0">
                <a:sym typeface="Symbol"/>
              </a:rPr>
              <a:t>A</a:t>
            </a:r>
            <a:r>
              <a:rPr lang="en-US" sz="3600" b="1" dirty="0" smtClean="0">
                <a:sym typeface="Symbol"/>
              </a:rPr>
              <a:t> - </a:t>
            </a:r>
            <a:r>
              <a:rPr lang="en-US" sz="3600" b="1" baseline="-25000" dirty="0" smtClean="0">
                <a:sym typeface="Symbol"/>
              </a:rPr>
              <a:t>B</a:t>
            </a:r>
            <a:r>
              <a:rPr lang="en-US" sz="3600" b="1" dirty="0" smtClean="0">
                <a:sym typeface="Symbol"/>
              </a:rPr>
              <a:t>|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200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0-0.4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2590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Bond character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276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 sugar (covalent )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3886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0.4-0.9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38862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  acetone (mostly</a:t>
            </a:r>
          </a:p>
          <a:p>
            <a:r>
              <a:rPr lang="en-US" sz="2800" b="1" dirty="0" smtClean="0"/>
              <a:t> covalent-but some polarity)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4953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0.9-1.9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48768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 Water, </a:t>
            </a:r>
            <a:r>
              <a:rPr lang="en-US" sz="2800" b="1" dirty="0" err="1" smtClean="0"/>
              <a:t>HCl</a:t>
            </a:r>
            <a:r>
              <a:rPr lang="en-US" sz="2800" b="1" dirty="0" smtClean="0"/>
              <a:t> (quite polar</a:t>
            </a:r>
          </a:p>
          <a:p>
            <a:r>
              <a:rPr lang="en-US" sz="2800" b="1" dirty="0" smtClean="0"/>
              <a:t> but still sort of covalent)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5715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&gt; </a:t>
            </a:r>
            <a:r>
              <a:rPr lang="en-US" sz="2800" b="1" dirty="0" smtClean="0"/>
              <a:t>   2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5867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 Table salt all ionic…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20574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Liquid phase </a:t>
            </a:r>
            <a:r>
              <a:rPr lang="en-US" sz="3200" b="1" u="sng" dirty="0" smtClean="0">
                <a:solidFill>
                  <a:srgbClr val="0070C0"/>
                </a:solidFill>
              </a:rPr>
              <a:t>Conductivity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20000" y="33528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96200" y="42672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72400" y="59436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96200" y="51054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43000" y="3048000"/>
            <a:ext cx="16764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1" grpId="0" animBg="1"/>
      <p:bldP spid="2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QSERUUExQUFRUVGBgaGRgYFxYdHhoZHhkZHRcZIR4cHiYeGCIjHxwdIS8gIycqLC0sHB4xNTAqNSYrLCkBCQoKDgwOGg8PGiwkHCQyLCksLCwqLSksLCwsLywsLCwsLCwvLCwsLCwsLCwsLCwsLCwpLCwsLCwsKSkpLCwsLP/AABEIAJQBVAMBIgACEQEDEQH/xAAcAAACAgMBAQAAAAAAAAAAAAAABAUGAQMHAgj/xABOEAACAQMCBAIFBwUNBwMFAAABAgMABBESIQUTIjFBUQYUMmGBByNCVHGR0SQzU4KTFRY0Q1JydJKhsbPS8ERic5SistMIo8FjZMLh8f/EABkBAQADAQEAAAAAAAAAAAAAAAABAgMEBf/EACcRAAICAgICAgEEAwAAAAAAAAABAhESIQMxE0FRYTIEIpHwFHGB/9oADAMBAAIRAxEAPwDuGaM1QOMcduReXEaTFEjMYUBIj3iRjksjE7sartl8olxI0Sid9UjyIRpt+nl6yT+ZAIOg/eKvgzRccmkzsOqs1zex9MJYr21jnmLx3LPH1LEMSYBjIKKp3OV/WFdHXtVZRcXTKyi4umZoooqCoUUUUAUUUUAUUUUAUUUUAUUUUAUUUUAUUUUAUUUUAUUUUAUUUUAUUUUAUUUUAUUVjNAZrGqsavdVF9NruUXcUaTTRryXYiNyuW5ijJx32JqYq3SLRjk6RetYqoekvpHPHdcqIxhRCj5ZCxJZ5F/lDbCCqBc8augtxIt1cBbeTQUMkmXA0EnVnp1aunAOdu+ac1kXUpkld8QREtI5bADz53PYf/2tY8e9m0OLe+iRk9P7sXIgzD7KNqK4OG1DZcnVjSc9Q8K38R+UGe1EckrRNEZo0kxGVIRyQzA6zuvft4VXrS/V9U8Y65JEgAL5XAJKMQucbMxx33qG+UC65vCw5GktJHkZzgguCM+PbvV3GOLLyhFRbR9Bxn7K91VPkw9IhecNgkzl1Xlye50wD94w3xFWuuY5AooooAooooDmHG8+vXmkAtqixk4GeRF3qtxFUtopTEw5cx0qZZMZkl5bSAn2lbWWAI7H41O+l1rL67dJykkSZYm6pmQlTGIyOlGPdDvkVCrwlwpQWsWk6f8Aa5j7LFl35WdmJI+FdEZqkdUeSKilZBfKtOyJaspIZZWIPkQFwfvrvXo5xgXVpBOpGJY0b7CR1D4HIr59+VFJmgiaSNEVZCMrKX3K7bFFx2O+9XX/ANO/Hy9tNasfzDB0/mSZyPgwJ/WrLkacrRjyyUpWjsFFFFUMwooooAooooAooooAooooAooooAooooAooooAooooAooooAooooAoopDivGorfRzX0ayQuzEkgZOygnYA0A/S9zepH7bogPbUwH95qJ/ftaZxztz4cuXP/bvVZ9LuMwXEtuIzr084nKOMdK79QAJ3q0YtuiYpSaRdv3bg/TQ/tE/GqX6a3iTXUCrIrqIZyQrggHXAATpPln+2qneWq+sMJkIiMacoorga9TczOjHV7OnPh23zTTRhbxcKB8xLsBj+Mh8Ns1tHip2dUeGpXZD8XuGj9YIOYxhFKnqhcxoVPjlGZsHIypx4dpblhLzA2Hq7Hf3Sjc0gLqREmGqRwzxaGwxOhtPOxlBgqNTY3C5AGcYrfBHJzomDL1JNGC4YkhZdcfiMkxjOfdmr2lsvaWxaJmfnZ5JuFeMRyMIhlToKtndSRqONsrlc716sL92kRuWZDLbL7RjTPLlkD7YKn84p22IIPiamfVZMYzDj/ht/npbiMTqElZkxC4Y6UYdBBSQe0dtLE/qiqOarTM3yKtPZoWxIBAswMsW2uFHUSDqBG4OQNxioX0+ikPD2UQctEaM7SK2ADjsBnuavFaby1WWN429l1ZD9jAg/31k+R9GL5ZNUVf8A9OfHwk9xasfziiRBnbUmz/Egg/q+6u9g18ecB4i/D+IRydmgm6vDKg6XHxXP319gQSBlBBBBGQfMHcH7qoZmyiijNAFFYzRQFN9O7HS0FyB2bkyfzJCOWf1ZNI/XaoOr/wAc4bz7eWIHBdGVW/ktg6W+DYPwrmFtxZmRWMFzuNysRK6gSGw2cEZBwfGgPHpNwkXNrLEe5Ulfc67qfvGD7iaqvyRcNubC9FxNBMsLwsMgA51aWXYHPhVvnv20N+T3fsn+IPke+9HF+Fme0sVC6saCd4gcG3dMLzQVJyy7b9s4zVXKikpUX4+mcX6K5/YPUhwnjcdwGKagUbS6spVlbAOCDuNiD9hrm3o2txHNyriWLpjAWNGXSV0R4IUtrBUhyTp6g2dRwMefRP0jMXpDd2rHouEjZfdIkSn+1NQ/VWoUrdERlbo61RWFrNXNAooooAooooAooooAooooAooooAooooAooooAooooAooooAqo+mx+fs/50/8AgmrdVR9Nv4RZ/wA6f/BNacf5opyfiylelPC2uXHKCuUilQkNH0yF4WQPk6lA0sTjDDwxmpDikwaW3ZWDD5/cHI9lPEUvc8DZhdBUSNp0MYZWGNPXgkBcliWYknJw2AcDfRxPhuhVkfKj1hmPLcroWVVj7rjOHCE48zXdK0m6Ofhmozi/gRgtDi4AjnjWUFQBv4ODLu3tNnO22Ag79tMPD3iMHUYl1Sw5ULnS7B4SQ2oAkpg+8ipn9xl/lz/tpPxrTe8DyjaHl1gZTVLIRrU6kJBPbUBXI+RVo9N8qrVm79z5PrEv9WH/ACUpxLhsgTWsryPERIilYhkr3Gyg9Sll/WqSsr1ZY0kGwdQ2CRlc91PvByPhTCEZHbuP76yc5P2ZOcnqzzFIGUMvssAR9hAIoeMMCrDKsCpHmDsw+6q/wW0ZrdW51wD14AkAGBI4VRldtgBRwZZJdQkmuUddOULOrLkH+UvWNjh12NX8TL+GWjFneTpboxlh0joXVDIzthzGg2lGpjgdgN6YjvLguE1wqxDHBt5QMKFJwefg+2P7fKkHYLYIW5nQxcMmgspSV2DnVhW7br9InGMmnZJ9FxEJH1MBoysYVQZjiMHrJGTEw8ffjatFCPwbLjjr/hzL5R7Qx3pLFC0iq50KVGd17FmO+nPfxrsfyfelzy+j0rhsTWccsYbY+wmqJsfzSBv/ACTXJvlYP5Yn/BT/ALpK3fJj6Sclb22YnTc2s2kf/USNmX711D7dNYTVSaRzTVSaOupxm4wPymXsP0fl/Mr1+7Fx9Zl/9v8AyVXr7h7yT2zrlRGkgZwIyRqRQoAcHO6+W2ffSvArK5jaJGGiJEA0jlkE9eoHSdiSVbIB8tq6qjdUdmMbrE6l6DX8k9qWlYuwmnTUQAcJKyr227AUUv8AJt/A2/pFz/jPRXI+zhktstRrk13Br4aigKWaRMAsq6it0GKgsQMkKQBXWa5QEElnCqmIskyPhpEXAS51tgnscLgdu/es5mU/Q1HPIbmXmKIleDCIzwltStLk4U6vZKnuQN99jSpxJDYFGgJhaCRi0qKQqxEEDOd+oHG3avU9iXu1lLwBA8Lk85CQIhcLoA22k5oJ8B1g+BqHs4Y1BjNssmiWSFXVLfEhVsqAWcFm0EZHmO5qiVmaSZM20ObsXDPDGSp5gWdXD9AVVwVGkqwzrB3GB4nHMPTTjZtuOm5iIYxPEwwcg4RcrkeYyvxroItEJKixYsACRy7bIB7EjmeNc0+U/hXKuI5BC0IlT2SqL1KcEgIxHYr8auls0ikn2fVi1msCs1c0CiiigCiiigCiiigCiiigCiiigCiiigCiiigCiiigCiiigCqv8ofCEmtRIwB9XcS4IyCoBWUfFGb4hatFRvpL/A7j/gS/9jUBzQ8Ktv0cJ/q/jXifgls6suiIagRkacjO2RvsR3HvAr3xHgluLaJIreATzKioRBEzA6AWfqAU4AJ6iN8Uv6PWltPcLm2twDbRs0fJiwswmZJQOn3D4FT41XMzzXwCXVysCyOluV0p1GWTLE4C9IiO7EjYeLbVvtZbp+0MAO2Q0kykZLDcGHY5U/DHnmmZdAs4kYLpcQxgGMOuWKhVZdhpPb3eHatXCII7WcQhyzOqdOn2cNM4+kSF3ZRkYUKoyCRXoeGGjnfLKmR3o/ZqYcyJHq5k2rYHB50mcEjO3htWn0X4exVXl0sGCgKygkMHbLHKjTkYGnftnxxWuRiLRtJlDGacKYteQ3OlAY6AW0rnUcbnHj2Mibk823IMpGXDZVlBwmzMMbZPbOw8Kilo9uFNR/0hCwnMdihUxr+dADAnUeZLpQAEbk4HuGaYWTkSIsaKsRMYYrhsOSQEJ5moAYUDCkAEnAFREFyVjMEkUMgieRcPFcvvrYg9MLLkq3gfGt6cWwwZYbcN4EQ3fxwRB/reqZor5EbLfU9uIuVcEK0yPpFuQ3W4I65MjGcg4BBwR51tFt1q3Iuzp0dJ9WIPLLGL+Mz0ayO++xOaxawCaOaUl0bU56JLlFGEGDoJX4kqPjUbwW41lUf1iR25RGLmVdIeJXYnExUj2sAHVgDIyRVf3FXn9FU+VEs10jNG8YMQAD6cnDPnGlmB7jxqp2rkMCDg5q9/KvYrGLfSXJPM9uSV/wCR21scd/DGaoMXcfbWU01LZzzTUtnfR61gbW3YeMvb7qzm68rb75fwpfiV1IksXK6sIzNF09agoDpJ3DAFiN8HGK1cO42WkWLSzArq1vhWKkOVbScZAwFIxnO+2N+u1dHfkro6F8mefUjqxnn3OcZxnnP2zv8AfWK9/Jv/AANv6Rc/4z0VxPs86XbLS1cY4j6NwKJJRbmVvWpwURgGK8yUnRkYLADZT37ZrtFcymkwDgLqN7cBWbVhGDzNqIDLnZSO/jVJGc3orcPDeHnBMbFJJRHEyb5DCPSWyMjeQLgA48cb05+4cYtpY1Kxxw3szh2cLo0p0MDjuHZT8DXl7iNvVZDZx/lHLfIVj89LIhlXII0FQqy5YHOjsMEiRS/iCXsTTQo7XFwAJJFX2lQAke0Bv5b1mzNtkRxkS2xy0wSS6cM7K5GplhYOBkZHU0axruDpXVncGufLW+RYkqy5jkOljlhnl7MfEjsfsq83vElcIoubDQCuvMu7BdJ05B2BYav1QNu9Ur5YnFy9t6uRPoWUtyuvTkpgnRnGSO59/lUrsR7R9Fis1Bfv0tP0y/1ZP8tabn0+tF04cyMzaVSNHZicE7DA8ATWpvZY6wWqqy/KNAp0tHOpPgYwD7ti2Tk7fCkuP+nebc8hLiN2aNVkMQ0rqlRG3JIBwSNx3qLItF3zRmudcX4ldQGL8smKPMsTsRbjlhtlY/MnPVhe49oGt3C7i7ljR3u50L/R025wpPSTmEYJGDjwzjeoyRXNF/zRmuW23H7s21tIbuUy3JVFXTbqus6icnlHACqT4nbHjTkHFbjmLDJezCZgzBUjjYFASNeowAL27HscDxpkhmjo2aM1y699Kr6D1vlyrPyBbsokiUs3NyCoMZQDcbAqd/GvbfKFccwgTQtEI421rbO2XkdVRAFlOcFlyc7FgPOmSJyRfOJeklvbsEllVGYagDnJXOM4AO2dqVPpxZ/p1+5/8tVDhfFnuLoymRXDWyaSIzHjE8wKspdiGDAgj3ePeolbaeHmTQoVLTzIS0cxYRtISj6csHXpUABNgx95EZbK57OiN6d2Qxm4QZOBs25PYdu9H7+bL9Ov3P8A5aq3F2Ypalz1esW+rAIGrDasA7ge40hcQtzpzNFLK+sNasOYUCBVMaalOIiJA2stjIbJz4RkQuQvB9OrLGfWE+5vwrC+nlie1wh+wN9/aqrw69nkhmMwYfNgjUhQ6jGTMmnyRtg3jnucZKk1k81tYqjPGyiNhIu+gi3bSTuMqWwCviM0zHkLt+/qy/Tr9z/5awvp5ZHOLhTgkbK53HcbL391Uv0eEyzNzY+Wzc92C6cAmVNODnVpYAkZGO3jtWqWKRoX0ZZUv5Xlj1AcyNZDqXJIHfDYOx048anIZl6/f1Zfp1/qv/lprh3pNbTuUilV2A1FcEHTkDOCBkZI+zIrnl3eXCSLyIpI45dJ0lYlPMEyc06S2eqHOw8R2FeONx6+LWalnA5Fz7Dup2KnupB7jPvpkTmdZzUb6Sn8juf+DL/htXLbm5KTTEXErxW4YyKJpgdWCVgRzP1OFGpiRtsMZOzV0Vls7ts3KPEJUZTdTuNQjDd9eGBVx3FTkTmiRnlZRZaTIAWRWC6ipTkuTqwDjqCbnzrVwm6d7wsHdomydLLcJy+mPR0viM6jnsMjx8cIX1ggnMCySwhIFl1GW4csMsCETmDITSCcZPUO3ejgc1vPKsStO5MfMEqXFyFfBjD4BfK+2pxk7bHBFZ+jE8NfRSQRITOvLMTZW3lO6MCoyYyMZHcUc6AypMxuHZDqUm2lznrAAZYwQuHIKjYkZO/fbJCQtk+A6RqVMZZcsXjVUZdZCuy4OxOTqJG9Fq8/ORWCwqcsEjMeCMy6gyls6j0NlQ2CCM7GvaXq/ow0RtlwuZjJyWm5Zlk09cUZ6m140SRFhgsRk98ZFe7ewuJFDpJKynOCLi2IOCQe0PmCKnLxyIrjBYEuygqjO2WWMDSq7s3l5GoKWxiSDVHcMsLtzoyUZmQaFEpYHumQCdSjSSfHes3xq+3/ACbrn5OkzFpC6wXSSF9XMlBPMj1bxx/TwqZ3G5AHgfGluHwXSSKDhYCwIKpEuxI1cxVbSpYAAFMg98ZOKk7mNz61y0WRue2FcgLnRFvuCNu4GNyMUjNweblQoiqghMeEY6/ZKnVqyu4AbAxvnw2rNqj1eNuUIv6GrqcLHcM0nKUP1OQpIGmPIAbYk9hnPfsairi8KW8Rj5LSIjO3L5Gx07MABpYkd0TBfBwcYqQluWSeZGlgiBKuvNX2gy4JBMig4ZCCANtvOvXrf/3Vl/VX/wA9VlNXRM+SNtWVD5Ye1tgYHzn/AOFc5i7j7a6H8pq64on58EuhmBEeARqAOT84+RtjtXPY+4+0f31hNpytHNySUpWjvY4wP0Nz2/Qt5VkcYGfzNz+xavXFeIGGEuF1sMBVzjJ8s+GwP3Vm34tHI4RdRLRrIDpbToYEqdXYE47faPCuy90d97qy5/Jk+bEnBGZ7k4IwR88/ceFYr38m4/I2/pFz/jPWK4X2ebLtlqauScVe4SW4gMMckfPkYaoLmQEOeYuTH056ht4V1s1UrtgJ5yewkBPbtyYc99u1Ul0ZzdIpcfE7lTqW3iB6txaXn0sauw8cDP2CtVkbmS5nOIUyiSNzFuIgCMpqGtSfZUZPbpHiTTXohw+SDHORQG18qTWmY1ZyeVgMV6tmDJnPY4IBM1JEGuZFYZDWwUgd8F5AR/bWd10Z3XRB20txIFYerhWTWrsbhVK7b5ZNs6gRqwSCMDFPcIglS9PNMeTbDHLZiMc/x1AHOaQaBpbFVaZjHrESK0CCRyshiEb5k05JXGQV8CSMEF30cKtJBoYuvqEYDEYJAmC5IycHpORnvmpbbQcm0Keq3UdyWjDmORpBLJywJUUnKAAuUnGcANpyqg1NcYY5tMkk+sJnO2TyZsnHh9lKQ8MYWrxNbOVaSUhPmmwpk1IcM+ltjnSx+jg+R8yWzQw2Cy6VKTIpPYDEU4G57bYzvjPbbFVKmzjFist1bEJHIIXczbxkqrQuqAhjk7nPu3NRttd6+Gr1xuyzRBzG8bAH1tCoJjOnOkqfD31K6ws8zq1viRIlGZVBJUuGJwD9FwAcndfDvUTexcq0lAeNuu2aOHnB9IR4coGO51MpO42zRBfBPcS+emNpIitDNDIT1HJw6KVxjYdY3B7159H+NidjpXSgI5YIYFow7JrBOFwWUgAZI2z3FRN7xF3eUyWtuWiQrJm8GUjbqOrCdIOnOf8Ad77V5teIzLDJLb2cAULJhluVIDJrZsDR4MWJUY3z57K0K0bOHw6uHWgKhhmLJ1srJmXAdCu+oE7YI8c7VtjmjivljBlLiNUaR3kYfOlnjj8V1MULZbA2AG5FQyqkYgtpbi5SP1eOZXBttIYBn5f5nVq6WZck5xjuBXvgghlKSc+5ild8YK2xKvrlEYZhb6VZiJCoPbJA8KmiaJuCwE13eo2cFbM5GRghZGB7jsQDjttUC9ojWNvIugS4ViBIkeoK8kz6Q2U1GVdWNJ3Uj7JPh/o8kkUrE5lM0ytM2SzKkzqMhSqHCDSBgAZ7ea3AOGxPHEJI0laSOKY4+bCK22w1EPhgTnYj3mgsc4fphlLrFKsXq8YOQo0u8jysCGYaT85nbYEkDtS2hntRFHFLoa4Zta8lgsQn1DYyESdP0DkeY8C3xPhqi1v4k0IHTGXYhQWiA1MzZ0jsfgai5YZI4C8dxCiymbEonVFkeSNRbt0jTqjZSvT3C58SKfZC+SQDOIrOExS8xJEY4RBlY9Wsga8DYqdI23IHat37qIJ5ZFRyGjjRirxZDcx18ZenAIx232G9SU4/KLfPfRP7/oJ99VROE62uWV4HGqcEiVfmNcqyEkqv0kXfV7JRSDucQh2PcODWkFxzVmK4CqeVGuQE0a2AkPU7EaiT3GcDsC44ikYsYpImE0TQ5BMAZQEKOV1SDVk4HT3xWy+kLcOnbmCVWkYxuH15iNwpjGrxIGx+zvTPGbWKXiKpIyYMLLytZ1M3NEi5UDqX5snBO+nyBqQI20Za/wCYEnVlXXJGRAzBnjESDIfWE0qWwenUMgbGtD8UglsruPXDrkmudMckkSHUX2JDt04Izv5U/wCi2TcylpY5JBFDHJpkZm1o8mtyGA0hiew7EEHetfolb6rOfSsfMNxd6WZVOG5rBScgk474oSzRxq4guJY2FzDGQVUnn25AQPHKT7RZXLLpyvgN9sV7ueIRy8XszHJHIBBc50MrYJ07dJIFe7LhM8U8UR64V1dQReoFmIVshjsD4tnGnBJLAauPQP8AurZCDlRuYbndo8j6J3Clc+Q3oDaHhSe9EiW78sRFByoQxaSOQtHkDLklcb5PfPespe83h12SoDrG4dl5elmMKsCrR7MAGA3JIxgk1i1vrtwXR7Xl63UymBh7GoM5HPzp1KRqJz2OMb0rc3txNaXZSW10RCWMhbeUZwgY6fnds6vEd80BM8dZefaJJy2R2kDI6Rt7MEjhgWBZdwo2xWjgHE0kvHCxxhSW5bxiLdEEWWYqNfWGUqfZKgY7ZPviE9zFyy0lqQ7KmeTJ05VjqOZe2FPavXC7qabqguLJwCAWWCTyBXOJc9iCPcagj0aJ+HvLbWwRAxR7d8nAwqMrNgkdyBj++sPwmZ7lJSNIUqdIbUpCrKmdJX2zrGGGMAkHUe6n7gRCzidLWKSZtGrpGTlutlVmUM2NwuoZ8z2rTwlbGTlKbRCXZUL6Ao5hR3wULl12jYEb4I2yMGu7/KVdFMPsb4nxuKMzwm5FvIX9rQzFQUjOQMYOR41GSX1m0axteJhY2i6YGUctlUOAAuxOkb748jUtFwO3VrrTBD0uNOpVwPyeI7nfAyf76g4rlEdhLbxnlxu8icm3U7LERoZSyyDqbAyDuoO+56FNySl8kUv7RuWO1nuZjGi3CssbnSDlG3Q51ldiEU+O+qvVtaWch0pAjtgnSpiJGMZ2EtWC3so45vm40QGLJCqFz1nvj7qiSmsTywzwiNpo21rIuOWkapIhYDEZOkH7AKiXAntlo8zWkKQcLiS7IEAQG3zhlQ5POxnuR2rfPZp6zCNC4KS5HLGCRo056cfysZrfMmm5QFmYizALE5JPN9okAZJ88b1FQFmhkXF1GHkUjXHKxRRo2xq1NnBJ0nu5xgA1FKKpHq8Er4kxf5RLZF4fKQiA5j3CKD7Y8QM1x2PuPt/+a696a6v3JYOAHHKyAScHWPMk+/ck1yKPuPtFYcv5FOf8kfQbGMsjFl1JnSdfbIwds4O3nWmzs4IjmMqOkL+cz0gswG52wWY/E1ruLW2j0aoYhq2zyo8DCliTt0jCk591e4LC3dQRDENQyAYkBx7wRn7xXRu/R17v0Xj5Nj+Rtj6xc/4z0Vj5NEAsiAAALi5AAGABznwMeFYrifZ50u2Ws1QvSe2MjXCrpJE8D6SQNQQW7smT21KpG+3ntV9Irmfp1Zwhb6dooDIgJV5I42ORBFpGXBzvtj31SXRnPojeI8Cmkt1iCoukyEYlQj5wlgrKRjQuQDpy3YrjFStxxAR3Zysj5gT81G74PMfuFzp92ap5liSQZtrOQfP5hMcCv0tDy1BWMiSRg7MunpYMu+xNXPh/DoobtxFHHEDAhIRFXJ5j7kKMHHxrNmTIa3KBRGGvCYpDJgWhykpl5oYqFzsSwCnGVb7K0TcLjkmtIY0kTTFOmZ4JMMq6HGzFctqycjtqPmKIrOZV1RMYodWHk12xYDns0pWUe1GAze11BmAHZqsN2wN3ZkEEFbkgjGD83GQcjY/aO9Og3XRXeIcGWF9LcvqUlCLcHmOCByl+dyXOQcEYIyc7HDE3ouIpbVm5LAzgFREB3ilO5LsDgj39hUvJILhmIjk12U50oCmZH5Ww8QAVlx3GPHyrTJxLnpaSaCn5XpIJDbqlwpww2cEjYjuN6WxkxLi1hGbpVX5pUCPIQg0kZOmJVCdbOd2J9lceLbE6rLw/nPBDG7GMgJHjSOcgA3Gc7f3VLxyutxP+dZeXEVB1adZMgKqcYUHKZ8gST22hZryU2Ny1wroyyqSXxjTriJ04z0Lhsf8AycmhCGuOcEaWefRLHHPIhEftHMWgxypIMbqSykYJIYKR40tw/gphF2dat0XmQhkOrmEyAOGGgNHuvTk9ZzjIy3fekUDTrIl1ANCSqNUcrdTmMg7YGAUG3jk71GcOltolnUXaMZVlUbTbtIZGDvnI1AvpBUDK5zTZO6JGS1TTZOY1cSC0jOpm6SiF4mVfZyp1bnzI7UtZWsMd9yFiYYbOpmkKuypzVck9DOrSMAp6gN9xjC9nxeWS3tmNmGCLGY2M8o6ggCkYhwT7iT8a22tzJG4KWCKwzgCeXbYKWAMJ6sYUt3xgE4pTFMZubt4uH3ckbBGSS8YEhTkiWXC4Oxz8aOM3bK8PIRGxoUKohJDl4ywII1Kmhi2U7ZBONqRtrm6S2nuOcIlSa4LQi3SRl+ebV1OyatyTuBTFnxGdxk38cZLtGA9pEMspVdmWUqykkAMDgkgd9qAk7/iKI1yvNt1kPLKLPIqqToGliCc4yP8AXhCzODa8gT8NOotrJufaDszTYOnpLk+AGAzgDYVIzQTpDdnK3FwukqwhQHGheyZIJA1EeZqMv+JGFtdtqngKdXMj1ETaulVBCMWK51IDsQMDVhahEImZuN2/Pt/n7bZJs6Zo9IJVBjJbYZzjNI23EtLTMZuF5fCqPWBpCLzCikYGepsk+Opu21TE8C+sW/QoykxxpA+inh+NRfHLpop25SqTyosIyMY9T3AQsQg3KocnfsDRBCVzeRJw+VHntDKza25U6trZpkZm3wcnfbGAAKluI8Sje4V1u7IIpYhWkTJkwVDkiQZwDgDG2pj3xj36UWyiykyqagI86VA35keceI+Pga8+lXDy7wrGCpaSQMy8wKAYn0sxjx2fTjJG+N8E0Q0zXZcTiSWSaW6s2yuFCSoCqKSwQAuRuSST3JPuFR3DmntrRleKHE8kjKxuABm4YmNMcs5PUB+FSXBLeTlXKXGHMbyKjGEIWjEY0vkbNq75HYk/BXjNossUKySOicgAaEY6ZHCRpIzAkADOMYz1E5FSDzDwy6D27GFMwIiMFuVw+hSB7UWV3JJwRnYHOK0tftLxa01Jy2jW7RhqDDIWM5DADIww8KcXh/5bCHmjMqnnlVhZSxEIhkbVrwgOVbTgnPwqr23Of0inWN1HKEjKHVmUFkjV9lZCM7ePhQlFnh4Yrvd24EwjUauUJEKuZxIek6NUWWGrTqO5B91aYQ3qN+zA5fmksZBIHYRKrsCI4wBldOMYypxtSFtxF3lVhNCJLktqA19AgV/bC3WUXBbbfvTXEp5F4dPypbR4oomQrHFKCAFwVyZjpbHmO/egomeOdUtrEQ4V3Yh1ZBhlhkbBUqxYac77YzWj0ftzBctCqdHLj6jKGYLEFjhLKIwFLqD9I50E489PGONRo0Uk9vdpoLaDmEDJQoTtLvs2B9tZ4FxuPr9Xtbt+teYWMZbUEUKCWl1Z0hf7fOo9EejzfXPLsbY5jwZYFIdVOVaUK2NWykAk5rFzf6b2GONYjCWQMVEZIfEy40+3tpA5i7J1A99vM8jwWlvJzJSHMK6SYVCmTxzym9k98ZwPOvPB+L819MklxA5KqgZYstrj5mNXJAUkaiFJ6gM+6gJCRuq8OoLhgdRAIH5NDuQdj8fOoSS+b1KCSNUaUxK5VFh1cxosphWGMMykEKNWFGOxxNWXCmaW4zcTfnEH8Vv8xDucx/D4Com144Hk5ZluFbWF9u3O7TGLf5vI3XPvyOxruh+oioKO+jPF3olrm8RJF5rxoWh7OyqCdRyNzuPvqFjlBhuEeew13CyBmWbbJQJHscYVVztv7I8TUtcejsUlyiz5uAIXKiUIdJ5kYJGFHce/wqs8N4XCdchgtHi9YlgBZUChueFiYlRlUVB1Fu+pceYl/qk3pCMB7ik8TSQOLgZ0NE4t5A7dg6EBVZmAZSD0/SB8KxrT9Nff1JP/AA/62qS4Zwu20W1xFaxwO7fRG4ysgI1eIOMg+IIO2axxwztKrQjJt9EgTxlLEq6DDbDl53bxYdtOatFeVOe16o1jyyh+1Fa9J7ZJbSVBLeMdOoB0lKkr1AH5oeXntXIUHUPtFfQ0fMFtdiQvnVdFdRB6TrKYwTsFIGPA7eFfPEZ3HwrPlhjRpDkc27O+8U4StwsauelW1YHfOhlBBBypGrIPgVHvziy4WUkaR35jskaFiqgnRq6iR4tq394rK8NO3z8/2Zj8v5nxoHDj9Yn+DR/5P9Zrprd0evW7ou/ybfwNv6Rc/wCM9FefkzTFkRknE9zue5+efvRXC+zzZdstZqhelNwyG4YEgc+DUw+jGfVhK3Y4wmrfG258KvprmvpFDcm8ujFciGNOUxyIsDMK6jlomIGFzufOqS6M59ERxLjMot05bkyDm5JBBIy/I0tpIdyvsp2bcHFWBXAuznbNumxwP4x9qr1tNeP/ALbIilQweSGONWU7ZVntxnOexwcY91bH9HJpLhRcXJf5pipWO2JGHTbqgx4//us6MqQ7bcOdIYoxygI5zNtIMEC5Mqx4xjGlu/gVA3BpGeQWCWBcq4hWaNirKAGePK7se3SQM+AFQsEK82RHMoVDOoKw2mXMUqphdVuFckHJAPTtnvU7w7g6I9nPHI7rI4K6o4E6WhkIPzcSN28M1LSJpCn76bYc0gSKZmLPi5QZYoEzs23SB27YB8BS196RxvFDDAXDrNDyy06NjLiPBK5bGlyOkbVNy30kFzeuI7ly6wmILHKysRCxfBxoHVjO4J8M1mS+mlsQbhSr+swKRpdQQLyIK2l98FcH8NwGhojbya6jeRGlyYoec2JZyNGWG3RknpO3upTiPrUtrc/OAokOXzLL2aPUFwV3Okqd9urGdqn+JcKWe7mRiQ0tnoGqMEKvMbLq2oEsC+4wPDeo8FfVOIqNWtYurVGqnAtwi9nbuI9WGwRntuKWLM+kPozCnIMarGJJYomAAbOs4LZcnBAG2POt3BeG2U8jxi2UmPT16nw/U6McagV64293vNS3EZMTWoLDQ3M1KyqRlYiytkjKkH3+NLcIdvXX6g8Ugdl0aNKaWj2YCMHU2SQS7Z6jiot0RbFbW3L8Kt1Tl8wRwtEHIC8xHDIN/PSR57164LYrBdMkksJYD5kF05pMuHnOk9Qy67AZ2J8q1cOlRrCzAeDUhgYh5EXSEfLd8nOBjG3epBZY2nEkj2qhAdOmSMsznKqzMd+lAMDPd28AMwQJXKqbG91BynOuy4QqG0iV2bBcEdh5UtxCxtreWIs0mAodULR6QhlToRXBJxIdQVTkatsDArEXEtaXcHIllRp7gM8U0KgrI2vAJYEZVxW+S81FS9ncuFZWCvPblQyqoU4L+7OO2rJ3OMTTLUyYupAvrRIkbBQkRAlz0DZcbkntt5moS5vX9TC/l3MydLCO51JqMhTO3MkEQHj7RC52atUt28t22r1m2EkYZQJwNRTpk2jYjIBQ779/Km/UG+sXf/MSfjUqLolQZMTNm4tjv7E3cYPsJ3Hgfd4VF2XEcNcZW+0nYBo5ixIEhaRSdl1YCgL5Ie7Cozits0Zil9YusI+lszybJJ0Fgc9OG0k+7NP+ot9Yu/8AmJPxpgx42eJWY8Ml1c32tllDhkUzIVTLgM4UHGo9znwqQ4uxF4jLFctp1FnQkoRpcCMLqC5JOSSPBQD5RPEeDNLE6esXOWU41TyEau65BO41AV6sAZo0kE92NYBINxJkH6S9/A5HwqcGTgx7hyHnXLaLiNTGQBJqKu3UWcZc4JyAFAHSN/AUjNxq3lS2xerGsaxsyclnDsoQjJK7YxtjIyc+FbxZN9Yu/wDmJPxrTwPMavBlsQthCSTmNuqPfxxkp+oKnH5HjCPiNoLiO4N7qZEdWHKkAcuFBY4GF2RdgMbVAejF4snpHcvG2pWjbSd99o8bEA1ceYfM/eahJYRBxGO60SScyGSJlTRqLDDK3WygjSCDv9GjjSDhSHbnhcD2zcufPqouE1SY0hpE61fCDUAHGCvn40vd2xThV4OYZBiYgsOsHYSCQ6VJfmBicqCNgc4rIvyeeHtp3S4kZ2Vki9kxJGFyJ/NA2R7/AHEJ8QvRFw24hEF3lklZpHWLGpyWZjiVmx/WOB41WmVplm9JgsierB0WaYgxhtW+hg7bhTjpQ1jhDgXd11KTLIrgDVty44kkGSoUkMVyATjWM0lxD0jtnkhcXCjks7YMU+5aJ4/BB21Z+FKcN4laR3BnNwuttesrFcDXqMeMgqQAmjbAyc7nbeK0Vp0SF/gWVuzJrCNbHGsphtaBH2B1aSwOnYbV44ldRxXqAoS0skXdpN3YPGrquNBKIuGJIOGG3iUrPiD3FrGphheMYxmWVTmNtIJAQEEFc4PYgU2k8gYMLeDILEfPSnBYkuQCmxOT2x38BtUqLLKLol+Gk825wMnmpj3n1eDxqszrbi3t7lg4LMXj1z4WNgXnK6tOOp12GNzgbbUzacXuBPcJy4QzGOT87JupjWPKkJnYxHfbesR2zBAghi0BQunn3BBUEnSRjqGSTvnIwDkACiiwotEzDcB5onGVD2zMM+ALxkZ+zPaoaw42pilxPJIC6BdatqCLoEzHoAUEZcDwHl7I18R4hc8+A6o4AwaLUiiTc4eMEOoCg6CBjx0jtTZa7+uN/wAvBTFkqDGLKZ3hiLkt+USBGPdog0oib39GN8bjB8a1JYMLlpRCg2IDKyBn1FNbMe+wUaV7DSfPaN4zFcNEWefnCMiTlmCJdejJK5XfJGrHv+2m4+HwMAyxxlWAIOBuCAQfuNdfDyeONNe7Kvhbd2eorBora6UqFDNcuoUjGlwSuw7fZXzxH3Hwr6GbhMJBBjTBBB2HYjB/srhHF+Gm3uXhbvG+AfMfRP2EYNOTkzo044Y3Z2vjVi8sarHhXHUsh+gQDtsQ3XnSceBJ74rxwuKcSHWojjA6EXSVAwoCZDd1IbfTvnv4U0GmwNoe3m/l9lZzP5Q/e/8Alrprdnr1uy5/Jt/A2/pFz/jPRXn5NM+pHOM8+5zjt+eeiuF9nnS7ZazXPPSMRcziInJERSNXxnOlocHGPHfb34robGufeklgXmu43guXjnWLDRRlhsmDgjsVYA4x4VSXRlPoguKQGS1w8kpETMpKRASRmNXRy3zwUkLkeKnyIIqcSTM0TYb+DOcEANjVGdx2B93nSPqZOzw37Kz8x19XAWR9TOxIG+GYrlQcYRR55OJ3t1zo5ILSdsI6tzIZNiWRlxpOTnB+yqUzKm9EbYWqSwvL6tGzyrBOAquTmUiR8AtqYqV1HTp1YX3U/wAKmDQ2elQqrcOqBQQCiLcLGwBJKhgAcZ2+ykQlyBgcMQDqOPVpvpDD+PiNiO2KxxN76VUU2MgVHRsRx3CNgbEKdQx0k0xZbBkoLSVJ7xkjkxKsIjbbGsJIGfdtgGKk7fYDUe9o8NpKzoyqJbOTT3I0G29YbAPi6u3vwT41n9zX+q8R++5/8teZeEsylTbcRwwI/wBoPcY7GTB+NTiTgSVxcoZuaPWUblmPaIdi2onqB3yP9ZpW4hjZLgYuDJcQmIu0QG2H05xjJy5yxyTXmxNzyk5tpd8wKA+ISQWGxPfx7/HHhW/Mv1S8/YH8anBFsEeOHcRnkiRzJpZlGQYkyrDZh3zscj4Uz61N+m/9tPxqNsILhGlBtLvQz60+ZORqAMinfbDAsP51OZl+qXn7E/jVsUTivgjOFcNjXmRNHE2hyVJjTJR+tc7bYYuv6tP/ALmQ/oYv2afhS8ttPz0kW0u8FWjk+ZI6fajbvvpbI+xzTmqX6pefsT+NSWElgWG4XThVmQrpAAGuPLKQBtnQzD9UeVSVR3Frad4+i0u+YjK8eYT7anIGc7AjKn3MaczL9UvP2J+7vQCnGcKiynPzDCTb+Tusnw0M33DyqQrSwkIINpdkHYjkHcHuO/iKV4XBcRxKj2t2SmVB5J3UHoJ376cZ94NAN3NsJEZG9l1Kn7CMGtHCbsyRKW2cZVx5Op0uPvGa35m+qXn7A/jSttbTJLKwtLzTJpbHJOzgFX8fEBD9oNAPGkbGQrNNEcdxKnvR/b+6QN/WFNZl+qXn7A/jStzbTGSKRbS8yhYH5k7ow6vHfDBG89j50A9UfduY54nz0yfMv5BiS0Tf1tSfrinMzfVLz9ifxpbiME8kTqtpd6sZTMJwHXqQ9/5QG9AO0jxmFjFqQZeIiRB5suen9ZSy/EUyrTYBNneAnGRySce7Od8dqzqm+qXn7E/jQHqGVXVWU5VgGU+YIyD91EkYYFWGQwII8wRgikuGxXCIUa0u8KzBDyTvHnKeOxAOnH+7nxpvM31S8/Yn8aAX4NK4iEbk6oiYycnqC40N3+khQ/aTT3MPmfvNRsdvOs7sLS70SIufmTtIpwDjO4ZT/wBHvpzMv1S8/Yn8aAUtkKXEq/RlAlG/0hhJR/2N+sakKjuI207NE6Wl3rjf9CRlG6ZR38iGHvQDxpzM31S8/Yn8aAU4goWSKXOMNy296yYC/dIE395qQpS9tpJY3ja0vMOpXPIO2ex7+BwR7xWbRrjQnMtLsSaRqxCSNW2d87g0BjilpzImUe1gMuO+tSGT/qArbaXYljSRezqGH2H/AFj7QazmX6pefsT+NJ8Otp4+Yvql3oLlkxAdg2Gde/8ALLEe4+6gJGo/gzBVeHGOS5UD/cPVGfs0kD9U+VN5m+qXn7E/jSptphOJBaXeChR/mTvg6oz38CXH2N7qAfrl/wArHCiJ4px7LgIx/wB5TkZ+1T/010vVL9UvP2B/Gof0s4PNdWrxLZ3ZfpZMwkDUpyN87ZGR8aA0ek17KnJEJfLCXITTnCoCrYZTnSctpGC2MDcimOF8aaV8dBQl1DrqyxVUYMQRhQwJ291SgSbH8Fu/2LV60zH/AGW7/YtXbau7PQyV3kWr5Nv4G39Iuf8AGeitvoBbPHaYlRo2aad9LjDBWlZlyPDYiiuN9nBLtlloooqCAooooAooooAooooAooooAooooAooooAooooAooooAooooAooooAooooAooooAooooAooooAooooAooooAooooAooooAooooAooooAoooo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60425"/>
            <a:ext cx="4114800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www.kentchemistry.com/links/bonding/electronegativ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7315200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general, ionic compounds are formed from</a:t>
            </a:r>
          </a:p>
          <a:p>
            <a:r>
              <a:rPr lang="en-US" sz="3200" dirty="0" smtClean="0"/>
              <a:t>(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column 1 and 2= +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cations</a:t>
            </a:r>
            <a:r>
              <a:rPr lang="en-US" sz="2800" dirty="0" smtClean="0"/>
              <a:t>)  +(</a:t>
            </a:r>
            <a:r>
              <a:rPr lang="en-US" sz="2800" b="1" dirty="0" smtClean="0">
                <a:solidFill>
                  <a:srgbClr val="7030A0"/>
                </a:solidFill>
              </a:rPr>
              <a:t>column 6 and 7= - anions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371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1      2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1219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6    </a:t>
            </a:r>
            <a:r>
              <a:rPr lang="en-US" sz="2800" b="1" dirty="0">
                <a:solidFill>
                  <a:srgbClr val="7030A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QSERUUExQUFRUVGBgaGRgYFxYdHhoZHhkZHRcZIR4cHiYeGCIjHxwdIS8gIycqLC0sHB4xNTAqNSYrLCkBCQoKDgwOGg8PGiwkHCQyLCksLCwqLSksLCwsLywsLCwsLCwvLCwsLCwsLCwsLCwsLCwpLCwsLCwsKSkpLCwsLP/AABEIAJQBVAMBIgACEQEDEQH/xAAcAAACAgMBAQAAAAAAAAAAAAAABAUGAQMHAgj/xABOEAACAQMCBAIFBwUNBwMFAAABAgMABBESIQUTIjFBUQYUMmGBByNCVHGR0SQzU4KTFRY0Q1JydJKhsbPS8ERic5SistMIo8FjZMLh8f/EABkBAQADAQEAAAAAAAAAAAAAAAABAgMEBf/EACcRAAICAgICAgEEAwAAAAAAAAABAhESIQMxE0FRYTIEIpHwFHGB/9oADAMBAAIRAxEAPwDuGaM1QOMcduReXEaTFEjMYUBIj3iRjksjE7sartl8olxI0Sid9UjyIRpt+nl6yT+ZAIOg/eKvgzRccmkzsOqs1zex9MJYr21jnmLx3LPH1LEMSYBjIKKp3OV/WFdHXtVZRcXTKyi4umZoooqCoUUUUAUUUUAUUUUAUUUUAUUUUAUUUUAUUUUAUUUUAUUUUAUUUUAUUUUAUUUUAUUVjNAZrGqsavdVF9NruUXcUaTTRryXYiNyuW5ijJx32JqYq3SLRjk6RetYqoekvpHPHdcqIxhRCj5ZCxJZ5F/lDbCCqBc8augtxIt1cBbeTQUMkmXA0EnVnp1aunAOdu+ac1kXUpkld8QREtI5bADz53PYf/2tY8e9m0OLe+iRk9P7sXIgzD7KNqK4OG1DZcnVjSc9Q8K38R+UGe1EckrRNEZo0kxGVIRyQzA6zuvft4VXrS/V9U8Y65JEgAL5XAJKMQucbMxx33qG+UC65vCw5GktJHkZzgguCM+PbvV3GOLLyhFRbR9Bxn7K91VPkw9IhecNgkzl1Xlye50wD94w3xFWuuY5AooooAooooDmHG8+vXmkAtqixk4GeRF3qtxFUtopTEw5cx0qZZMZkl5bSAn2lbWWAI7H41O+l1rL67dJykkSZYm6pmQlTGIyOlGPdDvkVCrwlwpQWsWk6f8Aa5j7LFl35WdmJI+FdEZqkdUeSKilZBfKtOyJaspIZZWIPkQFwfvrvXo5xgXVpBOpGJY0b7CR1D4HIr59+VFJmgiaSNEVZCMrKX3K7bFFx2O+9XX/ANO/Hy9tNasfzDB0/mSZyPgwJ/WrLkacrRjyyUpWjsFFFFUMwooooAooooAooooAooooAooooAooooAooooAooooAooooAooooAoopDivGorfRzX0ayQuzEkgZOygnYA0A/S9zepH7bogPbUwH95qJ/ftaZxztz4cuXP/bvVZ9LuMwXEtuIzr084nKOMdK79QAJ3q0YtuiYpSaRdv3bg/TQ/tE/GqX6a3iTXUCrIrqIZyQrggHXAATpPln+2qneWq+sMJkIiMacoorga9TczOjHV7OnPh23zTTRhbxcKB8xLsBj+Mh8Ns1tHip2dUeGpXZD8XuGj9YIOYxhFKnqhcxoVPjlGZsHIypx4dpblhLzA2Hq7Hf3Sjc0gLqREmGqRwzxaGwxOhtPOxlBgqNTY3C5AGcYrfBHJzomDL1JNGC4YkhZdcfiMkxjOfdmr2lsvaWxaJmfnZ5JuFeMRyMIhlToKtndSRqONsrlc716sL92kRuWZDLbL7RjTPLlkD7YKn84p22IIPiamfVZMYzDj/ht/npbiMTqElZkxC4Y6UYdBBSQe0dtLE/qiqOarTM3yKtPZoWxIBAswMsW2uFHUSDqBG4OQNxioX0+ikPD2UQctEaM7SK2ADjsBnuavFaby1WWN429l1ZD9jAg/31k+R9GL5ZNUVf8A9OfHwk9xasfziiRBnbUmz/Egg/q+6u9g18ecB4i/D+IRydmgm6vDKg6XHxXP319gQSBlBBBBGQfMHcH7qoZmyiijNAFFYzRQFN9O7HS0FyB2bkyfzJCOWf1ZNI/XaoOr/wAc4bz7eWIHBdGVW/ktg6W+DYPwrmFtxZmRWMFzuNysRK6gSGw2cEZBwfGgPHpNwkXNrLEe5Ulfc67qfvGD7iaqvyRcNubC9FxNBMsLwsMgA51aWXYHPhVvnv20N+T3fsn+IPke+9HF+Fme0sVC6saCd4gcG3dMLzQVJyy7b9s4zVXKikpUX4+mcX6K5/YPUhwnjcdwGKagUbS6spVlbAOCDuNiD9hrm3o2txHNyriWLpjAWNGXSV0R4IUtrBUhyTp6g2dRwMefRP0jMXpDd2rHouEjZfdIkSn+1NQ/VWoUrdERlbo61RWFrNXNAooooAooooAooooAooooAooooAooooAooooAooooAooooAqo+mx+fs/50/8AgmrdVR9Nv4RZ/wA6f/BNacf5opyfiylelPC2uXHKCuUilQkNH0yF4WQPk6lA0sTjDDwxmpDikwaW3ZWDD5/cHI9lPEUvc8DZhdBUSNp0MYZWGNPXgkBcliWYknJw2AcDfRxPhuhVkfKj1hmPLcroWVVj7rjOHCE48zXdK0m6Ofhmozi/gRgtDi4AjnjWUFQBv4ODLu3tNnO22Ag79tMPD3iMHUYl1Sw5ULnS7B4SQ2oAkpg+8ipn9xl/lz/tpPxrTe8DyjaHl1gZTVLIRrU6kJBPbUBXI+RVo9N8qrVm79z5PrEv9WH/ACUpxLhsgTWsryPERIilYhkr3Gyg9Sll/WqSsr1ZY0kGwdQ2CRlc91PvByPhTCEZHbuP76yc5P2ZOcnqzzFIGUMvssAR9hAIoeMMCrDKsCpHmDsw+6q/wW0ZrdW51wD14AkAGBI4VRldtgBRwZZJdQkmuUddOULOrLkH+UvWNjh12NX8TL+GWjFneTpboxlh0joXVDIzthzGg2lGpjgdgN6YjvLguE1wqxDHBt5QMKFJwefg+2P7fKkHYLYIW5nQxcMmgspSV2DnVhW7br9InGMmnZJ9FxEJH1MBoysYVQZjiMHrJGTEw8ffjatFCPwbLjjr/hzL5R7Qx3pLFC0iq50KVGd17FmO+nPfxrsfyfelzy+j0rhsTWccsYbY+wmqJsfzSBv/ACTXJvlYP5Yn/BT/ALpK3fJj6Sclb22YnTc2s2kf/USNmX711D7dNYTVSaRzTVSaOupxm4wPymXsP0fl/Mr1+7Fx9Zl/9v8AyVXr7h7yT2zrlRGkgZwIyRqRQoAcHO6+W2ffSvArK5jaJGGiJEA0jlkE9eoHSdiSVbIB8tq6qjdUdmMbrE6l6DX8k9qWlYuwmnTUQAcJKyr227AUUv8AJt/A2/pFz/jPRXI+zhktstRrk13Br4aigKWaRMAsq6it0GKgsQMkKQBXWa5QEElnCqmIskyPhpEXAS51tgnscLgdu/es5mU/Q1HPIbmXmKIleDCIzwltStLk4U6vZKnuQN99jSpxJDYFGgJhaCRi0qKQqxEEDOd+oHG3avU9iXu1lLwBA8Lk85CQIhcLoA22k5oJ8B1g+BqHs4Y1BjNssmiWSFXVLfEhVsqAWcFm0EZHmO5qiVmaSZM20ObsXDPDGSp5gWdXD9AVVwVGkqwzrB3GB4nHMPTTjZtuOm5iIYxPEwwcg4RcrkeYyvxroItEJKixYsACRy7bIB7EjmeNc0+U/hXKuI5BC0IlT2SqL1KcEgIxHYr8auls0ikn2fVi1msCs1c0CiiigCiiigCiiigCiiigCiiigCiiigCiiigCiiigCiiigCqv8ofCEmtRIwB9XcS4IyCoBWUfFGb4hatFRvpL/A7j/gS/9jUBzQ8Ktv0cJ/q/jXifgls6suiIagRkacjO2RvsR3HvAr3xHgluLaJIreATzKioRBEzA6AWfqAU4AJ6iN8Uv6PWltPcLm2twDbRs0fJiwswmZJQOn3D4FT41XMzzXwCXVysCyOluV0p1GWTLE4C9IiO7EjYeLbVvtZbp+0MAO2Q0kykZLDcGHY5U/DHnmmZdAs4kYLpcQxgGMOuWKhVZdhpPb3eHatXCII7WcQhyzOqdOn2cNM4+kSF3ZRkYUKoyCRXoeGGjnfLKmR3o/ZqYcyJHq5k2rYHB50mcEjO3htWn0X4exVXl0sGCgKygkMHbLHKjTkYGnftnxxWuRiLRtJlDGacKYteQ3OlAY6AW0rnUcbnHj2Mibk823IMpGXDZVlBwmzMMbZPbOw8Kilo9uFNR/0hCwnMdihUxr+dADAnUeZLpQAEbk4HuGaYWTkSIsaKsRMYYrhsOSQEJ5moAYUDCkAEnAFREFyVjMEkUMgieRcPFcvvrYg9MLLkq3gfGt6cWwwZYbcN4EQ3fxwRB/reqZor5EbLfU9uIuVcEK0yPpFuQ3W4I65MjGcg4BBwR51tFt1q3Iuzp0dJ9WIPLLGL+Mz0ayO++xOaxawCaOaUl0bU56JLlFGEGDoJX4kqPjUbwW41lUf1iR25RGLmVdIeJXYnExUj2sAHVgDIyRVf3FXn9FU+VEs10jNG8YMQAD6cnDPnGlmB7jxqp2rkMCDg5q9/KvYrGLfSXJPM9uSV/wCR21scd/DGaoMXcfbWU01LZzzTUtnfR61gbW3YeMvb7qzm68rb75fwpfiV1IksXK6sIzNF09agoDpJ3DAFiN8HGK1cO42WkWLSzArq1vhWKkOVbScZAwFIxnO+2N+u1dHfkro6F8mefUjqxnn3OcZxnnP2zv8AfWK9/Jv/AANv6Rc/4z0VxPs86XbLS1cY4j6NwKJJRbmVvWpwURgGK8yUnRkYLADZT37ZrtFcymkwDgLqN7cBWbVhGDzNqIDLnZSO/jVJGc3orcPDeHnBMbFJJRHEyb5DCPSWyMjeQLgA48cb05+4cYtpY1Kxxw3szh2cLo0p0MDjuHZT8DXl7iNvVZDZx/lHLfIVj89LIhlXII0FQqy5YHOjsMEiRS/iCXsTTQo7XFwAJJFX2lQAke0Bv5b1mzNtkRxkS2xy0wSS6cM7K5GplhYOBkZHU0axruDpXVncGufLW+RYkqy5jkOljlhnl7MfEjsfsq83vElcIoubDQCuvMu7BdJ05B2BYav1QNu9Ur5YnFy9t6uRPoWUtyuvTkpgnRnGSO59/lUrsR7R9Fis1Bfv0tP0y/1ZP8tabn0+tF04cyMzaVSNHZicE7DA8ATWpvZY6wWqqy/KNAp0tHOpPgYwD7ti2Tk7fCkuP+nebc8hLiN2aNVkMQ0rqlRG3JIBwSNx3qLItF3zRmudcX4ldQGL8smKPMsTsRbjlhtlY/MnPVhe49oGt3C7i7ljR3u50L/R025wpPSTmEYJGDjwzjeoyRXNF/zRmuW23H7s21tIbuUy3JVFXTbqus6icnlHACqT4nbHjTkHFbjmLDJezCZgzBUjjYFASNeowAL27HscDxpkhmjo2aM1y699Kr6D1vlyrPyBbsokiUs3NyCoMZQDcbAqd/GvbfKFccwgTQtEI421rbO2XkdVRAFlOcFlyc7FgPOmSJyRfOJeklvbsEllVGYagDnJXOM4AO2dqVPpxZ/p1+5/8tVDhfFnuLoymRXDWyaSIzHjE8wKspdiGDAgj3ePeolbaeHmTQoVLTzIS0cxYRtISj6csHXpUABNgx95EZbK57OiN6d2Qxm4QZOBs25PYdu9H7+bL9Ov3P8A5aq3F2Ypalz1esW+rAIGrDasA7ge40hcQtzpzNFLK+sNasOYUCBVMaalOIiJA2stjIbJz4RkQuQvB9OrLGfWE+5vwrC+nlie1wh+wN9/aqrw69nkhmMwYfNgjUhQ6jGTMmnyRtg3jnucZKk1k81tYqjPGyiNhIu+gi3bSTuMqWwCviM0zHkLt+/qy/Tr9z/5awvp5ZHOLhTgkbK53HcbL391Uv0eEyzNzY+Wzc92C6cAmVNODnVpYAkZGO3jtWqWKRoX0ZZUv5Xlj1AcyNZDqXJIHfDYOx048anIZl6/f1Zfp1/qv/lprh3pNbTuUilV2A1FcEHTkDOCBkZI+zIrnl3eXCSLyIpI45dJ0lYlPMEyc06S2eqHOw8R2FeONx6+LWalnA5Fz7Dup2KnupB7jPvpkTmdZzUb6Sn8juf+DL/htXLbm5KTTEXErxW4YyKJpgdWCVgRzP1OFGpiRtsMZOzV0Vls7ts3KPEJUZTdTuNQjDd9eGBVx3FTkTmiRnlZRZaTIAWRWC6ipTkuTqwDjqCbnzrVwm6d7wsHdomydLLcJy+mPR0viM6jnsMjx8cIX1ggnMCySwhIFl1GW4csMsCETmDITSCcZPUO3ejgc1vPKsStO5MfMEqXFyFfBjD4BfK+2pxk7bHBFZ+jE8NfRSQRITOvLMTZW3lO6MCoyYyMZHcUc6AypMxuHZDqUm2lznrAAZYwQuHIKjYkZO/fbJCQtk+A6RqVMZZcsXjVUZdZCuy4OxOTqJG9Fq8/ORWCwqcsEjMeCMy6gyls6j0NlQ2CCM7GvaXq/ow0RtlwuZjJyWm5Zlk09cUZ6m140SRFhgsRk98ZFe7ewuJFDpJKynOCLi2IOCQe0PmCKnLxyIrjBYEuygqjO2WWMDSq7s3l5GoKWxiSDVHcMsLtzoyUZmQaFEpYHumQCdSjSSfHes3xq+3/ACbrn5OkzFpC6wXSSF9XMlBPMj1bxx/TwqZ3G5AHgfGluHwXSSKDhYCwIKpEuxI1cxVbSpYAAFMg98ZOKk7mNz61y0WRue2FcgLnRFvuCNu4GNyMUjNweblQoiqghMeEY6/ZKnVqyu4AbAxvnw2rNqj1eNuUIv6GrqcLHcM0nKUP1OQpIGmPIAbYk9hnPfsairi8KW8Rj5LSIjO3L5Gx07MABpYkd0TBfBwcYqQluWSeZGlgiBKuvNX2gy4JBMig4ZCCANtvOvXrf/3Vl/VX/wA9VlNXRM+SNtWVD5Ye1tgYHzn/AOFc5i7j7a6H8pq64on58EuhmBEeARqAOT84+RtjtXPY+4+0f31hNpytHNySUpWjvY4wP0Nz2/Qt5VkcYGfzNz+xavXFeIGGEuF1sMBVzjJ8s+GwP3Vm34tHI4RdRLRrIDpbToYEqdXYE47faPCuy90d97qy5/Jk+bEnBGZ7k4IwR88/ceFYr38m4/I2/pFz/jPWK4X2ebLtlqauScVe4SW4gMMckfPkYaoLmQEOeYuTH056ht4V1s1UrtgJ5yewkBPbtyYc99u1Ul0ZzdIpcfE7lTqW3iB6txaXn0sauw8cDP2CtVkbmS5nOIUyiSNzFuIgCMpqGtSfZUZPbpHiTTXohw+SDHORQG18qTWmY1ZyeVgMV6tmDJnPY4IBM1JEGuZFYZDWwUgd8F5AR/bWd10Z3XRB20txIFYerhWTWrsbhVK7b5ZNs6gRqwSCMDFPcIglS9PNMeTbDHLZiMc/x1AHOaQaBpbFVaZjHrESK0CCRyshiEb5k05JXGQV8CSMEF30cKtJBoYuvqEYDEYJAmC5IycHpORnvmpbbQcm0Keq3UdyWjDmORpBLJywJUUnKAAuUnGcANpyqg1NcYY5tMkk+sJnO2TyZsnHh9lKQ8MYWrxNbOVaSUhPmmwpk1IcM+ltjnSx+jg+R8yWzQw2Cy6VKTIpPYDEU4G57bYzvjPbbFVKmzjFist1bEJHIIXczbxkqrQuqAhjk7nPu3NRttd6+Gr1xuyzRBzG8bAH1tCoJjOnOkqfD31K6ws8zq1viRIlGZVBJUuGJwD9FwAcndfDvUTexcq0lAeNuu2aOHnB9IR4coGO51MpO42zRBfBPcS+emNpIitDNDIT1HJw6KVxjYdY3B7159H+NidjpXSgI5YIYFow7JrBOFwWUgAZI2z3FRN7xF3eUyWtuWiQrJm8GUjbqOrCdIOnOf8Ad77V5teIzLDJLb2cAULJhluVIDJrZsDR4MWJUY3z57K0K0bOHw6uHWgKhhmLJ1srJmXAdCu+oE7YI8c7VtjmjivljBlLiNUaR3kYfOlnjj8V1MULZbA2AG5FQyqkYgtpbi5SP1eOZXBttIYBn5f5nVq6WZck5xjuBXvgghlKSc+5ild8YK2xKvrlEYZhb6VZiJCoPbJA8KmiaJuCwE13eo2cFbM5GRghZGB7jsQDjttUC9ojWNvIugS4ViBIkeoK8kz6Q2U1GVdWNJ3Uj7JPh/o8kkUrE5lM0ytM2SzKkzqMhSqHCDSBgAZ7ea3AOGxPHEJI0laSOKY4+bCK22w1EPhgTnYj3mgsc4fphlLrFKsXq8YOQo0u8jysCGYaT85nbYEkDtS2hntRFHFLoa4Zta8lgsQn1DYyESdP0DkeY8C3xPhqi1v4k0IHTGXYhQWiA1MzZ0jsfgai5YZI4C8dxCiymbEonVFkeSNRbt0jTqjZSvT3C58SKfZC+SQDOIrOExS8xJEY4RBlY9Wsga8DYqdI23IHat37qIJ5ZFRyGjjRirxZDcx18ZenAIx232G9SU4/KLfPfRP7/oJ99VROE62uWV4HGqcEiVfmNcqyEkqv0kXfV7JRSDucQh2PcODWkFxzVmK4CqeVGuQE0a2AkPU7EaiT3GcDsC44ikYsYpImE0TQ5BMAZQEKOV1SDVk4HT3xWy+kLcOnbmCVWkYxuH15iNwpjGrxIGx+zvTPGbWKXiKpIyYMLLytZ1M3NEi5UDqX5snBO+nyBqQI20Za/wCYEnVlXXJGRAzBnjESDIfWE0qWwenUMgbGtD8UglsruPXDrkmudMckkSHUX2JDt04Izv5U/wCi2TcylpY5JBFDHJpkZm1o8mtyGA0hiew7EEHetfolb6rOfSsfMNxd6WZVOG5rBScgk474oSzRxq4guJY2FzDGQVUnn25AQPHKT7RZXLLpyvgN9sV7ueIRy8XszHJHIBBc50MrYJ07dJIFe7LhM8U8UR64V1dQReoFmIVshjsD4tnGnBJLAauPQP8AurZCDlRuYbndo8j6J3Clc+Q3oDaHhSe9EiW78sRFByoQxaSOQtHkDLklcb5PfPespe83h12SoDrG4dl5elmMKsCrR7MAGA3JIxgk1i1vrtwXR7Xl63UymBh7GoM5HPzp1KRqJz2OMb0rc3txNaXZSW10RCWMhbeUZwgY6fnds6vEd80BM8dZefaJJy2R2kDI6Rt7MEjhgWBZdwo2xWjgHE0kvHCxxhSW5bxiLdEEWWYqNfWGUqfZKgY7ZPviE9zFyy0lqQ7KmeTJ05VjqOZe2FPavXC7qabqguLJwCAWWCTyBXOJc9iCPcagj0aJ+HvLbWwRAxR7d8nAwqMrNgkdyBj++sPwmZ7lJSNIUqdIbUpCrKmdJX2zrGGGMAkHUe6n7gRCzidLWKSZtGrpGTlutlVmUM2NwuoZ8z2rTwlbGTlKbRCXZUL6Ao5hR3wULl12jYEb4I2yMGu7/KVdFMPsb4nxuKMzwm5FvIX9rQzFQUjOQMYOR41GSX1m0axteJhY2i6YGUctlUOAAuxOkb748jUtFwO3VrrTBD0uNOpVwPyeI7nfAyf76g4rlEdhLbxnlxu8icm3U7LERoZSyyDqbAyDuoO+56FNySl8kUv7RuWO1nuZjGi3CssbnSDlG3Q51ldiEU+O+qvVtaWch0pAjtgnSpiJGMZ2EtWC3so45vm40QGLJCqFz1nvj7qiSmsTywzwiNpo21rIuOWkapIhYDEZOkH7AKiXAntlo8zWkKQcLiS7IEAQG3zhlQ5POxnuR2rfPZp6zCNC4KS5HLGCRo056cfysZrfMmm5QFmYizALE5JPN9okAZJ88b1FQFmhkXF1GHkUjXHKxRRo2xq1NnBJ0nu5xgA1FKKpHq8Er4kxf5RLZF4fKQiA5j3CKD7Y8QM1x2PuPt/+a696a6v3JYOAHHKyAScHWPMk+/ck1yKPuPtFYcv5FOf8kfQbGMsjFl1JnSdfbIwds4O3nWmzs4IjmMqOkL+cz0gswG52wWY/E1ruLW2j0aoYhq2zyo8DCliTt0jCk591e4LC3dQRDENQyAYkBx7wRn7xXRu/R17v0Xj5Nj+Rtj6xc/4z0Vj5NEAsiAAALi5AAGABznwMeFYrifZ50u2Ws1QvSe2MjXCrpJE8D6SQNQQW7smT21KpG+3ntV9Irmfp1Zwhb6dooDIgJV5I42ORBFpGXBzvtj31SXRnPojeI8Cmkt1iCoukyEYlQj5wlgrKRjQuQDpy3YrjFStxxAR3Zysj5gT81G74PMfuFzp92ap5liSQZtrOQfP5hMcCv0tDy1BWMiSRg7MunpYMu+xNXPh/DoobtxFHHEDAhIRFXJ5j7kKMHHxrNmTIa3KBRGGvCYpDJgWhykpl5oYqFzsSwCnGVb7K0TcLjkmtIY0kTTFOmZ4JMMq6HGzFctqycjtqPmKIrOZV1RMYodWHk12xYDns0pWUe1GAze11BmAHZqsN2wN3ZkEEFbkgjGD83GQcjY/aO9Og3XRXeIcGWF9LcvqUlCLcHmOCByl+dyXOQcEYIyc7HDE3ouIpbVm5LAzgFREB3ilO5LsDgj39hUvJILhmIjk12U50oCmZH5Ww8QAVlx3GPHyrTJxLnpaSaCn5XpIJDbqlwpww2cEjYjuN6WxkxLi1hGbpVX5pUCPIQg0kZOmJVCdbOd2J9lceLbE6rLw/nPBDG7GMgJHjSOcgA3Gc7f3VLxyutxP+dZeXEVB1adZMgKqcYUHKZ8gST22hZryU2Ny1wroyyqSXxjTriJ04z0Lhsf8AycmhCGuOcEaWefRLHHPIhEftHMWgxypIMbqSykYJIYKR40tw/gphF2dat0XmQhkOrmEyAOGGgNHuvTk9ZzjIy3fekUDTrIl1ANCSqNUcrdTmMg7YGAUG3jk71GcOltolnUXaMZVlUbTbtIZGDvnI1AvpBUDK5zTZO6JGS1TTZOY1cSC0jOpm6SiF4mVfZyp1bnzI7UtZWsMd9yFiYYbOpmkKuypzVck9DOrSMAp6gN9xjC9nxeWS3tmNmGCLGY2M8o6ggCkYhwT7iT8a22tzJG4KWCKwzgCeXbYKWAMJ6sYUt3xgE4pTFMZubt4uH3ckbBGSS8YEhTkiWXC4Oxz8aOM3bK8PIRGxoUKohJDl4ywII1Kmhi2U7ZBONqRtrm6S2nuOcIlSa4LQi3SRl+ebV1OyatyTuBTFnxGdxk38cZLtGA9pEMspVdmWUqykkAMDgkgd9qAk7/iKI1yvNt1kPLKLPIqqToGliCc4yP8AXhCzODa8gT8NOotrJufaDszTYOnpLk+AGAzgDYVIzQTpDdnK3FwukqwhQHGheyZIJA1EeZqMv+JGFtdtqngKdXMj1ETaulVBCMWK51IDsQMDVhahEImZuN2/Pt/n7bZJs6Zo9IJVBjJbYZzjNI23EtLTMZuF5fCqPWBpCLzCikYGepsk+Opu21TE8C+sW/QoykxxpA+inh+NRfHLpop25SqTyosIyMY9T3AQsQg3KocnfsDRBCVzeRJw+VHntDKza25U6trZpkZm3wcnfbGAAKluI8Sje4V1u7IIpYhWkTJkwVDkiQZwDgDG2pj3xj36UWyiykyqagI86VA35keceI+Pga8+lXDy7wrGCpaSQMy8wKAYn0sxjx2fTjJG+N8E0Q0zXZcTiSWSaW6s2yuFCSoCqKSwQAuRuSST3JPuFR3DmntrRleKHE8kjKxuABm4YmNMcs5PUB+FSXBLeTlXKXGHMbyKjGEIWjEY0vkbNq75HYk/BXjNossUKySOicgAaEY6ZHCRpIzAkADOMYz1E5FSDzDwy6D27GFMwIiMFuVw+hSB7UWV3JJwRnYHOK0tftLxa01Jy2jW7RhqDDIWM5DADIww8KcXh/5bCHmjMqnnlVhZSxEIhkbVrwgOVbTgnPwqr23Of0inWN1HKEjKHVmUFkjV9lZCM7ePhQlFnh4Yrvd24EwjUauUJEKuZxIek6NUWWGrTqO5B91aYQ3qN+zA5fmksZBIHYRKrsCI4wBldOMYypxtSFtxF3lVhNCJLktqA19AgV/bC3WUXBbbfvTXEp5F4dPypbR4oomQrHFKCAFwVyZjpbHmO/egomeOdUtrEQ4V3Yh1ZBhlhkbBUqxYac77YzWj0ftzBctCqdHLj6jKGYLEFjhLKIwFLqD9I50E489PGONRo0Uk9vdpoLaDmEDJQoTtLvs2B9tZ4FxuPr9Xtbt+teYWMZbUEUKCWl1Z0hf7fOo9EejzfXPLsbY5jwZYFIdVOVaUK2NWykAk5rFzf6b2GONYjCWQMVEZIfEy40+3tpA5i7J1A99vM8jwWlvJzJSHMK6SYVCmTxzym9k98ZwPOvPB+L819MklxA5KqgZYstrj5mNXJAUkaiFJ6gM+6gJCRuq8OoLhgdRAIH5NDuQdj8fOoSS+b1KCSNUaUxK5VFh1cxosphWGMMykEKNWFGOxxNWXCmaW4zcTfnEH8Vv8xDucx/D4Com144Hk5ZluFbWF9u3O7TGLf5vI3XPvyOxruh+oioKO+jPF3olrm8RJF5rxoWh7OyqCdRyNzuPvqFjlBhuEeew13CyBmWbbJQJHscYVVztv7I8TUtcejsUlyiz5uAIXKiUIdJ5kYJGFHce/wqs8N4XCdchgtHi9YlgBZUChueFiYlRlUVB1Fu+pceYl/qk3pCMB7ik8TSQOLgZ0NE4t5A7dg6EBVZmAZSD0/SB8KxrT9Nff1JP/AA/62qS4Zwu20W1xFaxwO7fRG4ysgI1eIOMg+IIO2axxwztKrQjJt9EgTxlLEq6DDbDl53bxYdtOatFeVOe16o1jyyh+1Fa9J7ZJbSVBLeMdOoB0lKkr1AH5oeXntXIUHUPtFfQ0fMFtdiQvnVdFdRB6TrKYwTsFIGPA7eFfPEZ3HwrPlhjRpDkc27O+8U4StwsauelW1YHfOhlBBBypGrIPgVHvziy4WUkaR35jskaFiqgnRq6iR4tq394rK8NO3z8/2Zj8v5nxoHDj9Yn+DR/5P9Zrprd0evW7ou/ybfwNv6Rc/wCM9FefkzTFkRknE9zue5+efvRXC+zzZdstZqhelNwyG4YEgc+DUw+jGfVhK3Y4wmrfG258KvprmvpFDcm8ujFciGNOUxyIsDMK6jlomIGFzufOqS6M59ERxLjMot05bkyDm5JBBIy/I0tpIdyvsp2bcHFWBXAuznbNumxwP4x9qr1tNeP/ALbIilQweSGONWU7ZVntxnOexwcY91bH9HJpLhRcXJf5pipWO2JGHTbqgx4//us6MqQ7bcOdIYoxygI5zNtIMEC5Mqx4xjGlu/gVA3BpGeQWCWBcq4hWaNirKAGePK7se3SQM+AFQsEK82RHMoVDOoKw2mXMUqphdVuFckHJAPTtnvU7w7g6I9nPHI7rI4K6o4E6WhkIPzcSN28M1LSJpCn76bYc0gSKZmLPi5QZYoEzs23SB27YB8BS196RxvFDDAXDrNDyy06NjLiPBK5bGlyOkbVNy30kFzeuI7ly6wmILHKysRCxfBxoHVjO4J8M1mS+mlsQbhSr+swKRpdQQLyIK2l98FcH8NwGhojbya6jeRGlyYoec2JZyNGWG3RknpO3upTiPrUtrc/OAokOXzLL2aPUFwV3Okqd9urGdqn+JcKWe7mRiQ0tnoGqMEKvMbLq2oEsC+4wPDeo8FfVOIqNWtYurVGqnAtwi9nbuI9WGwRntuKWLM+kPozCnIMarGJJYomAAbOs4LZcnBAG2POt3BeG2U8jxi2UmPT16nw/U6McagV64293vNS3EZMTWoLDQ3M1KyqRlYiytkjKkH3+NLcIdvXX6g8Ugdl0aNKaWj2YCMHU2SQS7Z6jiot0RbFbW3L8Kt1Tl8wRwtEHIC8xHDIN/PSR57164LYrBdMkksJYD5kF05pMuHnOk9Qy67AZ2J8q1cOlRrCzAeDUhgYh5EXSEfLd8nOBjG3epBZY2nEkj2qhAdOmSMsznKqzMd+lAMDPd28AMwQJXKqbG91BynOuy4QqG0iV2bBcEdh5UtxCxtreWIs0mAodULR6QhlToRXBJxIdQVTkatsDArEXEtaXcHIllRp7gM8U0KgrI2vAJYEZVxW+S81FS9ncuFZWCvPblQyqoU4L+7OO2rJ3OMTTLUyYupAvrRIkbBQkRAlz0DZcbkntt5moS5vX9TC/l3MydLCO51JqMhTO3MkEQHj7RC52atUt28t22r1m2EkYZQJwNRTpk2jYjIBQ779/Km/UG+sXf/MSfjUqLolQZMTNm4tjv7E3cYPsJ3Hgfd4VF2XEcNcZW+0nYBo5ixIEhaRSdl1YCgL5Ie7Cozits0Zil9YusI+lszybJJ0Fgc9OG0k+7NP+ot9Yu/8AmJPxpgx42eJWY8Ml1c32tllDhkUzIVTLgM4UHGo9znwqQ4uxF4jLFctp1FnQkoRpcCMLqC5JOSSPBQD5RPEeDNLE6esXOWU41TyEau65BO41AV6sAZo0kE92NYBINxJkH6S9/A5HwqcGTgx7hyHnXLaLiNTGQBJqKu3UWcZc4JyAFAHSN/AUjNxq3lS2xerGsaxsyclnDsoQjJK7YxtjIyc+FbxZN9Yu/wDmJPxrTwPMavBlsQthCSTmNuqPfxxkp+oKnH5HjCPiNoLiO4N7qZEdWHKkAcuFBY4GF2RdgMbVAejF4snpHcvG2pWjbSd99o8bEA1ceYfM/eahJYRBxGO60SScyGSJlTRqLDDK3WygjSCDv9GjjSDhSHbnhcD2zcufPqouE1SY0hpE61fCDUAHGCvn40vd2xThV4OYZBiYgsOsHYSCQ6VJfmBicqCNgc4rIvyeeHtp3S4kZ2Vki9kxJGFyJ/NA2R7/AHEJ8QvRFw24hEF3lklZpHWLGpyWZjiVmx/WOB41WmVplm9JgsierB0WaYgxhtW+hg7bhTjpQ1jhDgXd11KTLIrgDVty44kkGSoUkMVyATjWM0lxD0jtnkhcXCjks7YMU+5aJ4/BB21Z+FKcN4laR3BnNwuttesrFcDXqMeMgqQAmjbAyc7nbeK0Vp0SF/gWVuzJrCNbHGsphtaBH2B1aSwOnYbV44ldRxXqAoS0skXdpN3YPGrquNBKIuGJIOGG3iUrPiD3FrGphheMYxmWVTmNtIJAQEEFc4PYgU2k8gYMLeDILEfPSnBYkuQCmxOT2x38BtUqLLKLol+Gk825wMnmpj3n1eDxqszrbi3t7lg4LMXj1z4WNgXnK6tOOp12GNzgbbUzacXuBPcJy4QzGOT87JupjWPKkJnYxHfbesR2zBAghi0BQunn3BBUEnSRjqGSTvnIwDkACiiwotEzDcB5onGVD2zMM+ALxkZ+zPaoaw42pilxPJIC6BdatqCLoEzHoAUEZcDwHl7I18R4hc8+A6o4AwaLUiiTc4eMEOoCg6CBjx0jtTZa7+uN/wAvBTFkqDGLKZ3hiLkt+USBGPdog0oib39GN8bjB8a1JYMLlpRCg2IDKyBn1FNbMe+wUaV7DSfPaN4zFcNEWefnCMiTlmCJdejJK5XfJGrHv+2m4+HwMAyxxlWAIOBuCAQfuNdfDyeONNe7Kvhbd2eorBora6UqFDNcuoUjGlwSuw7fZXzxH3Hwr6GbhMJBBjTBBB2HYjB/srhHF+Gm3uXhbvG+AfMfRP2EYNOTkzo044Y3Z2vjVi8sarHhXHUsh+gQDtsQ3XnSceBJ74rxwuKcSHWojjA6EXSVAwoCZDd1IbfTvnv4U0GmwNoe3m/l9lZzP5Q/e/8Alrprdnr1uy5/Jt/A2/pFz/jPRXn5NM+pHOM8+5zjt+eeiuF9nnS7ZazXPPSMRcziInJERSNXxnOlocHGPHfb34robGufeklgXmu43guXjnWLDRRlhsmDgjsVYA4x4VSXRlPoguKQGS1w8kpETMpKRASRmNXRy3zwUkLkeKnyIIqcSTM0TYb+DOcEANjVGdx2B93nSPqZOzw37Kz8x19XAWR9TOxIG+GYrlQcYRR55OJ3t1zo5ILSdsI6tzIZNiWRlxpOTnB+yqUzKm9EbYWqSwvL6tGzyrBOAquTmUiR8AtqYqV1HTp1YX3U/wAKmDQ2elQqrcOqBQQCiLcLGwBJKhgAcZ2+ykQlyBgcMQDqOPVpvpDD+PiNiO2KxxN76VUU2MgVHRsRx3CNgbEKdQx0k0xZbBkoLSVJ7xkjkxKsIjbbGsJIGfdtgGKk7fYDUe9o8NpKzoyqJbOTT3I0G29YbAPi6u3vwT41n9zX+q8R++5/8teZeEsylTbcRwwI/wBoPcY7GTB+NTiTgSVxcoZuaPWUblmPaIdi2onqB3yP9ZpW4hjZLgYuDJcQmIu0QG2H05xjJy5yxyTXmxNzyk5tpd8wKA+ISQWGxPfx7/HHhW/Mv1S8/YH8anBFsEeOHcRnkiRzJpZlGQYkyrDZh3zscj4Uz61N+m/9tPxqNsILhGlBtLvQz60+ZORqAMinfbDAsP51OZl+qXn7E/jVsUTivgjOFcNjXmRNHE2hyVJjTJR+tc7bYYuv6tP/ALmQ/oYv2afhS8ttPz0kW0u8FWjk+ZI6fajbvvpbI+xzTmqX6pefsT+NSWElgWG4XThVmQrpAAGuPLKQBtnQzD9UeVSVR3Frad4+i0u+YjK8eYT7anIGc7AjKn3MaczL9UvP2J+7vQCnGcKiynPzDCTb+Tusnw0M33DyqQrSwkIINpdkHYjkHcHuO/iKV4XBcRxKj2t2SmVB5J3UHoJ376cZ94NAN3NsJEZG9l1Kn7CMGtHCbsyRKW2cZVx5Op0uPvGa35m+qXn7A/jSttbTJLKwtLzTJpbHJOzgFX8fEBD9oNAPGkbGQrNNEcdxKnvR/b+6QN/WFNZl+qXn7A/jStzbTGSKRbS8yhYH5k7ow6vHfDBG89j50A9UfduY54nz0yfMv5BiS0Tf1tSfrinMzfVLz9ifxpbiME8kTqtpd6sZTMJwHXqQ9/5QG9AO0jxmFjFqQZeIiRB5suen9ZSy/EUyrTYBNneAnGRySce7Od8dqzqm+qXn7E/jQHqGVXVWU5VgGU+YIyD91EkYYFWGQwII8wRgikuGxXCIUa0u8KzBDyTvHnKeOxAOnH+7nxpvM31S8/Yn8aAX4NK4iEbk6oiYycnqC40N3+khQ/aTT3MPmfvNRsdvOs7sLS70SIufmTtIpwDjO4ZT/wBHvpzMv1S8/Yn8aAUtkKXEq/RlAlG/0hhJR/2N+sakKjuI207NE6Wl3rjf9CRlG6ZR38iGHvQDxpzM31S8/Yn8aAU4goWSKXOMNy296yYC/dIE395qQpS9tpJY3ja0vMOpXPIO2ex7+BwR7xWbRrjQnMtLsSaRqxCSNW2d87g0BjilpzImUe1gMuO+tSGT/qArbaXYljSRezqGH2H/AFj7QazmX6pefsT+NJ8Otp4+Yvql3oLlkxAdg2Gde/8ALLEe4+6gJGo/gzBVeHGOS5UD/cPVGfs0kD9U+VN5m+qXn7E/jSptphOJBaXeChR/mTvg6oz38CXH2N7qAfrl/wArHCiJ4px7LgIx/wB5TkZ+1T/010vVL9UvP2B/Gof0s4PNdWrxLZ3ZfpZMwkDUpyN87ZGR8aA0ek17KnJEJfLCXITTnCoCrYZTnSctpGC2MDcimOF8aaV8dBQl1DrqyxVUYMQRhQwJ291SgSbH8Fu/2LV60zH/AGW7/YtXbau7PQyV3kWr5Nv4G39Iuf8AGeitvoBbPHaYlRo2aad9LjDBWlZlyPDYiiuN9nBLtlloooqCAooooAooooAooooAooooAooooAooooAooooAooooAooooAooooAooooAooooAooooAooooAooooAooooAooooAooooAooooAooooAoooo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60425"/>
            <a:ext cx="4114800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www.kentchemistry.com/links/bonding/electronegativ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7162800" cy="31337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general, </a:t>
            </a:r>
            <a:r>
              <a:rPr lang="en-US" sz="2800" b="1" dirty="0"/>
              <a:t> </a:t>
            </a:r>
            <a:r>
              <a:rPr lang="en-US" sz="2800" b="1" dirty="0" smtClean="0"/>
              <a:t>polar bonds forms such that the higher </a:t>
            </a:r>
          </a:p>
          <a:p>
            <a:r>
              <a:rPr lang="en-US" sz="2800" b="1" dirty="0" smtClean="0">
                <a:sym typeface="Symbol"/>
              </a:rPr>
              <a:t> Element has a more of the electrons than the lower  element…the larger the difference, the bigger the `bond dipole’ (pg. 151-152)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28674" name="Picture 2" descr="https://encrypted-tbn3.gstatic.com/images?q=tbn:ANd9GcR1EMbFq0h_j0XGFRtpYusmgUihGLbKtAvqUdHX81ougW-AOhKRW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267200"/>
            <a:ext cx="2743200" cy="2110155"/>
          </a:xfrm>
          <a:prstGeom prst="rect">
            <a:avLst/>
          </a:prstGeom>
          <a:noFill/>
        </p:spPr>
      </p:pic>
      <p:pic>
        <p:nvPicPr>
          <p:cNvPr id="28678" name="Picture 6" descr="http://nobel.scas.bcit.ca/wiki/images/5/53/Hf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267200"/>
            <a:ext cx="3009900" cy="2036109"/>
          </a:xfrm>
          <a:prstGeom prst="rect">
            <a:avLst/>
          </a:prstGeom>
          <a:noFill/>
        </p:spPr>
      </p:pic>
      <p:pic>
        <p:nvPicPr>
          <p:cNvPr id="28680" name="Picture 8" descr="http://www.angelo.edu/faculty/kboudrea/general/shapes/polar_Cl2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572000"/>
            <a:ext cx="2647950" cy="16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905000"/>
            <a:ext cx="87630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knowing which elements and how many of each combine in compounds.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/>
              <a:t>k</a:t>
            </a:r>
            <a:r>
              <a:rPr lang="en-US" sz="3600" dirty="0" smtClean="0"/>
              <a:t>nowing what compounds transform to during reactions.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Why our ~3 week morph into mole people: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295400"/>
            <a:ext cx="6215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Mole thinking</a:t>
            </a:r>
            <a:r>
              <a:rPr lang="en-US" sz="3600" b="1" dirty="0" smtClean="0"/>
              <a:t> is what led us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7244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Mole thinking</a:t>
            </a:r>
            <a:r>
              <a:rPr lang="en-US" sz="3600" b="1" dirty="0" smtClean="0"/>
              <a:t> laid the foundation of all modern chemical knowledge</a:t>
            </a:r>
            <a:endParaRPr lang="en-US" sz="3600" b="1" dirty="0"/>
          </a:p>
        </p:txBody>
      </p:sp>
      <p:pic>
        <p:nvPicPr>
          <p:cNvPr id="11" name="Picture 3" descr="chemical m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3764" y="4343400"/>
            <a:ext cx="135766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biocareers.com/uploads/Images/hell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858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600200"/>
            <a:ext cx="7086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“Ok…so we know that water is 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O, </a:t>
            </a:r>
          </a:p>
          <a:p>
            <a:r>
              <a:rPr lang="en-US" sz="3600" b="1" dirty="0" smtClean="0"/>
              <a:t>salt is </a:t>
            </a:r>
            <a:r>
              <a:rPr lang="en-US" sz="3600" b="1" dirty="0" err="1" smtClean="0"/>
              <a:t>NaCl</a:t>
            </a:r>
            <a:r>
              <a:rPr lang="en-US" sz="3600" b="1" dirty="0" smtClean="0"/>
              <a:t>…</a:t>
            </a:r>
          </a:p>
          <a:p>
            <a:endParaRPr lang="en-US" sz="3200" dirty="0">
              <a:sym typeface="Wingdings" pitchFamily="2" charset="2"/>
            </a:endParaRPr>
          </a:p>
          <a:p>
            <a:r>
              <a:rPr lang="en-US" sz="3600" b="1" dirty="0" smtClean="0">
                <a:sym typeface="Wingdings" pitchFamily="2" charset="2"/>
              </a:rPr>
              <a:t>Why don’t we ever see HO</a:t>
            </a:r>
            <a:r>
              <a:rPr lang="en-US" sz="3600" b="1" baseline="-25000" dirty="0" smtClean="0">
                <a:sym typeface="Wingdings" pitchFamily="2" charset="2"/>
              </a:rPr>
              <a:t>2</a:t>
            </a:r>
            <a:r>
              <a:rPr lang="en-US" sz="3600" b="1" dirty="0" smtClean="0">
                <a:sym typeface="Wingdings" pitchFamily="2" charset="2"/>
              </a:rPr>
              <a:t> and Na</a:t>
            </a:r>
            <a:r>
              <a:rPr lang="en-US" sz="3600" b="1" baseline="-25000" dirty="0" smtClean="0">
                <a:sym typeface="Wingdings" pitchFamily="2" charset="2"/>
              </a:rPr>
              <a:t>2</a:t>
            </a:r>
            <a:r>
              <a:rPr lang="en-US" sz="3600" b="1" dirty="0" smtClean="0">
                <a:sym typeface="Wingdings" pitchFamily="2" charset="2"/>
              </a:rPr>
              <a:t>Cl…</a:t>
            </a:r>
          </a:p>
          <a:p>
            <a:endParaRPr lang="en-US" sz="3200" dirty="0" smtClean="0">
              <a:sym typeface="Wingdings" pitchFamily="2" charset="2"/>
            </a:endParaRPr>
          </a:p>
          <a:p>
            <a:r>
              <a:rPr lang="en-US" sz="3200" dirty="0" smtClean="0">
                <a:sym typeface="Wingdings" pitchFamily="2" charset="2"/>
              </a:rPr>
              <a:t>…</a:t>
            </a:r>
            <a:r>
              <a:rPr lang="en-US" sz="3600" b="1" dirty="0" smtClean="0">
                <a:sym typeface="Wingdings" pitchFamily="2" charset="2"/>
              </a:rPr>
              <a:t>and what holds H</a:t>
            </a:r>
            <a:r>
              <a:rPr lang="en-US" sz="3600" b="1" baseline="-25000" dirty="0" smtClean="0">
                <a:sym typeface="Wingdings" pitchFamily="2" charset="2"/>
              </a:rPr>
              <a:t>2</a:t>
            </a:r>
            <a:r>
              <a:rPr lang="en-US" sz="3600" b="1" dirty="0" smtClean="0">
                <a:sym typeface="Wingdings" pitchFamily="2" charset="2"/>
              </a:rPr>
              <a:t>O and </a:t>
            </a:r>
            <a:r>
              <a:rPr lang="en-US" sz="3600" b="1" dirty="0" err="1" smtClean="0">
                <a:sym typeface="Wingdings" pitchFamily="2" charset="2"/>
              </a:rPr>
              <a:t>NaCl</a:t>
            </a:r>
            <a:r>
              <a:rPr lang="en-US" sz="3600" b="1" dirty="0" smtClean="0">
                <a:sym typeface="Wingdings" pitchFamily="2" charset="2"/>
              </a:rPr>
              <a:t> together in the first place </a:t>
            </a:r>
            <a:r>
              <a:rPr lang="en-US" sz="3600" b="1" dirty="0" smtClean="0">
                <a:sym typeface="Wingdings" pitchFamily="2" charset="2"/>
              </a:rPr>
              <a:t>? Same?? </a:t>
            </a:r>
            <a:r>
              <a:rPr lang="en-US" sz="3600" b="1" dirty="0" smtClean="0">
                <a:sym typeface="Wingdings" pitchFamily="2" charset="2"/>
              </a:rPr>
              <a:t>Different ????</a:t>
            </a:r>
            <a:r>
              <a:rPr lang="en-US" sz="3600" b="1" dirty="0" smtClean="0">
                <a:sym typeface="Wingdings" pitchFamily="2" charset="2"/>
              </a:rPr>
              <a:t>”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4636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Doc asks a few more of his dumb questions.</a:t>
            </a:r>
            <a:endParaRPr lang="en-US" sz="3800" b="1" dirty="0"/>
          </a:p>
        </p:txBody>
      </p:sp>
      <p:pic>
        <p:nvPicPr>
          <p:cNvPr id="11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526" y="2590800"/>
            <a:ext cx="248469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To answer Doc’s dumb questions we take </a:t>
            </a:r>
            <a:r>
              <a:rPr lang="en-US" sz="3600" b="1" dirty="0" smtClean="0"/>
              <a:t>a hike  </a:t>
            </a:r>
            <a:r>
              <a:rPr lang="en-US" sz="3600" b="1" dirty="0" smtClean="0"/>
              <a:t>through several chemical bonding theories </a:t>
            </a:r>
            <a:endParaRPr lang="en-US" sz="3600" b="1" dirty="0"/>
          </a:p>
        </p:txBody>
      </p:sp>
      <p:pic>
        <p:nvPicPr>
          <p:cNvPr id="16388" name="Picture 4" descr="http://prisonphotography.files.wordpress.com/2008/10/david-alan-harvey-chain-ga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981950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9144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Relevant Reading:  </a:t>
            </a:r>
          </a:p>
          <a:p>
            <a:r>
              <a:rPr lang="en-US" sz="3600" b="1" dirty="0" smtClean="0"/>
              <a:t>Chapter 4-Bonding General Concepts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 </a:t>
            </a:r>
            <a:r>
              <a:rPr lang="en-US" sz="4000" dirty="0" smtClean="0"/>
              <a:t>pp. 149-153 </a:t>
            </a:r>
            <a:r>
              <a:rPr lang="en-US" sz="4000" dirty="0" err="1" smtClean="0"/>
              <a:t>electronegativity</a:t>
            </a:r>
            <a:r>
              <a:rPr lang="en-US" sz="4000" dirty="0" smtClean="0"/>
              <a:t> and dipoles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/>
              <a:t>pp. 154-157 </a:t>
            </a:r>
            <a:r>
              <a:rPr lang="en-US" sz="4000" b="1" dirty="0" smtClean="0">
                <a:solidFill>
                  <a:srgbClr val="FF0000"/>
                </a:solidFill>
              </a:rPr>
              <a:t>ionic model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/>
              <a:t>pp. 168-182 </a:t>
            </a:r>
            <a:r>
              <a:rPr lang="en-US" sz="4000" b="1" dirty="0" smtClean="0">
                <a:solidFill>
                  <a:srgbClr val="FF0000"/>
                </a:solidFill>
              </a:rPr>
              <a:t>covalent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7886"/>
            <a:ext cx="6209936" cy="512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holds a salt like </a:t>
            </a:r>
            <a:r>
              <a:rPr lang="en-US" sz="4000" dirty="0" err="1" smtClean="0"/>
              <a:t>LiF</a:t>
            </a:r>
            <a:r>
              <a:rPr lang="en-US" sz="4000" dirty="0" smtClean="0"/>
              <a:t> together 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715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Born-Haber Diagram for </a:t>
            </a:r>
            <a:r>
              <a:rPr lang="en-US" sz="3600" b="1" dirty="0" err="1" smtClean="0"/>
              <a:t>LiF</a:t>
            </a:r>
            <a:r>
              <a:rPr lang="en-US" sz="3600" b="1" dirty="0" smtClean="0"/>
              <a:t> (see Figure 4.9 page 159 of text) 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676400"/>
            <a:ext cx="3581400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=&gt;Chief `bonding’ force in </a:t>
            </a:r>
            <a:r>
              <a:rPr lang="en-US" sz="3600" dirty="0" err="1" smtClean="0"/>
              <a:t>LiF</a:t>
            </a:r>
            <a:r>
              <a:rPr lang="en-US" sz="3600" dirty="0" smtClean="0"/>
              <a:t> is </a:t>
            </a:r>
            <a:r>
              <a:rPr lang="en-US" sz="4400" b="1" dirty="0" smtClean="0"/>
              <a:t>+</a:t>
            </a:r>
            <a:r>
              <a:rPr lang="en-US" sz="4400" dirty="0" smtClean="0"/>
              <a:t>…</a:t>
            </a:r>
            <a:r>
              <a:rPr lang="en-US" sz="5400" dirty="0" smtClean="0">
                <a:solidFill>
                  <a:srgbClr val="FF0000"/>
                </a:solidFill>
              </a:rPr>
              <a:t>-</a:t>
            </a:r>
            <a:r>
              <a:rPr lang="en-US" sz="4400" dirty="0" smtClean="0"/>
              <a:t> </a:t>
            </a:r>
            <a:r>
              <a:rPr lang="en-US" sz="3600" dirty="0" smtClean="0"/>
              <a:t>attraction</a:t>
            </a:r>
          </a:p>
          <a:p>
            <a:r>
              <a:rPr lang="en-US" sz="3600" dirty="0" smtClean="0"/>
              <a:t>(=</a:t>
            </a:r>
            <a:r>
              <a:rPr lang="en-US" sz="3600" b="1" i="1" dirty="0" smtClean="0">
                <a:solidFill>
                  <a:srgbClr val="FF0000"/>
                </a:solidFill>
              </a:rPr>
              <a:t>Lattice energy</a:t>
            </a:r>
            <a:r>
              <a:rPr lang="en-US" sz="3600" dirty="0" smtClean="0"/>
              <a:t> see p. 158)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343400" y="2514600"/>
            <a:ext cx="1143000" cy="28956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915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Lattice energy=1047 kJ/mol </a:t>
            </a:r>
            <a:r>
              <a:rPr lang="en-US" sz="3600" dirty="0" err="1" smtClean="0"/>
              <a:t>LiF</a:t>
            </a:r>
            <a:endParaRPr lang="en-US" sz="3600" dirty="0" smtClean="0"/>
          </a:p>
          <a:p>
            <a:r>
              <a:rPr lang="en-US" sz="3600" dirty="0"/>
              <a:t>	</a:t>
            </a:r>
            <a:r>
              <a:rPr lang="en-US" sz="3600" dirty="0" smtClean="0"/>
              <a:t>	        = 1047 kJ/26 g </a:t>
            </a:r>
            <a:r>
              <a:rPr lang="en-US" sz="3600" dirty="0" err="1" smtClean="0"/>
              <a:t>LiF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Putting Lattice energy magnitudes in context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87630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During normal operation, a typical American home uses  1-2 kW=1-2 kJ/second ~1.5 kJ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657600"/>
            <a:ext cx="8763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Þ"/>
            </a:pPr>
            <a:r>
              <a:rPr lang="en-US" sz="2800" dirty="0" smtClean="0"/>
              <a:t>Energy released in forming 26 grams of </a:t>
            </a:r>
            <a:r>
              <a:rPr lang="en-US" sz="2800" dirty="0" err="1" smtClean="0"/>
              <a:t>LiF</a:t>
            </a:r>
            <a:r>
              <a:rPr lang="en-US" sz="2800" dirty="0" smtClean="0"/>
              <a:t> from gas phase Li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and F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can power your house for:</a:t>
            </a:r>
          </a:p>
          <a:p>
            <a:r>
              <a:rPr lang="en-US" dirty="0" smtClean="0"/>
              <a:t>	</a:t>
            </a:r>
            <a:r>
              <a:rPr lang="en-US" sz="4800" u="sng" dirty="0" smtClean="0"/>
              <a:t>1047 kJ</a:t>
            </a:r>
            <a:r>
              <a:rPr lang="en-US" sz="4800" dirty="0" smtClean="0"/>
              <a:t>  = 698 s (~ 12 minutes)</a:t>
            </a:r>
            <a:endParaRPr lang="en-US" sz="4800" u="sng" dirty="0" smtClean="0"/>
          </a:p>
          <a:p>
            <a:r>
              <a:rPr lang="en-US" sz="4800" dirty="0"/>
              <a:t> </a:t>
            </a:r>
            <a:r>
              <a:rPr lang="en-US" sz="4800" dirty="0" smtClean="0"/>
              <a:t>	 1.5 kJ s</a:t>
            </a:r>
            <a:r>
              <a:rPr lang="en-US" sz="4800" baseline="30000" dirty="0" smtClean="0"/>
              <a:t>-1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90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126" y="268069"/>
            <a:ext cx="875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Are all compounds held together like </a:t>
            </a:r>
            <a:r>
              <a:rPr lang="en-US" sz="3600" b="1" dirty="0" err="1" smtClean="0">
                <a:solidFill>
                  <a:srgbClr val="FF0000"/>
                </a:solidFill>
              </a:rPr>
              <a:t>LiF</a:t>
            </a:r>
            <a:r>
              <a:rPr lang="en-US" sz="3600" b="1" dirty="0" smtClean="0"/>
              <a:t> ???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52100"/>
            <a:ext cx="8123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THE CONDUCTIVITY TEST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8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935" y="990600"/>
            <a:ext cx="1616230" cy="14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4018" y="261104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H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</a:p>
          <a:p>
            <a:r>
              <a:rPr lang="en-US" sz="5400" b="1" dirty="0" smtClean="0"/>
              <a:t>CO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  in H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</a:p>
          <a:p>
            <a:r>
              <a:rPr lang="en-US" sz="5400" b="1" dirty="0" smtClean="0"/>
              <a:t>Paraffin oil ?</a:t>
            </a:r>
          </a:p>
          <a:p>
            <a:r>
              <a:rPr lang="en-US" sz="5400" b="1" dirty="0" smtClean="0"/>
              <a:t>Sugar in H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</a:p>
          <a:p>
            <a:r>
              <a:rPr lang="en-US" sz="5400" b="1" dirty="0" err="1" smtClean="0">
                <a:solidFill>
                  <a:srgbClr val="FF0000"/>
                </a:solidFill>
              </a:rPr>
              <a:t>LiF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762" y="1859376"/>
            <a:ext cx="3276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 Material Tested</a:t>
            </a:r>
            <a:endParaRPr lang="en-US" sz="3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620765" y="1859376"/>
            <a:ext cx="452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Lights up filament ?</a:t>
            </a:r>
            <a:endParaRPr lang="en-US" sz="4000" b="1" u="sng" dirty="0"/>
          </a:p>
        </p:txBody>
      </p:sp>
      <p:sp>
        <p:nvSpPr>
          <p:cNvPr id="10" name="Oval 9"/>
          <p:cNvSpPr/>
          <p:nvPr/>
        </p:nvSpPr>
        <p:spPr>
          <a:xfrm>
            <a:off x="6331527" y="28194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31527" y="37338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86500" y="52578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86500" y="5950527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31527" y="4499124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482</Words>
  <Application>Microsoft Office PowerPoint</Application>
  <PresentationFormat>On-screen Show (4:3)</PresentationFormat>
  <Paragraphs>78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24</cp:revision>
  <dcterms:created xsi:type="dcterms:W3CDTF">2013-10-17T01:22:54Z</dcterms:created>
  <dcterms:modified xsi:type="dcterms:W3CDTF">2013-10-17T15:01:46Z</dcterms:modified>
</cp:coreProperties>
</file>