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54" r:id="rId2"/>
    <p:sldId id="339" r:id="rId3"/>
    <p:sldId id="340" r:id="rId4"/>
    <p:sldId id="341" r:id="rId5"/>
    <p:sldId id="342" r:id="rId6"/>
    <p:sldId id="347" r:id="rId7"/>
    <p:sldId id="348" r:id="rId8"/>
    <p:sldId id="343" r:id="rId9"/>
    <p:sldId id="344" r:id="rId10"/>
    <p:sldId id="345" r:id="rId11"/>
    <p:sldId id="346" r:id="rId12"/>
    <p:sldId id="349" r:id="rId13"/>
    <p:sldId id="350" r:id="rId14"/>
    <p:sldId id="351" r:id="rId15"/>
    <p:sldId id="352" r:id="rId16"/>
    <p:sldId id="35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2185" autoAdjust="0"/>
  </p:normalViewPr>
  <p:slideViewPr>
    <p:cSldViewPr>
      <p:cViewPr varScale="1">
        <p:scale>
          <a:sx n="68" d="100"/>
          <a:sy n="68" d="100"/>
        </p:scale>
        <p:origin x="-7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3EDDC-7C85-46CA-B7B0-A4901A3EDD1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FD613-A9F9-4689-8EB0-D62D77EFE1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6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00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96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34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1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8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3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1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2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1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7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7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3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7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0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docid=6hbN52regKfMiM&amp;tbnid=5IQADnEtz2hbzM:&amp;ved=0CAUQjRw&amp;url=http://www.youtube.com/watch?v%3DnW6Wl643k_0&amp;ei=SgxWUqYKh8D1BJXsgbgJ&amp;bvm=bv.53760139,d.aWc&amp;psig=AFQjCNGN-hYnhKvxNtAc1reggyyTDoVn3A&amp;ust=1381457315764387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561915"/>
            <a:ext cx="4724400" cy="30469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Suggested </a:t>
            </a:r>
            <a:r>
              <a:rPr lang="en-US" sz="2400" b="1" dirty="0" smtClean="0">
                <a:solidFill>
                  <a:srgbClr val="FF0000"/>
                </a:solidFill>
              </a:rPr>
              <a:t>Homework:</a:t>
            </a:r>
            <a:endParaRPr lang="en-US" sz="2400" dirty="0" smtClean="0"/>
          </a:p>
          <a:p>
            <a:r>
              <a:rPr lang="en-US" sz="2400" b="1" u="sng" dirty="0" smtClean="0"/>
              <a:t>Page	  do problem(s)</a:t>
            </a:r>
          </a:p>
          <a:p>
            <a:r>
              <a:rPr lang="en-US" sz="2400" b="1" dirty="0" smtClean="0"/>
              <a:t>184            23, 25</a:t>
            </a:r>
          </a:p>
          <a:p>
            <a:pPr marL="457200" indent="-457200"/>
            <a:r>
              <a:rPr lang="en-US" sz="2400" b="1" dirty="0" smtClean="0"/>
              <a:t>185            27, 29, 31       </a:t>
            </a:r>
          </a:p>
          <a:p>
            <a:pPr marL="457200" indent="-457200"/>
            <a:r>
              <a:rPr lang="en-US" sz="2400" b="1" dirty="0" smtClean="0"/>
              <a:t> 186           37, 39, 41, 43, 45, 51</a:t>
            </a:r>
          </a:p>
          <a:p>
            <a:pPr marL="457200" indent="-457200"/>
            <a:r>
              <a:rPr lang="en-US" sz="2400" b="1" dirty="0" smtClean="0"/>
              <a:t>188	     73, 75, 79, 81, 87</a:t>
            </a:r>
          </a:p>
          <a:p>
            <a:pPr marL="457200" indent="-457200"/>
            <a:r>
              <a:rPr lang="en-US" sz="2400" b="1" dirty="0" smtClean="0"/>
              <a:t>189	     93, 95</a:t>
            </a:r>
          </a:p>
          <a:p>
            <a:pPr marL="457200" indent="-457200"/>
            <a:r>
              <a:rPr lang="en-US" sz="2400" b="1" dirty="0" smtClean="0"/>
              <a:t>234	      21,23, 25, 29 (for ex. 21)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0" y="584775"/>
            <a:ext cx="4191000" cy="329320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Reading:  </a:t>
            </a:r>
          </a:p>
          <a:p>
            <a:r>
              <a:rPr lang="en-US" sz="2800" b="1" dirty="0" smtClean="0"/>
              <a:t>Chapter 4</a:t>
            </a:r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400" dirty="0" smtClean="0"/>
              <a:t>pp. 149-153 </a:t>
            </a:r>
            <a:r>
              <a:rPr lang="en-US" sz="2400" dirty="0" err="1" smtClean="0"/>
              <a:t>electronegativity</a:t>
            </a:r>
            <a:endParaRPr lang="en-US" sz="2400" dirty="0" smtClean="0"/>
          </a:p>
          <a:p>
            <a:r>
              <a:rPr lang="en-US" sz="2400" dirty="0" smtClean="0"/>
              <a:t>	            and dipoles </a:t>
            </a:r>
            <a:endParaRPr lang="en-US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pp. 154-157 ionic model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pp. 168-182 covalent model</a:t>
            </a:r>
          </a:p>
          <a:p>
            <a:pPr marL="342900" indent="-342900"/>
            <a:r>
              <a:rPr lang="en-US" sz="2800" b="1" dirty="0" smtClean="0"/>
              <a:t>Chapter 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pp. 193-205 VSEPR structures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0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FOR WEEK 8(10/14-10/18)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81400" y="4114800"/>
            <a:ext cx="5562600" cy="27392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u="sng" dirty="0" smtClean="0"/>
              <a:t>To do</a:t>
            </a:r>
          </a:p>
          <a:p>
            <a:pPr algn="ctr"/>
            <a:r>
              <a:rPr lang="en-US" sz="2800" b="1" i="1" u="sng" dirty="0" smtClean="0"/>
              <a:t>Marathon problem 6</a:t>
            </a:r>
            <a:endParaRPr lang="en-US" sz="2800" b="1" i="1" dirty="0" smtClean="0"/>
          </a:p>
          <a:p>
            <a:pPr algn="ctr"/>
            <a:r>
              <a:rPr lang="en-US" sz="2800" b="1" i="1" dirty="0" smtClean="0"/>
              <a:t>Challenge Problem 148, page 424</a:t>
            </a:r>
          </a:p>
          <a:p>
            <a:pPr algn="ctr"/>
            <a:r>
              <a:rPr lang="en-US" sz="2800" b="1" i="1" dirty="0" smtClean="0"/>
              <a:t>Due Monday 21 October</a:t>
            </a:r>
          </a:p>
          <a:p>
            <a:pPr algn="ctr"/>
            <a:r>
              <a:rPr lang="en-US" sz="2000" b="1" i="1" dirty="0" smtClean="0">
                <a:solidFill>
                  <a:srgbClr val="FF0000"/>
                </a:solidFill>
              </a:rPr>
              <a:t>(Note: the binary referred to really exists.</a:t>
            </a:r>
          </a:p>
          <a:p>
            <a:pPr algn="ctr"/>
            <a:r>
              <a:rPr lang="en-US" sz="2000" b="1" i="1" dirty="0" smtClean="0">
                <a:solidFill>
                  <a:srgbClr val="FF0000"/>
                </a:solidFill>
              </a:rPr>
              <a:t>`Google’ your deduced compound to make sure  you have the right one.)</a:t>
            </a:r>
          </a:p>
        </p:txBody>
      </p:sp>
    </p:spTree>
    <p:extLst>
      <p:ext uri="{BB962C8B-B14F-4D97-AF65-F5344CB8AC3E}">
        <p14:creationId xmlns:p14="http://schemas.microsoft.com/office/powerpoint/2010/main" val="416501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90600"/>
            <a:ext cx="8915400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c) </a:t>
            </a:r>
            <a:r>
              <a:rPr lang="en-US" sz="24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weight to moles</a:t>
            </a:r>
            <a:r>
              <a:rPr lang="en-US" sz="2400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How many 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moles of H</a:t>
            </a:r>
            <a:r>
              <a:rPr lang="en-US" sz="3200" b="1" baseline="-30000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O </a:t>
            </a:r>
            <a:r>
              <a:rPr lang="en-US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form if 11 g of C</a:t>
            </a:r>
            <a:r>
              <a:rPr lang="en-US" sz="32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en-US" sz="32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en-US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are burned 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Comic Sans MS" pitchFamily="66" charset="0"/>
                <a:cs typeface="Times New Roman" pitchFamily="18" charset="0"/>
              </a:rPr>
              <a:t>        </a:t>
            </a:r>
            <a:r>
              <a:rPr lang="en-US" sz="2800" dirty="0" smtClean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latin typeface="Comic Sans MS" pitchFamily="66" charset="0"/>
                <a:cs typeface="Times New Roman" pitchFamily="18" charset="0"/>
              </a:rPr>
              <a:t>1) convert non-moles to moles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Comic Sans MS" pitchFamily="66" charset="0"/>
                <a:cs typeface="Times New Roman" pitchFamily="18" charset="0"/>
              </a:rPr>
              <a:t>		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11 g C</a:t>
            </a:r>
            <a:r>
              <a:rPr lang="en-US" sz="2800" b="1" baseline="-25000" dirty="0" smtClean="0">
                <a:latin typeface="Comic Sans MS" pitchFamily="66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H</a:t>
            </a:r>
            <a:r>
              <a:rPr lang="en-US" sz="2800" b="1" baseline="-25000" dirty="0" smtClean="0">
                <a:latin typeface="Comic Sans MS" pitchFamily="66" charset="0"/>
                <a:cs typeface="Times New Roman" pitchFamily="18" charset="0"/>
              </a:rPr>
              <a:t>8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* </a:t>
            </a:r>
            <a:r>
              <a:rPr lang="en-US" sz="2800" b="1" u="sng" dirty="0" smtClean="0">
                <a:latin typeface="Comic Sans MS" pitchFamily="66" charset="0"/>
                <a:cs typeface="Times New Roman" pitchFamily="18" charset="0"/>
              </a:rPr>
              <a:t>1 mol C</a:t>
            </a:r>
            <a:r>
              <a:rPr lang="en-US" sz="2800" b="1" u="sng" baseline="-25000" dirty="0" smtClean="0">
                <a:latin typeface="Comic Sans MS" pitchFamily="66" charset="0"/>
                <a:cs typeface="Times New Roman" pitchFamily="18" charset="0"/>
              </a:rPr>
              <a:t>3</a:t>
            </a:r>
            <a:r>
              <a:rPr lang="en-US" sz="2800" b="1" u="sng" dirty="0" smtClean="0">
                <a:latin typeface="Comic Sans MS" pitchFamily="66" charset="0"/>
                <a:cs typeface="Times New Roman" pitchFamily="18" charset="0"/>
              </a:rPr>
              <a:t>H</a:t>
            </a:r>
            <a:r>
              <a:rPr lang="en-US" sz="2800" b="1" u="sng" baseline="-25000" dirty="0" smtClean="0">
                <a:latin typeface="Comic Sans MS" pitchFamily="66" charset="0"/>
                <a:cs typeface="Times New Roman" pitchFamily="18" charset="0"/>
              </a:rPr>
              <a:t>8 </a:t>
            </a:r>
            <a:endParaRPr lang="en-US" sz="2800" b="1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			       44 g C</a:t>
            </a:r>
            <a:r>
              <a:rPr lang="en-US" sz="2800" b="1" baseline="-25000" dirty="0" smtClean="0">
                <a:latin typeface="Comic Sans MS" pitchFamily="66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H</a:t>
            </a:r>
            <a:r>
              <a:rPr lang="en-US" sz="2800" b="1" baseline="-25000" dirty="0" smtClean="0">
                <a:latin typeface="Comic Sans MS" pitchFamily="66" charset="0"/>
                <a:cs typeface="Times New Roman" pitchFamily="18" charset="0"/>
              </a:rPr>
              <a:t>8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	       	= 0.25 mol C</a:t>
            </a:r>
            <a:r>
              <a:rPr lang="en-US" sz="2800" b="1" baseline="-25000" dirty="0" smtClean="0">
                <a:latin typeface="Comic Sans MS" pitchFamily="66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H</a:t>
            </a:r>
            <a:r>
              <a:rPr lang="en-US" sz="2800" b="1" baseline="-25000" dirty="0" smtClean="0">
                <a:latin typeface="Comic Sans MS" pitchFamily="66" charset="0"/>
                <a:cs typeface="Times New Roman" pitchFamily="18" charset="0"/>
              </a:rPr>
              <a:t>8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baseline="-25000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en-US" sz="2800" b="1" u="sng" dirty="0" smtClean="0">
                <a:latin typeface="Comic Sans MS" pitchFamily="66" charset="0"/>
                <a:cs typeface="Times New Roman" pitchFamily="18" charset="0"/>
              </a:rPr>
              <a:t>2) set up mole ratios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cs typeface="Times New Roman" pitchFamily="18" charset="0"/>
              </a:rPr>
              <a:t>   	  </a:t>
            </a:r>
            <a:r>
              <a:rPr lang="en-US" sz="2800" b="1" u="sng" dirty="0" smtClean="0">
                <a:latin typeface="Comic Sans MS" pitchFamily="66" charset="0"/>
                <a:cs typeface="Times New Roman" pitchFamily="18" charset="0"/>
              </a:rPr>
              <a:t>mol H</a:t>
            </a:r>
            <a:r>
              <a:rPr lang="en-US" sz="2800" b="1" u="sng" baseline="-25000" dirty="0" smtClean="0">
                <a:latin typeface="Comic Sans MS" pitchFamily="66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latin typeface="Comic Sans MS" pitchFamily="66" charset="0"/>
                <a:cs typeface="Times New Roman" pitchFamily="18" charset="0"/>
              </a:rPr>
              <a:t>O 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    =  </a:t>
            </a:r>
            <a:r>
              <a:rPr lang="en-US" sz="2800" b="1" u="sng" dirty="0" smtClean="0">
                <a:latin typeface="Comic Sans MS" pitchFamily="66" charset="0"/>
                <a:cs typeface="Times New Roman" pitchFamily="18" charset="0"/>
              </a:rPr>
              <a:t>4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    = </a:t>
            </a:r>
            <a:r>
              <a:rPr lang="en-US" sz="2800" b="1" u="sng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m(H</a:t>
            </a:r>
            <a:r>
              <a:rPr lang="en-US" sz="2800" b="1" u="sng" baseline="-250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O)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     	  mol C</a:t>
            </a:r>
            <a:r>
              <a:rPr lang="en-US" sz="2800" b="1" baseline="-25000" dirty="0" smtClean="0">
                <a:latin typeface="Comic Sans MS" pitchFamily="66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H</a:t>
            </a:r>
            <a:r>
              <a:rPr lang="en-US" sz="2800" b="1" baseline="-25000" dirty="0" smtClean="0">
                <a:latin typeface="Comic Sans MS" pitchFamily="66" charset="0"/>
                <a:cs typeface="Times New Roman" pitchFamily="18" charset="0"/>
              </a:rPr>
              <a:t>8</a:t>
            </a:r>
            <a:r>
              <a:rPr lang="en-US" sz="2800" b="1" dirty="0" smtClean="0">
                <a:latin typeface="Comic Sans MS" pitchFamily="66" charset="0"/>
                <a:cs typeface="Times New Roman" pitchFamily="18" charset="0"/>
              </a:rPr>
              <a:t>	      1        0.25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en-US" sz="3200" b="1" u="sng" dirty="0" smtClean="0">
                <a:latin typeface="Comic Sans MS" pitchFamily="66" charset="0"/>
                <a:cs typeface="Times New Roman" pitchFamily="18" charset="0"/>
              </a:rPr>
              <a:t>Solve for m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latin typeface="Comic Sans MS" pitchFamily="66" charset="0"/>
                <a:cs typeface="Times New Roman" pitchFamily="18" charset="0"/>
              </a:rPr>
              <a:t>	4*0.25 = 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m(H</a:t>
            </a:r>
            <a:r>
              <a:rPr lang="en-US" sz="3200" b="1" baseline="-250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O)  =1 mol H</a:t>
            </a:r>
            <a:r>
              <a:rPr lang="en-US" sz="3200" b="1" baseline="-250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O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Comic Sans MS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5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524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sz="2800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</a:t>
            </a:r>
            <a:r>
              <a:rPr lang="pt-BR" sz="28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4H</a:t>
            </a:r>
            <a:r>
              <a:rPr lang="pt-BR" sz="2800" b="1" baseline="-30000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sz="28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(BOOM)  </a:t>
            </a:r>
            <a:endParaRPr lang="en-US" sz="28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44        32                          44	    18		g/mol	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	</a:t>
            </a:r>
            <a:endParaRPr lang="en-US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713602"/>
            <a:ext cx="879920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d) 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weight to weight</a:t>
            </a:r>
            <a:r>
              <a:rPr kumimoji="0" lang="en-US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How many 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grams of  O</a:t>
            </a:r>
            <a:r>
              <a:rPr kumimoji="0" lang="en-US" sz="30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are needed to burn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0.275 g C</a:t>
            </a:r>
            <a:r>
              <a:rPr kumimoji="0" lang="en-US" sz="3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3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?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8991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sz="2800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 (BOOM)  </a:t>
            </a:r>
            <a:endParaRPr lang="en-US" sz="28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44        32                          44	    18		g/mol	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	</a:t>
            </a:r>
            <a:endParaRPr lang="en-US" sz="28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5200" y="2133600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0.275/44=0.00625 mol C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8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3528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Mol 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/>
              <a:t>/mol C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8</a:t>
            </a:r>
            <a:r>
              <a:rPr lang="en-US" sz="3200" b="1" dirty="0" smtClean="0"/>
              <a:t>=5/1  = </a:t>
            </a:r>
            <a:r>
              <a:rPr lang="en-US" sz="3200" b="1" dirty="0" smtClean="0">
                <a:solidFill>
                  <a:srgbClr val="FF0000"/>
                </a:solidFill>
              </a:rPr>
              <a:t>m(O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)</a:t>
            </a:r>
            <a:r>
              <a:rPr lang="en-US" sz="3200" b="1" dirty="0" smtClean="0"/>
              <a:t>/0.00625 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43434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m(O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)</a:t>
            </a:r>
            <a:r>
              <a:rPr lang="en-US" sz="3200" b="1" dirty="0" smtClean="0"/>
              <a:t> = 5*0.00625 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43434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0.03125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54864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Weight 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3200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m(O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)</a:t>
            </a:r>
            <a:r>
              <a:rPr lang="en-US" sz="3200" b="1" dirty="0" smtClean="0"/>
              <a:t>*MW(g/mol)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943600" y="548640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</a:t>
            </a:r>
            <a:r>
              <a:rPr lang="en-US" sz="3200" b="1" dirty="0" smtClean="0">
                <a:solidFill>
                  <a:srgbClr val="FF0000"/>
                </a:solidFill>
              </a:rPr>
              <a:t>0.03125</a:t>
            </a:r>
            <a:r>
              <a:rPr lang="en-US" sz="3200" b="1" dirty="0" smtClean="0"/>
              <a:t>*32 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0" y="5943600"/>
            <a:ext cx="2286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</a:t>
            </a:r>
            <a:r>
              <a:rPr lang="en-US" sz="3600" b="1" dirty="0" smtClean="0">
                <a:solidFill>
                  <a:srgbClr val="FF0000"/>
                </a:solidFill>
              </a:rPr>
              <a:t> 1 g 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9222" y="2204533"/>
            <a:ext cx="3048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1) Convert </a:t>
            </a:r>
            <a:r>
              <a:rPr lang="en-US" sz="2800" dirty="0" err="1" smtClean="0"/>
              <a:t>g</a:t>
            </a:r>
            <a:r>
              <a:rPr lang="en-US" sz="2800" dirty="0" err="1" smtClean="0">
                <a:sym typeface="Wingdings" pitchFamily="2" charset="2"/>
              </a:rPr>
              <a:t>mole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28600" y="2819400"/>
            <a:ext cx="5029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2a)Ratio </a:t>
            </a:r>
            <a:r>
              <a:rPr lang="en-US" sz="2800" b="1" dirty="0" smtClean="0">
                <a:solidFill>
                  <a:srgbClr val="FF0000"/>
                </a:solidFill>
              </a:rPr>
              <a:t>target mol</a:t>
            </a:r>
            <a:r>
              <a:rPr lang="en-US" sz="2800" dirty="0" smtClean="0"/>
              <a:t>/known mol 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" y="3886200"/>
            <a:ext cx="5029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2b) solve for </a:t>
            </a:r>
            <a:r>
              <a:rPr lang="en-US" sz="2800" b="1" dirty="0" smtClean="0">
                <a:solidFill>
                  <a:srgbClr val="FF0000"/>
                </a:solidFill>
              </a:rPr>
              <a:t>target moles, m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" y="4876800"/>
            <a:ext cx="8001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3) Convert </a:t>
            </a:r>
            <a:r>
              <a:rPr lang="en-US" sz="3200" b="1" dirty="0" smtClean="0">
                <a:solidFill>
                  <a:srgbClr val="FF0000"/>
                </a:solidFill>
              </a:rPr>
              <a:t>target moles </a:t>
            </a:r>
            <a:r>
              <a:rPr lang="en-US" sz="3200" dirty="0" smtClean="0"/>
              <a:t>to </a:t>
            </a:r>
            <a:r>
              <a:rPr lang="en-US" sz="3200" b="1" dirty="0" smtClean="0">
                <a:solidFill>
                  <a:srgbClr val="FF0000"/>
                </a:solidFill>
              </a:rPr>
              <a:t>mass </a:t>
            </a:r>
            <a:r>
              <a:rPr lang="en-US" sz="3200" dirty="0" smtClean="0"/>
              <a:t>desired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1" grpId="0"/>
      <p:bldP spid="5" grpId="0"/>
      <p:bldP spid="6" grpId="0"/>
      <p:bldP spid="7" grpId="0"/>
      <p:bldP spid="8" grpId="0"/>
      <p:bldP spid="9" grpId="0"/>
      <p:bldP spid="10" grpId="0"/>
      <p:bldP spid="19" grpId="0" animBg="1"/>
      <p:bldP spid="20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0664" y="1351453"/>
            <a:ext cx="838200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weight to count</a:t>
            </a:r>
            <a:r>
              <a:rPr lang="en-US" sz="2800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How many 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molecules of CO</a:t>
            </a:r>
            <a:r>
              <a:rPr lang="en-US" sz="3200" b="1" baseline="-30000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form  if 0.398 g H</a:t>
            </a:r>
            <a:r>
              <a:rPr lang="en-US" sz="32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O  results ?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0.398 g H</a:t>
            </a:r>
            <a:r>
              <a:rPr lang="en-US" sz="2800" b="1" baseline="-25000" dirty="0" smtClean="0">
                <a:latin typeface="+mj-lt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O *</a:t>
            </a:r>
            <a:r>
              <a:rPr lang="en-US" sz="2800" b="1" u="sng" dirty="0" smtClean="0">
                <a:latin typeface="+mj-lt"/>
                <a:ea typeface="Times New Roman" pitchFamily="18" charset="0"/>
                <a:cs typeface="Times New Roman" pitchFamily="18" charset="0"/>
              </a:rPr>
              <a:t>1 mol H</a:t>
            </a:r>
            <a:r>
              <a:rPr lang="en-US" sz="2800" b="1" u="sng" baseline="-25000" dirty="0" smtClean="0">
                <a:latin typeface="+mj-lt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latin typeface="+mj-lt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sz="28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   = 0.02211 mol H</a:t>
            </a:r>
            <a:r>
              <a:rPr lang="en-US" sz="2800" b="1" baseline="-25000" dirty="0" smtClean="0">
                <a:latin typeface="+mj-lt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O</a:t>
            </a:r>
            <a:endParaRPr lang="en-US" sz="2800" b="1" u="sng" dirty="0" smtClean="0"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	           18 g H</a:t>
            </a:r>
            <a:r>
              <a:rPr lang="en-US" sz="2800" b="1" baseline="-25000" dirty="0" smtClean="0">
                <a:latin typeface="+mj-lt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u="sng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m(CO</a:t>
            </a:r>
            <a:r>
              <a:rPr lang="en-US" sz="2800" b="1" u="sng" baseline="-250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  </a:t>
            </a: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en-US" sz="2800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= </a:t>
            </a:r>
            <a:r>
              <a:rPr lang="en-US" sz="2800" b="1" u="sng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m(CO</a:t>
            </a:r>
            <a:r>
              <a:rPr lang="en-US" sz="2800" b="1" u="sng" baseline="-250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m(H</a:t>
            </a:r>
            <a:r>
              <a:rPr lang="en-US" sz="2800" b="1" baseline="-25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O)      4       0.02211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34636"/>
            <a:ext cx="84582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sz="2800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 (BOOM)  </a:t>
            </a:r>
            <a:endParaRPr lang="en-US" sz="28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44        32                          44	    18	   g/mol	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endParaRPr lang="en-US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5300" y="5121717"/>
            <a:ext cx="327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m(CO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)= </a:t>
            </a:r>
            <a:r>
              <a:rPr lang="en-US" sz="2800" b="1" u="sng" dirty="0" smtClean="0"/>
              <a:t>3*0.02211</a:t>
            </a:r>
          </a:p>
          <a:p>
            <a:r>
              <a:rPr lang="en-US" sz="2800" b="1" dirty="0" smtClean="0"/>
              <a:t>	     4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492336" y="4987231"/>
            <a:ext cx="4350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m</a:t>
            </a:r>
            <a:r>
              <a:rPr lang="en-US" sz="4000" b="1" dirty="0" smtClean="0">
                <a:solidFill>
                  <a:srgbClr val="FF0000"/>
                </a:solidFill>
              </a:rPr>
              <a:t>(CO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)= 0.0165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5873030"/>
            <a:ext cx="66086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Molecule count </a:t>
            </a:r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m(CO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)</a:t>
            </a:r>
            <a:r>
              <a:rPr lang="en-US" sz="3200" b="1" dirty="0" smtClean="0"/>
              <a:t> *6.02*10</a:t>
            </a:r>
            <a:r>
              <a:rPr lang="en-US" sz="3200" b="1" baseline="30000" dirty="0" smtClean="0"/>
              <a:t>23</a:t>
            </a:r>
            <a:endParaRPr lang="en-US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0" y="5811474"/>
            <a:ext cx="21336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=1*10</a:t>
            </a:r>
            <a:r>
              <a:rPr lang="en-US" sz="4000" b="1" baseline="30000" dirty="0" smtClean="0">
                <a:solidFill>
                  <a:srgbClr val="FF0000"/>
                </a:solidFill>
              </a:rPr>
              <a:t>22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04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11069"/>
            <a:ext cx="94488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count to weight</a:t>
            </a:r>
            <a:r>
              <a:rPr lang="en-US" sz="2800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en-US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How many 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grams of O</a:t>
            </a:r>
            <a:r>
              <a:rPr lang="en-US" sz="3200" b="1" baseline="-30000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are needed to form  1.50*10</a:t>
            </a:r>
            <a:r>
              <a:rPr lang="en-US" sz="3200" b="1" baseline="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22</a:t>
            </a:r>
            <a:r>
              <a:rPr lang="en-US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molecules of H</a:t>
            </a:r>
            <a:r>
              <a:rPr lang="en-US" sz="32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O ? </a:t>
            </a:r>
            <a:r>
              <a:rPr lang="en-US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362198" y="2723345"/>
            <a:ext cx="38439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1.5*10</a:t>
            </a:r>
            <a:r>
              <a:rPr lang="en-US" sz="3200" b="1" u="sng" baseline="30000" dirty="0" smtClean="0"/>
              <a:t>22</a:t>
            </a:r>
          </a:p>
          <a:p>
            <a:r>
              <a:rPr lang="en-US" sz="3200" b="1" dirty="0" smtClean="0"/>
              <a:t>6.02*10</a:t>
            </a:r>
            <a:r>
              <a:rPr lang="en-US" sz="3200" b="1" baseline="30000" dirty="0" smtClean="0"/>
              <a:t>23</a:t>
            </a:r>
            <a:endParaRPr lang="en-US" sz="3200" b="1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152398" y="2796064"/>
            <a:ext cx="2175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Mole 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 = 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643511" y="2836516"/>
            <a:ext cx="3835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=0.02491 mol 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5225" y="3800563"/>
            <a:ext cx="18147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Mol O</a:t>
            </a:r>
            <a:r>
              <a:rPr lang="en-US" sz="3200" b="1" u="sng" baseline="-25000" dirty="0" smtClean="0"/>
              <a:t>2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Mol 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56580" y="3869347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u="sng" dirty="0" smtClean="0"/>
              <a:t>5</a:t>
            </a:r>
            <a:r>
              <a:rPr lang="en-US" sz="3200" b="1" dirty="0" smtClean="0"/>
              <a:t>   = </a:t>
            </a:r>
            <a:r>
              <a:rPr lang="en-US" sz="3200" b="1" u="sng" dirty="0" smtClean="0"/>
              <a:t>m(O</a:t>
            </a:r>
            <a:r>
              <a:rPr lang="en-US" sz="3200" b="1" u="sng" baseline="-25000" dirty="0" smtClean="0"/>
              <a:t>2</a:t>
            </a:r>
            <a:r>
              <a:rPr lang="en-US" sz="3200" b="1" u="sng" dirty="0" smtClean="0"/>
              <a:t>)</a:t>
            </a:r>
          </a:p>
          <a:p>
            <a:r>
              <a:rPr lang="en-US" sz="3200" b="1" dirty="0" smtClean="0"/>
              <a:t>   4      0.02491</a:t>
            </a:r>
            <a:endParaRPr lang="en-US" sz="3200" b="1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991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sz="2800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lang="pt-BR" sz="28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 (BOOM)  </a:t>
            </a:r>
            <a:endParaRPr lang="en-US" sz="28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44        32                          44	    18		g/mol	</a:t>
            </a:r>
            <a:r>
              <a:rPr lang="pt-BR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</a:t>
            </a:r>
            <a:r>
              <a:rPr lang="pt-BR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endParaRPr lang="en-US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3979334"/>
            <a:ext cx="33680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m(O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)</a:t>
            </a:r>
            <a:r>
              <a:rPr lang="en-US" sz="3200" b="1" dirty="0" smtClean="0"/>
              <a:t>= </a:t>
            </a:r>
            <a:r>
              <a:rPr lang="en-US" sz="3200" b="1" u="sng" dirty="0" smtClean="0"/>
              <a:t>5*0.02491</a:t>
            </a:r>
          </a:p>
          <a:p>
            <a:r>
              <a:rPr lang="en-US" sz="3200" b="1" dirty="0" smtClean="0"/>
              <a:t>	    4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829300" y="4946565"/>
            <a:ext cx="2476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</a:t>
            </a:r>
            <a:r>
              <a:rPr lang="en-US" sz="4000" b="1" dirty="0" smtClean="0">
                <a:solidFill>
                  <a:srgbClr val="FF0000"/>
                </a:solidFill>
              </a:rPr>
              <a:t>0.03114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53134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Weight 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/>
              <a:t>= </a:t>
            </a:r>
            <a:r>
              <a:rPr lang="en-US" sz="3600" b="1" dirty="0" smtClean="0">
                <a:solidFill>
                  <a:srgbClr val="FF0000"/>
                </a:solidFill>
              </a:rPr>
              <a:t>m(O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)*</a:t>
            </a:r>
            <a:r>
              <a:rPr lang="en-US" sz="3600" b="1" dirty="0" smtClean="0"/>
              <a:t>MW (g/mol)</a:t>
            </a:r>
            <a:endParaRPr lang="en-US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032782" y="607877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</a:t>
            </a:r>
            <a:r>
              <a:rPr lang="en-US" sz="4000" b="1" dirty="0" smtClean="0">
                <a:solidFill>
                  <a:srgbClr val="FF0000"/>
                </a:solidFill>
              </a:rPr>
              <a:t>0.03114</a:t>
            </a:r>
            <a:r>
              <a:rPr lang="en-US" sz="4000" b="1" dirty="0" smtClean="0"/>
              <a:t>*32</a:t>
            </a:r>
            <a:endParaRPr lang="en-US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08420" y="5955659"/>
            <a:ext cx="2723273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= 1 g O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2</a:t>
            </a:r>
            <a:endParaRPr lang="en-US" sz="4800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3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457200"/>
            <a:ext cx="78486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Sample Reaction 2</a:t>
            </a:r>
          </a:p>
          <a:p>
            <a:r>
              <a:rPr lang="en-US" sz="3600" b="1" dirty="0"/>
              <a:t>6HCl + 2Al -----</a:t>
            </a:r>
            <a:r>
              <a:rPr lang="en-US" sz="3600" b="1" dirty="0">
                <a:sym typeface="Wingdings"/>
              </a:rPr>
              <a:t></a:t>
            </a:r>
            <a:r>
              <a:rPr lang="en-US" sz="3600" b="1" dirty="0"/>
              <a:t> 2AlCl</a:t>
            </a:r>
            <a:r>
              <a:rPr lang="en-US" sz="3600" b="1" baseline="-25000" dirty="0"/>
              <a:t>3</a:t>
            </a:r>
            <a:r>
              <a:rPr lang="en-US" sz="3600" b="1" dirty="0"/>
              <a:t> + 3H</a:t>
            </a:r>
            <a:r>
              <a:rPr lang="en-US" sz="3600" b="1" baseline="-25000" dirty="0"/>
              <a:t>2</a:t>
            </a:r>
            <a:endParaRPr lang="en-US" sz="3600" b="1" dirty="0"/>
          </a:p>
          <a:p>
            <a:r>
              <a:rPr lang="en-US" sz="3600" b="1" dirty="0"/>
              <a:t>  36       27            123        </a:t>
            </a:r>
            <a:r>
              <a:rPr lang="en-US" sz="3600" b="1" dirty="0" smtClean="0"/>
              <a:t>    </a:t>
            </a:r>
            <a:r>
              <a:rPr lang="en-US" sz="3600" b="1" dirty="0"/>
              <a:t>2	g/</a:t>
            </a:r>
            <a:r>
              <a:rPr lang="en-US" sz="3600" b="1" dirty="0" err="1"/>
              <a:t>mol</a:t>
            </a:r>
            <a:endParaRPr lang="en-US" sz="3600" b="1" dirty="0"/>
          </a:p>
          <a:p>
            <a:pPr marL="742950" indent="-742950">
              <a:buAutoNum type="alphaLcParenR"/>
            </a:pPr>
            <a:r>
              <a:rPr lang="en-US" sz="3600" b="1" dirty="0" smtClean="0"/>
              <a:t>moles </a:t>
            </a:r>
            <a:r>
              <a:rPr lang="en-US" sz="3600" b="1" dirty="0"/>
              <a:t>to moles:</a:t>
            </a:r>
            <a:r>
              <a:rPr lang="en-US" sz="3600" dirty="0"/>
              <a:t>	 </a:t>
            </a:r>
            <a:endParaRPr lang="en-US" sz="3600" dirty="0" smtClean="0"/>
          </a:p>
          <a:p>
            <a:r>
              <a:rPr lang="en-US" sz="3600" dirty="0" smtClean="0"/>
              <a:t>How </a:t>
            </a:r>
            <a:r>
              <a:rPr lang="en-US" sz="3600" dirty="0"/>
              <a:t>many </a:t>
            </a:r>
            <a:r>
              <a:rPr lang="en-US" sz="3600" b="1" dirty="0">
                <a:solidFill>
                  <a:srgbClr val="FF0000"/>
                </a:solidFill>
              </a:rPr>
              <a:t>moles of Al </a:t>
            </a:r>
            <a:r>
              <a:rPr lang="en-US" sz="3600" dirty="0"/>
              <a:t>must be added to produce 15 moles of H</a:t>
            </a:r>
            <a:r>
              <a:rPr lang="en-US" sz="3600" baseline="-25000" dirty="0"/>
              <a:t>2</a:t>
            </a:r>
            <a:r>
              <a:rPr lang="en-US" sz="3600" dirty="0"/>
              <a:t> ?</a:t>
            </a:r>
          </a:p>
          <a:p>
            <a:r>
              <a:rPr lang="en-US" sz="3600" dirty="0"/>
              <a:t> </a:t>
            </a:r>
            <a:r>
              <a:rPr lang="en-US" sz="3600" dirty="0" smtClean="0"/>
              <a:t>				</a:t>
            </a:r>
            <a:r>
              <a:rPr lang="en-US" sz="4000" b="1" dirty="0" smtClean="0">
                <a:solidFill>
                  <a:srgbClr val="FF0000"/>
                </a:solidFill>
              </a:rPr>
              <a:t>10 </a:t>
            </a:r>
            <a:r>
              <a:rPr lang="en-US" sz="4000" b="1" dirty="0" err="1" smtClean="0">
                <a:solidFill>
                  <a:srgbClr val="FF0000"/>
                </a:solidFill>
              </a:rPr>
              <a:t>mol</a:t>
            </a:r>
            <a:r>
              <a:rPr lang="en-US" sz="4000" b="1" dirty="0" smtClean="0">
                <a:solidFill>
                  <a:srgbClr val="FF0000"/>
                </a:solidFill>
              </a:rPr>
              <a:t> Al</a:t>
            </a:r>
            <a:endParaRPr lang="en-US" sz="4000" b="1" dirty="0">
              <a:solidFill>
                <a:srgbClr val="FF0000"/>
              </a:solidFill>
            </a:endParaRPr>
          </a:p>
          <a:p>
            <a:r>
              <a:rPr lang="en-US" sz="3600" b="1" dirty="0"/>
              <a:t> </a:t>
            </a:r>
            <a:r>
              <a:rPr lang="en-US" sz="3600" b="1" dirty="0" smtClean="0"/>
              <a:t>b)moles </a:t>
            </a:r>
            <a:r>
              <a:rPr lang="en-US" sz="3600" b="1" dirty="0"/>
              <a:t>to weight:</a:t>
            </a:r>
            <a:r>
              <a:rPr lang="en-US" sz="3600" dirty="0"/>
              <a:t>	 </a:t>
            </a:r>
            <a:endParaRPr lang="en-US" sz="3600" dirty="0" smtClean="0"/>
          </a:p>
          <a:p>
            <a:r>
              <a:rPr lang="en-US" sz="3600" dirty="0" smtClean="0"/>
              <a:t>How </a:t>
            </a:r>
            <a:r>
              <a:rPr lang="en-US" sz="3600" dirty="0"/>
              <a:t>many </a:t>
            </a:r>
            <a:r>
              <a:rPr lang="en-US" sz="3600" b="1" dirty="0">
                <a:solidFill>
                  <a:srgbClr val="FF0000"/>
                </a:solidFill>
              </a:rPr>
              <a:t>grams  of H</a:t>
            </a:r>
            <a:r>
              <a:rPr lang="en-US" sz="3600" b="1" baseline="-25000" dirty="0">
                <a:solidFill>
                  <a:srgbClr val="FF0000"/>
                </a:solidFill>
              </a:rPr>
              <a:t>2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dirty="0"/>
              <a:t>are created by reacting 10 moles of </a:t>
            </a:r>
            <a:r>
              <a:rPr lang="en-US" sz="3600" dirty="0" err="1"/>
              <a:t>HCl</a:t>
            </a:r>
            <a:r>
              <a:rPr lang="en-US" sz="3600" dirty="0"/>
              <a:t> ?</a:t>
            </a:r>
          </a:p>
          <a:p>
            <a:r>
              <a:rPr lang="en-US" sz="3600" dirty="0"/>
              <a:t> </a:t>
            </a:r>
            <a:r>
              <a:rPr lang="en-US" sz="3600" dirty="0" smtClean="0"/>
              <a:t>				</a:t>
            </a:r>
            <a:r>
              <a:rPr lang="en-US" sz="3600" b="1" dirty="0" smtClean="0">
                <a:solidFill>
                  <a:srgbClr val="FF0000"/>
                </a:solidFill>
              </a:rPr>
              <a:t>10 grams 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endParaRPr lang="en-US" sz="3600" b="1" dirty="0">
              <a:solidFill>
                <a:srgbClr val="FF0000"/>
              </a:solidFill>
            </a:endParaRPr>
          </a:p>
          <a:p>
            <a:r>
              <a:rPr lang="en-US" sz="3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970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3305"/>
            <a:ext cx="8001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Sample Reaction 2</a:t>
            </a:r>
            <a:endParaRPr lang="en-US" sz="3600" dirty="0"/>
          </a:p>
          <a:p>
            <a:r>
              <a:rPr lang="en-US" sz="3600" dirty="0"/>
              <a:t>6HCl + 2Al -----</a:t>
            </a:r>
            <a:r>
              <a:rPr lang="en-US" sz="3600" dirty="0">
                <a:sym typeface="Wingdings"/>
              </a:rPr>
              <a:t></a:t>
            </a:r>
            <a:r>
              <a:rPr lang="en-US" sz="3600" dirty="0"/>
              <a:t> 2AlCl</a:t>
            </a:r>
            <a:r>
              <a:rPr lang="en-US" sz="3600" baseline="-25000" dirty="0"/>
              <a:t>3</a:t>
            </a:r>
            <a:r>
              <a:rPr lang="en-US" sz="3600" dirty="0"/>
              <a:t> + 3H</a:t>
            </a:r>
            <a:r>
              <a:rPr lang="en-US" sz="3600" baseline="-25000" dirty="0"/>
              <a:t>2</a:t>
            </a:r>
            <a:endParaRPr lang="en-US" sz="3600" dirty="0"/>
          </a:p>
          <a:p>
            <a:r>
              <a:rPr lang="en-US" sz="3600" dirty="0"/>
              <a:t>  36       27            123         2	g/</a:t>
            </a:r>
            <a:r>
              <a:rPr lang="en-US" sz="3600" dirty="0" err="1"/>
              <a:t>mol</a:t>
            </a:r>
            <a:endParaRPr lang="en-US" sz="3600" dirty="0"/>
          </a:p>
          <a:p>
            <a:r>
              <a:rPr lang="en-US" sz="4000" dirty="0" smtClean="0"/>
              <a:t>c) </a:t>
            </a:r>
            <a:r>
              <a:rPr lang="en-US" sz="3600" b="1" dirty="0" smtClean="0"/>
              <a:t>weight </a:t>
            </a:r>
            <a:r>
              <a:rPr lang="en-US" sz="3600" b="1" dirty="0"/>
              <a:t>to moles:</a:t>
            </a:r>
            <a:r>
              <a:rPr lang="en-US" sz="3600" dirty="0"/>
              <a:t>    </a:t>
            </a:r>
            <a:endParaRPr lang="en-US" sz="3600" dirty="0" smtClean="0"/>
          </a:p>
          <a:p>
            <a:r>
              <a:rPr lang="en-US" sz="3600" dirty="0" smtClean="0"/>
              <a:t> </a:t>
            </a:r>
            <a:r>
              <a:rPr lang="en-US" sz="3600" dirty="0"/>
              <a:t>How many </a:t>
            </a:r>
            <a:r>
              <a:rPr lang="en-US" sz="3600" b="1" dirty="0">
                <a:solidFill>
                  <a:srgbClr val="FF0000"/>
                </a:solidFill>
              </a:rPr>
              <a:t>moles of </a:t>
            </a:r>
            <a:r>
              <a:rPr lang="en-US" sz="3600" b="1" dirty="0" err="1">
                <a:solidFill>
                  <a:srgbClr val="FF0000"/>
                </a:solidFill>
              </a:rPr>
              <a:t>HCl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dirty="0"/>
              <a:t>can combine with  90 g of Al ?</a:t>
            </a:r>
          </a:p>
          <a:p>
            <a:r>
              <a:rPr lang="en-US" sz="3600" dirty="0"/>
              <a:t> </a:t>
            </a:r>
            <a:r>
              <a:rPr lang="en-US" sz="3600" dirty="0" smtClean="0"/>
              <a:t>				</a:t>
            </a:r>
            <a:r>
              <a:rPr lang="en-US" sz="3600" b="1" dirty="0" smtClean="0">
                <a:solidFill>
                  <a:srgbClr val="FF0000"/>
                </a:solidFill>
              </a:rPr>
              <a:t>10 moles </a:t>
            </a:r>
            <a:r>
              <a:rPr lang="en-US" sz="3600" b="1" dirty="0" err="1" smtClean="0">
                <a:solidFill>
                  <a:srgbClr val="FF0000"/>
                </a:solidFill>
              </a:rPr>
              <a:t>HCl</a:t>
            </a:r>
            <a:endParaRPr lang="en-US" sz="3600" b="1" dirty="0">
              <a:solidFill>
                <a:srgbClr val="FF0000"/>
              </a:solidFill>
            </a:endParaRPr>
          </a:p>
          <a:p>
            <a:r>
              <a:rPr lang="en-US" sz="3600" dirty="0"/>
              <a:t> </a:t>
            </a:r>
            <a:r>
              <a:rPr lang="en-US" sz="3600" b="1" dirty="0" smtClean="0"/>
              <a:t>d) </a:t>
            </a:r>
            <a:r>
              <a:rPr lang="en-US" sz="3600" b="1" dirty="0"/>
              <a:t>weight to weight:</a:t>
            </a:r>
            <a:r>
              <a:rPr lang="en-US" sz="3600" dirty="0"/>
              <a:t>   </a:t>
            </a:r>
            <a:endParaRPr lang="en-US" sz="3600" dirty="0" smtClean="0"/>
          </a:p>
          <a:p>
            <a:r>
              <a:rPr lang="en-US" sz="3600" dirty="0" smtClean="0"/>
              <a:t>How </a:t>
            </a:r>
            <a:r>
              <a:rPr lang="en-US" sz="3600" dirty="0"/>
              <a:t>many </a:t>
            </a:r>
            <a:r>
              <a:rPr lang="en-US" sz="3600" b="1" dirty="0">
                <a:solidFill>
                  <a:srgbClr val="FF0000"/>
                </a:solidFill>
              </a:rPr>
              <a:t>grams of Al </a:t>
            </a:r>
            <a:r>
              <a:rPr lang="en-US" sz="3600" dirty="0"/>
              <a:t>must react to form 1.1111 grams of H</a:t>
            </a:r>
            <a:r>
              <a:rPr lang="en-US" sz="3600" baseline="-25000" dirty="0"/>
              <a:t>2</a:t>
            </a:r>
            <a:r>
              <a:rPr lang="en-US" sz="3600" dirty="0"/>
              <a:t> ?</a:t>
            </a:r>
          </a:p>
          <a:p>
            <a:r>
              <a:rPr lang="en-US" sz="3600" dirty="0"/>
              <a:t> </a:t>
            </a:r>
            <a:r>
              <a:rPr lang="en-US" sz="3600" dirty="0" smtClean="0"/>
              <a:t>				</a:t>
            </a:r>
            <a:r>
              <a:rPr lang="en-US" sz="3600" b="1" dirty="0" smtClean="0">
                <a:solidFill>
                  <a:srgbClr val="FF0000"/>
                </a:solidFill>
              </a:rPr>
              <a:t>10 grams Al</a:t>
            </a:r>
            <a:endParaRPr lang="en-US" sz="3600" b="1" dirty="0">
              <a:solidFill>
                <a:srgbClr val="FF0000"/>
              </a:solidFill>
            </a:endParaRP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5684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4471" y="304800"/>
            <a:ext cx="79248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Sample Reaction 2</a:t>
            </a:r>
            <a:endParaRPr lang="en-US" sz="4000" dirty="0"/>
          </a:p>
          <a:p>
            <a:r>
              <a:rPr lang="en-US" sz="4000" dirty="0"/>
              <a:t>6HCl + 2Al -----</a:t>
            </a:r>
            <a:r>
              <a:rPr lang="en-US" sz="4000" dirty="0">
                <a:sym typeface="Wingdings"/>
              </a:rPr>
              <a:t></a:t>
            </a:r>
            <a:r>
              <a:rPr lang="en-US" sz="4000" dirty="0"/>
              <a:t> 2AlCl</a:t>
            </a:r>
            <a:r>
              <a:rPr lang="en-US" sz="4000" baseline="-25000" dirty="0"/>
              <a:t>3</a:t>
            </a:r>
            <a:r>
              <a:rPr lang="en-US" sz="4000" dirty="0"/>
              <a:t> + 3H</a:t>
            </a:r>
            <a:r>
              <a:rPr lang="en-US" sz="4000" baseline="-25000" dirty="0"/>
              <a:t>2</a:t>
            </a:r>
            <a:endParaRPr lang="en-US" sz="4000" dirty="0"/>
          </a:p>
          <a:p>
            <a:r>
              <a:rPr lang="en-US" sz="4000" dirty="0"/>
              <a:t>  36       27            123         2	g/</a:t>
            </a:r>
            <a:r>
              <a:rPr lang="en-US" sz="4000" dirty="0" err="1"/>
              <a:t>mol</a:t>
            </a:r>
            <a:endParaRPr lang="en-US" sz="4000" dirty="0"/>
          </a:p>
          <a:p>
            <a:r>
              <a:rPr lang="en-US" sz="3600" b="1" dirty="0" smtClean="0"/>
              <a:t>e) </a:t>
            </a:r>
            <a:r>
              <a:rPr lang="en-US" sz="3600" b="1" dirty="0"/>
              <a:t>weight to count:</a:t>
            </a:r>
            <a:r>
              <a:rPr lang="en-US" sz="3600" dirty="0"/>
              <a:t>     </a:t>
            </a:r>
            <a:endParaRPr lang="en-US" sz="3600" dirty="0" smtClean="0"/>
          </a:p>
          <a:p>
            <a:r>
              <a:rPr lang="en-US" sz="3600" dirty="0" smtClean="0"/>
              <a:t>How </a:t>
            </a:r>
            <a:r>
              <a:rPr lang="en-US" sz="3600" dirty="0"/>
              <a:t>many </a:t>
            </a:r>
            <a:r>
              <a:rPr lang="en-US" sz="3600" b="1" dirty="0">
                <a:solidFill>
                  <a:srgbClr val="FF0000"/>
                </a:solidFill>
              </a:rPr>
              <a:t>molecules of </a:t>
            </a:r>
            <a:r>
              <a:rPr lang="en-US" sz="3600" b="1" dirty="0" err="1">
                <a:solidFill>
                  <a:srgbClr val="FF0000"/>
                </a:solidFill>
              </a:rPr>
              <a:t>HCl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dirty="0"/>
              <a:t>are needed to make 68.33 g AlCl</a:t>
            </a:r>
            <a:r>
              <a:rPr lang="en-US" sz="3600" baseline="-25000" dirty="0"/>
              <a:t>3</a:t>
            </a:r>
            <a:r>
              <a:rPr lang="en-US" sz="3600" dirty="0"/>
              <a:t>?</a:t>
            </a:r>
          </a:p>
          <a:p>
            <a:r>
              <a:rPr lang="en-US" sz="3600" dirty="0"/>
              <a:t> </a:t>
            </a:r>
            <a:r>
              <a:rPr lang="en-US" sz="3600" dirty="0" smtClean="0"/>
              <a:t>			</a:t>
            </a:r>
            <a:r>
              <a:rPr lang="en-US" sz="3600" dirty="0"/>
              <a:t> </a:t>
            </a:r>
            <a:r>
              <a:rPr lang="en-US" sz="3600" b="1" dirty="0" smtClean="0">
                <a:solidFill>
                  <a:srgbClr val="FF0000"/>
                </a:solidFill>
              </a:rPr>
              <a:t>10*10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23</a:t>
            </a:r>
            <a:r>
              <a:rPr lang="en-US" sz="3600" b="1" dirty="0" smtClean="0">
                <a:solidFill>
                  <a:srgbClr val="FF0000"/>
                </a:solidFill>
              </a:rPr>
              <a:t> molecules </a:t>
            </a:r>
            <a:r>
              <a:rPr lang="en-US" sz="3600" b="1" dirty="0" err="1" smtClean="0">
                <a:solidFill>
                  <a:srgbClr val="FF0000"/>
                </a:solidFill>
              </a:rPr>
              <a:t>HCl</a:t>
            </a:r>
            <a:endParaRPr lang="en-US" sz="3600" b="1" dirty="0">
              <a:solidFill>
                <a:srgbClr val="FF0000"/>
              </a:solidFill>
            </a:endParaRPr>
          </a:p>
          <a:p>
            <a:r>
              <a:rPr lang="en-US" sz="3600" b="1" dirty="0"/>
              <a:t>f</a:t>
            </a:r>
            <a:r>
              <a:rPr lang="en-US" sz="3600" b="1" dirty="0" smtClean="0"/>
              <a:t>) </a:t>
            </a:r>
            <a:r>
              <a:rPr lang="en-US" sz="3600" b="1" dirty="0"/>
              <a:t>count to weight:</a:t>
            </a:r>
            <a:r>
              <a:rPr lang="en-US" sz="3600" dirty="0"/>
              <a:t> </a:t>
            </a:r>
            <a:endParaRPr lang="en-US" sz="3600" dirty="0" smtClean="0"/>
          </a:p>
          <a:p>
            <a:r>
              <a:rPr lang="en-US" sz="3600" dirty="0"/>
              <a:t>H</a:t>
            </a:r>
            <a:r>
              <a:rPr lang="en-US" sz="3600" dirty="0" smtClean="0"/>
              <a:t>ow </a:t>
            </a:r>
            <a:r>
              <a:rPr lang="en-US" sz="3600" dirty="0"/>
              <a:t>many </a:t>
            </a:r>
            <a:r>
              <a:rPr lang="en-US" sz="3600" b="1" dirty="0">
                <a:solidFill>
                  <a:srgbClr val="FF0000"/>
                </a:solidFill>
              </a:rPr>
              <a:t>grams of Al </a:t>
            </a:r>
            <a:r>
              <a:rPr lang="en-US" sz="3600" dirty="0"/>
              <a:t>produce 3.333 *10</a:t>
            </a:r>
            <a:r>
              <a:rPr lang="en-US" sz="3600" baseline="30000" dirty="0"/>
              <a:t>23</a:t>
            </a:r>
            <a:r>
              <a:rPr lang="en-US" sz="3600" dirty="0"/>
              <a:t> molecules of H</a:t>
            </a:r>
            <a:r>
              <a:rPr lang="en-US" sz="3600" baseline="-25000" dirty="0"/>
              <a:t>2</a:t>
            </a:r>
            <a:r>
              <a:rPr lang="en-US" sz="3600" dirty="0"/>
              <a:t> 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5638800"/>
            <a:ext cx="289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10 grams Al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0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1143000"/>
          </a:xfrm>
        </p:spPr>
        <p:txBody>
          <a:bodyPr/>
          <a:lstStyle/>
          <a:p>
            <a:r>
              <a:rPr lang="en-US" sz="2800" b="1" dirty="0" smtClean="0"/>
              <a:t>More complex </a:t>
            </a:r>
            <a:r>
              <a:rPr lang="en-US" sz="2800" b="1" dirty="0" err="1"/>
              <a:t>stoichiometry</a:t>
            </a:r>
            <a:r>
              <a:rPr lang="en-US" sz="2800" b="1" dirty="0"/>
              <a:t> problem done </a:t>
            </a:r>
            <a:r>
              <a:rPr lang="en-US" sz="2800" b="1" dirty="0" smtClean="0"/>
              <a:t>2 </a:t>
            </a:r>
            <a:r>
              <a:rPr lang="en-US" sz="2800" b="1" dirty="0"/>
              <a:t>ways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447800" y="1219200"/>
            <a:ext cx="6553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accent2"/>
                </a:solidFill>
              </a:rPr>
              <a:t>C</a:t>
            </a:r>
            <a:r>
              <a:rPr lang="en-US" sz="3600" b="1" baseline="-25000" dirty="0">
                <a:solidFill>
                  <a:schemeClr val="accent2"/>
                </a:solidFill>
              </a:rPr>
              <a:t>3</a:t>
            </a:r>
            <a:r>
              <a:rPr lang="en-US" sz="3600" b="1" dirty="0">
                <a:solidFill>
                  <a:schemeClr val="accent2"/>
                </a:solidFill>
              </a:rPr>
              <a:t>H</a:t>
            </a:r>
            <a:r>
              <a:rPr lang="en-US" sz="3600" b="1" baseline="-25000" dirty="0">
                <a:solidFill>
                  <a:schemeClr val="accent2"/>
                </a:solidFill>
              </a:rPr>
              <a:t>8</a:t>
            </a:r>
            <a:r>
              <a:rPr lang="en-US" sz="3600" b="1" dirty="0"/>
              <a:t>+   5</a:t>
            </a:r>
            <a:r>
              <a:rPr lang="en-US" sz="3600" b="1" dirty="0">
                <a:solidFill>
                  <a:srgbClr val="FF0000"/>
                </a:solidFill>
              </a:rPr>
              <a:t>O</a:t>
            </a:r>
            <a:r>
              <a:rPr lang="en-US" sz="3600" b="1" baseline="-25000" dirty="0">
                <a:solidFill>
                  <a:srgbClr val="FF0000"/>
                </a:solidFill>
              </a:rPr>
              <a:t>2</a:t>
            </a:r>
            <a:r>
              <a:rPr lang="en-US" sz="3600" b="1" baseline="-25000" dirty="0"/>
              <a:t> </a:t>
            </a:r>
            <a:r>
              <a:rPr lang="en-US" sz="3600" b="1" dirty="0">
                <a:sym typeface="Wingdings" pitchFamily="2" charset="2"/>
              </a:rPr>
              <a:t>   3</a:t>
            </a:r>
            <a:r>
              <a:rPr lang="en-US" sz="36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36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3600" b="1" dirty="0">
                <a:sym typeface="Wingdings" pitchFamily="2" charset="2"/>
              </a:rPr>
              <a:t>+   4H</a:t>
            </a:r>
            <a:r>
              <a:rPr lang="en-US" sz="3600" b="1" baseline="-25000" dirty="0">
                <a:sym typeface="Wingdings" pitchFamily="2" charset="2"/>
              </a:rPr>
              <a:t>2</a:t>
            </a:r>
            <a:r>
              <a:rPr lang="en-US" sz="3600" b="1" dirty="0">
                <a:sym typeface="Wingdings" pitchFamily="2" charset="2"/>
              </a:rPr>
              <a:t>O</a:t>
            </a:r>
            <a:endParaRPr lang="en-US" sz="3600" b="1" dirty="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8915400" cy="107721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22 grams of </a:t>
            </a:r>
            <a:r>
              <a:rPr lang="en-US" sz="3200" b="1" dirty="0">
                <a:solidFill>
                  <a:schemeClr val="accent2"/>
                </a:solidFill>
              </a:rPr>
              <a:t>C</a:t>
            </a:r>
            <a:r>
              <a:rPr lang="en-US" sz="3200" b="1" baseline="-25000" dirty="0">
                <a:solidFill>
                  <a:schemeClr val="accent2"/>
                </a:solidFill>
              </a:rPr>
              <a:t>3</a:t>
            </a:r>
            <a:r>
              <a:rPr lang="en-US" sz="3200" b="1" dirty="0">
                <a:solidFill>
                  <a:schemeClr val="accent2"/>
                </a:solidFill>
              </a:rPr>
              <a:t>H</a:t>
            </a:r>
            <a:r>
              <a:rPr lang="en-US" sz="3200" b="1" baseline="-25000" dirty="0">
                <a:solidFill>
                  <a:schemeClr val="accent2"/>
                </a:solidFill>
              </a:rPr>
              <a:t>8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/>
              <a:t>burned with </a:t>
            </a:r>
            <a:r>
              <a:rPr lang="en-US" sz="3200" b="1" dirty="0">
                <a:solidFill>
                  <a:srgbClr val="FF0000"/>
                </a:solidFill>
              </a:rPr>
              <a:t>O</a:t>
            </a:r>
            <a:r>
              <a:rPr lang="en-US" sz="3200" b="1" baseline="-25000" dirty="0">
                <a:solidFill>
                  <a:srgbClr val="FF0000"/>
                </a:solidFill>
              </a:rPr>
              <a:t>2  </a:t>
            </a:r>
            <a:r>
              <a:rPr lang="en-US" sz="3200" b="1" dirty="0"/>
              <a:t>makes how</a:t>
            </a:r>
            <a:r>
              <a:rPr lang="en-US" sz="3200" b="1" baseline="-25000" dirty="0">
                <a:solidFill>
                  <a:srgbClr val="FF0000"/>
                </a:solidFill>
              </a:rPr>
              <a:t> </a:t>
            </a:r>
            <a:r>
              <a:rPr lang="en-US" sz="3200" b="1" dirty="0"/>
              <a:t>many grams of H</a:t>
            </a:r>
            <a:r>
              <a:rPr lang="en-US" sz="3200" b="1" baseline="-25000" dirty="0"/>
              <a:t>2</a:t>
            </a:r>
            <a:r>
              <a:rPr lang="en-US" sz="3200" b="1" dirty="0"/>
              <a:t>O ?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04800" y="2895600"/>
            <a:ext cx="4572000" cy="584775"/>
          </a:xfrm>
          <a:prstGeom prst="rect">
            <a:avLst/>
          </a:prstGeom>
          <a:solidFill>
            <a:srgbClr val="2AF634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Method 1: factor label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0" y="3657600"/>
            <a:ext cx="190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22 g C</a:t>
            </a:r>
            <a:r>
              <a:rPr lang="en-US" sz="3200" b="1" baseline="-25000" dirty="0"/>
              <a:t>3</a:t>
            </a:r>
            <a:r>
              <a:rPr lang="en-US" sz="3200" b="1" dirty="0"/>
              <a:t>H</a:t>
            </a:r>
            <a:r>
              <a:rPr lang="en-US" sz="3200" b="1" baseline="-25000" dirty="0"/>
              <a:t>8  </a:t>
            </a:r>
            <a:endParaRPr lang="en-US" sz="3200" b="1" dirty="0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1828800" y="3657600"/>
            <a:ext cx="1981200" cy="95410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/>
              <a:t>1 </a:t>
            </a:r>
            <a:r>
              <a:rPr lang="en-US" sz="2800" b="1" u="sng" dirty="0">
                <a:solidFill>
                  <a:schemeClr val="accent2"/>
                </a:solidFill>
              </a:rPr>
              <a:t>mole C</a:t>
            </a:r>
            <a:r>
              <a:rPr lang="en-US" sz="2800" b="1" u="sng" baseline="-25000" dirty="0">
                <a:solidFill>
                  <a:schemeClr val="accent2"/>
                </a:solidFill>
              </a:rPr>
              <a:t>3</a:t>
            </a:r>
            <a:r>
              <a:rPr lang="en-US" sz="2800" b="1" u="sng" dirty="0">
                <a:solidFill>
                  <a:schemeClr val="accent2"/>
                </a:solidFill>
              </a:rPr>
              <a:t>H</a:t>
            </a:r>
            <a:r>
              <a:rPr lang="en-US" sz="2800" b="1" u="sng" baseline="-25000" dirty="0">
                <a:solidFill>
                  <a:schemeClr val="accent2"/>
                </a:solidFill>
              </a:rPr>
              <a:t>8</a:t>
            </a:r>
          </a:p>
          <a:p>
            <a:r>
              <a:rPr lang="en-US" sz="2800" b="1" dirty="0"/>
              <a:t>  44 g C</a:t>
            </a:r>
            <a:r>
              <a:rPr lang="en-US" sz="2800" b="1" baseline="-25000" dirty="0"/>
              <a:t>3</a:t>
            </a:r>
            <a:r>
              <a:rPr lang="en-US" sz="2800" b="1" dirty="0"/>
              <a:t>H</a:t>
            </a:r>
            <a:r>
              <a:rPr lang="en-US" sz="2800" b="1" baseline="-25000" dirty="0"/>
              <a:t>8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114800" y="3657600"/>
            <a:ext cx="2133600" cy="95410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u="sng" dirty="0"/>
              <a:t>4 mol H</a:t>
            </a:r>
            <a:r>
              <a:rPr lang="en-US" sz="2800" b="1" u="sng" baseline="-25000" dirty="0"/>
              <a:t>2</a:t>
            </a:r>
            <a:r>
              <a:rPr lang="en-US" sz="2800" b="1" u="sng" dirty="0"/>
              <a:t>O</a:t>
            </a:r>
            <a:endParaRPr lang="en-US" sz="2800" b="1" u="sng" baseline="-25000" dirty="0"/>
          </a:p>
          <a:p>
            <a:r>
              <a:rPr lang="en-US" sz="2800" b="1" dirty="0">
                <a:solidFill>
                  <a:schemeClr val="accent2"/>
                </a:solidFill>
              </a:rPr>
              <a:t>1 mole C</a:t>
            </a:r>
            <a:r>
              <a:rPr lang="en-US" sz="2800" b="1" baseline="-25000" dirty="0">
                <a:solidFill>
                  <a:schemeClr val="accent2"/>
                </a:solidFill>
              </a:rPr>
              <a:t>3</a:t>
            </a:r>
            <a:r>
              <a:rPr lang="en-US" sz="2800" b="1" dirty="0">
                <a:solidFill>
                  <a:schemeClr val="accent2"/>
                </a:solidFill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0" y="7620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MW		44	    32		44	   18       g/mol</a:t>
            </a:r>
            <a:endParaRPr lang="en-US" sz="3200" dirty="0"/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6629400" y="3657600"/>
            <a:ext cx="2362200" cy="95410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u="sng" dirty="0"/>
              <a:t>18 g H</a:t>
            </a:r>
            <a:r>
              <a:rPr lang="en-US" sz="2800" b="1" u="sng" baseline="-25000" dirty="0"/>
              <a:t>2</a:t>
            </a:r>
            <a:r>
              <a:rPr lang="en-US" sz="2800" b="1" u="sng" dirty="0"/>
              <a:t>O</a:t>
            </a:r>
          </a:p>
          <a:p>
            <a:r>
              <a:rPr lang="en-US" sz="2800" b="1" dirty="0"/>
              <a:t>   1 mol H</a:t>
            </a:r>
            <a:r>
              <a:rPr lang="en-US" sz="2800" b="1" baseline="-25000" dirty="0"/>
              <a:t>2</a:t>
            </a:r>
            <a:r>
              <a:rPr lang="en-US" sz="2800" b="1" dirty="0"/>
              <a:t>O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6324600" y="4724400"/>
            <a:ext cx="281940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=       </a:t>
            </a:r>
            <a:r>
              <a:rPr lang="en-US" sz="3200" b="1" dirty="0"/>
              <a:t>?? g H</a:t>
            </a:r>
            <a:r>
              <a:rPr lang="en-US" sz="3200" b="1" baseline="-25000" dirty="0"/>
              <a:t>2</a:t>
            </a:r>
            <a:r>
              <a:rPr lang="en-US" sz="3200" b="1" dirty="0"/>
              <a:t>O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6934200" y="4724400"/>
            <a:ext cx="7620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1600200" y="3657600"/>
            <a:ext cx="30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x</a:t>
            </a: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3886200" y="3733800"/>
            <a:ext cx="349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x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6172200" y="3657600"/>
            <a:ext cx="349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4724400"/>
            <a:ext cx="1752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</a:t>
            </a:r>
            <a:r>
              <a:rPr lang="en-US" sz="2800" b="1" dirty="0" smtClean="0"/>
              <a:t>) Given 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086600" y="5257800"/>
            <a:ext cx="1676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2) Want</a:t>
            </a:r>
            <a:endParaRPr lang="en-US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5780782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3)Find ratios that lead to desired units from reaction and MW …which ???...do on board</a:t>
            </a:r>
            <a:endParaRPr lang="en-US" sz="3200" b="1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609600" y="38862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09800" y="42672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90800" y="38100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572000" y="42672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800600" y="38100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391400" y="4267200"/>
            <a:ext cx="9144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10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  <p:bldP spid="35844" grpId="0" animBg="1"/>
      <p:bldP spid="35845" grpId="0" animBg="1"/>
      <p:bldP spid="35846" grpId="0"/>
      <p:bldP spid="35847" grpId="0" animBg="1"/>
      <p:bldP spid="35848" grpId="0" animBg="1"/>
      <p:bldP spid="35849" grpId="0"/>
      <p:bldP spid="35850" grpId="0" animBg="1"/>
      <p:bldP spid="35851" grpId="0" animBg="1"/>
      <p:bldP spid="35852" grpId="0" animBg="1"/>
      <p:bldP spid="35853" grpId="0"/>
      <p:bldP spid="35854" grpId="0"/>
      <p:bldP spid="35855" grpId="0"/>
      <p:bldP spid="16" grpId="0" animBg="1"/>
      <p:bldP spid="17" grpId="0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8686800" cy="838200"/>
          </a:xfrm>
        </p:spPr>
        <p:txBody>
          <a:bodyPr/>
          <a:lstStyle/>
          <a:p>
            <a:r>
              <a:rPr lang="en-US" sz="2800" b="1" u="sng" dirty="0"/>
              <a:t>Method 2:</a:t>
            </a:r>
            <a:r>
              <a:rPr lang="en-US" sz="2800" b="1" dirty="0"/>
              <a:t> </a:t>
            </a:r>
            <a:r>
              <a:rPr lang="en-US" sz="2800" b="1" dirty="0" smtClean="0"/>
              <a:t>mole ratio way (Board first)</a:t>
            </a:r>
            <a:endParaRPr lang="en-US" sz="2800" dirty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819400" y="18288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C</a:t>
            </a:r>
            <a:r>
              <a:rPr lang="en-US" sz="2800" b="1" baseline="-25000" dirty="0">
                <a:solidFill>
                  <a:schemeClr val="accent2"/>
                </a:solidFill>
              </a:rPr>
              <a:t>3</a:t>
            </a:r>
            <a:r>
              <a:rPr lang="en-US" sz="2800" b="1" dirty="0">
                <a:solidFill>
                  <a:schemeClr val="accent2"/>
                </a:solidFill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</a:rPr>
              <a:t>8</a:t>
            </a:r>
            <a:r>
              <a:rPr lang="en-US" sz="2800" b="1" dirty="0"/>
              <a:t>+   5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baseline="-25000" dirty="0"/>
              <a:t> </a:t>
            </a:r>
            <a:r>
              <a:rPr lang="en-US" sz="2800" b="1" dirty="0">
                <a:sym typeface="Wingdings" pitchFamily="2" charset="2"/>
              </a:rPr>
              <a:t>   3</a:t>
            </a:r>
            <a:r>
              <a:rPr lang="en-US" sz="28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28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2800" b="1" dirty="0">
                <a:sym typeface="Wingdings" pitchFamily="2" charset="2"/>
              </a:rPr>
              <a:t>+       4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H</a:t>
            </a:r>
            <a:r>
              <a:rPr lang="en-US" sz="2800" b="1" baseline="-25000" dirty="0">
                <a:solidFill>
                  <a:schemeClr val="tx2"/>
                </a:solidFill>
                <a:sym typeface="Wingdings" pitchFamily="2" charset="2"/>
              </a:rPr>
              <a:t>2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O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80021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/>
              <a:t>22 grams of </a:t>
            </a:r>
            <a:r>
              <a:rPr lang="en-US" sz="2600" b="1" dirty="0">
                <a:solidFill>
                  <a:schemeClr val="accent2"/>
                </a:solidFill>
              </a:rPr>
              <a:t>C</a:t>
            </a:r>
            <a:r>
              <a:rPr lang="en-US" sz="2600" b="1" baseline="-25000" dirty="0">
                <a:solidFill>
                  <a:schemeClr val="accent2"/>
                </a:solidFill>
              </a:rPr>
              <a:t>3</a:t>
            </a:r>
            <a:r>
              <a:rPr lang="en-US" sz="2600" b="1" dirty="0">
                <a:solidFill>
                  <a:schemeClr val="accent2"/>
                </a:solidFill>
              </a:rPr>
              <a:t>H</a:t>
            </a:r>
            <a:r>
              <a:rPr lang="en-US" sz="2600" b="1" baseline="-25000" dirty="0">
                <a:solidFill>
                  <a:schemeClr val="accent2"/>
                </a:solidFill>
              </a:rPr>
              <a:t>8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/>
              <a:t>burned with </a:t>
            </a:r>
            <a:r>
              <a:rPr lang="en-US" sz="2600" b="1" dirty="0">
                <a:solidFill>
                  <a:srgbClr val="FF0000"/>
                </a:solidFill>
              </a:rPr>
              <a:t>O</a:t>
            </a:r>
            <a:r>
              <a:rPr lang="en-US" sz="2600" b="1" baseline="-25000" dirty="0">
                <a:solidFill>
                  <a:srgbClr val="FF0000"/>
                </a:solidFill>
              </a:rPr>
              <a:t>2  </a:t>
            </a:r>
            <a:r>
              <a:rPr lang="en-US" sz="2600" b="1" dirty="0"/>
              <a:t>makes how</a:t>
            </a:r>
            <a:r>
              <a:rPr lang="en-US" sz="2600" b="1" baseline="-25000" dirty="0">
                <a:solidFill>
                  <a:srgbClr val="FF0000"/>
                </a:solidFill>
              </a:rPr>
              <a:t> </a:t>
            </a:r>
            <a:r>
              <a:rPr lang="en-US" sz="2600" b="1" dirty="0"/>
              <a:t>many grams of H</a:t>
            </a:r>
            <a:r>
              <a:rPr lang="en-US" sz="2600" b="1" baseline="-25000" dirty="0"/>
              <a:t>2</a:t>
            </a:r>
            <a:r>
              <a:rPr lang="en-US" sz="2600" b="1" dirty="0"/>
              <a:t>O </a:t>
            </a:r>
            <a:r>
              <a:rPr lang="en-US" sz="2000" b="1" dirty="0"/>
              <a:t>?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590800" y="1143000"/>
            <a:ext cx="62110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/>
              <a:t>44	    32		44	   </a:t>
            </a:r>
            <a:r>
              <a:rPr lang="en-US" sz="3600" b="1" dirty="0" smtClean="0"/>
              <a:t>18    </a:t>
            </a:r>
            <a:r>
              <a:rPr lang="en-US" sz="3600" b="1" dirty="0"/>
              <a:t>g/mol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705600" y="22860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?? g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629400" y="4038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0" y="1447800"/>
            <a:ext cx="1447800" cy="1200329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/>
              <a:t>Problem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 stated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visually</a:t>
            </a:r>
            <a:endParaRPr lang="en-US" sz="2400" b="1" dirty="0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V="1">
            <a:off x="2971800" y="16764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2971800" y="1676400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7239000" y="1676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371600" y="12192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Given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2743200" y="2438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22 g</a:t>
            </a:r>
            <a:endParaRPr lang="en-US" sz="36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0" y="3657600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/>
              <a:t>1) ratio `</a:t>
            </a:r>
            <a:r>
              <a:rPr lang="en-US" sz="2700" b="1" dirty="0" smtClean="0">
                <a:solidFill>
                  <a:srgbClr val="FF0000"/>
                </a:solidFill>
              </a:rPr>
              <a:t>wanted’ </a:t>
            </a:r>
            <a:r>
              <a:rPr lang="en-US" sz="2700" b="1" dirty="0" smtClean="0"/>
              <a:t>moles in numerator to given in denominator</a:t>
            </a:r>
            <a:endParaRPr lang="en-US" sz="27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0" y="3124200"/>
            <a:ext cx="906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</a:t>
            </a:r>
            <a:r>
              <a:rPr lang="en-US" sz="2800" b="1" dirty="0" smtClean="0"/>
              <a:t>) convert all given masses and molecule counts to moles</a:t>
            </a:r>
            <a:endParaRPr lang="en-US" sz="2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0" y="4191000"/>
            <a:ext cx="929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r>
              <a:rPr lang="en-US" sz="2800" b="1" dirty="0" smtClean="0"/>
              <a:t>) Set equal to matching coefficients for compounds given in reaction…which ???</a:t>
            </a:r>
            <a:endParaRPr lang="en-US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51054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3) Solve for </a:t>
            </a:r>
            <a:r>
              <a:rPr lang="en-US" sz="2800" b="1" dirty="0" smtClean="0">
                <a:solidFill>
                  <a:srgbClr val="FF0000"/>
                </a:solidFill>
              </a:rPr>
              <a:t>wanted </a:t>
            </a:r>
            <a:r>
              <a:rPr lang="en-US" sz="2800" b="1" dirty="0" smtClean="0"/>
              <a:t>moles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5638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4) Convert </a:t>
            </a:r>
            <a:r>
              <a:rPr lang="en-US" sz="2800" b="1" dirty="0" smtClean="0">
                <a:solidFill>
                  <a:srgbClr val="FF0000"/>
                </a:solidFill>
              </a:rPr>
              <a:t>wanted moles </a:t>
            </a:r>
            <a:r>
              <a:rPr lang="en-US" sz="2800" b="1" dirty="0" smtClean="0"/>
              <a:t>to wanted </a:t>
            </a:r>
            <a:r>
              <a:rPr lang="en-US" sz="2800" b="1" dirty="0" smtClean="0">
                <a:solidFill>
                  <a:srgbClr val="FF0000"/>
                </a:solidFill>
              </a:rPr>
              <a:t>final units </a:t>
            </a:r>
            <a:r>
              <a:rPr lang="en-US" sz="2800" b="1" dirty="0" smtClean="0"/>
              <a:t>(grams)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8206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  <p:bldP spid="36872" grpId="0"/>
      <p:bldP spid="36874" grpId="0"/>
      <p:bldP spid="36884" grpId="0" animBg="1"/>
      <p:bldP spid="36886" grpId="0" animBg="1"/>
      <p:bldP spid="36887" grpId="0" animBg="1"/>
      <p:bldP spid="36888" grpId="0" animBg="1"/>
      <p:bldP spid="41" grpId="0"/>
      <p:bldP spid="72" grpId="0"/>
      <p:bldP spid="42" grpId="0"/>
      <p:bldP spid="45" grpId="0"/>
      <p:bldP spid="61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8686800" cy="838200"/>
          </a:xfrm>
        </p:spPr>
        <p:txBody>
          <a:bodyPr/>
          <a:lstStyle/>
          <a:p>
            <a:r>
              <a:rPr lang="en-US" sz="2800" b="1" u="sng" dirty="0"/>
              <a:t>Method 2:</a:t>
            </a:r>
            <a:r>
              <a:rPr lang="en-US" sz="2800" b="1" dirty="0"/>
              <a:t> </a:t>
            </a:r>
            <a:r>
              <a:rPr lang="en-US" sz="2800" b="1" dirty="0" smtClean="0"/>
              <a:t>mole ratio way</a:t>
            </a:r>
            <a:endParaRPr lang="en-US" sz="2800" dirty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819400" y="18288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C</a:t>
            </a:r>
            <a:r>
              <a:rPr lang="en-US" sz="2800" b="1" baseline="-25000" dirty="0">
                <a:solidFill>
                  <a:schemeClr val="accent2"/>
                </a:solidFill>
              </a:rPr>
              <a:t>3</a:t>
            </a:r>
            <a:r>
              <a:rPr lang="en-US" sz="2800" b="1" dirty="0">
                <a:solidFill>
                  <a:schemeClr val="accent2"/>
                </a:solidFill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</a:rPr>
              <a:t>8</a:t>
            </a:r>
            <a:r>
              <a:rPr lang="en-US" sz="2800" b="1" dirty="0"/>
              <a:t>+   5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baseline="-25000" dirty="0"/>
              <a:t> </a:t>
            </a:r>
            <a:r>
              <a:rPr lang="en-US" sz="2800" b="1" dirty="0">
                <a:sym typeface="Wingdings" pitchFamily="2" charset="2"/>
              </a:rPr>
              <a:t>   3</a:t>
            </a:r>
            <a:r>
              <a:rPr lang="en-US" sz="28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28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2800" b="1" dirty="0">
                <a:sym typeface="Wingdings" pitchFamily="2" charset="2"/>
              </a:rPr>
              <a:t>+       4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H</a:t>
            </a:r>
            <a:r>
              <a:rPr lang="en-US" sz="2800" b="1" baseline="-25000" dirty="0">
                <a:solidFill>
                  <a:schemeClr val="tx2"/>
                </a:solidFill>
                <a:sym typeface="Wingdings" pitchFamily="2" charset="2"/>
              </a:rPr>
              <a:t>2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O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80021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/>
              <a:t>22 grams of </a:t>
            </a:r>
            <a:r>
              <a:rPr lang="en-US" sz="2600" b="1" dirty="0">
                <a:solidFill>
                  <a:schemeClr val="accent2"/>
                </a:solidFill>
              </a:rPr>
              <a:t>C</a:t>
            </a:r>
            <a:r>
              <a:rPr lang="en-US" sz="2600" b="1" baseline="-25000" dirty="0">
                <a:solidFill>
                  <a:schemeClr val="accent2"/>
                </a:solidFill>
              </a:rPr>
              <a:t>3</a:t>
            </a:r>
            <a:r>
              <a:rPr lang="en-US" sz="2600" b="1" dirty="0">
                <a:solidFill>
                  <a:schemeClr val="accent2"/>
                </a:solidFill>
              </a:rPr>
              <a:t>H</a:t>
            </a:r>
            <a:r>
              <a:rPr lang="en-US" sz="2600" b="1" baseline="-25000" dirty="0">
                <a:solidFill>
                  <a:schemeClr val="accent2"/>
                </a:solidFill>
              </a:rPr>
              <a:t>8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/>
              <a:t>burned with </a:t>
            </a:r>
            <a:r>
              <a:rPr lang="en-US" sz="2600" b="1" dirty="0">
                <a:solidFill>
                  <a:srgbClr val="FF0000"/>
                </a:solidFill>
              </a:rPr>
              <a:t>O</a:t>
            </a:r>
            <a:r>
              <a:rPr lang="en-US" sz="2600" b="1" baseline="-25000" dirty="0">
                <a:solidFill>
                  <a:srgbClr val="FF0000"/>
                </a:solidFill>
              </a:rPr>
              <a:t>2  </a:t>
            </a:r>
            <a:r>
              <a:rPr lang="en-US" sz="2600" b="1" dirty="0"/>
              <a:t>makes how</a:t>
            </a:r>
            <a:r>
              <a:rPr lang="en-US" sz="2600" b="1" baseline="-25000" dirty="0">
                <a:solidFill>
                  <a:srgbClr val="FF0000"/>
                </a:solidFill>
              </a:rPr>
              <a:t> </a:t>
            </a:r>
            <a:r>
              <a:rPr lang="en-US" sz="2600" b="1" dirty="0"/>
              <a:t>many grams of H</a:t>
            </a:r>
            <a:r>
              <a:rPr lang="en-US" sz="2600" b="1" baseline="-25000" dirty="0"/>
              <a:t>2</a:t>
            </a:r>
            <a:r>
              <a:rPr lang="en-US" sz="2600" b="1" dirty="0"/>
              <a:t>O </a:t>
            </a:r>
            <a:r>
              <a:rPr lang="en-US" sz="2000" b="1" dirty="0"/>
              <a:t>?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590800" y="1143000"/>
            <a:ext cx="62110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/>
              <a:t>44	    32		44	   </a:t>
            </a:r>
            <a:r>
              <a:rPr lang="en-US" sz="3600" b="1" dirty="0" smtClean="0"/>
              <a:t>18    </a:t>
            </a:r>
            <a:r>
              <a:rPr lang="en-US" sz="3600" b="1" dirty="0"/>
              <a:t>g/mol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705600" y="22860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?? g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629400" y="4038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0" y="1447800"/>
            <a:ext cx="1447800" cy="1200329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/>
              <a:t>Problem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 stated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visually</a:t>
            </a:r>
            <a:endParaRPr lang="en-US" sz="2400" b="1" dirty="0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V="1">
            <a:off x="2971800" y="16764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2971800" y="1676400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7239000" y="1676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371600" y="12192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Given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2743200" y="2438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22 g</a:t>
            </a:r>
            <a:endParaRPr lang="en-US" sz="36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0" y="4419600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/>
              <a:t>1) ratio `</a:t>
            </a:r>
            <a:r>
              <a:rPr lang="en-US" sz="2700" b="1" dirty="0" smtClean="0">
                <a:solidFill>
                  <a:srgbClr val="FF0000"/>
                </a:solidFill>
              </a:rPr>
              <a:t>wanted’ </a:t>
            </a:r>
            <a:r>
              <a:rPr lang="en-US" sz="2700" b="1" dirty="0" smtClean="0"/>
              <a:t>moles in numerator to given in denominator</a:t>
            </a:r>
            <a:endParaRPr lang="en-US" sz="27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76200" y="2971800"/>
            <a:ext cx="906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</a:t>
            </a:r>
            <a:r>
              <a:rPr lang="en-US" sz="2800" b="1" dirty="0" smtClean="0"/>
              <a:t>) convert all given and molecule counts to moles</a:t>
            </a:r>
            <a:endParaRPr lang="en-US" sz="28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81000" y="3429000"/>
            <a:ext cx="426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/>
              <a:t>22 g 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en-US" sz="2700" b="1" baseline="-250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H</a:t>
            </a:r>
            <a:r>
              <a:rPr lang="en-US" sz="2700" b="1" baseline="-25000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700" b="1" dirty="0" smtClean="0"/>
              <a:t>* </a:t>
            </a:r>
            <a:r>
              <a:rPr lang="en-US" sz="2700" b="1" u="sng" dirty="0" smtClean="0"/>
              <a:t>1 mol C</a:t>
            </a:r>
            <a:r>
              <a:rPr lang="en-US" sz="2700" b="1" u="sng" baseline="-25000" dirty="0" smtClean="0"/>
              <a:t>3</a:t>
            </a:r>
            <a:r>
              <a:rPr lang="en-US" sz="2700" b="1" u="sng" dirty="0" smtClean="0"/>
              <a:t>H</a:t>
            </a:r>
            <a:r>
              <a:rPr lang="en-US" sz="2700" b="1" u="sng" baseline="-25000" dirty="0" smtClean="0"/>
              <a:t>8</a:t>
            </a:r>
          </a:p>
          <a:p>
            <a:r>
              <a:rPr lang="en-US" sz="2700" b="1" dirty="0" smtClean="0"/>
              <a:t>                          44 g 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en-US" sz="2700" b="1" baseline="-250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en-US" sz="2700" b="1" dirty="0" smtClean="0">
                <a:solidFill>
                  <a:schemeClr val="accent6">
                    <a:lumMod val="50000"/>
                  </a:schemeClr>
                </a:solidFill>
              </a:rPr>
              <a:t>H</a:t>
            </a:r>
            <a:r>
              <a:rPr lang="en-US" sz="2700" b="1" baseline="-25000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endParaRPr lang="en-US" sz="2700" b="1" baseline="-250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914400" y="3581400"/>
            <a:ext cx="685800" cy="3048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895600" y="3962400"/>
            <a:ext cx="685800" cy="3048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962400" y="35052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 </a:t>
            </a:r>
            <a:r>
              <a:rPr lang="en-US" sz="3200" b="1" dirty="0" smtClean="0"/>
              <a:t>0.5 mol C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8</a:t>
            </a:r>
            <a:endParaRPr lang="en-US" sz="3200" b="1" baseline="-25000" dirty="0"/>
          </a:p>
        </p:txBody>
      </p:sp>
      <p:sp>
        <p:nvSpPr>
          <p:cNvPr id="61" name="TextBox 60"/>
          <p:cNvSpPr txBox="1"/>
          <p:nvPr/>
        </p:nvSpPr>
        <p:spPr>
          <a:xfrm>
            <a:off x="0" y="5791200"/>
            <a:ext cx="929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r>
              <a:rPr lang="en-US" sz="2800" b="1" dirty="0" smtClean="0"/>
              <a:t>) Set equal to matching coefficients for compounds given in reaction…which ???</a:t>
            </a:r>
            <a:endParaRPr lang="en-US" sz="28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533400" y="48006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m  </a:t>
            </a:r>
            <a:r>
              <a:rPr lang="en-US" sz="3200" b="1" dirty="0" smtClean="0"/>
              <a:t>=</a:t>
            </a:r>
            <a:r>
              <a:rPr lang="en-US" sz="3200" b="1" u="sng" dirty="0" smtClean="0">
                <a:solidFill>
                  <a:srgbClr val="FF0000"/>
                </a:solidFill>
              </a:rPr>
              <a:t> </a:t>
            </a:r>
            <a:r>
              <a:rPr lang="en-US" sz="3200" b="1" u="sng" dirty="0" smtClean="0"/>
              <a:t>mol H</a:t>
            </a:r>
            <a:r>
              <a:rPr lang="en-US" sz="3200" b="1" u="sng" baseline="-25000" dirty="0" smtClean="0"/>
              <a:t>2</a:t>
            </a:r>
            <a:r>
              <a:rPr lang="en-US" sz="3200" b="1" u="sng" dirty="0" smtClean="0"/>
              <a:t>O</a:t>
            </a:r>
          </a:p>
          <a:p>
            <a:r>
              <a:rPr lang="en-US" sz="3200" b="1" dirty="0" smtClean="0"/>
              <a:t>0.5   mol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en-US" sz="3200" b="1" baseline="-250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H</a:t>
            </a:r>
            <a:r>
              <a:rPr lang="en-US" sz="3200" b="1" baseline="-25000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endParaRPr lang="en-US" sz="3200" b="1" baseline="-25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505200" y="4800600"/>
            <a:ext cx="144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600" b="1" u="sng" dirty="0" smtClean="0"/>
              <a:t>4</a:t>
            </a:r>
          </a:p>
          <a:p>
            <a:r>
              <a:rPr lang="en-US" sz="3600" b="1" dirty="0" smtClean="0"/>
              <a:t>   1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8532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50" grpId="0"/>
      <p:bldP spid="59" grpId="0"/>
      <p:bldP spid="61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8686800" cy="838200"/>
          </a:xfrm>
        </p:spPr>
        <p:txBody>
          <a:bodyPr/>
          <a:lstStyle/>
          <a:p>
            <a:r>
              <a:rPr lang="en-US" sz="2800" b="1" u="sng" dirty="0"/>
              <a:t>Method 2:</a:t>
            </a:r>
            <a:r>
              <a:rPr lang="en-US" sz="2800" b="1" dirty="0"/>
              <a:t> </a:t>
            </a:r>
            <a:r>
              <a:rPr lang="en-US" sz="2800" b="1" dirty="0" smtClean="0"/>
              <a:t>mole ratio way</a:t>
            </a:r>
            <a:endParaRPr lang="en-US" sz="2800" dirty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819400" y="18288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C</a:t>
            </a:r>
            <a:r>
              <a:rPr lang="en-US" sz="2800" b="1" baseline="-25000" dirty="0">
                <a:solidFill>
                  <a:schemeClr val="accent2"/>
                </a:solidFill>
              </a:rPr>
              <a:t>3</a:t>
            </a:r>
            <a:r>
              <a:rPr lang="en-US" sz="2800" b="1" dirty="0">
                <a:solidFill>
                  <a:schemeClr val="accent2"/>
                </a:solidFill>
              </a:rPr>
              <a:t>H</a:t>
            </a:r>
            <a:r>
              <a:rPr lang="en-US" sz="2800" b="1" baseline="-25000" dirty="0">
                <a:solidFill>
                  <a:schemeClr val="accent2"/>
                </a:solidFill>
              </a:rPr>
              <a:t>8</a:t>
            </a:r>
            <a:r>
              <a:rPr lang="en-US" sz="2800" b="1" dirty="0"/>
              <a:t>+   5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baseline="-25000" dirty="0"/>
              <a:t> </a:t>
            </a:r>
            <a:r>
              <a:rPr lang="en-US" sz="2800" b="1" dirty="0">
                <a:sym typeface="Wingdings" pitchFamily="2" charset="2"/>
              </a:rPr>
              <a:t>   3</a:t>
            </a:r>
            <a:r>
              <a:rPr lang="en-US" sz="28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28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2800" b="1" dirty="0">
                <a:sym typeface="Wingdings" pitchFamily="2" charset="2"/>
              </a:rPr>
              <a:t>+       4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H</a:t>
            </a:r>
            <a:r>
              <a:rPr lang="en-US" sz="2800" b="1" baseline="-25000" dirty="0">
                <a:solidFill>
                  <a:schemeClr val="tx2"/>
                </a:solidFill>
                <a:sym typeface="Wingdings" pitchFamily="2" charset="2"/>
              </a:rPr>
              <a:t>2</a:t>
            </a:r>
            <a:r>
              <a:rPr lang="en-US" sz="2800" b="1" dirty="0">
                <a:solidFill>
                  <a:schemeClr val="tx2"/>
                </a:solidFill>
                <a:sym typeface="Wingdings" pitchFamily="2" charset="2"/>
              </a:rPr>
              <a:t>O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80021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/>
              <a:t>22 grams of </a:t>
            </a:r>
            <a:r>
              <a:rPr lang="en-US" sz="2600" b="1" dirty="0">
                <a:solidFill>
                  <a:schemeClr val="accent2"/>
                </a:solidFill>
              </a:rPr>
              <a:t>C</a:t>
            </a:r>
            <a:r>
              <a:rPr lang="en-US" sz="2600" b="1" baseline="-25000" dirty="0">
                <a:solidFill>
                  <a:schemeClr val="accent2"/>
                </a:solidFill>
              </a:rPr>
              <a:t>3</a:t>
            </a:r>
            <a:r>
              <a:rPr lang="en-US" sz="2600" b="1" dirty="0">
                <a:solidFill>
                  <a:schemeClr val="accent2"/>
                </a:solidFill>
              </a:rPr>
              <a:t>H</a:t>
            </a:r>
            <a:r>
              <a:rPr lang="en-US" sz="2600" b="1" baseline="-25000" dirty="0">
                <a:solidFill>
                  <a:schemeClr val="accent2"/>
                </a:solidFill>
              </a:rPr>
              <a:t>8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1" dirty="0"/>
              <a:t>burned with </a:t>
            </a:r>
            <a:r>
              <a:rPr lang="en-US" sz="2600" b="1" dirty="0">
                <a:solidFill>
                  <a:srgbClr val="FF0000"/>
                </a:solidFill>
              </a:rPr>
              <a:t>O</a:t>
            </a:r>
            <a:r>
              <a:rPr lang="en-US" sz="2600" b="1" baseline="-25000" dirty="0">
                <a:solidFill>
                  <a:srgbClr val="FF0000"/>
                </a:solidFill>
              </a:rPr>
              <a:t>2  </a:t>
            </a:r>
            <a:r>
              <a:rPr lang="en-US" sz="2600" b="1" dirty="0"/>
              <a:t>makes how</a:t>
            </a:r>
            <a:r>
              <a:rPr lang="en-US" sz="2600" b="1" baseline="-25000" dirty="0">
                <a:solidFill>
                  <a:srgbClr val="FF0000"/>
                </a:solidFill>
              </a:rPr>
              <a:t> </a:t>
            </a:r>
            <a:r>
              <a:rPr lang="en-US" sz="2600" b="1" dirty="0"/>
              <a:t>many grams of H</a:t>
            </a:r>
            <a:r>
              <a:rPr lang="en-US" sz="2600" b="1" baseline="-25000" dirty="0"/>
              <a:t>2</a:t>
            </a:r>
            <a:r>
              <a:rPr lang="en-US" sz="2600" b="1" dirty="0"/>
              <a:t>O </a:t>
            </a:r>
            <a:r>
              <a:rPr lang="en-US" sz="2000" b="1" dirty="0"/>
              <a:t>?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590800" y="1143000"/>
            <a:ext cx="62110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/>
              <a:t>44	    32		44	   </a:t>
            </a:r>
            <a:r>
              <a:rPr lang="en-US" sz="3600" b="1" dirty="0" smtClean="0"/>
              <a:t>18    </a:t>
            </a:r>
            <a:r>
              <a:rPr lang="en-US" sz="3600" b="1" dirty="0"/>
              <a:t>g/mol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705600" y="22860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?? g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629400" y="4038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V="1">
            <a:off x="2971800" y="16764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2971800" y="1676400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7239000" y="1676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371600" y="12192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Given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2743200" y="2438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22 g</a:t>
            </a:r>
            <a:endParaRPr lang="en-US" sz="36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1371600" y="3581400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m</a:t>
            </a:r>
            <a:endParaRPr lang="en-US" sz="3600" b="1" u="sng" dirty="0" smtClean="0"/>
          </a:p>
          <a:p>
            <a:r>
              <a:rPr lang="en-US" sz="3600" b="1" dirty="0" smtClean="0"/>
              <a:t>0.5 </a:t>
            </a:r>
            <a:endParaRPr lang="en-US" sz="3600" b="1" baseline="-25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438400" y="3657600"/>
            <a:ext cx="144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600" b="1" u="sng" dirty="0" smtClean="0"/>
              <a:t>4</a:t>
            </a:r>
          </a:p>
          <a:p>
            <a:r>
              <a:rPr lang="en-US" sz="3600" b="1" dirty="0" smtClean="0"/>
              <a:t>   1 </a:t>
            </a:r>
            <a:endParaRPr lang="en-US" sz="3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28600" y="31242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3) Solve for </a:t>
            </a:r>
            <a:r>
              <a:rPr lang="en-US" sz="2800" b="1" dirty="0" smtClean="0">
                <a:solidFill>
                  <a:srgbClr val="FF0000"/>
                </a:solidFill>
              </a:rPr>
              <a:t>wanted </a:t>
            </a:r>
            <a:r>
              <a:rPr lang="en-US" sz="2800" b="1" dirty="0" smtClean="0"/>
              <a:t>moles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28600" y="3733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0.5 *</a:t>
            </a:r>
            <a:endParaRPr lang="en-US" sz="3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048000" y="3810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*0.5</a:t>
            </a:r>
            <a:endParaRPr lang="en-US" sz="3600" b="1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152400" y="3810000"/>
            <a:ext cx="838200" cy="533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371600" y="4191000"/>
            <a:ext cx="838200" cy="533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14800" y="38100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 </a:t>
            </a:r>
            <a:r>
              <a:rPr lang="en-US" sz="3600" b="1" dirty="0" smtClean="0">
                <a:solidFill>
                  <a:srgbClr val="FF0000"/>
                </a:solidFill>
              </a:rPr>
              <a:t>2 mol 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2400" y="48006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4) Convert </a:t>
            </a:r>
            <a:r>
              <a:rPr lang="en-US" sz="2800" b="1" dirty="0" smtClean="0">
                <a:solidFill>
                  <a:srgbClr val="FF0000"/>
                </a:solidFill>
              </a:rPr>
              <a:t>wanted moles </a:t>
            </a:r>
            <a:r>
              <a:rPr lang="en-US" sz="2800" b="1" dirty="0" smtClean="0"/>
              <a:t>to wanted </a:t>
            </a:r>
            <a:r>
              <a:rPr lang="en-US" sz="2800" b="1" dirty="0" smtClean="0">
                <a:solidFill>
                  <a:srgbClr val="FF0000"/>
                </a:solidFill>
              </a:rPr>
              <a:t>final units </a:t>
            </a:r>
            <a:r>
              <a:rPr lang="en-US" sz="2800" b="1" dirty="0" smtClean="0"/>
              <a:t>(grams)</a:t>
            </a:r>
            <a:endParaRPr lang="en-US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762000" y="5334000"/>
            <a:ext cx="480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 mol 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 </a:t>
            </a:r>
            <a:r>
              <a:rPr lang="en-US" sz="3200" b="1" dirty="0" smtClean="0"/>
              <a:t>*    </a:t>
            </a:r>
            <a:r>
              <a:rPr lang="en-US" sz="3200" b="1" u="sng" dirty="0" smtClean="0"/>
              <a:t>18 g H</a:t>
            </a:r>
            <a:r>
              <a:rPr lang="en-US" sz="3200" b="1" u="sng" baseline="-25000" dirty="0" smtClean="0"/>
              <a:t>2</a:t>
            </a:r>
            <a:r>
              <a:rPr lang="en-US" sz="3200" b="1" u="sng" dirty="0" smtClean="0"/>
              <a:t>O</a:t>
            </a:r>
          </a:p>
          <a:p>
            <a:r>
              <a:rPr lang="en-US" sz="3200" b="1" dirty="0" smtClean="0"/>
              <a:t>                          </a:t>
            </a:r>
            <a:r>
              <a:rPr lang="en-US" sz="3200" b="1" dirty="0" smtClean="0">
                <a:solidFill>
                  <a:srgbClr val="FF0000"/>
                </a:solidFill>
              </a:rPr>
              <a:t>1 mole 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295400" y="5486400"/>
            <a:ext cx="838200" cy="533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733800" y="5943600"/>
            <a:ext cx="838200" cy="5334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486400" y="54102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36 g 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0870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7" grpId="0"/>
      <p:bldP spid="23" grpId="0"/>
      <p:bldP spid="24" grpId="0"/>
      <p:bldP spid="26" grpId="0"/>
      <p:bldP spid="30" grpId="0"/>
      <p:bldP spid="31" grpId="0"/>
      <p:bldP spid="32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 b="1" dirty="0"/>
              <a:t>AN ANECDOTE</a:t>
            </a: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1981200" y="1981200"/>
            <a:ext cx="7010400" cy="107721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latin typeface="Arial" charset="0"/>
              </a:rPr>
              <a:t> </a:t>
            </a:r>
            <a:r>
              <a:rPr lang="en-US" sz="3200" dirty="0">
                <a:latin typeface="Arial" charset="0"/>
              </a:rPr>
              <a:t>“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How do you get to the </a:t>
            </a:r>
            <a:r>
              <a:rPr lang="en-US" sz="3200" b="1" dirty="0" smtClean="0">
                <a:solidFill>
                  <a:srgbClr val="FF0000"/>
                </a:solidFill>
                <a:latin typeface="Arial" charset="0"/>
              </a:rPr>
              <a:t>Lincoln </a:t>
            </a:r>
          </a:p>
          <a:p>
            <a:r>
              <a:rPr lang="en-US" sz="3200" b="1" dirty="0" smtClean="0">
                <a:solidFill>
                  <a:srgbClr val="FF0000"/>
                </a:solidFill>
                <a:latin typeface="Arial" charset="0"/>
              </a:rPr>
              <a:t>Center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for the Performing Arts ?”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304800" y="3733800"/>
            <a:ext cx="5334000" cy="255454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Arial" charset="0"/>
              </a:rPr>
              <a:t>“</a:t>
            </a:r>
            <a:r>
              <a:rPr lang="en-US" sz="4000" b="1" dirty="0">
                <a:solidFill>
                  <a:srgbClr val="FF0000"/>
                </a:solidFill>
                <a:latin typeface="Arial" charset="0"/>
              </a:rPr>
              <a:t>Practice, </a:t>
            </a:r>
            <a:endParaRPr lang="en-US" sz="4000" b="1" dirty="0" smtClean="0">
              <a:solidFill>
                <a:srgbClr val="FF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Arial" charset="0"/>
              </a:rPr>
              <a:t>     practice</a:t>
            </a:r>
            <a:r>
              <a:rPr lang="en-US" sz="4000" b="1" dirty="0">
                <a:solidFill>
                  <a:srgbClr val="FF0000"/>
                </a:solidFill>
                <a:latin typeface="Arial" charset="0"/>
              </a:rPr>
              <a:t>, </a:t>
            </a:r>
            <a:endParaRPr lang="en-US" sz="4000" b="1" dirty="0" smtClean="0">
              <a:solidFill>
                <a:srgbClr val="FF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Arial" charset="0"/>
              </a:rPr>
              <a:t>         practice….”</a:t>
            </a:r>
            <a:endParaRPr lang="en-US" sz="40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0" y="762000"/>
            <a:ext cx="9144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dirty="0" smtClean="0">
                <a:latin typeface="Arial" charset="0"/>
              </a:rPr>
              <a:t>An `out-of-towner’  visiting </a:t>
            </a:r>
            <a:r>
              <a:rPr lang="en-US" sz="3600" i="1" dirty="0">
                <a:latin typeface="Arial" charset="0"/>
              </a:rPr>
              <a:t>NYC </a:t>
            </a:r>
            <a:r>
              <a:rPr lang="en-US" sz="3600" i="1" dirty="0" smtClean="0">
                <a:latin typeface="Arial" charset="0"/>
              </a:rPr>
              <a:t>for the first time asks Joshua Bell (world’s </a:t>
            </a:r>
            <a:r>
              <a:rPr lang="en-US" sz="3600" i="1" dirty="0">
                <a:latin typeface="Arial" charset="0"/>
              </a:rPr>
              <a:t>greatest violinist</a:t>
            </a:r>
            <a:r>
              <a:rPr lang="en-US" sz="3600" i="1" dirty="0" smtClean="0">
                <a:latin typeface="Arial" charset="0"/>
              </a:rPr>
              <a:t>):</a:t>
            </a:r>
          </a:p>
          <a:p>
            <a:pPr>
              <a:spcBef>
                <a:spcPct val="50000"/>
              </a:spcBef>
            </a:pPr>
            <a:endParaRPr lang="en-US" sz="3600" i="1" dirty="0">
              <a:latin typeface="Arial" charset="0"/>
            </a:endParaRPr>
          </a:p>
        </p:txBody>
      </p:sp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152400" y="3124200"/>
            <a:ext cx="815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 dirty="0" smtClean="0">
                <a:latin typeface="Arial" charset="0"/>
              </a:rPr>
              <a:t>Joshua’s </a:t>
            </a:r>
            <a:r>
              <a:rPr lang="en-US" sz="3600" b="1" i="1" dirty="0">
                <a:latin typeface="Arial" charset="0"/>
              </a:rPr>
              <a:t>answer (supposedly</a:t>
            </a:r>
            <a:r>
              <a:rPr lang="en-US" sz="3600" i="1" dirty="0">
                <a:latin typeface="Arial" charset="0"/>
              </a:rPr>
              <a:t>):</a:t>
            </a:r>
          </a:p>
        </p:txBody>
      </p:sp>
      <p:pic>
        <p:nvPicPr>
          <p:cNvPr id="2050" name="Picture 2" descr="http://i1.ytimg.com/vi/nW6Wl643k_0/hqdefaul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733800"/>
            <a:ext cx="3733800" cy="2800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9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animBg="1"/>
      <p:bldP spid="129028" grpId="0" animBg="1"/>
      <p:bldP spid="129029" grpId="0"/>
      <p:bldP spid="1290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838200" y="12192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76400" y="762000"/>
            <a:ext cx="586740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Sample Reaction 1 Chemical </a:t>
            </a:r>
            <a:r>
              <a:rPr lang="en-US" sz="4000" b="1" dirty="0" err="1" smtClean="0">
                <a:solidFill>
                  <a:srgbClr val="FF0000"/>
                </a:solidFill>
              </a:rPr>
              <a:t>Stoichiometry</a:t>
            </a:r>
            <a:r>
              <a:rPr lang="en-US" sz="4000" b="1" dirty="0" smtClean="0">
                <a:solidFill>
                  <a:srgbClr val="FF0000"/>
                </a:solidFill>
              </a:rPr>
              <a:t> Problems Solved in Detail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743200"/>
            <a:ext cx="8839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Sample reaction 1	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2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pt-BR" sz="3200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pt-BR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pt-BR" sz="32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pt-BR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lang="pt-BR" sz="32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pt-BR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  </a:t>
            </a:r>
            <a:r>
              <a:rPr lang="pt-BR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lang="pt-BR" sz="32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lang="pt-BR" sz="3200" b="1" baseline="-30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pt-BR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 (BOOM)  </a:t>
            </a:r>
            <a:endParaRPr lang="en-US" sz="32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2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44        32                   44	    18	g/mol	</a:t>
            </a:r>
            <a:r>
              <a:rPr lang="pt-BR" sz="32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	</a:t>
            </a:r>
            <a:endParaRPr lang="en-US" sz="32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4724400"/>
            <a:ext cx="7848600" cy="193899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First U try them…then I’ll work through </a:t>
            </a:r>
            <a:r>
              <a:rPr lang="en-US" sz="4000" b="1" smtClean="0"/>
              <a:t>sample reaction  </a:t>
            </a:r>
            <a:r>
              <a:rPr lang="en-US" sz="4000" b="1" dirty="0" smtClean="0"/>
              <a:t>1: </a:t>
            </a:r>
            <a:r>
              <a:rPr lang="en-US" sz="4000" b="1" dirty="0" smtClean="0">
                <a:solidFill>
                  <a:srgbClr val="FF0000"/>
                </a:solidFill>
              </a:rPr>
              <a:t>problems a-f </a:t>
            </a:r>
            <a:r>
              <a:rPr lang="en-US" sz="4000" b="1" dirty="0" smtClean="0"/>
              <a:t>the mole ratio way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724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457200" y="914400"/>
            <a:ext cx="8458200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a)  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moles to moles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How many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moles of O</a:t>
            </a:r>
            <a:r>
              <a:rPr kumimoji="0" lang="en-US" sz="32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will burn to form 0.60 moles of CO</a:t>
            </a:r>
            <a:r>
              <a:rPr kumimoji="0" lang="en-US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?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Set up mole ratio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u="sng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 O</a:t>
            </a:r>
            <a:r>
              <a:rPr lang="en-US" sz="2800" b="1" u="sng" baseline="-25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=</a:t>
            </a:r>
            <a:r>
              <a:rPr lang="en-US" sz="2800" b="1" baseline="-25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en-US" sz="2800" b="1" u="sng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m(O</a:t>
            </a:r>
            <a:r>
              <a:rPr lang="en-US" sz="2800" b="1" u="sng" baseline="-25000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=   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5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 CO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	0.6	          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2) 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Solve for 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	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m(O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     = 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5*0.6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	=&gt; </a:t>
            </a:r>
            <a:r>
              <a:rPr lang="en-US" sz="40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m=1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		       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endParaRPr lang="en-US" sz="4800" b="1" dirty="0" smtClean="0">
              <a:solidFill>
                <a:srgbClr val="FF0000"/>
              </a:solidFill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228600" y="-228600"/>
            <a:ext cx="1034129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5O</a:t>
            </a:r>
            <a:r>
              <a:rPr kumimoji="0" lang="pt-BR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pt-B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pt-B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 (BOOM)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44        32                          44	    18		g/mol	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	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274320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40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40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403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40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415616" y="791784"/>
            <a:ext cx="8701421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b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  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moles to weight</a:t>
            </a:r>
            <a:r>
              <a:rPr kumimoji="0" lang="en-US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How many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grams of CO</a:t>
            </a:r>
            <a:r>
              <a:rPr kumimoji="0" lang="en-US" sz="32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are generated if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0.00757 moles of C</a:t>
            </a:r>
            <a:r>
              <a:rPr kumimoji="0" lang="en-US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are burned?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u="sng" dirty="0" smtClean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32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Set up mole ratio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 CO</a:t>
            </a:r>
            <a:r>
              <a:rPr lang="en-US" sz="2800" b="1" u="sng" baseline="-25000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=	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en-US" sz="2800" b="1" u="sng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m(CO</a:t>
            </a:r>
            <a:r>
              <a:rPr lang="en-US" sz="2800" b="1" u="sng" baseline="-25000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u="sng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_	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= </a:t>
            </a:r>
            <a:r>
              <a:rPr lang="en-US" sz="2800" b="1" u="sng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Mol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C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8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   	  0.00757             1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04800" y="-184665"/>
            <a:ext cx="1034129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pt-B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+ 5O</a:t>
            </a:r>
            <a:r>
              <a:rPr kumimoji="0" lang="pt-B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--------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pt-BR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pt-BR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O  (BOOM)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44        32                          44	    18		g/mol	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 	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274320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4648200"/>
            <a:ext cx="5195653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m(CO</a:t>
            </a:r>
            <a:r>
              <a:rPr lang="en-US" sz="2800" b="1" baseline="-25000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          </a:t>
            </a:r>
            <a:r>
              <a:rPr lang="en-US" sz="28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= 3*0.00757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0" y="45720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=0.02217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57150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Weight CO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m(CO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) </a:t>
            </a:r>
            <a:r>
              <a:rPr lang="en-US" sz="3200" b="1" dirty="0" smtClean="0"/>
              <a:t>* MW(CO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)  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0" y="57150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0.02217*44= </a:t>
            </a:r>
            <a:r>
              <a:rPr lang="en-US" sz="3200" b="1" dirty="0" smtClean="0">
                <a:solidFill>
                  <a:srgbClr val="FF0000"/>
                </a:solidFill>
              </a:rPr>
              <a:t>1 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40386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2) Solve for m </a:t>
            </a:r>
            <a:endParaRPr lang="en-US" sz="32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53340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3) Convert moles m to weight</a:t>
            </a:r>
            <a:endParaRPr lang="en-US" sz="32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40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40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4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40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</TotalTime>
  <Words>872</Words>
  <Application>Microsoft Office PowerPoint</Application>
  <PresentationFormat>On-screen Show (4:3)</PresentationFormat>
  <Paragraphs>260</Paragraphs>
  <Slides>16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More complex stoichiometry problem done 2 ways</vt:lpstr>
      <vt:lpstr>Method 2: mole ratio way (Board first)</vt:lpstr>
      <vt:lpstr>Method 2: mole ratio way</vt:lpstr>
      <vt:lpstr>Method 2: mole ratio way</vt:lpstr>
      <vt:lpstr>AN ANECDOTE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103</cp:revision>
  <dcterms:created xsi:type="dcterms:W3CDTF">2011-09-19T15:19:47Z</dcterms:created>
  <dcterms:modified xsi:type="dcterms:W3CDTF">2013-10-16T14:23:09Z</dcterms:modified>
</cp:coreProperties>
</file>