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37"/>
  </p:notesMasterIdLst>
  <p:sldIdLst>
    <p:sldId id="268" r:id="rId10"/>
    <p:sldId id="269" r:id="rId11"/>
    <p:sldId id="259" r:id="rId12"/>
    <p:sldId id="258" r:id="rId13"/>
    <p:sldId id="256" r:id="rId14"/>
    <p:sldId id="257" r:id="rId15"/>
    <p:sldId id="260" r:id="rId16"/>
    <p:sldId id="262" r:id="rId17"/>
    <p:sldId id="263" r:id="rId18"/>
    <p:sldId id="264" r:id="rId19"/>
    <p:sldId id="266" r:id="rId20"/>
    <p:sldId id="267" r:id="rId21"/>
    <p:sldId id="265" r:id="rId22"/>
    <p:sldId id="270" r:id="rId23"/>
    <p:sldId id="271" r:id="rId24"/>
    <p:sldId id="272" r:id="rId25"/>
    <p:sldId id="273" r:id="rId26"/>
    <p:sldId id="275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>
            <p14:sldId id="268"/>
            <p14:sldId id="269"/>
            <p14:sldId id="259"/>
            <p14:sldId id="258"/>
            <p14:sldId id="256"/>
            <p14:sldId id="257"/>
            <p14:sldId id="260"/>
            <p14:sldId id="262"/>
            <p14:sldId id="263"/>
            <p14:sldId id="264"/>
            <p14:sldId id="266"/>
            <p14:sldId id="267"/>
            <p14:sldId id="265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Untitled Section" id="{23CBC2A3-CB94-4CAF-9DCA-EB239E2DA87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student thoughts</a:t>
            </a:r>
            <a:r>
              <a:rPr lang="en-US" baseline="0" dirty="0" smtClean="0"/>
              <a:t> on board. Let them speculate…make sure their reasoning is sensible.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student thoughts</a:t>
            </a:r>
            <a:r>
              <a:rPr lang="en-US" baseline="0" dirty="0" smtClean="0"/>
              <a:t> on board. Let them speculate…make sure their reasoning is sensible.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AB6BB-2D3C-4BB8-9E32-236D132B197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Show how calculation was done on board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E0DE-AFF8-41DD-8CA3-5C7ABF6E1E2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Stadium at 1.</a:t>
            </a:r>
            <a:r>
              <a:rPr lang="en-US" baseline="0" dirty="0" smtClean="0"/>
              <a:t> E. 161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, Bronx NY 14051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Review first: simple dimple chemical </a:t>
            </a:r>
            <a:r>
              <a:rPr lang="en-US" baseline="0" dirty="0" err="1" smtClean="0"/>
              <a:t>heory</a:t>
            </a:r>
            <a:r>
              <a:rPr lang="en-US" baseline="0" dirty="0" smtClean="0"/>
              <a:t>…atoms of different elements combine like little balls to form molecules (p. 40)  …poll class on what they think is inside the atom.</a:t>
            </a:r>
          </a:p>
          <a:p>
            <a:r>
              <a:rPr lang="en-US" baseline="0" dirty="0" smtClean="0"/>
              <a:t>Mention Dalton…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xplain results on board….emphasize field directions vs. charge (</a:t>
            </a:r>
            <a:r>
              <a:rPr lang="en-US" baseline="0" dirty="0" err="1" smtClean="0"/>
              <a:t>lorentz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</a:t>
            </a:r>
            <a:r>
              <a:rPr lang="en-US" baseline="0" dirty="0" smtClean="0"/>
              <a:t> rule for magnet; like repels like for electrical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student thoughts</a:t>
            </a:r>
            <a:r>
              <a:rPr lang="en-US" baseline="0" dirty="0" smtClean="0"/>
              <a:t> on board. 1)</a:t>
            </a:r>
            <a:r>
              <a:rPr lang="en-US" dirty="0" smtClean="0"/>
              <a:t>Mass and densities</a:t>
            </a:r>
            <a:r>
              <a:rPr lang="en-US" baseline="0" dirty="0" smtClean="0"/>
              <a:t> of – and + parts; 2)size of the atom; 30 distribution of + and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86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05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73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53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1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1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12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8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8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8A51-208C-4761-A890-2CEB9207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3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9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1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0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96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6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57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3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12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6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97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1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9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29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36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1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0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0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20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4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7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9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2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81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6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6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2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5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67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7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7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09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26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9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1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8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3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5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2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8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41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0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1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85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3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4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6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2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7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8A51-208C-4761-A890-2CEB9207D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7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4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85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16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2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32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9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7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6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87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2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6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63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6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41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49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0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11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0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67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6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023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0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06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4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5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73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0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F062-A979-4486-B0BD-4304BFEA3BD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BAA7-1730-4B1D-8FBB-03DE8725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4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3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omson+cathode+ray+tube&amp;source=images&amp;cd=&amp;cad=rja&amp;docid=jXoNOkIhNQn2aM&amp;tbnid=dsa44hlbTgGYfM:&amp;ved=0CAUQjRw&amp;url=http://www.chegg.com/homework-help/questions-and-answers/cathode-ray-tube-experimentsin-late-1800s-j-j-thomson-builton-earlier-experiments-using-ca-q303710&amp;ei=p7aqUamCO6mu0AHW_oDYCQ&amp;bvm=bv.47244034,d.dmg&amp;psig=AFQjCNFgwkH1dvyRikcruSKDg9IYPjNX7g&amp;ust=137022864703318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chocolate+chip+cookie&amp;source=images&amp;cd=&amp;docid=wQGUnP2HhV8sRM&amp;tbnid=qflG4_hqQkNUMM:&amp;ved=0CAUQjRw&amp;url=http://chocolate.wikia.com/wiki/File:Chocolate_chip_cookies.jpg&amp;ei=1n-rUaD8KMXS0gHskICoCA&amp;bvm=bv.47244034,d.dmQ&amp;psig=AFQjCNFbQjYvf-VtsF8JR6OnDVE4khS_Yg&amp;ust=13702802540236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VVGUZ7GrpCvVtM&amp;tbnid=jjXrYf5gmxABJM:&amp;ved=0CAUQjRw&amp;url=http://vikrantnaik.wordpress.com/2012/03/08/cool-physicists-and-poor-chemists/&amp;ei=UHcWUtDFBYHB4AOuq4G4BA&amp;bvm=bv.51156542,d.dmg&amp;psig=AFQjCNH3m0xMaYaV_-fpGyIvuYKCrlikdg&amp;ust=137729039043221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5.jpeg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GoRu7cJ304xkkM&amp;tbnid=eAlV_yucBRYCfM:&amp;ved=&amp;url=http://pastoralyn.wordpress.com/2012/01/05/detour/&amp;ei=C-sbUsvqF6GK2gXdioGQDA&amp;bvm=bv.51156542,d.b2I&amp;psig=AFQjCNHuMrhc7-72gX_GcM7cA_MIOcTZlw&amp;ust=137764775577390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dog+eating+cookies&amp;source=images&amp;cd=&amp;cad=rja&amp;docid=vKw8cCYuhmkhmM&amp;tbnid=apW6wl0N2YxV1M:&amp;ved=0CAUQjRw&amp;url=http://teabeyond.blogspot.com/2011/07/tgi-fridaya-fun-veggie-dog.html&amp;ei=S7OqUZPTOurc0QHv0IHoDA&amp;bvm=bv.47244034,d.dmg&amp;psig=AFQjCNGpvi268NxeAHFz7VSt5gZI6X6V3A&amp;ust=13702277739029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579" y="3567157"/>
            <a:ext cx="8915400" cy="17543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sym typeface="Symbol" pitchFamily="18" charset="2"/>
              </a:rPr>
              <a:t></a:t>
            </a:r>
            <a:r>
              <a:rPr lang="en-US" sz="3600" b="1" dirty="0">
                <a:solidFill>
                  <a:srgbClr val="0070C0"/>
                </a:solidFill>
              </a:rPr>
              <a:t>Chemistry</a:t>
            </a:r>
            <a:r>
              <a:rPr lang="en-US" sz="3600" b="1" dirty="0">
                <a:solidFill>
                  <a:srgbClr val="FF0000"/>
                </a:solidFill>
              </a:rPr>
              <a:t> is a set of imaginative metaphors </a:t>
            </a:r>
            <a:r>
              <a:rPr lang="en-US" sz="3600" b="1" dirty="0" smtClean="0">
                <a:solidFill>
                  <a:srgbClr val="FF0000"/>
                </a:solidFill>
              </a:rPr>
              <a:t>and techniques </a:t>
            </a:r>
            <a:r>
              <a:rPr lang="en-US" sz="3600" b="1" smtClean="0">
                <a:solidFill>
                  <a:srgbClr val="FF0000"/>
                </a:solidFill>
              </a:rPr>
              <a:t>for understanding  </a:t>
            </a:r>
            <a:r>
              <a:rPr lang="en-US" sz="3600" b="1" dirty="0">
                <a:solidFill>
                  <a:srgbClr val="FF0000"/>
                </a:solidFill>
              </a:rPr>
              <a:t>things we can’t know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chemists have never had direct experience with what they study, what the hell is chemistry anyhow ?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Review of main lesson from Monday  8/26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00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ession.masteringchemistry.com/problemAsset/1070873/24/BLB-1070873-CRT_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9153724" cy="43022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724" y="369332"/>
            <a:ext cx="8763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Schematic of Thomson’s critical experiments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try 1 –</a:t>
            </a:r>
            <a:r>
              <a:rPr lang="en-US" sz="1800" dirty="0" smtClean="0">
                <a:solidFill>
                  <a:srgbClr val="FF0000"/>
                </a:solidFill>
              </a:rPr>
              <a:t>Thomson’s atom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1460955"/>
            <a:ext cx="5181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rgbClr val="CC3300"/>
                </a:solidFill>
              </a:rPr>
              <a:t>2) e</a:t>
            </a:r>
            <a:r>
              <a:rPr lang="en-US" sz="2800" b="1" baseline="30000" dirty="0" smtClean="0">
                <a:solidFill>
                  <a:srgbClr val="CC3300"/>
                </a:solidFill>
              </a:rPr>
              <a:t>-</a:t>
            </a:r>
            <a:r>
              <a:rPr lang="en-US" sz="2800" b="1" dirty="0" smtClean="0">
                <a:solidFill>
                  <a:srgbClr val="CC3300"/>
                </a:solidFill>
              </a:rPr>
              <a:t> beam from cathode (- plate)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CC3300"/>
                </a:solidFill>
              </a:rPr>
              <a:t>a</a:t>
            </a:r>
            <a:r>
              <a:rPr lang="en-US" sz="2800" b="1" dirty="0" smtClean="0">
                <a:solidFill>
                  <a:srgbClr val="CC3300"/>
                </a:solidFill>
              </a:rPr>
              <a:t>ccelerated towards (+) plate</a:t>
            </a:r>
            <a:endParaRPr lang="en-US" sz="2800" b="1" dirty="0">
              <a:solidFill>
                <a:srgbClr val="CC33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743200" y="2209800"/>
            <a:ext cx="1066800" cy="1371600"/>
          </a:xfrm>
          <a:prstGeom prst="straightConnector1">
            <a:avLst/>
          </a:prstGeom>
          <a:noFill/>
          <a:ln w="57150" cap="flat" cmpd="sng" algn="ctr">
            <a:solidFill>
              <a:srgbClr val="CC33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065" y="838200"/>
            <a:ext cx="3200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1)Battery voltage tears something </a:t>
            </a:r>
            <a:r>
              <a:rPr lang="en-US" sz="2800" b="1" dirty="0" smtClean="0">
                <a:solidFill>
                  <a:srgbClr val="FF0000"/>
                </a:solidFill>
              </a:rPr>
              <a:t>(e-) </a:t>
            </a:r>
            <a:r>
              <a:rPr lang="en-US" sz="2800" dirty="0" smtClean="0"/>
              <a:t>away from </a:t>
            </a:r>
            <a:r>
              <a:rPr lang="en-US" sz="2800" b="1" dirty="0" smtClean="0">
                <a:solidFill>
                  <a:srgbClr val="FF0000"/>
                </a:solidFill>
              </a:rPr>
              <a:t>metal cathode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3923" y="2654082"/>
            <a:ext cx="543365" cy="506611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152400" y="6324600"/>
            <a:ext cx="88392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3) Fields applied and results observed on `TV’ screen</a:t>
            </a:r>
            <a:endParaRPr lang="en-US" sz="3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5029200"/>
            <a:ext cx="1524000" cy="12954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4073" y="533400"/>
            <a:ext cx="8763000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00"/>
                </a:solidFill>
              </a:rPr>
              <a:t>Basic result of </a:t>
            </a:r>
            <a:r>
              <a:rPr lang="en-US" sz="2800" b="1" u="sng" dirty="0">
                <a:solidFill>
                  <a:srgbClr val="FF0000"/>
                </a:solidFill>
              </a:rPr>
              <a:t>Thomson’s</a:t>
            </a: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CRT</a:t>
            </a:r>
            <a:r>
              <a:rPr lang="en-US" sz="2800" b="1" u="sng" dirty="0">
                <a:solidFill>
                  <a:srgbClr val="000000"/>
                </a:solidFill>
              </a:rPr>
              <a:t> experiments: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All the materials subjected to high voltage in the tube vomited the same kind of `</a:t>
            </a:r>
            <a:r>
              <a:rPr lang="en-US" sz="3600" b="1" dirty="0">
                <a:solidFill>
                  <a:srgbClr val="FF0000"/>
                </a:solidFill>
              </a:rPr>
              <a:t>negative</a:t>
            </a:r>
            <a:r>
              <a:rPr lang="en-US" sz="3600" b="1" dirty="0">
                <a:solidFill>
                  <a:srgbClr val="000000"/>
                </a:solidFill>
              </a:rPr>
              <a:t>’ particles-dubbed the </a:t>
            </a:r>
            <a:r>
              <a:rPr lang="en-US" sz="3600" b="1" dirty="0">
                <a:solidFill>
                  <a:srgbClr val="FF0000"/>
                </a:solidFill>
              </a:rPr>
              <a:t>electron.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73" y="3260083"/>
            <a:ext cx="8763000" cy="35702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</a:rPr>
              <a:t>Thomson’s</a:t>
            </a:r>
            <a:r>
              <a:rPr lang="en-US" sz="2800" b="1" u="sng" dirty="0">
                <a:solidFill>
                  <a:srgbClr val="000000"/>
                </a:solidFill>
              </a:rPr>
              <a:t> Conjecture from his </a:t>
            </a:r>
            <a:r>
              <a:rPr lang="en-US" sz="2800" b="1" u="sng" dirty="0">
                <a:solidFill>
                  <a:srgbClr val="FF0000"/>
                </a:solidFill>
              </a:rPr>
              <a:t>CRT</a:t>
            </a:r>
            <a:r>
              <a:rPr lang="en-US" sz="2800" b="1" u="sng" dirty="0">
                <a:solidFill>
                  <a:srgbClr val="000000"/>
                </a:solidFill>
              </a:rPr>
              <a:t> experiments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If all matter has </a:t>
            </a:r>
            <a:r>
              <a:rPr lang="en-US" sz="3600" b="1" dirty="0">
                <a:solidFill>
                  <a:srgbClr val="FF0000"/>
                </a:solidFill>
              </a:rPr>
              <a:t>negative electrons</a:t>
            </a:r>
            <a:r>
              <a:rPr lang="en-US" sz="3600" b="1" dirty="0">
                <a:solidFill>
                  <a:srgbClr val="000000"/>
                </a:solidFill>
              </a:rPr>
              <a:t>, there must be a counterbalancing </a:t>
            </a:r>
            <a:r>
              <a:rPr lang="en-US" sz="3600" b="1" dirty="0">
                <a:solidFill>
                  <a:srgbClr val="0000FF"/>
                </a:solidFill>
              </a:rPr>
              <a:t>positive glue </a:t>
            </a:r>
            <a:r>
              <a:rPr lang="en-US" sz="3600" b="1" dirty="0">
                <a:solidFill>
                  <a:srgbClr val="000000"/>
                </a:solidFill>
              </a:rPr>
              <a:t>that </a:t>
            </a:r>
            <a:r>
              <a:rPr lang="en-US" sz="3600" b="1" u="sng" dirty="0">
                <a:solidFill>
                  <a:srgbClr val="000000"/>
                </a:solidFill>
              </a:rPr>
              <a:t>sticks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u="sng" dirty="0">
                <a:solidFill>
                  <a:srgbClr val="000000"/>
                </a:solidFill>
              </a:rPr>
              <a:t>to</a:t>
            </a:r>
            <a:r>
              <a:rPr lang="en-US" sz="3600" b="1" dirty="0">
                <a:solidFill>
                  <a:srgbClr val="000000"/>
                </a:solidFill>
              </a:rPr>
              <a:t> and </a:t>
            </a:r>
            <a:r>
              <a:rPr lang="en-US" sz="3600" b="1" u="sng" dirty="0">
                <a:solidFill>
                  <a:srgbClr val="00B050"/>
                </a:solidFill>
              </a:rPr>
              <a:t>neutralizes</a:t>
            </a:r>
            <a:r>
              <a:rPr lang="en-US" sz="3600" b="1" dirty="0">
                <a:solidFill>
                  <a:srgbClr val="000000"/>
                </a:solidFill>
              </a:rPr>
              <a:t> the electrons’ </a:t>
            </a:r>
            <a:r>
              <a:rPr lang="en-US" sz="3600" b="1" dirty="0">
                <a:solidFill>
                  <a:srgbClr val="FF0000"/>
                </a:solidFill>
              </a:rPr>
              <a:t>negative</a:t>
            </a:r>
            <a:r>
              <a:rPr lang="en-US" sz="3600" b="1" dirty="0">
                <a:solidFill>
                  <a:srgbClr val="000000"/>
                </a:solidFill>
              </a:rPr>
              <a:t> charge (since matter is normally </a:t>
            </a:r>
            <a:r>
              <a:rPr lang="en-US" sz="3600" b="1" u="sng" dirty="0">
                <a:solidFill>
                  <a:srgbClr val="00B050"/>
                </a:solidFill>
              </a:rPr>
              <a:t>neutral</a:t>
            </a:r>
            <a:r>
              <a:rPr lang="en-US" sz="3600" b="1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try 1-</a:t>
            </a:r>
            <a:r>
              <a:rPr lang="en-US" dirty="0">
                <a:solidFill>
                  <a:srgbClr val="FF0000"/>
                </a:solidFill>
              </a:rPr>
              <a:t>Thomson’s atom 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3250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tutorvista.com/content/atoms-and-nuclei/plum-pudding-mode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6291144" cy="40513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57150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aseline="30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J.J. Thomson </a:t>
            </a:r>
            <a:r>
              <a:rPr lang="en-US" sz="2800" b="1" dirty="0">
                <a:solidFill>
                  <a:srgbClr val="000000"/>
                </a:solidFill>
              </a:rPr>
              <a:t>Cathode Rays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</a:p>
          <a:p>
            <a:pPr algn="ctr" fontAlgn="base"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Philosophical Magazine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u="sng" dirty="0">
                <a:solidFill>
                  <a:srgbClr val="000000"/>
                </a:solidFill>
              </a:rPr>
              <a:t>44</a:t>
            </a:r>
            <a:r>
              <a:rPr lang="en-US" sz="2800" dirty="0">
                <a:solidFill>
                  <a:srgbClr val="000000"/>
                </a:solidFill>
              </a:rPr>
              <a:t>, 295 (1897) 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"/>
            <a:ext cx="7772400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Thompson’s</a:t>
            </a:r>
            <a:r>
              <a:rPr lang="en-US" sz="3200" b="1" dirty="0">
                <a:solidFill>
                  <a:srgbClr val="000000"/>
                </a:solidFill>
              </a:rPr>
              <a:t> conjecture </a:t>
            </a:r>
            <a:r>
              <a:rPr lang="en-US" sz="3200" dirty="0">
                <a:solidFill>
                  <a:srgbClr val="000000"/>
                </a:solidFill>
              </a:rPr>
              <a:t>morphed into the first experimentally derived atomic model: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“The </a:t>
            </a:r>
            <a:r>
              <a:rPr lang="en-US" sz="3200" b="1" dirty="0">
                <a:solidFill>
                  <a:srgbClr val="CC3300"/>
                </a:solidFill>
              </a:rPr>
              <a:t>Plum Pudding </a:t>
            </a:r>
            <a:r>
              <a:rPr lang="en-US" sz="3200" dirty="0">
                <a:solidFill>
                  <a:srgbClr val="000000"/>
                </a:solidFill>
              </a:rPr>
              <a:t>Model”</a:t>
            </a:r>
            <a:r>
              <a:rPr lang="en-US" sz="3200" baseline="30000" dirty="0">
                <a:solidFill>
                  <a:srgbClr val="000000"/>
                </a:solidFill>
              </a:rPr>
              <a:t>1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try 1 –</a:t>
            </a:r>
            <a:r>
              <a:rPr lang="en-US" dirty="0">
                <a:solidFill>
                  <a:srgbClr val="FF0000"/>
                </a:solidFill>
              </a:rPr>
              <a:t>Thomson’s</a:t>
            </a:r>
            <a:r>
              <a:rPr lang="en-US" dirty="0">
                <a:solidFill>
                  <a:srgbClr val="000000"/>
                </a:solidFill>
              </a:rPr>
              <a:t> atom (continued)</a:t>
            </a:r>
          </a:p>
        </p:txBody>
      </p:sp>
      <p:pic>
        <p:nvPicPr>
          <p:cNvPr id="22530" name="Picture 2" descr="http://t2.gstatic.com/images?q=tbn:ANd9GcTlP2d6KFMFmGC5cUWnKpqotpPxc06_WbQ078Oul47_RgeYtky-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6039"/>
            <a:ext cx="2133600" cy="19630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Cookie metaphor -if you’ve never had </a:t>
            </a:r>
            <a:r>
              <a:rPr lang="en-US" sz="2800" b="1" dirty="0">
                <a:solidFill>
                  <a:srgbClr val="CC3300"/>
                </a:solidFill>
              </a:rPr>
              <a:t>plum pudding</a:t>
            </a:r>
          </a:p>
        </p:txBody>
      </p:sp>
    </p:spTree>
    <p:extLst>
      <p:ext uri="{BB962C8B-B14F-4D97-AF65-F5344CB8AC3E}">
        <p14:creationId xmlns:p14="http://schemas.microsoft.com/office/powerpoint/2010/main" val="37369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70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Your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 critical thinking challenge: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030" y="689428"/>
            <a:ext cx="8999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</a:t>
            </a:r>
            <a:r>
              <a:rPr lang="en-US" sz="4800" b="1" u="sng" dirty="0" smtClean="0"/>
              <a:t>doesn’t</a:t>
            </a:r>
            <a:r>
              <a:rPr lang="en-US" sz="4800" dirty="0" smtClean="0"/>
              <a:t> Thomson know about the atomic bits and pieces and what criticisms can you level about his model? </a:t>
            </a:r>
            <a:endParaRPr lang="en-US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81048"/>
            <a:ext cx="2895600" cy="36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72289"/>
            <a:ext cx="6248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Baskerville Old Face" pitchFamily="18" charset="0"/>
              </a:rPr>
              <a:t>“</a:t>
            </a: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What’s wrong with my Plum Pudding</a:t>
            </a:r>
            <a:r>
              <a:rPr lang="en-US" sz="4800" b="1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model, you feckless youn</a:t>
            </a:r>
            <a:r>
              <a:rPr lang="en-US" sz="4800" b="1" dirty="0">
                <a:solidFill>
                  <a:srgbClr val="FF0000"/>
                </a:solidFill>
                <a:latin typeface="Baskerville Old Face" pitchFamily="18" charset="0"/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 maggots ?”</a:t>
            </a:r>
            <a:endParaRPr lang="en-US" sz="48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Testing the plum pudding atom: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gold foil experiment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(1910)  (</a:t>
            </a:r>
            <a:r>
              <a:rPr lang="en-US" sz="2400" b="1" dirty="0">
                <a:solidFill>
                  <a:srgbClr val="000000"/>
                </a:solidFill>
              </a:rPr>
              <a:t>see also: page 46 of text)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Ernst Rutherford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Physical Laboratory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 Manchester University, 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*</a:t>
            </a:r>
            <a:r>
              <a:rPr lang="en-US" sz="3200" dirty="0">
                <a:solidFill>
                  <a:srgbClr val="000000"/>
                </a:solidFill>
              </a:rPr>
              <a:t>Factoid: it’s really his students-</a:t>
            </a:r>
            <a:r>
              <a:rPr lang="en-US" sz="3200" b="1" i="1" dirty="0">
                <a:solidFill>
                  <a:srgbClr val="FF0000"/>
                </a:solidFill>
              </a:rPr>
              <a:t>Geiger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i="1" dirty="0">
                <a:solidFill>
                  <a:srgbClr val="FF0000"/>
                </a:solidFill>
              </a:rPr>
              <a:t>Marsden-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who machine the device and do the measurements.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Gold foil </a:t>
            </a:r>
            <a:r>
              <a:rPr lang="en-US" sz="2800" dirty="0">
                <a:solidFill>
                  <a:srgbClr val="000000"/>
                </a:solidFill>
              </a:rPr>
              <a:t>apparatus*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0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atomic model 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FF0000"/>
                </a:solidFill>
              </a:rPr>
              <a:t>Gold Foil </a:t>
            </a:r>
            <a:r>
              <a:rPr lang="en-US" sz="2800" b="1" i="1" u="sng" dirty="0">
                <a:solidFill>
                  <a:srgbClr val="000000"/>
                </a:solidFill>
              </a:rPr>
              <a:t>Experiment lore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Marie Curie supplied the radon =</a:t>
            </a:r>
            <a:r>
              <a:rPr lang="en-US" sz="2500" b="1" i="1" dirty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>
                <a:solidFill>
                  <a:srgbClr val="FF0066"/>
                </a:solidFill>
              </a:rPr>
              <a:t>source. 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It required ~ 1 hour sitting in absolute dark to condition eyes.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You could only observe scintillations for 1-2 minutes before </a:t>
            </a:r>
          </a:p>
          <a:p>
            <a:pPr indent="-514350" fontAlgn="base"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</a:rPr>
              <a:t>       desensitizing.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16269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Atomic Model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Other Facts about the </a:t>
            </a:r>
            <a:r>
              <a:rPr lang="en-US" sz="2800" b="1" dirty="0">
                <a:solidFill>
                  <a:srgbClr val="FF0000"/>
                </a:solidFill>
              </a:rPr>
              <a:t>Gold Leaf Experiment </a:t>
            </a:r>
            <a:r>
              <a:rPr lang="en-US" sz="2800" b="1" dirty="0" smtClean="0">
                <a:solidFill>
                  <a:srgbClr val="000000"/>
                </a:solidFill>
              </a:rPr>
              <a:t>not mentioned in text: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54540"/>
            <a:ext cx="8915400" cy="1569660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move crazy fast: 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sym typeface="Symbol"/>
              </a:rPr>
              <a:t>    	</a:t>
            </a:r>
            <a:r>
              <a:rPr lang="en-US" sz="3200" b="1" dirty="0">
                <a:solidFill>
                  <a:srgbClr val="0000FF"/>
                </a:solidFill>
                <a:sym typeface="Symbol"/>
              </a:rPr>
              <a:t>velocity ~</a:t>
            </a:r>
            <a:r>
              <a:rPr lang="en-US" sz="3200" b="1" dirty="0">
                <a:solidFill>
                  <a:srgbClr val="0000FF"/>
                </a:solidFill>
              </a:rPr>
              <a:t> 0.1c ~7*10</a:t>
            </a:r>
            <a:r>
              <a:rPr lang="en-US" sz="3200" b="1" baseline="30000" dirty="0">
                <a:solidFill>
                  <a:srgbClr val="0000FF"/>
                </a:solidFill>
              </a:rPr>
              <a:t>7</a:t>
            </a:r>
            <a:r>
              <a:rPr lang="en-US" sz="3200" b="1" dirty="0">
                <a:solidFill>
                  <a:srgbClr val="0000FF"/>
                </a:solidFill>
              </a:rPr>
              <a:t> mph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(can get to NYC from here in  ~0.01 sec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953000"/>
            <a:ext cx="8839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 gold foil is crazy thin:       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       </a:t>
            </a:r>
            <a:r>
              <a:rPr lang="en-US" sz="3200" b="1" dirty="0">
                <a:solidFill>
                  <a:srgbClr val="0000FF"/>
                </a:solidFill>
              </a:rPr>
              <a:t>~  8.6*10</a:t>
            </a:r>
            <a:r>
              <a:rPr lang="en-US" sz="3200" b="1" baseline="30000" dirty="0">
                <a:solidFill>
                  <a:srgbClr val="0000FF"/>
                </a:solidFill>
              </a:rPr>
              <a:t>-6</a:t>
            </a:r>
            <a:r>
              <a:rPr lang="en-US" sz="3200" b="1" dirty="0">
                <a:solidFill>
                  <a:srgbClr val="0000FF"/>
                </a:solidFill>
              </a:rPr>
              <a:t> cm thick 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(~1/3000 the thickness of cheap toilet paper 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82" y="32004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are crazy overweight compared to the electrons (e-) in a gold atom: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sym typeface="Symbol"/>
              </a:rPr>
              <a:t>	 </a:t>
            </a:r>
            <a:r>
              <a:rPr lang="en-US" sz="3200" b="1" dirty="0">
                <a:solidFill>
                  <a:srgbClr val="0000FF"/>
                </a:solidFill>
                <a:sym typeface="Symbol"/>
              </a:rPr>
              <a:t>~800X heavier than all 79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e-</a:t>
            </a:r>
            <a:r>
              <a:rPr lang="en-US" sz="3200" b="1" dirty="0">
                <a:solidFill>
                  <a:srgbClr val="0000FF"/>
                </a:solidFill>
                <a:sym typeface="Symbol"/>
              </a:rPr>
              <a:t> in gold atom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Model</a:t>
            </a:r>
            <a:r>
              <a:rPr lang="en-US" dirty="0">
                <a:solidFill>
                  <a:srgbClr val="000000"/>
                </a:solidFill>
              </a:rPr>
              <a:t>  (continued):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92552"/>
            <a:ext cx="6516140" cy="55950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369332"/>
            <a:ext cx="8305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Reminder of the </a:t>
            </a:r>
            <a:r>
              <a:rPr lang="en-US" sz="2800" b="1" dirty="0">
                <a:solidFill>
                  <a:srgbClr val="FF0000"/>
                </a:solidFill>
              </a:rPr>
              <a:t>Plum Pudding Model </a:t>
            </a:r>
            <a:r>
              <a:rPr lang="en-US" sz="2800" b="1" dirty="0">
                <a:solidFill>
                  <a:srgbClr val="000000"/>
                </a:solidFill>
              </a:rPr>
              <a:t>being tested</a:t>
            </a:r>
          </a:p>
        </p:txBody>
      </p:sp>
    </p:spTree>
    <p:extLst>
      <p:ext uri="{BB962C8B-B14F-4D97-AF65-F5344CB8AC3E}">
        <p14:creationId xmlns:p14="http://schemas.microsoft.com/office/powerpoint/2010/main" val="3564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19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Your 4</a:t>
            </a:r>
            <a:r>
              <a:rPr lang="en-US" sz="40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dirty="0">
                <a:solidFill>
                  <a:prstClr val="black"/>
                </a:solidFill>
              </a:rPr>
              <a:t>critical thinking challenge:</a:t>
            </a:r>
          </a:p>
          <a:p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 the three facts about gold leaf experiment</a:t>
            </a:r>
            <a:r>
              <a:rPr lang="en-US" sz="3200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 particles are moving crazy fast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 particles are enormously heavier compared to all electron mass in gold atom.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Gold film is impossibly thin (1/3000 of toilet paper)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18851"/>
            <a:ext cx="3733800" cy="340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0782" y="3118851"/>
            <a:ext cx="5430982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should happen to the </a:t>
            </a:r>
            <a:r>
              <a:rPr lang="en-US" sz="4000" b="1" dirty="0" smtClean="0">
                <a:sym typeface="Symbol"/>
              </a:rPr>
              <a:t> particles as they are shot at the gold leaf if the gold  atoms are as  Thomson proposes ??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4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944" y="2112364"/>
            <a:ext cx="4195750" cy="360263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3901" y="3377046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Plum Pudding model predicts </a:t>
            </a:r>
            <a:r>
              <a:rPr lang="en-US" sz="3200" b="1" dirty="0" smtClean="0">
                <a:solidFill>
                  <a:srgbClr val="000000"/>
                </a:solidFill>
              </a:rPr>
              <a:t>that all the </a:t>
            </a:r>
            <a:r>
              <a:rPr lang="en-US" sz="3200" b="1" dirty="0">
                <a:solidFill>
                  <a:srgbClr val="000000"/>
                </a:solidFill>
              </a:rPr>
              <a:t>massive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</a:t>
            </a:r>
            <a:r>
              <a:rPr lang="en-US" sz="3200" b="1" dirty="0">
                <a:solidFill>
                  <a:srgbClr val="000000"/>
                </a:solidFill>
                <a:sym typeface="Symbol"/>
              </a:rPr>
              <a:t>will pass  ~un-deflected through gold foil made of diffuse matter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286000"/>
            <a:ext cx="190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particles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3510" y="38935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3900" y="3647663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77091" y="3377046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66700" y="36649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7091" y="38935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208 L 0.87986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88819 -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1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9583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87379 -0.0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875 -0.01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86545 -0.00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6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Today: </a:t>
            </a:r>
            <a:endParaRPr lang="en-US" sz="3600" b="1" dirty="0">
              <a:solidFill>
                <a:prstClr val="black"/>
              </a:solidFill>
            </a:endParaRPr>
          </a:p>
          <a:p>
            <a:endParaRPr lang="en-US" sz="3600" b="1" dirty="0">
              <a:solidFill>
                <a:prstClr val="black"/>
              </a:solidFill>
            </a:endParaRPr>
          </a:p>
          <a:p>
            <a:r>
              <a:rPr lang="en-US" sz="3600" b="1" dirty="0">
                <a:solidFill>
                  <a:prstClr val="black"/>
                </a:solidFill>
              </a:rPr>
              <a:t>We </a:t>
            </a:r>
            <a:r>
              <a:rPr lang="en-US" sz="3600" b="1" dirty="0" smtClean="0">
                <a:solidFill>
                  <a:prstClr val="black"/>
                </a:solidFill>
              </a:rPr>
              <a:t>start to scope </a:t>
            </a:r>
            <a:r>
              <a:rPr lang="en-US" sz="3600" b="1" dirty="0">
                <a:solidFill>
                  <a:prstClr val="black"/>
                </a:solidFill>
              </a:rPr>
              <a:t>out the freakish behavior and dimensions of electrons both inside and outside of atoms, behavior, which, according to this guy is…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6" descr="http://vikrantnaik.files.wordpress.com/2012/03/physicist_salar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97382"/>
            <a:ext cx="2790510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419600"/>
            <a:ext cx="505426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  <a:r>
              <a:rPr lang="en-US" sz="7200" b="1" dirty="0">
                <a:solidFill>
                  <a:srgbClr val="FF0000"/>
                </a:solidFill>
                <a:latin typeface="Chiller" pitchFamily="82" charset="0"/>
              </a:rPr>
              <a:t>Spooky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Chiller" pitchFamily="82" charset="0"/>
              </a:rPr>
              <a:t>science</a:t>
            </a:r>
            <a:r>
              <a:rPr lang="en-US" sz="7200" dirty="0">
                <a:solidFill>
                  <a:prstClr val="black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039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267200"/>
            <a:ext cx="45719" cy="2590800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66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066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12612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Rutherford’s </a:t>
            </a:r>
            <a:r>
              <a:rPr lang="en-US" sz="3200" b="1" dirty="0">
                <a:solidFill>
                  <a:srgbClr val="FF0000"/>
                </a:solidFill>
              </a:rPr>
              <a:t>observations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mostly</a:t>
            </a:r>
            <a:r>
              <a:rPr lang="en-US" sz="3200" dirty="0">
                <a:solidFill>
                  <a:srgbClr val="000000"/>
                </a:solidFill>
              </a:rPr>
              <a:t> agree with above.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Gold foil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2438400"/>
            <a:ext cx="86868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But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sometimes</a:t>
            </a:r>
            <a:r>
              <a:rPr lang="en-US" sz="3200" dirty="0">
                <a:solidFill>
                  <a:srgbClr val="000000"/>
                </a:solidFill>
              </a:rPr>
              <a:t> a few curve off significantly…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57" y="3429000"/>
            <a:ext cx="9144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And once and in a great while</a:t>
            </a:r>
            <a:r>
              <a:rPr lang="en-US" sz="3200" dirty="0">
                <a:solidFill>
                  <a:srgbClr val="000000"/>
                </a:solidFill>
              </a:rPr>
              <a:t>, one bounces back.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actually happens…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584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25815E-7 L 0.76667 -8.25815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0.8 2.5746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5746E-6 L 0.83333 2.5746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0.09532 -0.00578 0.19063 -0.01064 0.31598 -0.00161 C 0.44132 0.00764 0.59688 0.03146 0.75243 0.05552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973 -0.01087 0.21962 -0.02151 0.35139 0.00116 C 0.48316 0.02383 0.63681 0.07981 0.79063 0.13579 " pathEditMode="relative" ptsTypes="aaA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0278 0.40764 0.00579 0.4224 0.00509 C 0.43698 0.0044 0.26268 -0.00023 0.08872 -0.00485 " pathEditMode="relative" ptsTypes="aaA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9223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24290"/>
            <a:ext cx="4053998" cy="4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400" y="2145894"/>
            <a:ext cx="4038600" cy="31700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Like firing a howitzer at tissue paper and having the shell bounce back 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70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Rutherford’s famous `take’ on Marsden and Geiger’s results: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Atomic Model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1882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Your 5</a:t>
            </a:r>
            <a:r>
              <a:rPr lang="en-US" sz="40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dirty="0">
                <a:solidFill>
                  <a:prstClr val="black"/>
                </a:solidFill>
              </a:rPr>
              <a:t>critical thinking challenge:</a:t>
            </a:r>
          </a:p>
          <a:p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Given the results of Rutherford’s (Geiger &amp; Marsden’s) experiment which model of the atom makes most sense and why ?: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 bwMode="auto">
          <a:xfrm>
            <a:off x="3581400" y="3682046"/>
            <a:ext cx="1676400" cy="175992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62450" y="4536073"/>
            <a:ext cx="114300" cy="114300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94640" y="3760178"/>
            <a:ext cx="1524000" cy="16036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70890" y="4295310"/>
            <a:ext cx="571500" cy="5334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69759" y="4004164"/>
            <a:ext cx="914400" cy="838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00" y="3668946"/>
            <a:ext cx="1682318" cy="1600200"/>
          </a:xfrm>
          <a:prstGeom prst="ellipse">
            <a:avLst/>
          </a:prstGeom>
          <a:noFill/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249" y="2788565"/>
            <a:ext cx="39939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A)Electrons in ring outside;</a:t>
            </a:r>
          </a:p>
          <a:p>
            <a:r>
              <a:rPr lang="en-US" sz="2400" b="1" dirty="0" smtClean="0"/>
              <a:t>Positives in thin  ring inside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4159" y="5638800"/>
            <a:ext cx="51516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B)Electrons in  diffuse cloud outside;</a:t>
            </a:r>
          </a:p>
          <a:p>
            <a:r>
              <a:rPr lang="en-US" sz="2400" b="1" dirty="0" smtClean="0"/>
              <a:t>Positives in tiny ball inside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57750" y="2829792"/>
            <a:ext cx="39814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C)Electrons in  ring outside;</a:t>
            </a:r>
          </a:p>
          <a:p>
            <a:r>
              <a:rPr lang="en-US" sz="2400" b="1" dirty="0" smtClean="0"/>
              <a:t>Positives in large ball inside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441974"/>
            <a:ext cx="5518290" cy="1200329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204" y="4978183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E. Rutherford, F.R.S. </a:t>
            </a:r>
            <a:r>
              <a:rPr lang="en-US" sz="2400" b="1" dirty="0">
                <a:solidFill>
                  <a:srgbClr val="000000"/>
                </a:solidFill>
              </a:rPr>
              <a:t>The Scattering of α and β Particles by Matter and the Structure of the Atom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Magazine  </a:t>
            </a:r>
            <a:r>
              <a:rPr lang="en-US" sz="2400" dirty="0">
                <a:solidFill>
                  <a:srgbClr val="000000"/>
                </a:solidFill>
              </a:rPr>
              <a:t>Series 6, vol. 21, p. 669-688 (1911)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18722" y="1895388"/>
            <a:ext cx="2819400" cy="26669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81036" y="3193329"/>
            <a:ext cx="94772" cy="71118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 </a:t>
            </a:r>
            <a:r>
              <a:rPr lang="en-US" sz="2800" b="1" dirty="0">
                <a:solidFill>
                  <a:srgbClr val="000000"/>
                </a:solidFill>
              </a:rPr>
              <a:t>Atom:1911</a:t>
            </a:r>
          </a:p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The Second Experimentally-Based Model of the Atom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 </a:t>
            </a:r>
            <a:r>
              <a:rPr lang="en-US" dirty="0">
                <a:solidFill>
                  <a:srgbClr val="FF0000"/>
                </a:solidFill>
              </a:rPr>
              <a:t>Rutherford’s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Atomic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86" y="1696236"/>
            <a:ext cx="3050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Electrons</a:t>
            </a:r>
            <a:r>
              <a:rPr lang="en-US" sz="2800" dirty="0">
                <a:solidFill>
                  <a:srgbClr val="000000"/>
                </a:solidFill>
              </a:rPr>
              <a:t> in diffuse cloud around tiny (but massive) positive charged </a:t>
            </a:r>
            <a:r>
              <a:rPr lang="en-US" sz="2800" b="1" dirty="0">
                <a:solidFill>
                  <a:srgbClr val="000000"/>
                </a:solidFill>
              </a:rPr>
              <a:t>nucleus.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2438400"/>
            <a:ext cx="990599" cy="1143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819400" y="3264447"/>
            <a:ext cx="1562100" cy="4582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91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57200" y="76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u="sng" dirty="0">
                <a:solidFill>
                  <a:srgbClr val="000000"/>
                </a:solidFill>
              </a:rPr>
              <a:t>Dimensions of Rutherford atomic model</a:t>
            </a:r>
            <a:r>
              <a:rPr lang="en-US" sz="3200" b="1" dirty="0">
                <a:solidFill>
                  <a:srgbClr val="000000"/>
                </a:solidFill>
              </a:rPr>
              <a:t>*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*derived from statistics of gold leaf scattering experiment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98479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Nuclear radius </a:t>
            </a:r>
            <a:r>
              <a:rPr lang="en-US" sz="4000" dirty="0">
                <a:solidFill>
                  <a:srgbClr val="000000"/>
                </a:solidFill>
              </a:rPr>
              <a:t>	        	  </a:t>
            </a:r>
            <a:r>
              <a:rPr lang="en-US" sz="4000" b="1" dirty="0">
                <a:solidFill>
                  <a:srgbClr val="000000"/>
                </a:solidFill>
              </a:rPr>
              <a:t>~10</a:t>
            </a:r>
            <a:r>
              <a:rPr lang="en-US" sz="4000" b="1" baseline="30000" dirty="0">
                <a:solidFill>
                  <a:srgbClr val="000000"/>
                </a:solidFill>
              </a:rPr>
              <a:t>-15</a:t>
            </a:r>
            <a:r>
              <a:rPr lang="en-US" sz="4000" b="1" dirty="0">
                <a:solidFill>
                  <a:srgbClr val="000000"/>
                </a:solidFill>
              </a:rPr>
              <a:t> meters 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15240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Electronic cloud radius      </a:t>
            </a:r>
            <a:r>
              <a:rPr lang="en-US" sz="4000" b="1" dirty="0">
                <a:solidFill>
                  <a:srgbClr val="000000"/>
                </a:solidFill>
              </a:rPr>
              <a:t>~ 10</a:t>
            </a:r>
            <a:r>
              <a:rPr lang="en-US" sz="4000" b="1" baseline="30000" dirty="0">
                <a:solidFill>
                  <a:srgbClr val="000000"/>
                </a:solidFill>
              </a:rPr>
              <a:t>-10 </a:t>
            </a:r>
            <a:r>
              <a:rPr lang="en-US" sz="4000" b="1" dirty="0">
                <a:solidFill>
                  <a:srgbClr val="000000"/>
                </a:solidFill>
              </a:rPr>
              <a:t>meters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3429000"/>
          <a:ext cx="8686800" cy="2438400"/>
        </p:xfrm>
        <a:graphic>
          <a:graphicData uri="http://schemas.openxmlformats.org/drawingml/2006/table">
            <a:tbl>
              <a:tblPr/>
              <a:tblGrid>
                <a:gridCol w="3576638"/>
                <a:gridCol w="2555875"/>
                <a:gridCol w="25542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Subatomic piece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40386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1.67*10</a:t>
            </a:r>
            <a:r>
              <a:rPr lang="en-US" sz="4000" b="1" baseline="3000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48200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648200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1.67*10</a:t>
            </a:r>
            <a:r>
              <a:rPr lang="en-US" sz="4000" b="1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1816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</a:rPr>
              <a:t>electron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5181600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9.11*10</a:t>
            </a:r>
            <a:r>
              <a:rPr lang="en-US" sz="40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2819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00"/>
                </a:solidFill>
              </a:rPr>
              <a:t>Masses of subatomic pieces</a:t>
            </a:r>
            <a:r>
              <a:rPr lang="en-US" sz="4000" b="1" dirty="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05600" y="3962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US" sz="4000" b="1" baseline="30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45720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404040"/>
                </a:solidFill>
              </a:rPr>
              <a:t>1</a:t>
            </a:r>
            <a:endParaRPr lang="en-US" sz="4000" b="1" baseline="3000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9400" y="51816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</a:rPr>
              <a:t>0.0005</a:t>
            </a:r>
            <a:endParaRPr 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4815" y="212773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Electronic radius/</a:t>
            </a:r>
            <a:r>
              <a:rPr lang="en-US" sz="4000" b="1" dirty="0">
                <a:solidFill>
                  <a:srgbClr val="FF0000"/>
                </a:solidFill>
              </a:rPr>
              <a:t>Nuclear radius </a:t>
            </a:r>
            <a:r>
              <a:rPr lang="en-US" sz="4000" b="1" dirty="0">
                <a:solidFill>
                  <a:srgbClr val="000000"/>
                </a:solidFill>
              </a:rPr>
              <a:t>~ 10</a:t>
            </a:r>
            <a:r>
              <a:rPr lang="en-US" sz="4000" b="1" baseline="30000" dirty="0">
                <a:solidFill>
                  <a:srgbClr val="000000"/>
                </a:solidFill>
              </a:rPr>
              <a:t>+5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815" y="58896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** from J. Aston development of mass spectroscopy at Cavendish Labs (w/Rutherford as its’ new Director)</a:t>
            </a:r>
          </a:p>
        </p:txBody>
      </p:sp>
    </p:spTree>
    <p:extLst>
      <p:ext uri="{BB962C8B-B14F-4D97-AF65-F5344CB8AC3E}">
        <p14:creationId xmlns:p14="http://schemas.microsoft.com/office/powerpoint/2010/main" val="23973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200" dirty="0" smtClean="0"/>
              <a:t>Atom dimensions in familiar terms</a:t>
            </a:r>
            <a:r>
              <a:rPr lang="en-US" dirty="0" smtClean="0"/>
              <a:t>: </a:t>
            </a:r>
            <a:r>
              <a:rPr lang="en-US" b="1" dirty="0" smtClean="0"/>
              <a:t>Metaphor 1</a:t>
            </a:r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3048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Baseball as </a:t>
            </a:r>
            <a:r>
              <a:rPr lang="en-US" sz="2800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9600" y="6096000"/>
            <a:ext cx="7315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0" y="1124243"/>
            <a:ext cx="3733800" cy="175432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</a:rPr>
              <a:t>Electrons </a:t>
            </a:r>
            <a:r>
              <a:rPr lang="en-US" sz="3600" i="1" dirty="0">
                <a:solidFill>
                  <a:srgbClr val="FF0000"/>
                </a:solidFill>
              </a:rPr>
              <a:t>start here (~</a:t>
            </a:r>
            <a:r>
              <a:rPr lang="en-US" sz="3600" b="1" i="1" dirty="0">
                <a:solidFill>
                  <a:srgbClr val="FF0000"/>
                </a:solidFill>
              </a:rPr>
              <a:t>2.4</a:t>
            </a:r>
            <a:r>
              <a:rPr lang="en-US" sz="3600" i="1" dirty="0">
                <a:solidFill>
                  <a:srgbClr val="FF0000"/>
                </a:solidFill>
              </a:rPr>
              <a:t> miles past cheap seats)  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352800" y="1600200"/>
            <a:ext cx="3352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3”</a:t>
            </a:r>
          </a:p>
        </p:txBody>
      </p:sp>
    </p:spTree>
    <p:extLst>
      <p:ext uri="{BB962C8B-B14F-4D97-AF65-F5344CB8AC3E}">
        <p14:creationId xmlns:p14="http://schemas.microsoft.com/office/powerpoint/2010/main" val="1617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8688" grpId="0" animBg="1"/>
      <p:bldP spid="2868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17585"/>
            <a:ext cx="9261230" cy="68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181600" y="381000"/>
            <a:ext cx="1819275" cy="1918395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182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019800" y="620057"/>
            <a:ext cx="1962150" cy="82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124700" y="2286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Nucleus(+)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0" y="914400"/>
            <a:ext cx="4718538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~ dimension of Rutherford’s      electronic cloud (-) (2.4 mile radius from baseball nucleus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81500" y="2215669"/>
            <a:ext cx="685800" cy="8372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647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132" y="609600"/>
            <a:ext cx="618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Metaphor 2: </a:t>
            </a:r>
          </a:p>
          <a:p>
            <a:r>
              <a:rPr lang="en-US" sz="5400" dirty="0" smtClean="0"/>
              <a:t>pencil dot and string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27682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Pencil dot = nucleus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39043" y="2589627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~ 0.02 cm radius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9751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Electron orbit is 100,000X nuclear radius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02181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/>
              <a:buChar char="Þ"/>
            </a:pPr>
            <a:r>
              <a:rPr lang="en-US" sz="4000" dirty="0" smtClean="0"/>
              <a:t>Electron orbit radius =??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088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66 </a:t>
            </a:r>
            <a:r>
              <a:rPr lang="en-US" sz="4400" dirty="0" err="1" smtClean="0"/>
              <a:t>ft</a:t>
            </a:r>
            <a:r>
              <a:rPr lang="en-US" sz="4400" dirty="0" smtClean="0"/>
              <a:t> of string= electron radius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78663" y="5462157"/>
            <a:ext cx="7736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(for us `dumb’ Americans, that’s ~ </a:t>
            </a:r>
            <a:r>
              <a:rPr lang="en-US" sz="3600" b="1" dirty="0">
                <a:solidFill>
                  <a:srgbClr val="FF0000"/>
                </a:solidFill>
              </a:rPr>
              <a:t>66 </a:t>
            </a:r>
            <a:r>
              <a:rPr lang="en-US" sz="3600" b="1" dirty="0" err="1">
                <a:solidFill>
                  <a:srgbClr val="FF0000"/>
                </a:solidFill>
              </a:rPr>
              <a:t>ft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68353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0.02 cm * 100,000 = 2000 cm </a:t>
            </a:r>
          </a:p>
        </p:txBody>
      </p:sp>
    </p:spTree>
    <p:extLst>
      <p:ext uri="{BB962C8B-B14F-4D97-AF65-F5344CB8AC3E}">
        <p14:creationId xmlns:p14="http://schemas.microsoft.com/office/powerpoint/2010/main" val="14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3251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But first…a brief, annoying detour into units…</a:t>
            </a:r>
          </a:p>
          <a:p>
            <a:r>
              <a:rPr lang="en-US" sz="5400" b="1" dirty="0" smtClean="0"/>
              <a:t>(see also: pp. 2-3)</a:t>
            </a:r>
            <a:endParaRPr lang="en-US" sz="5400" b="1" dirty="0"/>
          </a:p>
        </p:txBody>
      </p:sp>
      <p:pic>
        <p:nvPicPr>
          <p:cNvPr id="1030" name="Picture 6" descr="http://pastoralyn.files.wordpress.com/2012/01/detou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467100" cy="37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Accepted unit system in all sciences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2766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Distance  in  meters  (m)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Mass in kilograms     (kg)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Time in seconds         (s)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See others in Table R.1 p. 2 </a:t>
            </a: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467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 = </a:t>
            </a:r>
            <a:r>
              <a:rPr lang="en-US" sz="4000" b="1" dirty="0" err="1" smtClean="0">
                <a:solidFill>
                  <a:srgbClr val="FF0000"/>
                </a:solidFill>
              </a:rPr>
              <a:t>Systĕme</a:t>
            </a:r>
            <a:r>
              <a:rPr lang="en-US" sz="4000" b="1" dirty="0" smtClean="0">
                <a:solidFill>
                  <a:srgbClr val="FF0000"/>
                </a:solidFill>
              </a:rPr>
              <a:t> International units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Metric-metric conversions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52758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600" b="1" dirty="0"/>
              <a:t>A</a:t>
            </a:r>
            <a:r>
              <a:rPr lang="en-US" sz="3600" b="1" dirty="0" smtClean="0"/>
              <a:t>mong scientists, there are </a:t>
            </a:r>
            <a:r>
              <a:rPr lang="en-US" sz="3600" b="1" u="sng" dirty="0" smtClean="0"/>
              <a:t>always </a:t>
            </a:r>
            <a:r>
              <a:rPr lang="en-US" sz="3600" b="1" dirty="0" smtClean="0"/>
              <a:t>`squabbles’ over preferred  `metric’ measures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07025"/>
            <a:ext cx="8305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Examples of common units used to express bond lengths in molecules: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62989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nm  = nanometers</a:t>
            </a:r>
          </a:p>
          <a:p>
            <a:r>
              <a:rPr lang="en-US" sz="4800" b="1" dirty="0" smtClean="0">
                <a:solidFill>
                  <a:srgbClr val="002060"/>
                </a:solidFill>
              </a:rPr>
              <a:t>m</a:t>
            </a:r>
            <a:r>
              <a:rPr lang="en-US" sz="4800" b="1" dirty="0" smtClean="0">
                <a:solidFill>
                  <a:srgbClr val="002060"/>
                </a:solidFill>
                <a:sym typeface="Symbol"/>
              </a:rPr>
              <a:t>   = </a:t>
            </a:r>
            <a:r>
              <a:rPr lang="en-US" sz="4800" b="1" dirty="0" err="1" smtClean="0">
                <a:solidFill>
                  <a:srgbClr val="002060"/>
                </a:solidFill>
                <a:sym typeface="Symbol"/>
              </a:rPr>
              <a:t>millimicrometers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sym typeface="Symbol"/>
              </a:rPr>
              <a:t>pm  = </a:t>
            </a:r>
            <a:r>
              <a:rPr lang="en-US" sz="4800" b="1" dirty="0" err="1" smtClean="0">
                <a:solidFill>
                  <a:srgbClr val="002060"/>
                </a:solidFill>
                <a:sym typeface="Symbol"/>
              </a:rPr>
              <a:t>picometers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  <a:sym typeface="Symbol"/>
              </a:rPr>
              <a:t></a:t>
            </a:r>
            <a:r>
              <a:rPr lang="en-US" sz="4800" b="1" dirty="0" smtClean="0">
                <a:solidFill>
                  <a:srgbClr val="002060"/>
                </a:solidFill>
                <a:latin typeface="Gill Sans MT"/>
                <a:sym typeface="Symbol"/>
              </a:rPr>
              <a:t>Å  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  <a:sym typeface="Symbol"/>
              </a:rPr>
              <a:t>= angstroms (=10</a:t>
            </a:r>
            <a:r>
              <a:rPr lang="en-US" sz="4800" b="1" baseline="30000" dirty="0" smtClean="0">
                <a:solidFill>
                  <a:srgbClr val="002060"/>
                </a:solidFill>
                <a:latin typeface="+mj-lt"/>
                <a:sym typeface="Symbol"/>
              </a:rPr>
              <a:t>-10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  <a:sym typeface="Symbol"/>
              </a:rPr>
              <a:t> m)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It’s really about preferences in </a:t>
            </a:r>
            <a:br>
              <a:rPr lang="en-US" sz="4000" b="1" dirty="0" smtClean="0"/>
            </a:br>
            <a:r>
              <a:rPr lang="en-US" sz="4000" b="1" dirty="0" smtClean="0"/>
              <a:t>Unit prefixes</a:t>
            </a:r>
            <a:br>
              <a:rPr lang="en-US" sz="4000" b="1" dirty="0" smtClean="0"/>
            </a:br>
            <a:r>
              <a:rPr lang="en-US" sz="2400" b="1" dirty="0" smtClean="0"/>
              <a:t>(see also-table R.2, </a:t>
            </a:r>
            <a:r>
              <a:rPr lang="en-US" sz="2400" b="1" dirty="0" err="1" smtClean="0"/>
              <a:t>pg</a:t>
            </a:r>
            <a:r>
              <a:rPr lang="en-US" sz="2400" b="1" dirty="0" smtClean="0"/>
              <a:t> 3 and Supplement 1)</a:t>
            </a:r>
            <a:r>
              <a:rPr lang="en-US" sz="4000" b="1" u="sng" dirty="0" smtClean="0"/>
              <a:t> </a:t>
            </a:r>
            <a:r>
              <a:rPr lang="en-US" sz="4000" b="1" u="sng" dirty="0" smtClean="0">
                <a:solidFill>
                  <a:srgbClr val="FF0066"/>
                </a:solidFill>
              </a:rPr>
              <a:t>know these</a:t>
            </a:r>
            <a:endParaRPr lang="en-US" dirty="0" smtClean="0"/>
          </a:p>
        </p:txBody>
      </p:sp>
      <p:graphicFrame>
        <p:nvGraphicFramePr>
          <p:cNvPr id="53300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38284"/>
              </p:ext>
            </p:extLst>
          </p:nvPr>
        </p:nvGraphicFramePr>
        <p:xfrm>
          <a:off x="762000" y="1600200"/>
          <a:ext cx="7772400" cy="481584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Prefix 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Prefix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Math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tera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giga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mega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kilo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deci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centi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milli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micro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nano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pico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-12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858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Two typical metric-Metric conversion problems</a:t>
            </a:r>
          </a:p>
          <a:p>
            <a:r>
              <a:rPr lang="en-US" sz="4400" b="1" dirty="0" smtClean="0"/>
              <a:t>(see also-Supplement 1)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20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How many </a:t>
            </a:r>
            <a:r>
              <a:rPr lang="en-US" sz="4800" b="1" dirty="0" err="1" smtClean="0">
                <a:solidFill>
                  <a:srgbClr val="FF0000"/>
                </a:solidFill>
              </a:rPr>
              <a:t>ng</a:t>
            </a:r>
            <a:r>
              <a:rPr lang="en-US" sz="4800" b="1" dirty="0" smtClean="0">
                <a:solidFill>
                  <a:srgbClr val="FF0000"/>
                </a:solidFill>
              </a:rPr>
              <a:t> in 5 mg ?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How many </a:t>
            </a:r>
            <a:r>
              <a:rPr lang="en-US" sz="4800" b="1" dirty="0" err="1" smtClean="0">
                <a:solidFill>
                  <a:srgbClr val="FF0000"/>
                </a:solidFill>
              </a:rPr>
              <a:t>Thz</a:t>
            </a:r>
            <a:r>
              <a:rPr lang="en-US" sz="4800" b="1" dirty="0" smtClean="0">
                <a:solidFill>
                  <a:srgbClr val="FF0000"/>
                </a:solidFill>
              </a:rPr>
              <a:t> in 30 </a:t>
            </a:r>
            <a:r>
              <a:rPr lang="en-US" sz="4800" b="1" dirty="0" err="1" smtClean="0">
                <a:solidFill>
                  <a:srgbClr val="FF0000"/>
                </a:solidFill>
              </a:rPr>
              <a:t>Mhz</a:t>
            </a:r>
            <a:r>
              <a:rPr lang="en-US" sz="4800" b="1" dirty="0" smtClean="0">
                <a:solidFill>
                  <a:srgbClr val="FF0000"/>
                </a:solidFill>
              </a:rPr>
              <a:t> ?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3800"/>
            <a:ext cx="533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What’s inside the atomic cookie….</a:t>
            </a:r>
          </a:p>
        </p:txBody>
      </p:sp>
      <p:pic>
        <p:nvPicPr>
          <p:cNvPr id="20486" name="Picture 6" descr="http://4.bp.blogspot.com/--EBPg7fucmg/ThckH3nbnDI/AAAAAAAAAKg/DEpcCdUqNqc/s1600/Attila%2BLabodi-DSC_774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4" y="2895600"/>
            <a:ext cx="3967162" cy="3967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51863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nd more importantly  </a:t>
            </a:r>
            <a:r>
              <a:rPr lang="en-US" sz="3200" b="1" u="sng" dirty="0" smtClean="0"/>
              <a:t>how</a:t>
            </a:r>
            <a:r>
              <a:rPr lang="en-US" sz="3200" b="1" dirty="0" smtClean="0"/>
              <a:t> do we reason our way to this from experiment???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34636"/>
            <a:ext cx="815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</a:t>
            </a:r>
            <a:r>
              <a:rPr lang="en-US" sz="3200" b="1" dirty="0" smtClean="0">
                <a:solidFill>
                  <a:srgbClr val="002060"/>
                </a:solidFill>
              </a:rPr>
              <a:t>Contemporary’ Chemistry starts when we start addressing the question: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“What is an atom made of and how do the atoms of different elements differ ?” (text, p. 44)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895600"/>
            <a:ext cx="5029200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Today’s main lesson</a:t>
            </a:r>
            <a:r>
              <a:rPr lang="en-US" sz="4400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58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15081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smtClean="0"/>
              <a:t>The first try at mapping the atomic cookie</a:t>
            </a:r>
            <a:r>
              <a:rPr lang="en-US" sz="3200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J. J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Thomson’s</a:t>
            </a:r>
            <a:r>
              <a:rPr lang="en-US" sz="3200" dirty="0" smtClean="0"/>
              <a:t> `</a:t>
            </a:r>
            <a:r>
              <a:rPr lang="en-US" sz="3200" b="1" dirty="0" smtClean="0">
                <a:solidFill>
                  <a:srgbClr val="CC3300"/>
                </a:solidFill>
              </a:rPr>
              <a:t>Plum Pudding Model</a:t>
            </a:r>
            <a:r>
              <a:rPr lang="en-US" sz="3200" dirty="0" smtClean="0"/>
              <a:t>’ :</a:t>
            </a:r>
            <a:r>
              <a:rPr lang="en-US" sz="3200" b="1" dirty="0" smtClean="0"/>
              <a:t> 1897 </a:t>
            </a:r>
            <a:r>
              <a:rPr lang="en-US" sz="2800" b="1" dirty="0" smtClean="0">
                <a:solidFill>
                  <a:srgbClr val="FF0000"/>
                </a:solidFill>
              </a:rPr>
              <a:t>(see text p.45 )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09" y="298339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981" y="1066800"/>
            <a:ext cx="4738252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9009" y="140214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pic>
        <p:nvPicPr>
          <p:cNvPr id="10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4114800"/>
            <a:ext cx="7000875" cy="17985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90389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2400" b="1" i="1" dirty="0" smtClean="0"/>
              <a:t>factoid: </a:t>
            </a:r>
            <a:r>
              <a:rPr lang="en-US" sz="2400" b="1" i="1" dirty="0" smtClean="0">
                <a:solidFill>
                  <a:srgbClr val="FF0000"/>
                </a:solidFill>
              </a:rPr>
              <a:t>Thomson</a:t>
            </a:r>
            <a:r>
              <a:rPr lang="en-US" sz="2400" b="1" i="1" dirty="0" smtClean="0"/>
              <a:t> was said to be astonishingly bad in the lab and fumble-fingered; the </a:t>
            </a:r>
            <a:r>
              <a:rPr lang="en-US" sz="2400" b="1" i="1" dirty="0" smtClean="0">
                <a:solidFill>
                  <a:srgbClr val="FF0000"/>
                </a:solidFill>
              </a:rPr>
              <a:t>CRT</a:t>
            </a:r>
            <a:r>
              <a:rPr lang="en-US" sz="2400" b="1" i="1" dirty="0" smtClean="0"/>
              <a:t> was made by a gifted glassblower, </a:t>
            </a:r>
            <a:r>
              <a:rPr lang="en-US" sz="2400" b="1" i="1" dirty="0" smtClean="0">
                <a:solidFill>
                  <a:srgbClr val="FF0000"/>
                </a:solidFill>
              </a:rPr>
              <a:t>E. Everett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0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1424</Words>
  <Application>Microsoft Office PowerPoint</Application>
  <PresentationFormat>On-screen Show (4:3)</PresentationFormat>
  <Paragraphs>214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Office Theme</vt:lpstr>
      <vt:lpstr>Default Design</vt:lpstr>
      <vt:lpstr>1_Default Design</vt:lpstr>
      <vt:lpstr>2_Default Design</vt:lpstr>
      <vt:lpstr>3_Default Design</vt:lpstr>
      <vt:lpstr>1_Office Theme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really about preferences in  Unit prefixes (see also-table R.2, pg 3 and Supplement 1) know these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dimensions in familiar terms: Metaphor 1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21</cp:revision>
  <dcterms:created xsi:type="dcterms:W3CDTF">2013-08-26T23:18:54Z</dcterms:created>
  <dcterms:modified xsi:type="dcterms:W3CDTF">2013-08-27T17:08:25Z</dcterms:modified>
</cp:coreProperties>
</file>