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36" r:id="rId2"/>
    <p:sldId id="337" r:id="rId3"/>
    <p:sldId id="338" r:id="rId4"/>
    <p:sldId id="339" r:id="rId5"/>
    <p:sldId id="340" r:id="rId6"/>
    <p:sldId id="341" r:id="rId7"/>
    <p:sldId id="342" r:id="rId8"/>
    <p:sldId id="347" r:id="rId9"/>
    <p:sldId id="348" r:id="rId10"/>
    <p:sldId id="343" r:id="rId11"/>
    <p:sldId id="344" r:id="rId12"/>
    <p:sldId id="345" r:id="rId13"/>
    <p:sldId id="34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94163" autoAdjust="0"/>
  </p:normalViewPr>
  <p:slideViewPr>
    <p:cSldViewPr>
      <p:cViewPr varScale="1">
        <p:scale>
          <a:sx n="111" d="100"/>
          <a:sy n="111" d="100"/>
        </p:scale>
        <p:origin x="-49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E3EDDC-7C85-46CA-B7B0-A4901A3EDD12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3FD613-A9F9-4689-8EB0-D62D77EFE1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45762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FD613-A9F9-4689-8EB0-D62D77EFE17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59208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E6937-5375-4CB2-9A93-E79D699DB9C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FD613-A9F9-4689-8EB0-D62D77EFE17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E6937-5375-4CB2-9A93-E79D699DB9C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E6937-5375-4CB2-9A93-E79D699DB9C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E6937-5375-4CB2-9A93-E79D699DB9C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58111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56289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63137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53819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65221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70210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65377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30771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01337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40077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98203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AD116-9BBD-4863-A5A9-12859FB26D88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6603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m/url?sa=i&amp;rct=j&amp;q=&amp;esrc=s&amp;frm=1&amp;source=images&amp;cd=&amp;cad=rja&amp;docid=6hbN52regKfMiM&amp;tbnid=5IQADnEtz2hbzM:&amp;ved=0CAUQjRw&amp;url=http%3A%2F%2Fwww.youtube.com%2Fwatch%3Fv%3DnW6Wl643k_0&amp;ei=SgxWUqYKh8D1BJXsgbgJ&amp;bvm=bv.53760139,d.aWc&amp;psig=AFQjCNGN-hYnhKvxNtAc1reggyyTDoVn3A&amp;ust=1381457315764387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228600" y="-152400"/>
            <a:ext cx="9144000" cy="132343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/>
              <a:t>Reaction </a:t>
            </a:r>
            <a:r>
              <a:rPr lang="en-US" sz="4000" b="1" dirty="0" err="1" smtClean="0"/>
              <a:t>Stoichiometry</a:t>
            </a:r>
            <a:r>
              <a:rPr lang="en-US" sz="4000" b="1" dirty="0" smtClean="0"/>
              <a:t> and the story of  </a:t>
            </a:r>
            <a:r>
              <a:rPr lang="en-US" sz="4000" b="1" dirty="0" smtClean="0"/>
              <a:t>Goldilocks </a:t>
            </a:r>
            <a:r>
              <a:rPr lang="en-US" sz="4000" b="1" dirty="0"/>
              <a:t>and the 3 </a:t>
            </a:r>
            <a:r>
              <a:rPr lang="en-US" sz="4000" b="1" dirty="0" smtClean="0"/>
              <a:t>Bears…a demo</a:t>
            </a:r>
            <a:endParaRPr lang="en-US" sz="4000" b="1" dirty="0"/>
          </a:p>
        </p:txBody>
      </p:sp>
      <p:pic>
        <p:nvPicPr>
          <p:cNvPr id="8197" name="Picture 5" descr="three bear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990600"/>
            <a:ext cx="4191000" cy="5867400"/>
          </a:xfrm>
          <a:prstGeom prst="rect">
            <a:avLst/>
          </a:prstGeom>
          <a:noFill/>
        </p:spPr>
      </p:pic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3657600" y="1447800"/>
            <a:ext cx="2247900" cy="954107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/>
              <a:t>Mama </a:t>
            </a:r>
            <a:r>
              <a:rPr lang="en-US" sz="2800" b="1" dirty="0" smtClean="0"/>
              <a:t>Bear</a:t>
            </a:r>
          </a:p>
          <a:p>
            <a:r>
              <a:rPr lang="en-US" sz="2800" b="1" dirty="0" smtClean="0"/>
              <a:t>O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/C</a:t>
            </a:r>
            <a:r>
              <a:rPr lang="en-US" sz="2800" b="1" baseline="-25000" dirty="0" smtClean="0"/>
              <a:t>3</a:t>
            </a:r>
            <a:r>
              <a:rPr lang="en-US" sz="2800" b="1" dirty="0" smtClean="0"/>
              <a:t>H</a:t>
            </a:r>
            <a:r>
              <a:rPr lang="en-US" sz="2800" b="1" baseline="-25000" dirty="0" smtClean="0"/>
              <a:t>8</a:t>
            </a:r>
            <a:r>
              <a:rPr lang="en-US" sz="2800" b="1" dirty="0" smtClean="0"/>
              <a:t>&gt;&gt;5</a:t>
            </a:r>
            <a:endParaRPr lang="en-US" sz="2800" b="1" dirty="0"/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6858000" y="1752600"/>
            <a:ext cx="2286000" cy="1077218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b="1" dirty="0"/>
              <a:t>Papa </a:t>
            </a:r>
            <a:r>
              <a:rPr lang="en-US" sz="3200" b="1" dirty="0" smtClean="0"/>
              <a:t>Bear O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/C</a:t>
            </a:r>
            <a:r>
              <a:rPr lang="en-US" sz="3200" b="1" baseline="-25000" dirty="0" smtClean="0"/>
              <a:t>3</a:t>
            </a:r>
            <a:r>
              <a:rPr lang="en-US" sz="3200" b="1" dirty="0" smtClean="0"/>
              <a:t>H</a:t>
            </a:r>
            <a:r>
              <a:rPr lang="en-US" sz="3200" b="1" baseline="-25000" dirty="0" smtClean="0"/>
              <a:t>8</a:t>
            </a:r>
            <a:r>
              <a:rPr lang="en-US" sz="3200" b="1" dirty="0" smtClean="0"/>
              <a:t>&lt;&lt;5</a:t>
            </a:r>
            <a:endParaRPr lang="en-US" sz="3200" b="1" baseline="-25000" dirty="0"/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4291445" y="5015345"/>
            <a:ext cx="2057400" cy="954107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/>
              <a:t>Baby </a:t>
            </a:r>
            <a:r>
              <a:rPr lang="en-US" sz="2800" b="1" dirty="0" smtClean="0"/>
              <a:t>Bear</a:t>
            </a:r>
          </a:p>
          <a:p>
            <a:r>
              <a:rPr lang="en-US" sz="2800" b="1" dirty="0" smtClean="0"/>
              <a:t>O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/C</a:t>
            </a:r>
            <a:r>
              <a:rPr lang="en-US" sz="2800" b="1" baseline="-25000" dirty="0" smtClean="0"/>
              <a:t>3</a:t>
            </a:r>
            <a:r>
              <a:rPr lang="en-US" sz="2800" b="1" dirty="0" smtClean="0"/>
              <a:t>H</a:t>
            </a:r>
            <a:r>
              <a:rPr lang="en-US" sz="2800" b="1" baseline="-25000" dirty="0" smtClean="0"/>
              <a:t>8</a:t>
            </a:r>
            <a:r>
              <a:rPr lang="en-US" sz="2800" b="1" dirty="0"/>
              <a:t> </a:t>
            </a:r>
            <a:r>
              <a:rPr lang="en-US" sz="2800" b="1" dirty="0" smtClean="0">
                <a:sym typeface="Symbol"/>
              </a:rPr>
              <a:t></a:t>
            </a:r>
            <a:r>
              <a:rPr lang="en-US" sz="2800" b="1" dirty="0" smtClean="0"/>
              <a:t>5</a:t>
            </a:r>
            <a:endParaRPr lang="en-US" sz="3200" b="1" dirty="0"/>
          </a:p>
        </p:txBody>
      </p:sp>
      <p:pic>
        <p:nvPicPr>
          <p:cNvPr id="8202" name="Picture 10" descr="Goldilock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1219200"/>
            <a:ext cx="3227387" cy="4114800"/>
          </a:xfrm>
          <a:prstGeom prst="rect">
            <a:avLst/>
          </a:prstGeom>
          <a:noFill/>
        </p:spPr>
      </p:pic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0" y="5288340"/>
            <a:ext cx="3733800" cy="1569660"/>
          </a:xfrm>
          <a:prstGeom prst="rect">
            <a:avLst/>
          </a:prstGeom>
          <a:solidFill>
            <a:srgbClr val="FFFF00">
              <a:alpha val="65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Goldilocks: </a:t>
            </a:r>
            <a:r>
              <a:rPr lang="en-US" sz="3200" b="1" dirty="0" smtClean="0"/>
              <a:t>wantonly commits </a:t>
            </a:r>
            <a:r>
              <a:rPr lang="en-US" sz="3200" b="1" dirty="0"/>
              <a:t>breaking and entering felony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86200" y="6019800"/>
            <a:ext cx="525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The outraged victims….</a:t>
            </a:r>
            <a:endParaRPr 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2006849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 animBg="1"/>
      <p:bldP spid="8199" grpId="0" animBg="1"/>
      <p:bldP spid="8200" grpId="0" animBg="1"/>
      <p:bldP spid="8203" grpId="0" animBg="1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457200" y="975955"/>
            <a:ext cx="8458200" cy="6678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a)  </a:t>
            </a: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moles to moles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How many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moles of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O</a:t>
            </a:r>
            <a:r>
              <a:rPr kumimoji="0" lang="en-US" sz="28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will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burn to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form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0.60 moles of CO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?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lang="en-US" sz="2800" b="1" u="sng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Set up mole ratio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b="1" u="sng" dirty="0" smtClean="0">
              <a:latin typeface="Comic Sans MS" pitchFamily="66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u="sng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Mol O</a:t>
            </a:r>
            <a:r>
              <a:rPr lang="en-US" sz="2800" b="1" u="sng" baseline="-25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2800" b="1" u="sng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  =</a:t>
            </a:r>
            <a:r>
              <a:rPr lang="en-US" sz="2800" b="1" baseline="-25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lang="en-US" sz="2800" b="1" u="sng" dirty="0" smtClean="0">
                <a:solidFill>
                  <a:srgbClr val="FF0000"/>
                </a:solidFill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m(O</a:t>
            </a:r>
            <a:r>
              <a:rPr lang="en-US" sz="2800" b="1" u="sng" baseline="-25000" dirty="0" smtClean="0">
                <a:solidFill>
                  <a:srgbClr val="FF0000"/>
                </a:solidFill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2800" b="1" u="sng" dirty="0" smtClean="0">
                <a:solidFill>
                  <a:srgbClr val="FF0000"/>
                </a:solidFill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en-US" sz="2800" b="1" u="sng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  =   </a:t>
            </a:r>
            <a:r>
              <a:rPr lang="en-US" sz="2800" b="1" u="sng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5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Mol CO</a:t>
            </a:r>
            <a:r>
              <a:rPr kumimoji="0" lang="en-US" sz="28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	0.6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	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    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3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2) </a:t>
            </a:r>
            <a:r>
              <a:rPr lang="en-US" sz="2800" b="1" u="sng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Solve for m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		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		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m(O</a:t>
            </a:r>
            <a:r>
              <a:rPr kumimoji="0" lang="en-US" sz="28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)     = </a:t>
            </a: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5*0.6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 	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=&gt; </a:t>
            </a:r>
            <a:r>
              <a:rPr lang="en-US" sz="4000" b="1" dirty="0" smtClean="0">
                <a:solidFill>
                  <a:srgbClr val="FF0000"/>
                </a:solidFill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m=1</a:t>
            </a: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			       3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lang="en-US" sz="2800" b="1" dirty="0" smtClean="0">
                <a:solidFill>
                  <a:srgbClr val="FF0000"/>
                </a:solidFill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	</a:t>
            </a:r>
            <a:endParaRPr lang="en-US" sz="4800" b="1" dirty="0" smtClean="0">
              <a:solidFill>
                <a:srgbClr val="FF0000"/>
              </a:solidFill>
              <a:latin typeface="Comic Sans MS" pitchFamily="66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228600" y="-228600"/>
            <a:ext cx="10341293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pt-BR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pt-BR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+ </a:t>
            </a: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5O</a:t>
            </a:r>
            <a:r>
              <a:rPr kumimoji="0" lang="pt-BR" sz="28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--------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3CO</a:t>
            </a:r>
            <a:r>
              <a:rPr kumimoji="0" lang="pt-BR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+ 4H</a:t>
            </a:r>
            <a:r>
              <a:rPr kumimoji="0" lang="pt-BR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O  (BOOM) 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 44        32                          44	    18		g/mol	</a:t>
            </a: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   	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ea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274320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0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0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0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40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40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40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403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403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403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609600" y="776645"/>
            <a:ext cx="7327647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)  </a:t>
            </a: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moles to weight</a:t>
            </a:r>
            <a:r>
              <a:rPr kumimoji="0" lang="en-US" sz="28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8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How many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grams of CO</a:t>
            </a:r>
            <a:r>
              <a:rPr kumimoji="0" lang="en-US" sz="28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are generated if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0.00757 moles of C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are burned?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b="1" u="sng" dirty="0" smtClean="0">
              <a:latin typeface="Comic Sans MS" pitchFamily="66" charset="0"/>
              <a:ea typeface="Times New Roman" pitchFamily="18" charset="0"/>
              <a:cs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lang="en-US" sz="3200" b="1" u="sng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Set </a:t>
            </a:r>
            <a:r>
              <a:rPr lang="en-US" sz="3200" b="1" u="sng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up mole </a:t>
            </a:r>
            <a:r>
              <a:rPr lang="en-US" sz="3200" b="1" u="sng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ratio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800" b="1" u="sng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Mol </a:t>
            </a:r>
            <a:r>
              <a:rPr lang="en-US" sz="2800" b="1" u="sng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CO</a:t>
            </a:r>
            <a:r>
              <a:rPr lang="en-US" sz="2800" b="1" u="sng" baseline="-25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2800" b="1" u="sng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lang="en-US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=	</a:t>
            </a:r>
            <a:r>
              <a:rPr lang="en-US" sz="2800" b="1" u="sng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lang="en-US" sz="2800" b="1" u="sng" dirty="0" smtClean="0">
                <a:solidFill>
                  <a:srgbClr val="FF0000"/>
                </a:solidFill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m(CO</a:t>
            </a:r>
            <a:r>
              <a:rPr lang="en-US" sz="2800" b="1" u="sng" baseline="-25000" dirty="0" smtClean="0">
                <a:solidFill>
                  <a:srgbClr val="FF0000"/>
                </a:solidFill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2800" b="1" u="sng" dirty="0" smtClean="0">
                <a:solidFill>
                  <a:srgbClr val="FF0000"/>
                </a:solidFill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en-US" sz="2800" b="1" u="sng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_	</a:t>
            </a:r>
            <a:r>
              <a:rPr lang="en-US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  = </a:t>
            </a:r>
            <a:r>
              <a:rPr lang="en-US" sz="2800" b="1" u="sng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3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Mol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C</a:t>
            </a:r>
            <a:r>
              <a:rPr kumimoji="0" lang="en-US" sz="28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en-US" sz="28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	 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	  0.00757             1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b="1" dirty="0" smtClean="0">
              <a:latin typeface="Comic Sans MS" pitchFamily="66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304800" y="-184665"/>
            <a:ext cx="1034129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pt-BR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pt-BR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+ 5O</a:t>
            </a:r>
            <a:r>
              <a:rPr kumimoji="0" lang="pt-BR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--------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3CO</a:t>
            </a:r>
            <a:r>
              <a:rPr kumimoji="0" lang="pt-BR" sz="28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+ 4H</a:t>
            </a:r>
            <a:r>
              <a:rPr kumimoji="0" lang="pt-BR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O  (BOOM) 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 44        32                          44	    18		g/mol	</a:t>
            </a: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   	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ea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274320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38200" y="4648200"/>
            <a:ext cx="5195653" cy="8002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m(CO</a:t>
            </a:r>
            <a:r>
              <a:rPr lang="en-US" sz="2800" b="1" baseline="-25000" dirty="0" smtClean="0">
                <a:solidFill>
                  <a:srgbClr val="FF0000"/>
                </a:solidFill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)          </a:t>
            </a:r>
            <a:r>
              <a:rPr lang="en-US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= 3*0.00757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96000" y="4572000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=0.02217</a:t>
            </a:r>
            <a:endParaRPr lang="en-US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52400" y="5715000"/>
            <a:ext cx="579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Weight CO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smtClean="0"/>
              <a:t>= </a:t>
            </a:r>
            <a:r>
              <a:rPr lang="en-US" sz="3200" b="1" dirty="0" smtClean="0">
                <a:solidFill>
                  <a:srgbClr val="FF0000"/>
                </a:solidFill>
              </a:rPr>
              <a:t>m(CO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) </a:t>
            </a:r>
            <a:r>
              <a:rPr lang="en-US" sz="3200" b="1" dirty="0" smtClean="0"/>
              <a:t>* </a:t>
            </a:r>
            <a:r>
              <a:rPr lang="en-US" sz="3200" b="1" dirty="0" smtClean="0"/>
              <a:t>MW(CO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)  </a:t>
            </a:r>
            <a:endParaRPr lang="en-US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715000" y="5715000"/>
            <a:ext cx="388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 0.02217*44= </a:t>
            </a:r>
            <a:r>
              <a:rPr lang="en-US" sz="3200" b="1" dirty="0" smtClean="0">
                <a:solidFill>
                  <a:srgbClr val="FF0000"/>
                </a:solidFill>
              </a:rPr>
              <a:t>1 g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5800" y="4038600"/>
            <a:ext cx="350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2) Solve for m </a:t>
            </a:r>
            <a:endParaRPr lang="en-US" sz="3200" b="1" u="sng" dirty="0"/>
          </a:p>
        </p:txBody>
      </p:sp>
      <p:sp>
        <p:nvSpPr>
          <p:cNvPr id="12" name="TextBox 11"/>
          <p:cNvSpPr txBox="1"/>
          <p:nvPr/>
        </p:nvSpPr>
        <p:spPr>
          <a:xfrm>
            <a:off x="762000" y="5334000"/>
            <a:ext cx="6629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3) Convert moles m to weight</a:t>
            </a:r>
            <a:endParaRPr lang="en-US" sz="32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0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0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40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40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40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40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40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990600"/>
            <a:ext cx="8915400" cy="8463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lang="en-US" sz="2400" b="1" u="sng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weight to moles</a:t>
            </a:r>
            <a:r>
              <a:rPr lang="en-US" sz="2400" u="sng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	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How many </a:t>
            </a:r>
            <a:r>
              <a:rPr lang="en-US" sz="2800" b="1" dirty="0" smtClean="0">
                <a:solidFill>
                  <a:srgbClr val="FF0000"/>
                </a:solidFill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moles of H</a:t>
            </a:r>
            <a:r>
              <a:rPr lang="en-US" sz="2800" b="1" baseline="-30000" dirty="0" smtClean="0">
                <a:solidFill>
                  <a:srgbClr val="FF0000"/>
                </a:solidFill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O </a:t>
            </a:r>
            <a:r>
              <a:rPr lang="en-US" sz="28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form if 11 g of C</a:t>
            </a:r>
            <a:r>
              <a:rPr lang="en-US" sz="2800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lang="en-US" sz="28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are burned ?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latin typeface="Comic Sans MS" pitchFamily="66" charset="0"/>
                <a:cs typeface="Times New Roman" pitchFamily="18" charset="0"/>
              </a:rPr>
              <a:t>        </a:t>
            </a:r>
            <a:r>
              <a:rPr lang="en-US" sz="2800" dirty="0" smtClean="0">
                <a:latin typeface="Comic Sans MS" pitchFamily="66" charset="0"/>
                <a:cs typeface="Times New Roman" pitchFamily="18" charset="0"/>
              </a:rPr>
              <a:t>	</a:t>
            </a:r>
            <a:r>
              <a:rPr lang="en-US" sz="2800" b="1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b="1" u="sng" dirty="0" smtClean="0">
                <a:latin typeface="Comic Sans MS" pitchFamily="66" charset="0"/>
                <a:cs typeface="Times New Roman" pitchFamily="18" charset="0"/>
              </a:rPr>
              <a:t>1)</a:t>
            </a:r>
            <a:r>
              <a:rPr lang="en-US" sz="2800" b="1" u="sng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b="1" u="sng" dirty="0" smtClean="0">
                <a:latin typeface="Comic Sans MS" pitchFamily="66" charset="0"/>
                <a:cs typeface="Times New Roman" pitchFamily="18" charset="0"/>
              </a:rPr>
              <a:t>convert non-moles to moles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latin typeface="Comic Sans MS" pitchFamily="66" charset="0"/>
                <a:cs typeface="Times New Roman" pitchFamily="18" charset="0"/>
              </a:rPr>
              <a:t>		</a:t>
            </a:r>
            <a:r>
              <a:rPr lang="en-US" sz="2800" b="1" dirty="0" smtClean="0">
                <a:latin typeface="Comic Sans MS" pitchFamily="66" charset="0"/>
                <a:cs typeface="Times New Roman" pitchFamily="18" charset="0"/>
              </a:rPr>
              <a:t>11 g C</a:t>
            </a:r>
            <a:r>
              <a:rPr lang="en-US" sz="2800" b="1" baseline="-25000" dirty="0" smtClean="0">
                <a:latin typeface="Comic Sans MS" pitchFamily="66" charset="0"/>
                <a:cs typeface="Times New Roman" pitchFamily="18" charset="0"/>
              </a:rPr>
              <a:t>3</a:t>
            </a:r>
            <a:r>
              <a:rPr lang="en-US" sz="2800" b="1" dirty="0" smtClean="0">
                <a:latin typeface="Comic Sans MS" pitchFamily="66" charset="0"/>
                <a:cs typeface="Times New Roman" pitchFamily="18" charset="0"/>
              </a:rPr>
              <a:t>H</a:t>
            </a:r>
            <a:r>
              <a:rPr lang="en-US" sz="2800" b="1" baseline="-25000" dirty="0" smtClean="0">
                <a:latin typeface="Comic Sans MS" pitchFamily="66" charset="0"/>
                <a:cs typeface="Times New Roman" pitchFamily="18" charset="0"/>
              </a:rPr>
              <a:t>8</a:t>
            </a:r>
            <a:r>
              <a:rPr lang="en-US" sz="2800" b="1" dirty="0" smtClean="0">
                <a:latin typeface="Comic Sans MS" pitchFamily="66" charset="0"/>
                <a:cs typeface="Times New Roman" pitchFamily="18" charset="0"/>
              </a:rPr>
              <a:t>* </a:t>
            </a:r>
            <a:r>
              <a:rPr lang="en-US" sz="2800" b="1" u="sng" dirty="0" smtClean="0">
                <a:latin typeface="Comic Sans MS" pitchFamily="66" charset="0"/>
                <a:cs typeface="Times New Roman" pitchFamily="18" charset="0"/>
              </a:rPr>
              <a:t>1 mol C</a:t>
            </a:r>
            <a:r>
              <a:rPr lang="en-US" sz="2800" b="1" u="sng" baseline="-25000" dirty="0" smtClean="0">
                <a:latin typeface="Comic Sans MS" pitchFamily="66" charset="0"/>
                <a:cs typeface="Times New Roman" pitchFamily="18" charset="0"/>
              </a:rPr>
              <a:t>3</a:t>
            </a:r>
            <a:r>
              <a:rPr lang="en-US" sz="2800" b="1" u="sng" dirty="0" smtClean="0">
                <a:latin typeface="Comic Sans MS" pitchFamily="66" charset="0"/>
                <a:cs typeface="Times New Roman" pitchFamily="18" charset="0"/>
              </a:rPr>
              <a:t>H</a:t>
            </a:r>
            <a:r>
              <a:rPr lang="en-US" sz="2800" b="1" u="sng" baseline="-25000" dirty="0" smtClean="0">
                <a:latin typeface="Comic Sans MS" pitchFamily="66" charset="0"/>
                <a:cs typeface="Times New Roman" pitchFamily="18" charset="0"/>
              </a:rPr>
              <a:t>8 </a:t>
            </a:r>
            <a:endParaRPr lang="en-US" sz="2800" b="1" dirty="0" smtClean="0">
              <a:latin typeface="Comic Sans MS" pitchFamily="66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Comic Sans MS" pitchFamily="66" charset="0"/>
                <a:cs typeface="Times New Roman" pitchFamily="18" charset="0"/>
              </a:rPr>
              <a:t>	</a:t>
            </a:r>
            <a:r>
              <a:rPr lang="en-US" sz="2800" b="1" dirty="0" smtClean="0">
                <a:latin typeface="Comic Sans MS" pitchFamily="66" charset="0"/>
                <a:cs typeface="Times New Roman" pitchFamily="18" charset="0"/>
              </a:rPr>
              <a:t>	</a:t>
            </a:r>
            <a:r>
              <a:rPr lang="en-US" sz="2800" b="1" dirty="0" smtClean="0">
                <a:latin typeface="Comic Sans MS" pitchFamily="66" charset="0"/>
                <a:cs typeface="Times New Roman" pitchFamily="18" charset="0"/>
              </a:rPr>
              <a:t>	    </a:t>
            </a:r>
            <a:r>
              <a:rPr lang="en-US" sz="2800" b="1" dirty="0" smtClean="0">
                <a:latin typeface="Comic Sans MS" pitchFamily="66" charset="0"/>
                <a:cs typeface="Times New Roman" pitchFamily="18" charset="0"/>
              </a:rPr>
              <a:t>   </a:t>
            </a:r>
            <a:r>
              <a:rPr lang="en-US" sz="2800" b="1" dirty="0" smtClean="0">
                <a:latin typeface="Comic Sans MS" pitchFamily="66" charset="0"/>
                <a:cs typeface="Times New Roman" pitchFamily="18" charset="0"/>
              </a:rPr>
              <a:t>44 g C</a:t>
            </a:r>
            <a:r>
              <a:rPr lang="en-US" sz="2800" b="1" baseline="-25000" dirty="0" smtClean="0">
                <a:latin typeface="Comic Sans MS" pitchFamily="66" charset="0"/>
                <a:cs typeface="Times New Roman" pitchFamily="18" charset="0"/>
              </a:rPr>
              <a:t>3</a:t>
            </a:r>
            <a:r>
              <a:rPr lang="en-US" sz="2800" b="1" dirty="0" smtClean="0">
                <a:latin typeface="Comic Sans MS" pitchFamily="66" charset="0"/>
                <a:cs typeface="Times New Roman" pitchFamily="18" charset="0"/>
              </a:rPr>
              <a:t>H</a:t>
            </a:r>
            <a:r>
              <a:rPr lang="en-US" sz="2800" b="1" baseline="-25000" dirty="0" smtClean="0">
                <a:latin typeface="Comic Sans MS" pitchFamily="66" charset="0"/>
                <a:cs typeface="Times New Roman" pitchFamily="18" charset="0"/>
              </a:rPr>
              <a:t>8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Comic Sans MS" pitchFamily="66" charset="0"/>
                <a:cs typeface="Times New Roman" pitchFamily="18" charset="0"/>
              </a:rPr>
              <a:t>	</a:t>
            </a:r>
            <a:r>
              <a:rPr lang="en-US" sz="2800" b="1" dirty="0" smtClean="0">
                <a:latin typeface="Comic Sans MS" pitchFamily="66" charset="0"/>
                <a:cs typeface="Times New Roman" pitchFamily="18" charset="0"/>
              </a:rPr>
              <a:t>       </a:t>
            </a:r>
            <a:r>
              <a:rPr lang="en-US" sz="2800" b="1" dirty="0" smtClean="0">
                <a:latin typeface="Comic Sans MS" pitchFamily="66" charset="0"/>
                <a:cs typeface="Times New Roman" pitchFamily="18" charset="0"/>
              </a:rPr>
              <a:t>	</a:t>
            </a:r>
            <a:r>
              <a:rPr lang="en-US" sz="2800" b="1" dirty="0" smtClean="0">
                <a:latin typeface="Comic Sans MS" pitchFamily="66" charset="0"/>
                <a:cs typeface="Times New Roman" pitchFamily="18" charset="0"/>
              </a:rPr>
              <a:t>= </a:t>
            </a:r>
            <a:r>
              <a:rPr lang="en-US" sz="2800" b="1" dirty="0" smtClean="0">
                <a:latin typeface="Comic Sans MS" pitchFamily="66" charset="0"/>
                <a:cs typeface="Times New Roman" pitchFamily="18" charset="0"/>
              </a:rPr>
              <a:t>0.25 mol C</a:t>
            </a:r>
            <a:r>
              <a:rPr lang="en-US" sz="2800" b="1" baseline="-25000" dirty="0" smtClean="0">
                <a:latin typeface="Comic Sans MS" pitchFamily="66" charset="0"/>
                <a:cs typeface="Times New Roman" pitchFamily="18" charset="0"/>
              </a:rPr>
              <a:t>3</a:t>
            </a:r>
            <a:r>
              <a:rPr lang="en-US" sz="2800" b="1" dirty="0" smtClean="0">
                <a:latin typeface="Comic Sans MS" pitchFamily="66" charset="0"/>
                <a:cs typeface="Times New Roman" pitchFamily="18" charset="0"/>
              </a:rPr>
              <a:t>H</a:t>
            </a:r>
            <a:r>
              <a:rPr lang="en-US" sz="2800" b="1" baseline="-25000" dirty="0" smtClean="0">
                <a:latin typeface="Comic Sans MS" pitchFamily="66" charset="0"/>
                <a:cs typeface="Times New Roman" pitchFamily="18" charset="0"/>
              </a:rPr>
              <a:t>8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 baseline="-25000" dirty="0" smtClean="0">
              <a:latin typeface="Comic Sans MS" pitchFamily="66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latin typeface="Comic Sans MS" pitchFamily="66" charset="0"/>
                <a:cs typeface="Times New Roman" pitchFamily="18" charset="0"/>
              </a:rPr>
              <a:t>	</a:t>
            </a:r>
            <a:r>
              <a:rPr lang="en-US" sz="2800" b="1" u="sng" dirty="0" smtClean="0">
                <a:latin typeface="Comic Sans MS" pitchFamily="66" charset="0"/>
                <a:cs typeface="Times New Roman" pitchFamily="18" charset="0"/>
              </a:rPr>
              <a:t>2)</a:t>
            </a:r>
            <a:r>
              <a:rPr lang="en-US" sz="2800" b="1" u="sng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b="1" u="sng" dirty="0" smtClean="0">
                <a:latin typeface="Comic Sans MS" pitchFamily="66" charset="0"/>
                <a:cs typeface="Times New Roman" pitchFamily="18" charset="0"/>
              </a:rPr>
              <a:t>set up mole ratios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latin typeface="Comic Sans MS" pitchFamily="66" charset="0"/>
                <a:cs typeface="Times New Roman" pitchFamily="18" charset="0"/>
              </a:rPr>
              <a:t>   	  </a:t>
            </a:r>
            <a:r>
              <a:rPr lang="en-US" sz="2800" b="1" u="sng" dirty="0" smtClean="0">
                <a:latin typeface="Comic Sans MS" pitchFamily="66" charset="0"/>
                <a:cs typeface="Times New Roman" pitchFamily="18" charset="0"/>
              </a:rPr>
              <a:t>mol H</a:t>
            </a:r>
            <a:r>
              <a:rPr lang="en-US" sz="2800" b="1" u="sng" baseline="-25000" dirty="0" smtClean="0">
                <a:latin typeface="Comic Sans MS" pitchFamily="66" charset="0"/>
                <a:cs typeface="Times New Roman" pitchFamily="18" charset="0"/>
              </a:rPr>
              <a:t>2</a:t>
            </a:r>
            <a:r>
              <a:rPr lang="en-US" sz="2800" b="1" u="sng" dirty="0" smtClean="0">
                <a:latin typeface="Comic Sans MS" pitchFamily="66" charset="0"/>
                <a:cs typeface="Times New Roman" pitchFamily="18" charset="0"/>
              </a:rPr>
              <a:t>O </a:t>
            </a:r>
            <a:r>
              <a:rPr lang="en-US" sz="2800" b="1" dirty="0" smtClean="0">
                <a:latin typeface="Comic Sans MS" pitchFamily="66" charset="0"/>
                <a:cs typeface="Times New Roman" pitchFamily="18" charset="0"/>
              </a:rPr>
              <a:t>    =  </a:t>
            </a:r>
            <a:r>
              <a:rPr lang="en-US" sz="2800" b="1" u="sng" dirty="0" smtClean="0">
                <a:latin typeface="Comic Sans MS" pitchFamily="66" charset="0"/>
                <a:cs typeface="Times New Roman" pitchFamily="18" charset="0"/>
              </a:rPr>
              <a:t>4</a:t>
            </a:r>
            <a:r>
              <a:rPr lang="en-US" sz="2800" b="1" dirty="0" smtClean="0">
                <a:latin typeface="Comic Sans MS" pitchFamily="66" charset="0"/>
                <a:cs typeface="Times New Roman" pitchFamily="18" charset="0"/>
              </a:rPr>
              <a:t>    = </a:t>
            </a:r>
            <a:r>
              <a:rPr lang="en-US" sz="2800" b="1" u="sng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m(H</a:t>
            </a:r>
            <a:r>
              <a:rPr lang="en-US" sz="2800" b="1" u="sng" baseline="-25000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2</a:t>
            </a:r>
            <a:r>
              <a:rPr lang="en-US" sz="2800" b="1" u="sng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O)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Comic Sans MS" pitchFamily="66" charset="0"/>
                <a:cs typeface="Times New Roman" pitchFamily="18" charset="0"/>
              </a:rPr>
              <a:t>     	  mol C</a:t>
            </a:r>
            <a:r>
              <a:rPr lang="en-US" sz="2800" b="1" baseline="-25000" dirty="0" smtClean="0">
                <a:latin typeface="Comic Sans MS" pitchFamily="66" charset="0"/>
                <a:cs typeface="Times New Roman" pitchFamily="18" charset="0"/>
              </a:rPr>
              <a:t>3</a:t>
            </a:r>
            <a:r>
              <a:rPr lang="en-US" sz="2800" b="1" dirty="0" smtClean="0">
                <a:latin typeface="Comic Sans MS" pitchFamily="66" charset="0"/>
                <a:cs typeface="Times New Roman" pitchFamily="18" charset="0"/>
              </a:rPr>
              <a:t>H</a:t>
            </a:r>
            <a:r>
              <a:rPr lang="en-US" sz="2800" b="1" baseline="-25000" dirty="0" smtClean="0">
                <a:latin typeface="Comic Sans MS" pitchFamily="66" charset="0"/>
                <a:cs typeface="Times New Roman" pitchFamily="18" charset="0"/>
              </a:rPr>
              <a:t>8</a:t>
            </a:r>
            <a:r>
              <a:rPr lang="en-US" sz="2800" b="1" dirty="0" smtClean="0">
                <a:latin typeface="Comic Sans MS" pitchFamily="66" charset="0"/>
                <a:cs typeface="Times New Roman" pitchFamily="18" charset="0"/>
              </a:rPr>
              <a:t>	 </a:t>
            </a:r>
            <a:r>
              <a:rPr lang="en-US" sz="2800" b="1" dirty="0" smtClean="0">
                <a:latin typeface="Comic Sans MS" pitchFamily="66" charset="0"/>
                <a:cs typeface="Times New Roman" pitchFamily="18" charset="0"/>
              </a:rPr>
              <a:t>     1        </a:t>
            </a:r>
            <a:r>
              <a:rPr lang="en-US" sz="2800" b="1" dirty="0" smtClean="0">
                <a:latin typeface="Comic Sans MS" pitchFamily="66" charset="0"/>
                <a:cs typeface="Times New Roman" pitchFamily="18" charset="0"/>
              </a:rPr>
              <a:t>0.25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 dirty="0" smtClean="0">
              <a:latin typeface="Comic Sans MS" pitchFamily="66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latin typeface="Comic Sans MS" pitchFamily="66" charset="0"/>
                <a:cs typeface="Times New Roman" pitchFamily="18" charset="0"/>
              </a:rPr>
              <a:t>	</a:t>
            </a:r>
            <a:r>
              <a:rPr lang="en-US" sz="3200" b="1" u="sng" dirty="0" smtClean="0">
                <a:latin typeface="Comic Sans MS" pitchFamily="66" charset="0"/>
                <a:cs typeface="Times New Roman" pitchFamily="18" charset="0"/>
              </a:rPr>
              <a:t>Solve for m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 smtClean="0">
                <a:latin typeface="Comic Sans MS" pitchFamily="66" charset="0"/>
                <a:cs typeface="Times New Roman" pitchFamily="18" charset="0"/>
              </a:rPr>
              <a:t>	4*0.25 = </a:t>
            </a:r>
            <a:r>
              <a:rPr lang="en-US" sz="3200" b="1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m(H</a:t>
            </a:r>
            <a:r>
              <a:rPr lang="en-US" sz="3200" b="1" baseline="-25000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O)  =1 mol H</a:t>
            </a:r>
            <a:r>
              <a:rPr lang="en-US" sz="3200" b="1" baseline="-25000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O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latin typeface="Comic Sans MS" pitchFamily="66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latin typeface="Comic Sans MS" pitchFamily="66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Comic Sans MS" pitchFamily="66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Comic Sans MS" pitchFamily="66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Comic Sans MS" pitchFamily="66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	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5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52400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pt-BR" sz="2800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pt-BR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lang="pt-BR" sz="2800" b="1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lang="pt-BR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+ 5O</a:t>
            </a:r>
            <a:r>
              <a:rPr lang="pt-BR" sz="2800" b="1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pt-BR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--------</a:t>
            </a:r>
            <a:r>
              <a:rPr lang="en-US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pt-BR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pt-BR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3CO</a:t>
            </a:r>
            <a:r>
              <a:rPr lang="pt-BR" sz="2800" b="1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pt-BR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+ </a:t>
            </a:r>
            <a:r>
              <a:rPr lang="pt-BR" sz="2800" b="1" dirty="0" smtClean="0">
                <a:solidFill>
                  <a:srgbClr val="FF0000"/>
                </a:solidFill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4H</a:t>
            </a:r>
            <a:r>
              <a:rPr lang="pt-BR" sz="2800" b="1" baseline="-30000" dirty="0" smtClean="0">
                <a:solidFill>
                  <a:srgbClr val="FF0000"/>
                </a:solidFill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pt-BR" sz="2800" b="1" dirty="0" smtClean="0">
                <a:solidFill>
                  <a:srgbClr val="FF0000"/>
                </a:solidFill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O</a:t>
            </a:r>
            <a:r>
              <a:rPr lang="pt-BR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 (BOOM)  </a:t>
            </a:r>
            <a:endParaRPr lang="en-US" sz="28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 44        32                          44	    18		g/mol	</a:t>
            </a:r>
            <a:r>
              <a:rPr lang="pt-BR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   	</a:t>
            </a:r>
            <a:endParaRPr lang="en-US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0" y="775157"/>
            <a:ext cx="918552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d) </a:t>
            </a: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weight to weight</a:t>
            </a:r>
            <a:r>
              <a:rPr kumimoji="0" lang="en-US" sz="28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8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How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many grams of  O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are needed to burn 0.275 g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?	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8991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pt-BR" sz="2800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pt-BR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lang="pt-BR" sz="2800" b="1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lang="pt-BR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+ 5O</a:t>
            </a:r>
            <a:r>
              <a:rPr lang="pt-BR" sz="2800" b="1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pt-BR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--------</a:t>
            </a:r>
            <a:r>
              <a:rPr lang="en-US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pt-BR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pt-BR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3CO</a:t>
            </a:r>
            <a:r>
              <a:rPr lang="pt-BR" sz="2800" b="1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pt-BR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+ 4H</a:t>
            </a:r>
            <a:r>
              <a:rPr lang="pt-BR" sz="2800" b="1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pt-BR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O  (BOOM)  </a:t>
            </a:r>
            <a:endParaRPr lang="en-US" sz="28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 44        32                          44	    18		g/mol	</a:t>
            </a:r>
            <a:r>
              <a:rPr lang="pt-BR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   	</a:t>
            </a:r>
            <a:endParaRPr lang="en-US" sz="28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05200" y="2133600"/>
            <a:ext cx="533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0.275/44=0.00625 mol C</a:t>
            </a:r>
            <a:r>
              <a:rPr lang="en-US" sz="3200" b="1" baseline="-25000" dirty="0" smtClean="0"/>
              <a:t>3</a:t>
            </a:r>
            <a:r>
              <a:rPr lang="en-US" sz="3200" b="1" dirty="0" smtClean="0"/>
              <a:t>H</a:t>
            </a:r>
            <a:r>
              <a:rPr lang="en-US" sz="3200" b="1" baseline="-25000" dirty="0" smtClean="0"/>
              <a:t>8</a:t>
            </a:r>
            <a:r>
              <a:rPr lang="en-US" sz="3200" b="1" dirty="0" smtClean="0"/>
              <a:t> 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3352800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Mol O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/>
              <a:t>/mol C</a:t>
            </a:r>
            <a:r>
              <a:rPr lang="en-US" sz="3200" b="1" baseline="-25000" dirty="0" smtClean="0"/>
              <a:t>3</a:t>
            </a:r>
            <a:r>
              <a:rPr lang="en-US" sz="3200" b="1" dirty="0" smtClean="0"/>
              <a:t>H</a:t>
            </a:r>
            <a:r>
              <a:rPr lang="en-US" sz="3200" b="1" baseline="-25000" dirty="0" smtClean="0"/>
              <a:t>8</a:t>
            </a:r>
            <a:r>
              <a:rPr lang="en-US" sz="3200" b="1" dirty="0" smtClean="0"/>
              <a:t>=5/1  </a:t>
            </a:r>
            <a:r>
              <a:rPr lang="en-US" sz="3200" b="1" dirty="0" smtClean="0"/>
              <a:t>= </a:t>
            </a:r>
            <a:r>
              <a:rPr lang="en-US" sz="3200" b="1" dirty="0" smtClean="0">
                <a:solidFill>
                  <a:srgbClr val="FF0000"/>
                </a:solidFill>
              </a:rPr>
              <a:t>m(O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)</a:t>
            </a:r>
            <a:r>
              <a:rPr lang="en-US" sz="3200" b="1" dirty="0" smtClean="0"/>
              <a:t>/0.00625 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4343400"/>
            <a:ext cx="434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m(O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)</a:t>
            </a:r>
            <a:r>
              <a:rPr lang="en-US" sz="3200" b="1" dirty="0" smtClean="0"/>
              <a:t> = 5*0.00625 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114800" y="4343400"/>
            <a:ext cx="266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 </a:t>
            </a:r>
            <a:r>
              <a:rPr lang="en-US" sz="3200" b="1" dirty="0" smtClean="0">
                <a:solidFill>
                  <a:srgbClr val="FF0000"/>
                </a:solidFill>
              </a:rPr>
              <a:t>0.03125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5486400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Weight O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 </a:t>
            </a:r>
            <a:r>
              <a:rPr lang="en-US" sz="3200" dirty="0" smtClean="0"/>
              <a:t>= </a:t>
            </a:r>
            <a:r>
              <a:rPr lang="en-US" sz="3200" b="1" dirty="0" smtClean="0">
                <a:solidFill>
                  <a:srgbClr val="FF0000"/>
                </a:solidFill>
              </a:rPr>
              <a:t>m(O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)</a:t>
            </a:r>
            <a:r>
              <a:rPr lang="en-US" sz="3200" b="1" dirty="0" smtClean="0"/>
              <a:t>*MW(g/mol</a:t>
            </a:r>
            <a:r>
              <a:rPr lang="en-US" sz="3200" b="1" dirty="0" smtClean="0"/>
              <a:t>)</a:t>
            </a:r>
            <a:endParaRPr lang="en-US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943600" y="5486400"/>
            <a:ext cx="259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</a:t>
            </a:r>
            <a:r>
              <a:rPr lang="en-US" sz="3200" b="1" dirty="0" smtClean="0">
                <a:solidFill>
                  <a:srgbClr val="FF0000"/>
                </a:solidFill>
              </a:rPr>
              <a:t>0.03125</a:t>
            </a:r>
            <a:r>
              <a:rPr lang="en-US" sz="3200" b="1" dirty="0" smtClean="0"/>
              <a:t>*32 </a:t>
            </a:r>
            <a:endParaRPr lang="en-US" sz="3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096000" y="5943600"/>
            <a:ext cx="22860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=</a:t>
            </a:r>
            <a:r>
              <a:rPr lang="en-US" sz="3600" b="1" dirty="0" smtClean="0">
                <a:solidFill>
                  <a:srgbClr val="FF0000"/>
                </a:solidFill>
              </a:rPr>
              <a:t> 1 g O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28600" y="2133600"/>
            <a:ext cx="3048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1) Convert </a:t>
            </a:r>
            <a:r>
              <a:rPr lang="en-US" sz="2800" dirty="0" err="1" smtClean="0"/>
              <a:t>g</a:t>
            </a:r>
            <a:r>
              <a:rPr lang="en-US" sz="2800" dirty="0" err="1" smtClean="0">
                <a:sym typeface="Wingdings" pitchFamily="2" charset="2"/>
              </a:rPr>
              <a:t>mole</a:t>
            </a:r>
            <a:endParaRPr lang="en-US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228600" y="2819400"/>
            <a:ext cx="5029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2a)Ratio </a:t>
            </a:r>
            <a:r>
              <a:rPr lang="en-US" sz="2800" b="1" dirty="0" smtClean="0">
                <a:solidFill>
                  <a:srgbClr val="FF0000"/>
                </a:solidFill>
              </a:rPr>
              <a:t>target mol</a:t>
            </a:r>
            <a:r>
              <a:rPr lang="en-US" sz="2800" dirty="0" smtClean="0"/>
              <a:t>/known mol </a:t>
            </a:r>
            <a:endParaRPr lang="en-US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152400" y="3886200"/>
            <a:ext cx="5029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2b) solve for </a:t>
            </a:r>
            <a:r>
              <a:rPr lang="en-US" sz="2800" b="1" dirty="0" smtClean="0">
                <a:solidFill>
                  <a:srgbClr val="FF0000"/>
                </a:solidFill>
              </a:rPr>
              <a:t>target moles, m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28600" y="4876800"/>
            <a:ext cx="8001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3) Convert </a:t>
            </a:r>
            <a:r>
              <a:rPr lang="en-US" sz="3200" b="1" dirty="0" smtClean="0">
                <a:solidFill>
                  <a:srgbClr val="FF0000"/>
                </a:solidFill>
              </a:rPr>
              <a:t>target moles </a:t>
            </a:r>
            <a:r>
              <a:rPr lang="en-US" sz="3200" dirty="0" smtClean="0"/>
              <a:t>to </a:t>
            </a:r>
            <a:r>
              <a:rPr lang="en-US" sz="3200" b="1" dirty="0" smtClean="0">
                <a:solidFill>
                  <a:srgbClr val="FF0000"/>
                </a:solidFill>
              </a:rPr>
              <a:t>mass </a:t>
            </a:r>
            <a:r>
              <a:rPr lang="en-US" sz="3200" dirty="0" smtClean="0"/>
              <a:t>desired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1" grpId="0"/>
      <p:bldP spid="5" grpId="0"/>
      <p:bldP spid="6" grpId="0"/>
      <p:bldP spid="7" grpId="0"/>
      <p:bldP spid="8" grpId="0"/>
      <p:bldP spid="9" grpId="0"/>
      <p:bldP spid="10" grpId="0"/>
      <p:bldP spid="19" grpId="0" animBg="1"/>
      <p:bldP spid="20" grpId="0" animBg="1"/>
      <p:bldP spid="21" grpId="0" animBg="1"/>
      <p:bldP spid="2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0" y="1219200"/>
            <a:ext cx="9144000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/>
              <a:t>How </a:t>
            </a:r>
            <a:r>
              <a:rPr lang="en-US" sz="2800" b="1" dirty="0"/>
              <a:t>many moles of </a:t>
            </a:r>
            <a:r>
              <a:rPr lang="en-US" sz="2800" b="1" dirty="0">
                <a:solidFill>
                  <a:srgbClr val="FF0000"/>
                </a:solidFill>
              </a:rPr>
              <a:t>O</a:t>
            </a:r>
            <a:r>
              <a:rPr lang="en-US" sz="2800" b="1" baseline="-25000" dirty="0">
                <a:solidFill>
                  <a:srgbClr val="FF0000"/>
                </a:solidFill>
              </a:rPr>
              <a:t>2</a:t>
            </a:r>
            <a:r>
              <a:rPr lang="en-US" sz="2800" b="1" dirty="0"/>
              <a:t> will burn to form  </a:t>
            </a:r>
            <a:r>
              <a:rPr lang="en-US" sz="2800" b="1" dirty="0" smtClean="0"/>
              <a:t>1.2 </a:t>
            </a:r>
            <a:r>
              <a:rPr lang="en-US" sz="2800" b="1" dirty="0"/>
              <a:t>moles of </a:t>
            </a:r>
            <a:r>
              <a:rPr lang="en-US" sz="2800" b="1" dirty="0">
                <a:solidFill>
                  <a:srgbClr val="17B94D"/>
                </a:solidFill>
              </a:rPr>
              <a:t>CO</a:t>
            </a:r>
            <a:r>
              <a:rPr lang="en-US" sz="2800" b="1" baseline="-25000" dirty="0">
                <a:solidFill>
                  <a:srgbClr val="17B94D"/>
                </a:solidFill>
              </a:rPr>
              <a:t>2</a:t>
            </a:r>
            <a:r>
              <a:rPr lang="en-US" sz="2800" b="1" dirty="0">
                <a:solidFill>
                  <a:srgbClr val="17B94D"/>
                </a:solidFill>
              </a:rPr>
              <a:t> </a:t>
            </a:r>
            <a:r>
              <a:rPr lang="en-US" sz="2800" b="1" dirty="0"/>
              <a:t> ?</a:t>
            </a:r>
            <a:r>
              <a:rPr lang="en-US" sz="2800" dirty="0"/>
              <a:t> 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dirty="0" smtClean="0"/>
              <a:t>Simple mol-mol </a:t>
            </a:r>
            <a:r>
              <a:rPr lang="en-US" sz="3600" b="1" dirty="0" err="1" smtClean="0"/>
              <a:t>stoichiometry</a:t>
            </a:r>
            <a:r>
              <a:rPr lang="en-US" sz="3600" b="1" dirty="0" smtClean="0"/>
              <a:t> conversions</a:t>
            </a:r>
            <a:endParaRPr lang="pt-BR" sz="3600" dirty="0"/>
          </a:p>
          <a:p>
            <a:r>
              <a:rPr lang="pt-BR" sz="4000" b="1" dirty="0"/>
              <a:t>C</a:t>
            </a:r>
            <a:r>
              <a:rPr lang="pt-BR" sz="4000" b="1" baseline="-25000" dirty="0"/>
              <a:t>3</a:t>
            </a:r>
            <a:r>
              <a:rPr lang="pt-BR" sz="4000" b="1" dirty="0"/>
              <a:t>H</a:t>
            </a:r>
            <a:r>
              <a:rPr lang="pt-BR" sz="4000" b="1" baseline="-25000" dirty="0"/>
              <a:t>8</a:t>
            </a:r>
            <a:r>
              <a:rPr lang="pt-BR" sz="4000" b="1" dirty="0"/>
              <a:t> + </a:t>
            </a:r>
            <a:r>
              <a:rPr lang="pt-BR" sz="4000" b="1" dirty="0">
                <a:solidFill>
                  <a:srgbClr val="FF0000"/>
                </a:solidFill>
              </a:rPr>
              <a:t>5O</a:t>
            </a:r>
            <a:r>
              <a:rPr lang="pt-BR" sz="4000" b="1" baseline="-25000" dirty="0">
                <a:solidFill>
                  <a:srgbClr val="FF0000"/>
                </a:solidFill>
              </a:rPr>
              <a:t>2</a:t>
            </a:r>
            <a:r>
              <a:rPr lang="pt-BR" sz="4000" b="1" dirty="0"/>
              <a:t>--------</a:t>
            </a:r>
            <a:r>
              <a:rPr lang="en-US" sz="4000" b="1" dirty="0">
                <a:sym typeface="Wingdings" pitchFamily="2" charset="2"/>
              </a:rPr>
              <a:t></a:t>
            </a:r>
            <a:r>
              <a:rPr lang="pt-BR" sz="4000" b="1" dirty="0"/>
              <a:t> 	 3</a:t>
            </a:r>
            <a:r>
              <a:rPr lang="pt-BR" sz="4000" b="1" dirty="0">
                <a:solidFill>
                  <a:srgbClr val="00B050"/>
                </a:solidFill>
              </a:rPr>
              <a:t>CO</a:t>
            </a:r>
            <a:r>
              <a:rPr lang="pt-BR" sz="4000" b="1" baseline="-25000" dirty="0">
                <a:solidFill>
                  <a:srgbClr val="00B050"/>
                </a:solidFill>
              </a:rPr>
              <a:t>2</a:t>
            </a:r>
            <a:r>
              <a:rPr lang="pt-BR" sz="4000" b="1" dirty="0"/>
              <a:t> + 4H</a:t>
            </a:r>
            <a:r>
              <a:rPr lang="pt-BR" sz="4000" b="1" baseline="-25000" dirty="0"/>
              <a:t>2</a:t>
            </a:r>
            <a:r>
              <a:rPr lang="pt-BR" sz="4000" b="1" dirty="0"/>
              <a:t>O  	</a:t>
            </a:r>
            <a:endParaRPr lang="pt-BR" sz="4000" dirty="0"/>
          </a:p>
        </p:txBody>
      </p:sp>
      <p:sp>
        <p:nvSpPr>
          <p:cNvPr id="2078" name="Text Box 30"/>
          <p:cNvSpPr txBox="1">
            <a:spLocks noChangeArrowheads="1"/>
          </p:cNvSpPr>
          <p:nvPr/>
        </p:nvSpPr>
        <p:spPr bwMode="auto">
          <a:xfrm>
            <a:off x="1371600" y="1828800"/>
            <a:ext cx="5715000" cy="584775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Method </a:t>
            </a:r>
            <a:r>
              <a:rPr lang="en-US" sz="3200" b="1" dirty="0" smtClean="0"/>
              <a:t>1: factor label</a:t>
            </a:r>
            <a:endParaRPr lang="en-US" sz="32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381000" y="3047999"/>
            <a:ext cx="274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1.2  </a:t>
            </a:r>
            <a:r>
              <a:rPr lang="en-US" sz="3200" b="1" dirty="0" smtClean="0">
                <a:solidFill>
                  <a:srgbClr val="17B94D"/>
                </a:solidFill>
              </a:rPr>
              <a:t>mol CO</a:t>
            </a:r>
            <a:r>
              <a:rPr lang="en-US" sz="3200" b="1" baseline="-25000" dirty="0" smtClean="0">
                <a:solidFill>
                  <a:srgbClr val="17B94D"/>
                </a:solidFill>
              </a:rPr>
              <a:t>2</a:t>
            </a:r>
            <a:endParaRPr lang="en-US" sz="3200" b="1" dirty="0">
              <a:solidFill>
                <a:srgbClr val="17B94D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667000" y="2971800"/>
            <a:ext cx="236220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3200" dirty="0" smtClean="0"/>
              <a:t>*</a:t>
            </a:r>
            <a:r>
              <a:rPr lang="en-US" dirty="0" smtClean="0"/>
              <a:t>    </a:t>
            </a:r>
            <a:r>
              <a:rPr lang="en-US" sz="3200" b="1" u="sng" dirty="0" smtClean="0"/>
              <a:t>5 </a:t>
            </a:r>
            <a:r>
              <a:rPr lang="en-US" sz="3200" b="1" u="sng" dirty="0" smtClean="0">
                <a:solidFill>
                  <a:srgbClr val="FF0000"/>
                </a:solidFill>
              </a:rPr>
              <a:t>mol O</a:t>
            </a:r>
            <a:r>
              <a:rPr lang="en-US" sz="3200" b="1" u="sng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u="sng" dirty="0" smtClean="0"/>
              <a:t/>
            </a:r>
            <a:br>
              <a:rPr lang="en-US" sz="3200" b="1" u="sng" dirty="0" smtClean="0"/>
            </a:br>
            <a:r>
              <a:rPr lang="en-US" sz="3200" b="1" dirty="0" smtClean="0"/>
              <a:t>     3 </a:t>
            </a:r>
            <a:r>
              <a:rPr lang="en-US" sz="3200" b="1" dirty="0" smtClean="0">
                <a:solidFill>
                  <a:srgbClr val="17B94D"/>
                </a:solidFill>
              </a:rPr>
              <a:t>mol CO</a:t>
            </a:r>
            <a:r>
              <a:rPr lang="en-US" sz="3200" b="1" baseline="-25000" dirty="0" smtClean="0">
                <a:solidFill>
                  <a:srgbClr val="17B94D"/>
                </a:solidFill>
              </a:rPr>
              <a:t>2</a:t>
            </a:r>
            <a:r>
              <a:rPr lang="en-US" sz="3200" b="1" dirty="0" smtClean="0">
                <a:solidFill>
                  <a:srgbClr val="17B94D"/>
                </a:solidFill>
              </a:rPr>
              <a:t> </a:t>
            </a:r>
          </a:p>
          <a:p>
            <a:endParaRPr lang="en-US" u="sng" baseline="-25000" dirty="0" smtClean="0"/>
          </a:p>
          <a:p>
            <a:endParaRPr lang="en-US" u="sng" dirty="0"/>
          </a:p>
        </p:txBody>
      </p:sp>
      <p:sp>
        <p:nvSpPr>
          <p:cNvPr id="20" name="TextBox 19"/>
          <p:cNvSpPr txBox="1"/>
          <p:nvPr/>
        </p:nvSpPr>
        <p:spPr>
          <a:xfrm>
            <a:off x="76200" y="2514600"/>
            <a:ext cx="1752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1) given</a:t>
            </a:r>
            <a:endParaRPr lang="en-US" sz="32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0" y="4876800"/>
            <a:ext cx="9144000" cy="1077218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3) Use reaction </a:t>
            </a:r>
            <a:r>
              <a:rPr lang="en-US" sz="3200" b="1" dirty="0" err="1" smtClean="0"/>
              <a:t>stoichiometry</a:t>
            </a:r>
            <a:r>
              <a:rPr lang="en-US" sz="3200" b="1" dirty="0" smtClean="0"/>
              <a:t> coefficients in right ratio to cancel and connect…which ratio ???</a:t>
            </a:r>
            <a:endParaRPr lang="en-US" sz="32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5410200" y="3124200"/>
            <a:ext cx="25146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 </a:t>
            </a:r>
            <a:r>
              <a:rPr lang="en-US" sz="3200" b="1" u="sng" dirty="0" smtClean="0"/>
              <a:t>? </a:t>
            </a:r>
            <a:r>
              <a:rPr lang="en-US" sz="3200" b="1" dirty="0" smtClean="0"/>
              <a:t>  </a:t>
            </a:r>
            <a:r>
              <a:rPr lang="en-US" sz="3200" b="1" dirty="0" smtClean="0">
                <a:solidFill>
                  <a:srgbClr val="FF0000"/>
                </a:solidFill>
              </a:rPr>
              <a:t>mol O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10200" y="2514600"/>
            <a:ext cx="1752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2) want</a:t>
            </a:r>
            <a:endParaRPr lang="en-US" sz="3200" b="1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3581400" y="3733800"/>
            <a:ext cx="1143000" cy="1524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371600" y="3352800"/>
            <a:ext cx="1143000" cy="1524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715000" y="3124200"/>
            <a:ext cx="5334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600" b="1" u="sng" dirty="0" smtClean="0"/>
              <a:t>2</a:t>
            </a:r>
            <a:endParaRPr lang="en-US" sz="3600" b="1" u="sng" dirty="0"/>
          </a:p>
        </p:txBody>
      </p:sp>
    </p:spTree>
    <p:extLst>
      <p:ext uri="{BB962C8B-B14F-4D97-AF65-F5344CB8AC3E}">
        <p14:creationId xmlns="" xmlns:p14="http://schemas.microsoft.com/office/powerpoint/2010/main" val="1389153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78" grpId="0" animBg="1"/>
      <p:bldP spid="18" grpId="0"/>
      <p:bldP spid="19" grpId="0"/>
      <p:bldP spid="20" grpId="0" animBg="1"/>
      <p:bldP spid="21" grpId="0" animBg="1"/>
      <p:bldP spid="23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0" y="2971800"/>
            <a:ext cx="9144000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/>
              <a:t>How </a:t>
            </a:r>
            <a:r>
              <a:rPr lang="en-US" sz="2800" b="1" dirty="0"/>
              <a:t>many moles of </a:t>
            </a:r>
            <a:r>
              <a:rPr lang="en-US" sz="2800" b="1" dirty="0">
                <a:solidFill>
                  <a:srgbClr val="FF0000"/>
                </a:solidFill>
              </a:rPr>
              <a:t>O</a:t>
            </a:r>
            <a:r>
              <a:rPr lang="en-US" sz="2800" b="1" baseline="-25000" dirty="0">
                <a:solidFill>
                  <a:srgbClr val="FF0000"/>
                </a:solidFill>
              </a:rPr>
              <a:t>2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/>
              <a:t>will burn to form  </a:t>
            </a:r>
            <a:r>
              <a:rPr lang="en-US" sz="2800" b="1" dirty="0" smtClean="0"/>
              <a:t>1.2 </a:t>
            </a:r>
            <a:r>
              <a:rPr lang="en-US" sz="2800" b="1" dirty="0"/>
              <a:t>moles of </a:t>
            </a:r>
            <a:r>
              <a:rPr lang="en-US" sz="2800" b="1" dirty="0">
                <a:solidFill>
                  <a:srgbClr val="17B94D"/>
                </a:solidFill>
              </a:rPr>
              <a:t>CO</a:t>
            </a:r>
            <a:r>
              <a:rPr lang="en-US" sz="2800" b="1" baseline="-25000" dirty="0">
                <a:solidFill>
                  <a:srgbClr val="17B94D"/>
                </a:solidFill>
              </a:rPr>
              <a:t>2</a:t>
            </a:r>
            <a:r>
              <a:rPr lang="en-US" sz="2800" b="1" dirty="0">
                <a:solidFill>
                  <a:srgbClr val="17B94D"/>
                </a:solidFill>
              </a:rPr>
              <a:t> </a:t>
            </a:r>
            <a:r>
              <a:rPr lang="en-US" sz="2800" b="1" dirty="0"/>
              <a:t> ?</a:t>
            </a:r>
            <a:r>
              <a:rPr lang="en-US" sz="2800" dirty="0"/>
              <a:t> 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685800" y="914400"/>
            <a:ext cx="7696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3200" b="1" dirty="0" smtClean="0"/>
              <a:t>C</a:t>
            </a:r>
            <a:r>
              <a:rPr lang="pt-BR" sz="3200" b="1" baseline="-25000" dirty="0" smtClean="0"/>
              <a:t>3</a:t>
            </a:r>
            <a:r>
              <a:rPr lang="pt-BR" sz="3200" b="1" dirty="0" smtClean="0"/>
              <a:t>H</a:t>
            </a:r>
            <a:r>
              <a:rPr lang="pt-BR" sz="3200" b="1" baseline="-25000" dirty="0" smtClean="0"/>
              <a:t>8</a:t>
            </a:r>
            <a:r>
              <a:rPr lang="pt-BR" sz="3200" b="1" dirty="0" smtClean="0"/>
              <a:t> </a:t>
            </a:r>
            <a:r>
              <a:rPr lang="pt-BR" sz="3200" b="1" dirty="0"/>
              <a:t>+ </a:t>
            </a:r>
            <a:r>
              <a:rPr lang="pt-BR" sz="3200" b="1" dirty="0">
                <a:solidFill>
                  <a:srgbClr val="FF0000"/>
                </a:solidFill>
              </a:rPr>
              <a:t>5O</a:t>
            </a:r>
            <a:r>
              <a:rPr lang="pt-BR" sz="3200" b="1" baseline="-25000" dirty="0">
                <a:solidFill>
                  <a:srgbClr val="FF0000"/>
                </a:solidFill>
              </a:rPr>
              <a:t>2</a:t>
            </a:r>
            <a:r>
              <a:rPr lang="pt-BR" sz="3200" b="1" dirty="0"/>
              <a:t>--------</a:t>
            </a:r>
            <a:r>
              <a:rPr lang="en-US" sz="3200" b="1" dirty="0">
                <a:sym typeface="Wingdings" pitchFamily="2" charset="2"/>
              </a:rPr>
              <a:t></a:t>
            </a:r>
            <a:r>
              <a:rPr lang="pt-BR" sz="3200" b="1" dirty="0"/>
              <a:t> 	 3</a:t>
            </a:r>
            <a:r>
              <a:rPr lang="pt-BR" sz="3200" b="1" dirty="0">
                <a:solidFill>
                  <a:srgbClr val="00B050"/>
                </a:solidFill>
              </a:rPr>
              <a:t>CO</a:t>
            </a:r>
            <a:r>
              <a:rPr lang="pt-BR" sz="3200" b="1" baseline="-25000" dirty="0">
                <a:solidFill>
                  <a:srgbClr val="00B050"/>
                </a:solidFill>
              </a:rPr>
              <a:t>2</a:t>
            </a:r>
            <a:r>
              <a:rPr lang="pt-BR" sz="3200" b="1" dirty="0"/>
              <a:t> + 4H</a:t>
            </a:r>
            <a:r>
              <a:rPr lang="pt-BR" sz="3200" b="1" baseline="-25000" dirty="0"/>
              <a:t>2</a:t>
            </a:r>
            <a:r>
              <a:rPr lang="pt-BR" sz="3200" b="1" dirty="0"/>
              <a:t>O</a:t>
            </a:r>
            <a:r>
              <a:rPr lang="pt-BR" b="1" dirty="0"/>
              <a:t>  	</a:t>
            </a:r>
            <a:endParaRPr lang="pt-BR" dirty="0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2362200" y="4038600"/>
            <a:ext cx="1371600" cy="1200329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b="1" dirty="0" smtClean="0"/>
              <a:t>   </a:t>
            </a:r>
            <a:r>
              <a:rPr lang="en-US" sz="3600" b="1" u="sng" dirty="0">
                <a:solidFill>
                  <a:srgbClr val="FF0000"/>
                </a:solidFill>
              </a:rPr>
              <a:t>5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/>
              <a:t>  </a:t>
            </a:r>
            <a:endParaRPr lang="en-US" sz="3600" b="1" u="sng" dirty="0"/>
          </a:p>
          <a:p>
            <a:r>
              <a:rPr lang="en-US" sz="3600" b="1" dirty="0" smtClean="0"/>
              <a:t>   3</a:t>
            </a:r>
            <a:r>
              <a:rPr lang="en-US" sz="2800" b="1" baseline="-25000" dirty="0"/>
              <a:t>	         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762000" y="5486400"/>
            <a:ext cx="3733800" cy="1200329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dirty="0" smtClean="0"/>
              <a:t>1.2*</a:t>
            </a:r>
            <a:r>
              <a:rPr lang="en-US" sz="3600" b="1" u="sng" dirty="0" smtClean="0"/>
              <a:t> </a:t>
            </a:r>
            <a:r>
              <a:rPr lang="en-US" sz="3600" b="1" u="sng" dirty="0" smtClean="0">
                <a:solidFill>
                  <a:srgbClr val="FF0000"/>
                </a:solidFill>
              </a:rPr>
              <a:t>m</a:t>
            </a:r>
            <a:r>
              <a:rPr lang="en-US" sz="3600" b="1" dirty="0" smtClean="0"/>
              <a:t>=   1.2 *</a:t>
            </a:r>
            <a:r>
              <a:rPr lang="en-US" sz="3600" b="1" u="sng" dirty="0" smtClean="0">
                <a:solidFill>
                  <a:srgbClr val="FF0000"/>
                </a:solidFill>
              </a:rPr>
              <a:t>5</a:t>
            </a:r>
            <a:endParaRPr lang="en-US" sz="3600" b="1" u="sng" baseline="-25000" dirty="0">
              <a:solidFill>
                <a:srgbClr val="FF0000"/>
              </a:solidFill>
            </a:endParaRPr>
          </a:p>
          <a:p>
            <a:r>
              <a:rPr lang="en-US" sz="3600" b="1" dirty="0"/>
              <a:t>  </a:t>
            </a:r>
            <a:r>
              <a:rPr lang="en-US" sz="3600" b="1" dirty="0" smtClean="0"/>
              <a:t>     1.2	         3</a:t>
            </a:r>
            <a:endParaRPr lang="en-US" sz="3600" dirty="0">
              <a:solidFill>
                <a:srgbClr val="FF3300"/>
              </a:solidFill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6096000" y="5638800"/>
            <a:ext cx="3048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/>
              <a:t>3</a:t>
            </a:r>
            <a:r>
              <a:rPr lang="en-US" sz="3600" b="1" dirty="0" smtClean="0"/>
              <a:t>)Solve </a:t>
            </a:r>
            <a:r>
              <a:rPr lang="en-US" sz="3600" b="1" dirty="0"/>
              <a:t>for </a:t>
            </a:r>
            <a:r>
              <a:rPr lang="en-US" sz="3600" b="1" dirty="0" smtClean="0"/>
              <a:t> </a:t>
            </a:r>
            <a:r>
              <a:rPr lang="en-US" sz="3600" b="1" dirty="0" smtClean="0">
                <a:solidFill>
                  <a:srgbClr val="FF0000"/>
                </a:solidFill>
              </a:rPr>
              <a:t>m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2067" name="Line 19"/>
          <p:cNvSpPr>
            <a:spLocks noChangeShapeType="1"/>
          </p:cNvSpPr>
          <p:nvPr/>
        </p:nvSpPr>
        <p:spPr bwMode="auto">
          <a:xfrm>
            <a:off x="2438400" y="1447800"/>
            <a:ext cx="0" cy="381000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8" name="Line 20"/>
          <p:cNvSpPr>
            <a:spLocks noChangeShapeType="1"/>
          </p:cNvSpPr>
          <p:nvPr/>
        </p:nvSpPr>
        <p:spPr bwMode="auto">
          <a:xfrm>
            <a:off x="4876800" y="1600200"/>
            <a:ext cx="0" cy="2286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9" name="Line 21"/>
          <p:cNvSpPr>
            <a:spLocks noChangeShapeType="1"/>
          </p:cNvSpPr>
          <p:nvPr/>
        </p:nvSpPr>
        <p:spPr bwMode="auto">
          <a:xfrm flipH="1">
            <a:off x="2438400" y="1828800"/>
            <a:ext cx="2438400" cy="0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0" name="Text Box 22"/>
          <p:cNvSpPr txBox="1">
            <a:spLocks noChangeArrowheads="1"/>
          </p:cNvSpPr>
          <p:nvPr/>
        </p:nvSpPr>
        <p:spPr bwMode="auto">
          <a:xfrm>
            <a:off x="4419600" y="1752600"/>
            <a:ext cx="1676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/>
              <a:t>1.2  </a:t>
            </a:r>
            <a:r>
              <a:rPr lang="en-US" sz="3200" b="1" dirty="0"/>
              <a:t>mol</a:t>
            </a:r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1828800" y="1828800"/>
            <a:ext cx="1219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FF0000"/>
                </a:solidFill>
              </a:rPr>
              <a:t>?? m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1676400" y="2438400"/>
            <a:ext cx="4648200" cy="461665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Problem stated visually</a:t>
            </a:r>
          </a:p>
        </p:txBody>
      </p:sp>
      <p:sp>
        <p:nvSpPr>
          <p:cNvPr id="2075" name="Text Box 27"/>
          <p:cNvSpPr txBox="1">
            <a:spLocks noChangeArrowheads="1"/>
          </p:cNvSpPr>
          <p:nvPr/>
        </p:nvSpPr>
        <p:spPr bwMode="auto">
          <a:xfrm>
            <a:off x="609600" y="4038600"/>
            <a:ext cx="1524000" cy="120032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     </a:t>
            </a:r>
            <a:r>
              <a:rPr lang="en-US" sz="3600" b="1" u="sng" dirty="0" smtClean="0">
                <a:solidFill>
                  <a:srgbClr val="FF0000"/>
                </a:solidFill>
              </a:rPr>
              <a:t> m</a:t>
            </a:r>
            <a:endParaRPr lang="en-US" sz="3600" b="1" u="sng" dirty="0">
              <a:solidFill>
                <a:srgbClr val="FF0000"/>
              </a:solidFill>
            </a:endParaRPr>
          </a:p>
          <a:p>
            <a:r>
              <a:rPr lang="en-US" sz="3600" b="1" dirty="0"/>
              <a:t>    </a:t>
            </a:r>
            <a:r>
              <a:rPr lang="en-US" sz="3600" b="1" dirty="0" smtClean="0"/>
              <a:t>1.2</a:t>
            </a:r>
            <a:endParaRPr lang="en-US" sz="3600" b="1" dirty="0"/>
          </a:p>
        </p:txBody>
      </p:sp>
      <p:sp>
        <p:nvSpPr>
          <p:cNvPr id="2078" name="Text Box 30"/>
          <p:cNvSpPr txBox="1">
            <a:spLocks noChangeArrowheads="1"/>
          </p:cNvSpPr>
          <p:nvPr/>
        </p:nvSpPr>
        <p:spPr bwMode="auto">
          <a:xfrm>
            <a:off x="4267200" y="381000"/>
            <a:ext cx="4419600" cy="52322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Method </a:t>
            </a:r>
            <a:r>
              <a:rPr lang="en-US" sz="2800" b="1" dirty="0" smtClean="0"/>
              <a:t>2: `mole ratios’</a:t>
            </a:r>
            <a:endParaRPr lang="en-US" sz="28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28600" y="152400"/>
            <a:ext cx="350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Mol-mol </a:t>
            </a:r>
            <a:r>
              <a:rPr lang="en-US" sz="2400" b="1" dirty="0" err="1" smtClean="0"/>
              <a:t>stoichiometry</a:t>
            </a:r>
            <a:r>
              <a:rPr lang="en-US" sz="2400" b="1" dirty="0" smtClean="0"/>
              <a:t> conversions (continued)</a:t>
            </a:r>
            <a:endParaRPr lang="en-US" sz="2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0" y="35052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1) ratio `</a:t>
            </a:r>
            <a:r>
              <a:rPr lang="en-US" sz="2800" b="1" dirty="0" smtClean="0">
                <a:solidFill>
                  <a:srgbClr val="FF0000"/>
                </a:solidFill>
              </a:rPr>
              <a:t>wanted’ </a:t>
            </a:r>
            <a:r>
              <a:rPr lang="en-US" sz="2800" dirty="0" smtClean="0"/>
              <a:t>moles in numerator to given in denominator</a:t>
            </a:r>
            <a:endParaRPr lang="en-US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3962400" y="4038600"/>
            <a:ext cx="5181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</a:t>
            </a:r>
            <a:r>
              <a:rPr lang="en-US" sz="2800" b="1" dirty="0" smtClean="0"/>
              <a:t>) Set equal to matching coefficients for compounds given in reaction…which ???</a:t>
            </a:r>
            <a:endParaRPr lang="en-US" sz="28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2057400" y="4267200"/>
            <a:ext cx="45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=</a:t>
            </a:r>
            <a:endParaRPr lang="en-US" sz="4000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914400" y="5638800"/>
            <a:ext cx="457200" cy="304800"/>
          </a:xfrm>
          <a:prstGeom prst="line">
            <a:avLst/>
          </a:prstGeom>
          <a:ln w="603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676400" y="6172200"/>
            <a:ext cx="457200" cy="304800"/>
          </a:xfrm>
          <a:prstGeom prst="line">
            <a:avLst/>
          </a:prstGeom>
          <a:ln w="603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572000" y="5486400"/>
            <a:ext cx="12192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= 2</a:t>
            </a:r>
            <a:endParaRPr 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3796238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4" grpId="0" animBg="1"/>
      <p:bldP spid="2055" grpId="0" animBg="1"/>
      <p:bldP spid="2056" grpId="0"/>
      <p:bldP spid="2067" grpId="0" animBg="1"/>
      <p:bldP spid="2068" grpId="0" animBg="1"/>
      <p:bldP spid="2069" grpId="0" animBg="1"/>
      <p:bldP spid="2070" grpId="0"/>
      <p:bldP spid="2071" grpId="0"/>
      <p:bldP spid="2073" grpId="0" animBg="1"/>
      <p:bldP spid="2075" grpId="0" animBg="1"/>
      <p:bldP spid="20" grpId="0"/>
      <p:bldP spid="21" grpId="0"/>
      <p:bldP spid="22" grpId="0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153400" cy="1143000"/>
          </a:xfrm>
        </p:spPr>
        <p:txBody>
          <a:bodyPr/>
          <a:lstStyle/>
          <a:p>
            <a:r>
              <a:rPr lang="en-US" sz="2800" b="1" dirty="0" smtClean="0"/>
              <a:t>More complex </a:t>
            </a:r>
            <a:r>
              <a:rPr lang="en-US" sz="2800" b="1" dirty="0" err="1"/>
              <a:t>stoichiometry</a:t>
            </a:r>
            <a:r>
              <a:rPr lang="en-US" sz="2800" b="1" dirty="0"/>
              <a:t> problem done </a:t>
            </a:r>
            <a:r>
              <a:rPr lang="en-US" sz="2800" b="1" dirty="0" smtClean="0"/>
              <a:t>2 </a:t>
            </a:r>
            <a:r>
              <a:rPr lang="en-US" sz="2800" b="1" dirty="0"/>
              <a:t>ways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1447800" y="1219200"/>
            <a:ext cx="6553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chemeClr val="accent2"/>
                </a:solidFill>
              </a:rPr>
              <a:t>C</a:t>
            </a:r>
            <a:r>
              <a:rPr lang="en-US" sz="3600" b="1" baseline="-25000" dirty="0">
                <a:solidFill>
                  <a:schemeClr val="accent2"/>
                </a:solidFill>
              </a:rPr>
              <a:t>3</a:t>
            </a:r>
            <a:r>
              <a:rPr lang="en-US" sz="3600" b="1" dirty="0">
                <a:solidFill>
                  <a:schemeClr val="accent2"/>
                </a:solidFill>
              </a:rPr>
              <a:t>H</a:t>
            </a:r>
            <a:r>
              <a:rPr lang="en-US" sz="3600" b="1" baseline="-25000" dirty="0">
                <a:solidFill>
                  <a:schemeClr val="accent2"/>
                </a:solidFill>
              </a:rPr>
              <a:t>8</a:t>
            </a:r>
            <a:r>
              <a:rPr lang="en-US" sz="3600" b="1" dirty="0"/>
              <a:t>+   5</a:t>
            </a:r>
            <a:r>
              <a:rPr lang="en-US" sz="3600" b="1" dirty="0">
                <a:solidFill>
                  <a:srgbClr val="FF0000"/>
                </a:solidFill>
              </a:rPr>
              <a:t>O</a:t>
            </a:r>
            <a:r>
              <a:rPr lang="en-US" sz="3600" b="1" baseline="-25000" dirty="0">
                <a:solidFill>
                  <a:srgbClr val="FF0000"/>
                </a:solidFill>
              </a:rPr>
              <a:t>2</a:t>
            </a:r>
            <a:r>
              <a:rPr lang="en-US" sz="3600" b="1" baseline="-25000" dirty="0"/>
              <a:t> </a:t>
            </a:r>
            <a:r>
              <a:rPr lang="en-US" sz="3600" b="1" dirty="0">
                <a:sym typeface="Wingdings" pitchFamily="2" charset="2"/>
              </a:rPr>
              <a:t>   3</a:t>
            </a:r>
            <a:r>
              <a:rPr lang="en-US" sz="3600" b="1" dirty="0">
                <a:solidFill>
                  <a:srgbClr val="00B050"/>
                </a:solidFill>
                <a:sym typeface="Wingdings" pitchFamily="2" charset="2"/>
              </a:rPr>
              <a:t>CO</a:t>
            </a:r>
            <a:r>
              <a:rPr lang="en-US" sz="3600" b="1" baseline="-25000" dirty="0">
                <a:solidFill>
                  <a:srgbClr val="00B050"/>
                </a:solidFill>
                <a:sym typeface="Wingdings" pitchFamily="2" charset="2"/>
              </a:rPr>
              <a:t>2</a:t>
            </a:r>
            <a:r>
              <a:rPr lang="en-US" sz="3600" b="1" dirty="0">
                <a:sym typeface="Wingdings" pitchFamily="2" charset="2"/>
              </a:rPr>
              <a:t>+   4H</a:t>
            </a:r>
            <a:r>
              <a:rPr lang="en-US" sz="3600" b="1" baseline="-25000" dirty="0">
                <a:sym typeface="Wingdings" pitchFamily="2" charset="2"/>
              </a:rPr>
              <a:t>2</a:t>
            </a:r>
            <a:r>
              <a:rPr lang="en-US" sz="3600" b="1" dirty="0">
                <a:sym typeface="Wingdings" pitchFamily="2" charset="2"/>
              </a:rPr>
              <a:t>O</a:t>
            </a:r>
            <a:endParaRPr lang="en-US" sz="3600" b="1" dirty="0"/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228600" y="1828800"/>
            <a:ext cx="8915400" cy="107721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22 grams of </a:t>
            </a:r>
            <a:r>
              <a:rPr lang="en-US" sz="3200" b="1" dirty="0">
                <a:solidFill>
                  <a:schemeClr val="accent2"/>
                </a:solidFill>
              </a:rPr>
              <a:t>C</a:t>
            </a:r>
            <a:r>
              <a:rPr lang="en-US" sz="3200" b="1" baseline="-25000" dirty="0">
                <a:solidFill>
                  <a:schemeClr val="accent2"/>
                </a:solidFill>
              </a:rPr>
              <a:t>3</a:t>
            </a:r>
            <a:r>
              <a:rPr lang="en-US" sz="3200" b="1" dirty="0">
                <a:solidFill>
                  <a:schemeClr val="accent2"/>
                </a:solidFill>
              </a:rPr>
              <a:t>H</a:t>
            </a:r>
            <a:r>
              <a:rPr lang="en-US" sz="3200" b="1" baseline="-25000" dirty="0">
                <a:solidFill>
                  <a:schemeClr val="accent2"/>
                </a:solidFill>
              </a:rPr>
              <a:t>8</a:t>
            </a:r>
            <a:r>
              <a:rPr lang="en-US" sz="3200" b="1" dirty="0">
                <a:solidFill>
                  <a:schemeClr val="accent2"/>
                </a:solidFill>
              </a:rPr>
              <a:t> </a:t>
            </a:r>
            <a:r>
              <a:rPr lang="en-US" sz="3200" b="1" dirty="0"/>
              <a:t>burned with </a:t>
            </a:r>
            <a:r>
              <a:rPr lang="en-US" sz="3200" b="1" dirty="0">
                <a:solidFill>
                  <a:srgbClr val="FF0000"/>
                </a:solidFill>
              </a:rPr>
              <a:t>O</a:t>
            </a:r>
            <a:r>
              <a:rPr lang="en-US" sz="3200" b="1" baseline="-25000" dirty="0">
                <a:solidFill>
                  <a:srgbClr val="FF0000"/>
                </a:solidFill>
              </a:rPr>
              <a:t>2  </a:t>
            </a:r>
            <a:r>
              <a:rPr lang="en-US" sz="3200" b="1" dirty="0"/>
              <a:t>makes how</a:t>
            </a:r>
            <a:r>
              <a:rPr lang="en-US" sz="3200" b="1" baseline="-25000" dirty="0">
                <a:solidFill>
                  <a:srgbClr val="FF0000"/>
                </a:solidFill>
              </a:rPr>
              <a:t> </a:t>
            </a:r>
            <a:r>
              <a:rPr lang="en-US" sz="3200" b="1" dirty="0"/>
              <a:t>many grams of H</a:t>
            </a:r>
            <a:r>
              <a:rPr lang="en-US" sz="3200" b="1" baseline="-25000" dirty="0"/>
              <a:t>2</a:t>
            </a:r>
            <a:r>
              <a:rPr lang="en-US" sz="3200" b="1" dirty="0"/>
              <a:t>O ?</a:t>
            </a: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304800" y="2895600"/>
            <a:ext cx="4572000" cy="584775"/>
          </a:xfrm>
          <a:prstGeom prst="rect">
            <a:avLst/>
          </a:prstGeom>
          <a:solidFill>
            <a:srgbClr val="2AF634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 dirty="0"/>
              <a:t>Method 1: factor label</a:t>
            </a: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0" y="3657600"/>
            <a:ext cx="1905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22 g C</a:t>
            </a:r>
            <a:r>
              <a:rPr lang="en-US" sz="3200" b="1" baseline="-25000" dirty="0"/>
              <a:t>3</a:t>
            </a:r>
            <a:r>
              <a:rPr lang="en-US" sz="3200" b="1" dirty="0"/>
              <a:t>H</a:t>
            </a:r>
            <a:r>
              <a:rPr lang="en-US" sz="3200" b="1" baseline="-25000" dirty="0"/>
              <a:t>8  </a:t>
            </a:r>
            <a:endParaRPr lang="en-US" sz="3200" b="1" dirty="0"/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1828800" y="3657600"/>
            <a:ext cx="1981200" cy="95410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dirty="0"/>
              <a:t>1 </a:t>
            </a:r>
            <a:r>
              <a:rPr lang="en-US" sz="2800" b="1" u="sng" dirty="0">
                <a:solidFill>
                  <a:schemeClr val="accent2"/>
                </a:solidFill>
              </a:rPr>
              <a:t>mole C</a:t>
            </a:r>
            <a:r>
              <a:rPr lang="en-US" sz="2800" b="1" u="sng" baseline="-25000" dirty="0">
                <a:solidFill>
                  <a:schemeClr val="accent2"/>
                </a:solidFill>
              </a:rPr>
              <a:t>3</a:t>
            </a:r>
            <a:r>
              <a:rPr lang="en-US" sz="2800" b="1" u="sng" dirty="0">
                <a:solidFill>
                  <a:schemeClr val="accent2"/>
                </a:solidFill>
              </a:rPr>
              <a:t>H</a:t>
            </a:r>
            <a:r>
              <a:rPr lang="en-US" sz="2800" b="1" u="sng" baseline="-25000" dirty="0">
                <a:solidFill>
                  <a:schemeClr val="accent2"/>
                </a:solidFill>
              </a:rPr>
              <a:t>8</a:t>
            </a:r>
          </a:p>
          <a:p>
            <a:r>
              <a:rPr lang="en-US" sz="2800" b="1" dirty="0"/>
              <a:t>  44 g C</a:t>
            </a:r>
            <a:r>
              <a:rPr lang="en-US" sz="2800" b="1" baseline="-25000" dirty="0"/>
              <a:t>3</a:t>
            </a:r>
            <a:r>
              <a:rPr lang="en-US" sz="2800" b="1" dirty="0"/>
              <a:t>H</a:t>
            </a:r>
            <a:r>
              <a:rPr lang="en-US" sz="2800" b="1" baseline="-25000" dirty="0"/>
              <a:t>8</a:t>
            </a:r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4114800" y="3657600"/>
            <a:ext cx="2133600" cy="954107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u="sng" dirty="0"/>
              <a:t>4 mol H</a:t>
            </a:r>
            <a:r>
              <a:rPr lang="en-US" sz="2800" b="1" u="sng" baseline="-25000" dirty="0"/>
              <a:t>2</a:t>
            </a:r>
            <a:r>
              <a:rPr lang="en-US" sz="2800" b="1" u="sng" dirty="0"/>
              <a:t>O</a:t>
            </a:r>
            <a:endParaRPr lang="en-US" sz="2800" b="1" u="sng" baseline="-25000" dirty="0"/>
          </a:p>
          <a:p>
            <a:r>
              <a:rPr lang="en-US" sz="2800" b="1" dirty="0">
                <a:solidFill>
                  <a:schemeClr val="accent2"/>
                </a:solidFill>
              </a:rPr>
              <a:t>1 mole C</a:t>
            </a:r>
            <a:r>
              <a:rPr lang="en-US" sz="2800" b="1" baseline="-25000" dirty="0">
                <a:solidFill>
                  <a:schemeClr val="accent2"/>
                </a:solidFill>
              </a:rPr>
              <a:t>3</a:t>
            </a:r>
            <a:r>
              <a:rPr lang="en-US" sz="2800" b="1" dirty="0">
                <a:solidFill>
                  <a:schemeClr val="accent2"/>
                </a:solidFill>
              </a:rPr>
              <a:t>H</a:t>
            </a:r>
            <a:r>
              <a:rPr lang="en-US" sz="2800" b="1" baseline="-25000" dirty="0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0" y="762000"/>
            <a:ext cx="8153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MW		44	    32		44	   18       g/mol</a:t>
            </a:r>
            <a:endParaRPr lang="en-US" sz="3200" dirty="0"/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6629400" y="3657600"/>
            <a:ext cx="2362200" cy="954107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u="sng" dirty="0"/>
              <a:t>18 g H</a:t>
            </a:r>
            <a:r>
              <a:rPr lang="en-US" sz="2800" b="1" u="sng" baseline="-25000" dirty="0"/>
              <a:t>2</a:t>
            </a:r>
            <a:r>
              <a:rPr lang="en-US" sz="2800" b="1" u="sng" dirty="0"/>
              <a:t>O</a:t>
            </a:r>
          </a:p>
          <a:p>
            <a:r>
              <a:rPr lang="en-US" sz="2800" b="1" dirty="0"/>
              <a:t>   1 mol H</a:t>
            </a:r>
            <a:r>
              <a:rPr lang="en-US" sz="2800" b="1" baseline="-25000" dirty="0"/>
              <a:t>2</a:t>
            </a:r>
            <a:r>
              <a:rPr lang="en-US" sz="2800" b="1" dirty="0"/>
              <a:t>O</a:t>
            </a:r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6324600" y="4724400"/>
            <a:ext cx="2819400" cy="584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/>
              <a:t>=       </a:t>
            </a:r>
            <a:r>
              <a:rPr lang="en-US" sz="3200" b="1" dirty="0"/>
              <a:t>?? g H</a:t>
            </a:r>
            <a:r>
              <a:rPr lang="en-US" sz="3200" b="1" baseline="-25000" dirty="0"/>
              <a:t>2</a:t>
            </a:r>
            <a:r>
              <a:rPr lang="en-US" sz="3200" b="1" dirty="0"/>
              <a:t>O</a:t>
            </a:r>
          </a:p>
        </p:txBody>
      </p:sp>
      <p:sp>
        <p:nvSpPr>
          <p:cNvPr id="35852" name="Text Box 12"/>
          <p:cNvSpPr txBox="1">
            <a:spLocks noChangeArrowheads="1"/>
          </p:cNvSpPr>
          <p:nvPr/>
        </p:nvSpPr>
        <p:spPr bwMode="auto">
          <a:xfrm>
            <a:off x="6934200" y="4724400"/>
            <a:ext cx="762000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FF0000"/>
                </a:solidFill>
              </a:rPr>
              <a:t>36</a:t>
            </a:r>
          </a:p>
        </p:txBody>
      </p:sp>
      <p:sp>
        <p:nvSpPr>
          <p:cNvPr id="35853" name="Text Box 13"/>
          <p:cNvSpPr txBox="1">
            <a:spLocks noChangeArrowheads="1"/>
          </p:cNvSpPr>
          <p:nvPr/>
        </p:nvSpPr>
        <p:spPr bwMode="auto">
          <a:xfrm>
            <a:off x="1600200" y="3657600"/>
            <a:ext cx="30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x</a:t>
            </a:r>
          </a:p>
        </p:txBody>
      </p:sp>
      <p:sp>
        <p:nvSpPr>
          <p:cNvPr id="35854" name="Rectangle 14"/>
          <p:cNvSpPr>
            <a:spLocks noChangeArrowheads="1"/>
          </p:cNvSpPr>
          <p:nvPr/>
        </p:nvSpPr>
        <p:spPr bwMode="auto">
          <a:xfrm>
            <a:off x="3886200" y="3733800"/>
            <a:ext cx="3497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x</a:t>
            </a:r>
          </a:p>
        </p:txBody>
      </p:sp>
      <p:sp>
        <p:nvSpPr>
          <p:cNvPr id="35855" name="Rectangle 15"/>
          <p:cNvSpPr>
            <a:spLocks noChangeArrowheads="1"/>
          </p:cNvSpPr>
          <p:nvPr/>
        </p:nvSpPr>
        <p:spPr bwMode="auto">
          <a:xfrm>
            <a:off x="6172200" y="3657600"/>
            <a:ext cx="3497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x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4724400"/>
            <a:ext cx="1752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</a:t>
            </a:r>
            <a:r>
              <a:rPr lang="en-US" sz="2800" b="1" dirty="0" smtClean="0"/>
              <a:t>) Given </a:t>
            </a:r>
            <a:endParaRPr lang="en-US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7086600" y="5257800"/>
            <a:ext cx="1676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2) Want</a:t>
            </a:r>
            <a:endParaRPr lang="en-US" sz="32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152400" y="5780782"/>
            <a:ext cx="777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3)Find ratios that lead to desired units from reaction and MW …which ???...do on board</a:t>
            </a:r>
            <a:endParaRPr lang="en-US" sz="3200" b="1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609600" y="3886200"/>
            <a:ext cx="914400" cy="304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209800" y="4267200"/>
            <a:ext cx="914400" cy="304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590800" y="3810000"/>
            <a:ext cx="914400" cy="304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572000" y="4267200"/>
            <a:ext cx="914400" cy="304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800600" y="3810000"/>
            <a:ext cx="914400" cy="304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391400" y="4267200"/>
            <a:ext cx="914400" cy="304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256103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5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5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5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5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5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/>
      <p:bldP spid="35844" grpId="0" animBg="1"/>
      <p:bldP spid="35845" grpId="0" animBg="1"/>
      <p:bldP spid="35846" grpId="0"/>
      <p:bldP spid="35847" grpId="0" animBg="1"/>
      <p:bldP spid="35848" grpId="0" animBg="1"/>
      <p:bldP spid="35849" grpId="0"/>
      <p:bldP spid="35850" grpId="0" animBg="1"/>
      <p:bldP spid="35851" grpId="0" animBg="1"/>
      <p:bldP spid="35852" grpId="0" animBg="1"/>
      <p:bldP spid="35853" grpId="0"/>
      <p:bldP spid="35854" grpId="0"/>
      <p:bldP spid="35855" grpId="0"/>
      <p:bldP spid="16" grpId="0" animBg="1"/>
      <p:bldP spid="17" grpId="0" animBg="1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76200"/>
            <a:ext cx="8686800" cy="838200"/>
          </a:xfrm>
        </p:spPr>
        <p:txBody>
          <a:bodyPr/>
          <a:lstStyle/>
          <a:p>
            <a:r>
              <a:rPr lang="en-US" sz="2800" b="1" u="sng" dirty="0"/>
              <a:t>Method 2:</a:t>
            </a:r>
            <a:r>
              <a:rPr lang="en-US" sz="2800" b="1" dirty="0"/>
              <a:t> </a:t>
            </a:r>
            <a:r>
              <a:rPr lang="en-US" sz="2800" b="1" dirty="0" smtClean="0"/>
              <a:t>mole ratio way (Board first)</a:t>
            </a:r>
            <a:endParaRPr lang="en-US" sz="2800" dirty="0"/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2819400" y="1828800"/>
            <a:ext cx="6019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accent2"/>
                </a:solidFill>
              </a:rPr>
              <a:t>C</a:t>
            </a:r>
            <a:r>
              <a:rPr lang="en-US" sz="2800" b="1" baseline="-25000" dirty="0">
                <a:solidFill>
                  <a:schemeClr val="accent2"/>
                </a:solidFill>
              </a:rPr>
              <a:t>3</a:t>
            </a:r>
            <a:r>
              <a:rPr lang="en-US" sz="2800" b="1" dirty="0">
                <a:solidFill>
                  <a:schemeClr val="accent2"/>
                </a:solidFill>
              </a:rPr>
              <a:t>H</a:t>
            </a:r>
            <a:r>
              <a:rPr lang="en-US" sz="2800" b="1" baseline="-25000" dirty="0">
                <a:solidFill>
                  <a:schemeClr val="accent2"/>
                </a:solidFill>
              </a:rPr>
              <a:t>8</a:t>
            </a:r>
            <a:r>
              <a:rPr lang="en-US" sz="2800" b="1" dirty="0"/>
              <a:t>+   5</a:t>
            </a:r>
            <a:r>
              <a:rPr lang="en-US" sz="2800" b="1" dirty="0">
                <a:solidFill>
                  <a:srgbClr val="FF0000"/>
                </a:solidFill>
              </a:rPr>
              <a:t>O</a:t>
            </a:r>
            <a:r>
              <a:rPr lang="en-US" sz="2800" b="1" baseline="-25000" dirty="0">
                <a:solidFill>
                  <a:srgbClr val="FF0000"/>
                </a:solidFill>
              </a:rPr>
              <a:t>2</a:t>
            </a:r>
            <a:r>
              <a:rPr lang="en-US" sz="2800" b="1" baseline="-25000" dirty="0"/>
              <a:t> </a:t>
            </a:r>
            <a:r>
              <a:rPr lang="en-US" sz="2800" b="1" dirty="0">
                <a:sym typeface="Wingdings" pitchFamily="2" charset="2"/>
              </a:rPr>
              <a:t>   3</a:t>
            </a:r>
            <a:r>
              <a:rPr lang="en-US" sz="2800" b="1" dirty="0">
                <a:solidFill>
                  <a:srgbClr val="00B050"/>
                </a:solidFill>
                <a:sym typeface="Wingdings" pitchFamily="2" charset="2"/>
              </a:rPr>
              <a:t>CO</a:t>
            </a:r>
            <a:r>
              <a:rPr lang="en-US" sz="2800" b="1" baseline="-25000" dirty="0">
                <a:solidFill>
                  <a:srgbClr val="00B050"/>
                </a:solidFill>
                <a:sym typeface="Wingdings" pitchFamily="2" charset="2"/>
              </a:rPr>
              <a:t>2</a:t>
            </a:r>
            <a:r>
              <a:rPr lang="en-US" sz="2800" b="1" dirty="0">
                <a:sym typeface="Wingdings" pitchFamily="2" charset="2"/>
              </a:rPr>
              <a:t>+       4</a:t>
            </a:r>
            <a:r>
              <a:rPr lang="en-US" sz="2800" b="1" dirty="0">
                <a:solidFill>
                  <a:schemeClr val="tx2"/>
                </a:solidFill>
                <a:sym typeface="Wingdings" pitchFamily="2" charset="2"/>
              </a:rPr>
              <a:t>H</a:t>
            </a:r>
            <a:r>
              <a:rPr lang="en-US" sz="2800" b="1" baseline="-25000" dirty="0">
                <a:solidFill>
                  <a:schemeClr val="tx2"/>
                </a:solidFill>
                <a:sym typeface="Wingdings" pitchFamily="2" charset="2"/>
              </a:rPr>
              <a:t>2</a:t>
            </a:r>
            <a:r>
              <a:rPr lang="en-US" sz="2800" b="1" dirty="0">
                <a:solidFill>
                  <a:schemeClr val="tx2"/>
                </a:solidFill>
                <a:sym typeface="Wingdings" pitchFamily="2" charset="2"/>
              </a:rPr>
              <a:t>O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0" y="533400"/>
            <a:ext cx="9144000" cy="800219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 dirty="0"/>
              <a:t>22 grams of </a:t>
            </a:r>
            <a:r>
              <a:rPr lang="en-US" sz="2600" b="1" dirty="0">
                <a:solidFill>
                  <a:schemeClr val="accent2"/>
                </a:solidFill>
              </a:rPr>
              <a:t>C</a:t>
            </a:r>
            <a:r>
              <a:rPr lang="en-US" sz="2600" b="1" baseline="-25000" dirty="0">
                <a:solidFill>
                  <a:schemeClr val="accent2"/>
                </a:solidFill>
              </a:rPr>
              <a:t>3</a:t>
            </a:r>
            <a:r>
              <a:rPr lang="en-US" sz="2600" b="1" dirty="0">
                <a:solidFill>
                  <a:schemeClr val="accent2"/>
                </a:solidFill>
              </a:rPr>
              <a:t>H</a:t>
            </a:r>
            <a:r>
              <a:rPr lang="en-US" sz="2600" b="1" baseline="-25000" dirty="0">
                <a:solidFill>
                  <a:schemeClr val="accent2"/>
                </a:solidFill>
              </a:rPr>
              <a:t>8</a:t>
            </a:r>
            <a:r>
              <a:rPr lang="en-US" sz="2600" b="1" dirty="0">
                <a:solidFill>
                  <a:schemeClr val="accent2"/>
                </a:solidFill>
              </a:rPr>
              <a:t> </a:t>
            </a:r>
            <a:r>
              <a:rPr lang="en-US" sz="2600" b="1" dirty="0"/>
              <a:t>burned with </a:t>
            </a:r>
            <a:r>
              <a:rPr lang="en-US" sz="2600" b="1" dirty="0">
                <a:solidFill>
                  <a:srgbClr val="FF0000"/>
                </a:solidFill>
              </a:rPr>
              <a:t>O</a:t>
            </a:r>
            <a:r>
              <a:rPr lang="en-US" sz="2600" b="1" baseline="-25000" dirty="0">
                <a:solidFill>
                  <a:srgbClr val="FF0000"/>
                </a:solidFill>
              </a:rPr>
              <a:t>2  </a:t>
            </a:r>
            <a:r>
              <a:rPr lang="en-US" sz="2600" b="1" dirty="0"/>
              <a:t>makes how</a:t>
            </a:r>
            <a:r>
              <a:rPr lang="en-US" sz="2600" b="1" baseline="-25000" dirty="0">
                <a:solidFill>
                  <a:srgbClr val="FF0000"/>
                </a:solidFill>
              </a:rPr>
              <a:t> </a:t>
            </a:r>
            <a:r>
              <a:rPr lang="en-US" sz="2600" b="1" dirty="0"/>
              <a:t>many grams of H</a:t>
            </a:r>
            <a:r>
              <a:rPr lang="en-US" sz="2600" b="1" baseline="-25000" dirty="0"/>
              <a:t>2</a:t>
            </a:r>
            <a:r>
              <a:rPr lang="en-US" sz="2600" b="1" dirty="0"/>
              <a:t>O </a:t>
            </a:r>
            <a:r>
              <a:rPr lang="en-US" sz="2000" b="1" dirty="0"/>
              <a:t>?</a:t>
            </a:r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2590800" y="1143000"/>
            <a:ext cx="621105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/>
              <a:t>44	    32		44	   </a:t>
            </a:r>
            <a:r>
              <a:rPr lang="en-US" sz="3600" b="1" dirty="0" smtClean="0"/>
              <a:t>18    </a:t>
            </a:r>
            <a:r>
              <a:rPr lang="en-US" sz="3600" b="1" dirty="0"/>
              <a:t>g/mol</a:t>
            </a:r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6705600" y="2286000"/>
            <a:ext cx="1066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</a:rPr>
              <a:t>?? g</a:t>
            </a:r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6629400" y="40386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6884" name="Text Box 20"/>
          <p:cNvSpPr txBox="1">
            <a:spLocks noChangeArrowheads="1"/>
          </p:cNvSpPr>
          <p:nvPr/>
        </p:nvSpPr>
        <p:spPr bwMode="auto">
          <a:xfrm>
            <a:off x="0" y="1447800"/>
            <a:ext cx="1447800" cy="1200329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2400" b="1" dirty="0" smtClean="0"/>
              <a:t>Problem</a:t>
            </a:r>
          </a:p>
          <a:p>
            <a:pPr>
              <a:spcBef>
                <a:spcPts val="0"/>
              </a:spcBef>
            </a:pPr>
            <a:r>
              <a:rPr lang="en-US" sz="2400" b="1" dirty="0" smtClean="0"/>
              <a:t> stated</a:t>
            </a:r>
          </a:p>
          <a:p>
            <a:pPr>
              <a:spcBef>
                <a:spcPts val="0"/>
              </a:spcBef>
            </a:pPr>
            <a:r>
              <a:rPr lang="en-US" sz="2400" b="1" dirty="0" smtClean="0"/>
              <a:t>visually</a:t>
            </a:r>
            <a:endParaRPr lang="en-US" sz="2400" b="1" dirty="0"/>
          </a:p>
        </p:txBody>
      </p:sp>
      <p:sp>
        <p:nvSpPr>
          <p:cNvPr id="36886" name="Line 22"/>
          <p:cNvSpPr>
            <a:spLocks noChangeShapeType="1"/>
          </p:cNvSpPr>
          <p:nvPr/>
        </p:nvSpPr>
        <p:spPr bwMode="auto">
          <a:xfrm flipV="1">
            <a:off x="2971800" y="1676400"/>
            <a:ext cx="0" cy="228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7" name="Line 23"/>
          <p:cNvSpPr>
            <a:spLocks noChangeShapeType="1"/>
          </p:cNvSpPr>
          <p:nvPr/>
        </p:nvSpPr>
        <p:spPr bwMode="auto">
          <a:xfrm>
            <a:off x="2971800" y="1676400"/>
            <a:ext cx="4267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8" name="Line 24"/>
          <p:cNvSpPr>
            <a:spLocks noChangeShapeType="1"/>
          </p:cNvSpPr>
          <p:nvPr/>
        </p:nvSpPr>
        <p:spPr bwMode="auto">
          <a:xfrm>
            <a:off x="7239000" y="16764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1371600" y="121920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Given</a:t>
            </a:r>
            <a:r>
              <a:rPr lang="en-US" b="1" dirty="0" smtClean="0"/>
              <a:t>:</a:t>
            </a:r>
            <a:endParaRPr lang="en-US" b="1" dirty="0"/>
          </a:p>
        </p:txBody>
      </p:sp>
      <p:sp>
        <p:nvSpPr>
          <p:cNvPr id="72" name="TextBox 71"/>
          <p:cNvSpPr txBox="1"/>
          <p:nvPr/>
        </p:nvSpPr>
        <p:spPr>
          <a:xfrm>
            <a:off x="2743200" y="24384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22 g</a:t>
            </a:r>
            <a:endParaRPr lang="en-US" sz="36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0" y="3657600"/>
            <a:ext cx="91440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smtClean="0"/>
              <a:t>1) ratio `</a:t>
            </a:r>
            <a:r>
              <a:rPr lang="en-US" sz="2700" b="1" dirty="0" smtClean="0">
                <a:solidFill>
                  <a:srgbClr val="FF0000"/>
                </a:solidFill>
              </a:rPr>
              <a:t>wanted’ </a:t>
            </a:r>
            <a:r>
              <a:rPr lang="en-US" sz="2700" b="1" dirty="0" smtClean="0"/>
              <a:t>moles in numerator to given in denominator</a:t>
            </a:r>
            <a:endParaRPr lang="en-US" sz="27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0" y="3124200"/>
            <a:ext cx="906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0</a:t>
            </a:r>
            <a:r>
              <a:rPr lang="en-US" sz="2800" b="1" dirty="0" smtClean="0"/>
              <a:t>) convert all given </a:t>
            </a:r>
            <a:r>
              <a:rPr lang="en-US" sz="2800" b="1" dirty="0" smtClean="0"/>
              <a:t>masses and </a:t>
            </a:r>
            <a:r>
              <a:rPr lang="en-US" sz="2800" b="1" dirty="0" smtClean="0"/>
              <a:t>molecule counts to moles</a:t>
            </a:r>
            <a:endParaRPr lang="en-US" sz="28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0" y="4191000"/>
            <a:ext cx="9296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</a:t>
            </a:r>
            <a:r>
              <a:rPr lang="en-US" sz="2800" b="1" dirty="0" smtClean="0"/>
              <a:t>) Set equal to matching coefficients for compounds given in reaction…which ???</a:t>
            </a:r>
            <a:endParaRPr lang="en-US" sz="28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0" y="5105400"/>
            <a:ext cx="502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3) Solve for </a:t>
            </a:r>
            <a:r>
              <a:rPr lang="en-US" sz="2800" b="1" dirty="0" smtClean="0">
                <a:solidFill>
                  <a:srgbClr val="FF0000"/>
                </a:solidFill>
              </a:rPr>
              <a:t>wanted </a:t>
            </a:r>
            <a:r>
              <a:rPr lang="en-US" sz="2800" b="1" dirty="0" smtClean="0"/>
              <a:t>moles</a:t>
            </a:r>
            <a:endParaRPr lang="en-US" sz="28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0" y="56388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4) Convert </a:t>
            </a:r>
            <a:r>
              <a:rPr lang="en-US" sz="2800" b="1" dirty="0" smtClean="0">
                <a:solidFill>
                  <a:srgbClr val="FF0000"/>
                </a:solidFill>
              </a:rPr>
              <a:t>wanted moles </a:t>
            </a:r>
            <a:r>
              <a:rPr lang="en-US" sz="2800" b="1" dirty="0" smtClean="0"/>
              <a:t>to wanted </a:t>
            </a:r>
            <a:r>
              <a:rPr lang="en-US" sz="2800" b="1" dirty="0" smtClean="0">
                <a:solidFill>
                  <a:srgbClr val="FF0000"/>
                </a:solidFill>
              </a:rPr>
              <a:t>final units </a:t>
            </a:r>
            <a:r>
              <a:rPr lang="en-US" sz="2800" b="1" dirty="0" smtClean="0"/>
              <a:t>(grams)</a:t>
            </a:r>
            <a:endParaRPr lang="en-US" sz="2800" b="1" dirty="0"/>
          </a:p>
        </p:txBody>
      </p:sp>
    </p:spTree>
    <p:extLst>
      <p:ext uri="{BB962C8B-B14F-4D97-AF65-F5344CB8AC3E}">
        <p14:creationId xmlns="" xmlns:p14="http://schemas.microsoft.com/office/powerpoint/2010/main" val="1682061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6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6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6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/>
      <p:bldP spid="36872" grpId="0"/>
      <p:bldP spid="36874" grpId="0"/>
      <p:bldP spid="36884" grpId="0" animBg="1"/>
      <p:bldP spid="36886" grpId="0" animBg="1"/>
      <p:bldP spid="36887" grpId="0" animBg="1"/>
      <p:bldP spid="36888" grpId="0" animBg="1"/>
      <p:bldP spid="41" grpId="0"/>
      <p:bldP spid="72" grpId="0"/>
      <p:bldP spid="42" grpId="0"/>
      <p:bldP spid="45" grpId="0"/>
      <p:bldP spid="61" grpId="0"/>
      <p:bldP spid="23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76200"/>
            <a:ext cx="8686800" cy="838200"/>
          </a:xfrm>
        </p:spPr>
        <p:txBody>
          <a:bodyPr/>
          <a:lstStyle/>
          <a:p>
            <a:r>
              <a:rPr lang="en-US" sz="2800" b="1" u="sng" dirty="0"/>
              <a:t>Method 2:</a:t>
            </a:r>
            <a:r>
              <a:rPr lang="en-US" sz="2800" b="1" dirty="0"/>
              <a:t> </a:t>
            </a:r>
            <a:r>
              <a:rPr lang="en-US" sz="2800" b="1" dirty="0" smtClean="0"/>
              <a:t>mole ratio way</a:t>
            </a:r>
            <a:endParaRPr lang="en-US" sz="2800" dirty="0"/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2819400" y="1828800"/>
            <a:ext cx="6019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accent2"/>
                </a:solidFill>
              </a:rPr>
              <a:t>C</a:t>
            </a:r>
            <a:r>
              <a:rPr lang="en-US" sz="2800" b="1" baseline="-25000" dirty="0">
                <a:solidFill>
                  <a:schemeClr val="accent2"/>
                </a:solidFill>
              </a:rPr>
              <a:t>3</a:t>
            </a:r>
            <a:r>
              <a:rPr lang="en-US" sz="2800" b="1" dirty="0">
                <a:solidFill>
                  <a:schemeClr val="accent2"/>
                </a:solidFill>
              </a:rPr>
              <a:t>H</a:t>
            </a:r>
            <a:r>
              <a:rPr lang="en-US" sz="2800" b="1" baseline="-25000" dirty="0">
                <a:solidFill>
                  <a:schemeClr val="accent2"/>
                </a:solidFill>
              </a:rPr>
              <a:t>8</a:t>
            </a:r>
            <a:r>
              <a:rPr lang="en-US" sz="2800" b="1" dirty="0"/>
              <a:t>+   5</a:t>
            </a:r>
            <a:r>
              <a:rPr lang="en-US" sz="2800" b="1" dirty="0">
                <a:solidFill>
                  <a:srgbClr val="FF0000"/>
                </a:solidFill>
              </a:rPr>
              <a:t>O</a:t>
            </a:r>
            <a:r>
              <a:rPr lang="en-US" sz="2800" b="1" baseline="-25000" dirty="0">
                <a:solidFill>
                  <a:srgbClr val="FF0000"/>
                </a:solidFill>
              </a:rPr>
              <a:t>2</a:t>
            </a:r>
            <a:r>
              <a:rPr lang="en-US" sz="2800" b="1" baseline="-25000" dirty="0"/>
              <a:t> </a:t>
            </a:r>
            <a:r>
              <a:rPr lang="en-US" sz="2800" b="1" dirty="0">
                <a:sym typeface="Wingdings" pitchFamily="2" charset="2"/>
              </a:rPr>
              <a:t>   3</a:t>
            </a:r>
            <a:r>
              <a:rPr lang="en-US" sz="2800" b="1" dirty="0">
                <a:solidFill>
                  <a:srgbClr val="00B050"/>
                </a:solidFill>
                <a:sym typeface="Wingdings" pitchFamily="2" charset="2"/>
              </a:rPr>
              <a:t>CO</a:t>
            </a:r>
            <a:r>
              <a:rPr lang="en-US" sz="2800" b="1" baseline="-25000" dirty="0">
                <a:solidFill>
                  <a:srgbClr val="00B050"/>
                </a:solidFill>
                <a:sym typeface="Wingdings" pitchFamily="2" charset="2"/>
              </a:rPr>
              <a:t>2</a:t>
            </a:r>
            <a:r>
              <a:rPr lang="en-US" sz="2800" b="1" dirty="0">
                <a:sym typeface="Wingdings" pitchFamily="2" charset="2"/>
              </a:rPr>
              <a:t>+       4</a:t>
            </a:r>
            <a:r>
              <a:rPr lang="en-US" sz="2800" b="1" dirty="0">
                <a:solidFill>
                  <a:schemeClr val="tx2"/>
                </a:solidFill>
                <a:sym typeface="Wingdings" pitchFamily="2" charset="2"/>
              </a:rPr>
              <a:t>H</a:t>
            </a:r>
            <a:r>
              <a:rPr lang="en-US" sz="2800" b="1" baseline="-25000" dirty="0">
                <a:solidFill>
                  <a:schemeClr val="tx2"/>
                </a:solidFill>
                <a:sym typeface="Wingdings" pitchFamily="2" charset="2"/>
              </a:rPr>
              <a:t>2</a:t>
            </a:r>
            <a:r>
              <a:rPr lang="en-US" sz="2800" b="1" dirty="0">
                <a:solidFill>
                  <a:schemeClr val="tx2"/>
                </a:solidFill>
                <a:sym typeface="Wingdings" pitchFamily="2" charset="2"/>
              </a:rPr>
              <a:t>O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0" y="533400"/>
            <a:ext cx="9144000" cy="800219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 dirty="0"/>
              <a:t>22 grams of </a:t>
            </a:r>
            <a:r>
              <a:rPr lang="en-US" sz="2600" b="1" dirty="0">
                <a:solidFill>
                  <a:schemeClr val="accent2"/>
                </a:solidFill>
              </a:rPr>
              <a:t>C</a:t>
            </a:r>
            <a:r>
              <a:rPr lang="en-US" sz="2600" b="1" baseline="-25000" dirty="0">
                <a:solidFill>
                  <a:schemeClr val="accent2"/>
                </a:solidFill>
              </a:rPr>
              <a:t>3</a:t>
            </a:r>
            <a:r>
              <a:rPr lang="en-US" sz="2600" b="1" dirty="0">
                <a:solidFill>
                  <a:schemeClr val="accent2"/>
                </a:solidFill>
              </a:rPr>
              <a:t>H</a:t>
            </a:r>
            <a:r>
              <a:rPr lang="en-US" sz="2600" b="1" baseline="-25000" dirty="0">
                <a:solidFill>
                  <a:schemeClr val="accent2"/>
                </a:solidFill>
              </a:rPr>
              <a:t>8</a:t>
            </a:r>
            <a:r>
              <a:rPr lang="en-US" sz="2600" b="1" dirty="0">
                <a:solidFill>
                  <a:schemeClr val="accent2"/>
                </a:solidFill>
              </a:rPr>
              <a:t> </a:t>
            </a:r>
            <a:r>
              <a:rPr lang="en-US" sz="2600" b="1" dirty="0"/>
              <a:t>burned with </a:t>
            </a:r>
            <a:r>
              <a:rPr lang="en-US" sz="2600" b="1" dirty="0">
                <a:solidFill>
                  <a:srgbClr val="FF0000"/>
                </a:solidFill>
              </a:rPr>
              <a:t>O</a:t>
            </a:r>
            <a:r>
              <a:rPr lang="en-US" sz="2600" b="1" baseline="-25000" dirty="0">
                <a:solidFill>
                  <a:srgbClr val="FF0000"/>
                </a:solidFill>
              </a:rPr>
              <a:t>2  </a:t>
            </a:r>
            <a:r>
              <a:rPr lang="en-US" sz="2600" b="1" dirty="0"/>
              <a:t>makes how</a:t>
            </a:r>
            <a:r>
              <a:rPr lang="en-US" sz="2600" b="1" baseline="-25000" dirty="0">
                <a:solidFill>
                  <a:srgbClr val="FF0000"/>
                </a:solidFill>
              </a:rPr>
              <a:t> </a:t>
            </a:r>
            <a:r>
              <a:rPr lang="en-US" sz="2600" b="1" dirty="0"/>
              <a:t>many grams of H</a:t>
            </a:r>
            <a:r>
              <a:rPr lang="en-US" sz="2600" b="1" baseline="-25000" dirty="0"/>
              <a:t>2</a:t>
            </a:r>
            <a:r>
              <a:rPr lang="en-US" sz="2600" b="1" dirty="0"/>
              <a:t>O </a:t>
            </a:r>
            <a:r>
              <a:rPr lang="en-US" sz="2000" b="1" dirty="0"/>
              <a:t>?</a:t>
            </a:r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2590800" y="1143000"/>
            <a:ext cx="621105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/>
              <a:t>44	    32		44	   </a:t>
            </a:r>
            <a:r>
              <a:rPr lang="en-US" sz="3600" b="1" dirty="0" smtClean="0"/>
              <a:t>18    </a:t>
            </a:r>
            <a:r>
              <a:rPr lang="en-US" sz="3600" b="1" dirty="0"/>
              <a:t>g/mol</a:t>
            </a:r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6705600" y="2286000"/>
            <a:ext cx="1066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</a:rPr>
              <a:t>?? g</a:t>
            </a:r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6629400" y="40386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6884" name="Text Box 20"/>
          <p:cNvSpPr txBox="1">
            <a:spLocks noChangeArrowheads="1"/>
          </p:cNvSpPr>
          <p:nvPr/>
        </p:nvSpPr>
        <p:spPr bwMode="auto">
          <a:xfrm>
            <a:off x="0" y="1447800"/>
            <a:ext cx="1447800" cy="1200329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2400" b="1" dirty="0" smtClean="0"/>
              <a:t>Problem</a:t>
            </a:r>
          </a:p>
          <a:p>
            <a:pPr>
              <a:spcBef>
                <a:spcPts val="0"/>
              </a:spcBef>
            </a:pPr>
            <a:r>
              <a:rPr lang="en-US" sz="2400" b="1" dirty="0" smtClean="0"/>
              <a:t> stated</a:t>
            </a:r>
          </a:p>
          <a:p>
            <a:pPr>
              <a:spcBef>
                <a:spcPts val="0"/>
              </a:spcBef>
            </a:pPr>
            <a:r>
              <a:rPr lang="en-US" sz="2400" b="1" dirty="0" smtClean="0"/>
              <a:t>visually</a:t>
            </a:r>
            <a:endParaRPr lang="en-US" sz="2400" b="1" dirty="0"/>
          </a:p>
        </p:txBody>
      </p:sp>
      <p:sp>
        <p:nvSpPr>
          <p:cNvPr id="36886" name="Line 22"/>
          <p:cNvSpPr>
            <a:spLocks noChangeShapeType="1"/>
          </p:cNvSpPr>
          <p:nvPr/>
        </p:nvSpPr>
        <p:spPr bwMode="auto">
          <a:xfrm flipV="1">
            <a:off x="2971800" y="1676400"/>
            <a:ext cx="0" cy="228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7" name="Line 23"/>
          <p:cNvSpPr>
            <a:spLocks noChangeShapeType="1"/>
          </p:cNvSpPr>
          <p:nvPr/>
        </p:nvSpPr>
        <p:spPr bwMode="auto">
          <a:xfrm>
            <a:off x="2971800" y="1676400"/>
            <a:ext cx="4267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8" name="Line 24"/>
          <p:cNvSpPr>
            <a:spLocks noChangeShapeType="1"/>
          </p:cNvSpPr>
          <p:nvPr/>
        </p:nvSpPr>
        <p:spPr bwMode="auto">
          <a:xfrm>
            <a:off x="7239000" y="16764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1371600" y="121920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Given</a:t>
            </a:r>
            <a:r>
              <a:rPr lang="en-US" b="1" dirty="0" smtClean="0"/>
              <a:t>:</a:t>
            </a:r>
            <a:endParaRPr lang="en-US" b="1" dirty="0"/>
          </a:p>
        </p:txBody>
      </p:sp>
      <p:sp>
        <p:nvSpPr>
          <p:cNvPr id="72" name="TextBox 71"/>
          <p:cNvSpPr txBox="1"/>
          <p:nvPr/>
        </p:nvSpPr>
        <p:spPr>
          <a:xfrm>
            <a:off x="2743200" y="24384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22 g</a:t>
            </a:r>
            <a:endParaRPr lang="en-US" sz="36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0" y="4419600"/>
            <a:ext cx="91440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smtClean="0"/>
              <a:t>1) ratio `</a:t>
            </a:r>
            <a:r>
              <a:rPr lang="en-US" sz="2700" b="1" dirty="0" smtClean="0">
                <a:solidFill>
                  <a:srgbClr val="FF0000"/>
                </a:solidFill>
              </a:rPr>
              <a:t>wanted’ </a:t>
            </a:r>
            <a:r>
              <a:rPr lang="en-US" sz="2700" b="1" dirty="0" smtClean="0"/>
              <a:t>moles in numerator to given in denominator</a:t>
            </a:r>
            <a:endParaRPr lang="en-US" sz="27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76200" y="2971800"/>
            <a:ext cx="906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0</a:t>
            </a:r>
            <a:r>
              <a:rPr lang="en-US" sz="2800" b="1" dirty="0" smtClean="0"/>
              <a:t>) convert all given and molecule counts to moles</a:t>
            </a:r>
            <a:endParaRPr lang="en-US" sz="280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381000" y="3429000"/>
            <a:ext cx="4267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smtClean="0"/>
              <a:t>22 g </a:t>
            </a:r>
            <a:r>
              <a:rPr lang="en-US" sz="2700" b="1" dirty="0" smtClean="0">
                <a:solidFill>
                  <a:schemeClr val="accent6">
                    <a:lumMod val="50000"/>
                  </a:schemeClr>
                </a:solidFill>
              </a:rPr>
              <a:t>C</a:t>
            </a:r>
            <a:r>
              <a:rPr lang="en-US" sz="2700" b="1" baseline="-25000" dirty="0" smtClean="0">
                <a:solidFill>
                  <a:schemeClr val="accent6">
                    <a:lumMod val="50000"/>
                  </a:schemeClr>
                </a:solidFill>
              </a:rPr>
              <a:t>3</a:t>
            </a:r>
            <a:r>
              <a:rPr lang="en-US" sz="2700" b="1" dirty="0" smtClean="0">
                <a:solidFill>
                  <a:schemeClr val="accent6">
                    <a:lumMod val="50000"/>
                  </a:schemeClr>
                </a:solidFill>
              </a:rPr>
              <a:t>H</a:t>
            </a:r>
            <a:r>
              <a:rPr lang="en-US" sz="2700" b="1" baseline="-25000" dirty="0" smtClean="0">
                <a:solidFill>
                  <a:schemeClr val="accent6">
                    <a:lumMod val="50000"/>
                  </a:schemeClr>
                </a:solidFill>
              </a:rPr>
              <a:t>8</a:t>
            </a:r>
            <a:r>
              <a:rPr lang="en-US" sz="27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700" b="1" dirty="0" smtClean="0"/>
              <a:t>* </a:t>
            </a:r>
            <a:r>
              <a:rPr lang="en-US" sz="2700" b="1" u="sng" dirty="0" smtClean="0"/>
              <a:t>1 mol C</a:t>
            </a:r>
            <a:r>
              <a:rPr lang="en-US" sz="2700" b="1" u="sng" baseline="-25000" dirty="0" smtClean="0"/>
              <a:t>3</a:t>
            </a:r>
            <a:r>
              <a:rPr lang="en-US" sz="2700" b="1" u="sng" dirty="0" smtClean="0"/>
              <a:t>H</a:t>
            </a:r>
            <a:r>
              <a:rPr lang="en-US" sz="2700" b="1" u="sng" baseline="-25000" dirty="0" smtClean="0"/>
              <a:t>8</a:t>
            </a:r>
          </a:p>
          <a:p>
            <a:r>
              <a:rPr lang="en-US" sz="2700" b="1" dirty="0" smtClean="0"/>
              <a:t>                          44 g </a:t>
            </a:r>
            <a:r>
              <a:rPr lang="en-US" sz="2700" b="1" dirty="0" smtClean="0">
                <a:solidFill>
                  <a:schemeClr val="accent6">
                    <a:lumMod val="50000"/>
                  </a:schemeClr>
                </a:solidFill>
              </a:rPr>
              <a:t>C</a:t>
            </a:r>
            <a:r>
              <a:rPr lang="en-US" sz="2700" b="1" baseline="-25000" dirty="0" smtClean="0">
                <a:solidFill>
                  <a:schemeClr val="accent6">
                    <a:lumMod val="50000"/>
                  </a:schemeClr>
                </a:solidFill>
              </a:rPr>
              <a:t>3</a:t>
            </a:r>
            <a:r>
              <a:rPr lang="en-US" sz="2700" b="1" dirty="0" smtClean="0">
                <a:solidFill>
                  <a:schemeClr val="accent6">
                    <a:lumMod val="50000"/>
                  </a:schemeClr>
                </a:solidFill>
              </a:rPr>
              <a:t>H</a:t>
            </a:r>
            <a:r>
              <a:rPr lang="en-US" sz="2700" b="1" baseline="-25000" dirty="0" smtClean="0">
                <a:solidFill>
                  <a:schemeClr val="accent6">
                    <a:lumMod val="50000"/>
                  </a:schemeClr>
                </a:solidFill>
              </a:rPr>
              <a:t>8</a:t>
            </a:r>
            <a:endParaRPr lang="en-US" sz="2700" b="1" baseline="-25000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>
            <a:off x="914400" y="3581400"/>
            <a:ext cx="685800" cy="30480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895600" y="3962400"/>
            <a:ext cx="685800" cy="30480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962400" y="3505200"/>
            <a:ext cx="32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= </a:t>
            </a:r>
            <a:r>
              <a:rPr lang="en-US" sz="3200" b="1" dirty="0" smtClean="0"/>
              <a:t>0.5 mol C</a:t>
            </a:r>
            <a:r>
              <a:rPr lang="en-US" sz="3200" b="1" baseline="-25000" dirty="0" smtClean="0"/>
              <a:t>3</a:t>
            </a:r>
            <a:r>
              <a:rPr lang="en-US" sz="3200" b="1" dirty="0" smtClean="0"/>
              <a:t>H</a:t>
            </a:r>
            <a:r>
              <a:rPr lang="en-US" sz="3200" b="1" baseline="-25000" dirty="0" smtClean="0"/>
              <a:t>8</a:t>
            </a:r>
            <a:endParaRPr lang="en-US" sz="3200" b="1" baseline="-25000" dirty="0"/>
          </a:p>
        </p:txBody>
      </p:sp>
      <p:sp>
        <p:nvSpPr>
          <p:cNvPr id="61" name="TextBox 60"/>
          <p:cNvSpPr txBox="1"/>
          <p:nvPr/>
        </p:nvSpPr>
        <p:spPr>
          <a:xfrm>
            <a:off x="0" y="5791200"/>
            <a:ext cx="9296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</a:t>
            </a:r>
            <a:r>
              <a:rPr lang="en-US" sz="2800" b="1" dirty="0" smtClean="0"/>
              <a:t>) Set equal to matching coefficients for compounds given in reaction…which ???</a:t>
            </a:r>
            <a:endParaRPr lang="en-US" sz="2800" b="1" dirty="0"/>
          </a:p>
        </p:txBody>
      </p:sp>
      <p:sp>
        <p:nvSpPr>
          <p:cNvPr id="65" name="TextBox 64"/>
          <p:cNvSpPr txBox="1"/>
          <p:nvPr/>
        </p:nvSpPr>
        <p:spPr>
          <a:xfrm>
            <a:off x="533400" y="4800600"/>
            <a:ext cx="2895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rgbClr val="FF0000"/>
                </a:solidFill>
              </a:rPr>
              <a:t>m  </a:t>
            </a:r>
            <a:r>
              <a:rPr lang="en-US" sz="3200" b="1" dirty="0" smtClean="0"/>
              <a:t>=</a:t>
            </a:r>
            <a:r>
              <a:rPr lang="en-US" sz="3200" b="1" u="sng" dirty="0" smtClean="0">
                <a:solidFill>
                  <a:srgbClr val="FF0000"/>
                </a:solidFill>
              </a:rPr>
              <a:t> </a:t>
            </a:r>
            <a:r>
              <a:rPr lang="en-US" sz="3200" b="1" u="sng" dirty="0" smtClean="0"/>
              <a:t>mol H</a:t>
            </a:r>
            <a:r>
              <a:rPr lang="en-US" sz="3200" b="1" u="sng" baseline="-25000" dirty="0" smtClean="0"/>
              <a:t>2</a:t>
            </a:r>
            <a:r>
              <a:rPr lang="en-US" sz="3200" b="1" u="sng" dirty="0" smtClean="0"/>
              <a:t>O</a:t>
            </a:r>
          </a:p>
          <a:p>
            <a:r>
              <a:rPr lang="en-US" sz="3200" b="1" dirty="0" smtClean="0"/>
              <a:t>0.5   mol 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C</a:t>
            </a:r>
            <a:r>
              <a:rPr lang="en-US" sz="3200" b="1" baseline="-25000" dirty="0" smtClean="0">
                <a:solidFill>
                  <a:schemeClr val="accent6">
                    <a:lumMod val="50000"/>
                  </a:schemeClr>
                </a:solidFill>
              </a:rPr>
              <a:t>3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H</a:t>
            </a:r>
            <a:r>
              <a:rPr lang="en-US" sz="3200" b="1" baseline="-25000" dirty="0" smtClean="0">
                <a:solidFill>
                  <a:schemeClr val="accent6">
                    <a:lumMod val="50000"/>
                  </a:schemeClr>
                </a:solidFill>
              </a:rPr>
              <a:t>8</a:t>
            </a:r>
            <a:endParaRPr lang="en-US" sz="3200" b="1" baseline="-25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3505200" y="4800600"/>
            <a:ext cx="1447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 </a:t>
            </a:r>
            <a:r>
              <a:rPr lang="en-US" sz="3600" b="1" u="sng" dirty="0" smtClean="0"/>
              <a:t>4</a:t>
            </a:r>
          </a:p>
          <a:p>
            <a:r>
              <a:rPr lang="en-US" sz="3600" b="1" dirty="0" smtClean="0"/>
              <a:t>   1 </a:t>
            </a:r>
            <a:endParaRPr 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1785322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5" grpId="0"/>
      <p:bldP spid="50" grpId="0"/>
      <p:bldP spid="59" grpId="0"/>
      <p:bldP spid="61" grpId="0"/>
      <p:bldP spid="6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76200"/>
            <a:ext cx="8686800" cy="838200"/>
          </a:xfrm>
        </p:spPr>
        <p:txBody>
          <a:bodyPr/>
          <a:lstStyle/>
          <a:p>
            <a:r>
              <a:rPr lang="en-US" sz="2800" b="1" u="sng" dirty="0"/>
              <a:t>Method 2:</a:t>
            </a:r>
            <a:r>
              <a:rPr lang="en-US" sz="2800" b="1" dirty="0"/>
              <a:t> </a:t>
            </a:r>
            <a:r>
              <a:rPr lang="en-US" sz="2800" b="1" dirty="0" smtClean="0"/>
              <a:t>mole ratio way</a:t>
            </a:r>
            <a:endParaRPr lang="en-US" sz="2800" dirty="0"/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2819400" y="1828800"/>
            <a:ext cx="6019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accent2"/>
                </a:solidFill>
              </a:rPr>
              <a:t>C</a:t>
            </a:r>
            <a:r>
              <a:rPr lang="en-US" sz="2800" b="1" baseline="-25000" dirty="0">
                <a:solidFill>
                  <a:schemeClr val="accent2"/>
                </a:solidFill>
              </a:rPr>
              <a:t>3</a:t>
            </a:r>
            <a:r>
              <a:rPr lang="en-US" sz="2800" b="1" dirty="0">
                <a:solidFill>
                  <a:schemeClr val="accent2"/>
                </a:solidFill>
              </a:rPr>
              <a:t>H</a:t>
            </a:r>
            <a:r>
              <a:rPr lang="en-US" sz="2800" b="1" baseline="-25000" dirty="0">
                <a:solidFill>
                  <a:schemeClr val="accent2"/>
                </a:solidFill>
              </a:rPr>
              <a:t>8</a:t>
            </a:r>
            <a:r>
              <a:rPr lang="en-US" sz="2800" b="1" dirty="0"/>
              <a:t>+   5</a:t>
            </a:r>
            <a:r>
              <a:rPr lang="en-US" sz="2800" b="1" dirty="0">
                <a:solidFill>
                  <a:srgbClr val="FF0000"/>
                </a:solidFill>
              </a:rPr>
              <a:t>O</a:t>
            </a:r>
            <a:r>
              <a:rPr lang="en-US" sz="2800" b="1" baseline="-25000" dirty="0">
                <a:solidFill>
                  <a:srgbClr val="FF0000"/>
                </a:solidFill>
              </a:rPr>
              <a:t>2</a:t>
            </a:r>
            <a:r>
              <a:rPr lang="en-US" sz="2800" b="1" baseline="-25000" dirty="0"/>
              <a:t> </a:t>
            </a:r>
            <a:r>
              <a:rPr lang="en-US" sz="2800" b="1" dirty="0">
                <a:sym typeface="Wingdings" pitchFamily="2" charset="2"/>
              </a:rPr>
              <a:t>   3</a:t>
            </a:r>
            <a:r>
              <a:rPr lang="en-US" sz="2800" b="1" dirty="0">
                <a:solidFill>
                  <a:srgbClr val="00B050"/>
                </a:solidFill>
                <a:sym typeface="Wingdings" pitchFamily="2" charset="2"/>
              </a:rPr>
              <a:t>CO</a:t>
            </a:r>
            <a:r>
              <a:rPr lang="en-US" sz="2800" b="1" baseline="-25000" dirty="0">
                <a:solidFill>
                  <a:srgbClr val="00B050"/>
                </a:solidFill>
                <a:sym typeface="Wingdings" pitchFamily="2" charset="2"/>
              </a:rPr>
              <a:t>2</a:t>
            </a:r>
            <a:r>
              <a:rPr lang="en-US" sz="2800" b="1" dirty="0">
                <a:sym typeface="Wingdings" pitchFamily="2" charset="2"/>
              </a:rPr>
              <a:t>+       4</a:t>
            </a:r>
            <a:r>
              <a:rPr lang="en-US" sz="2800" b="1" dirty="0">
                <a:solidFill>
                  <a:schemeClr val="tx2"/>
                </a:solidFill>
                <a:sym typeface="Wingdings" pitchFamily="2" charset="2"/>
              </a:rPr>
              <a:t>H</a:t>
            </a:r>
            <a:r>
              <a:rPr lang="en-US" sz="2800" b="1" baseline="-25000" dirty="0">
                <a:solidFill>
                  <a:schemeClr val="tx2"/>
                </a:solidFill>
                <a:sym typeface="Wingdings" pitchFamily="2" charset="2"/>
              </a:rPr>
              <a:t>2</a:t>
            </a:r>
            <a:r>
              <a:rPr lang="en-US" sz="2800" b="1" dirty="0">
                <a:solidFill>
                  <a:schemeClr val="tx2"/>
                </a:solidFill>
                <a:sym typeface="Wingdings" pitchFamily="2" charset="2"/>
              </a:rPr>
              <a:t>O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0" y="533400"/>
            <a:ext cx="9144000" cy="800219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 dirty="0"/>
              <a:t>22 grams of </a:t>
            </a:r>
            <a:r>
              <a:rPr lang="en-US" sz="2600" b="1" dirty="0">
                <a:solidFill>
                  <a:schemeClr val="accent2"/>
                </a:solidFill>
              </a:rPr>
              <a:t>C</a:t>
            </a:r>
            <a:r>
              <a:rPr lang="en-US" sz="2600" b="1" baseline="-25000" dirty="0">
                <a:solidFill>
                  <a:schemeClr val="accent2"/>
                </a:solidFill>
              </a:rPr>
              <a:t>3</a:t>
            </a:r>
            <a:r>
              <a:rPr lang="en-US" sz="2600" b="1" dirty="0">
                <a:solidFill>
                  <a:schemeClr val="accent2"/>
                </a:solidFill>
              </a:rPr>
              <a:t>H</a:t>
            </a:r>
            <a:r>
              <a:rPr lang="en-US" sz="2600" b="1" baseline="-25000" dirty="0">
                <a:solidFill>
                  <a:schemeClr val="accent2"/>
                </a:solidFill>
              </a:rPr>
              <a:t>8</a:t>
            </a:r>
            <a:r>
              <a:rPr lang="en-US" sz="2600" b="1" dirty="0">
                <a:solidFill>
                  <a:schemeClr val="accent2"/>
                </a:solidFill>
              </a:rPr>
              <a:t> </a:t>
            </a:r>
            <a:r>
              <a:rPr lang="en-US" sz="2600" b="1" dirty="0"/>
              <a:t>burned with </a:t>
            </a:r>
            <a:r>
              <a:rPr lang="en-US" sz="2600" b="1" dirty="0">
                <a:solidFill>
                  <a:srgbClr val="FF0000"/>
                </a:solidFill>
              </a:rPr>
              <a:t>O</a:t>
            </a:r>
            <a:r>
              <a:rPr lang="en-US" sz="2600" b="1" baseline="-25000" dirty="0">
                <a:solidFill>
                  <a:srgbClr val="FF0000"/>
                </a:solidFill>
              </a:rPr>
              <a:t>2  </a:t>
            </a:r>
            <a:r>
              <a:rPr lang="en-US" sz="2600" b="1" dirty="0"/>
              <a:t>makes how</a:t>
            </a:r>
            <a:r>
              <a:rPr lang="en-US" sz="2600" b="1" baseline="-25000" dirty="0">
                <a:solidFill>
                  <a:srgbClr val="FF0000"/>
                </a:solidFill>
              </a:rPr>
              <a:t> </a:t>
            </a:r>
            <a:r>
              <a:rPr lang="en-US" sz="2600" b="1" dirty="0"/>
              <a:t>many grams of H</a:t>
            </a:r>
            <a:r>
              <a:rPr lang="en-US" sz="2600" b="1" baseline="-25000" dirty="0"/>
              <a:t>2</a:t>
            </a:r>
            <a:r>
              <a:rPr lang="en-US" sz="2600" b="1" dirty="0"/>
              <a:t>O </a:t>
            </a:r>
            <a:r>
              <a:rPr lang="en-US" sz="2000" b="1" dirty="0"/>
              <a:t>?</a:t>
            </a:r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2590800" y="1143000"/>
            <a:ext cx="621105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/>
              <a:t>44	    32		44	   </a:t>
            </a:r>
            <a:r>
              <a:rPr lang="en-US" sz="3600" b="1" dirty="0" smtClean="0"/>
              <a:t>18    </a:t>
            </a:r>
            <a:r>
              <a:rPr lang="en-US" sz="3600" b="1" dirty="0"/>
              <a:t>g/mol</a:t>
            </a:r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6705600" y="2286000"/>
            <a:ext cx="1066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</a:rPr>
              <a:t>?? g</a:t>
            </a:r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6629400" y="40386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6886" name="Line 22"/>
          <p:cNvSpPr>
            <a:spLocks noChangeShapeType="1"/>
          </p:cNvSpPr>
          <p:nvPr/>
        </p:nvSpPr>
        <p:spPr bwMode="auto">
          <a:xfrm flipV="1">
            <a:off x="2971800" y="1676400"/>
            <a:ext cx="0" cy="228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7" name="Line 23"/>
          <p:cNvSpPr>
            <a:spLocks noChangeShapeType="1"/>
          </p:cNvSpPr>
          <p:nvPr/>
        </p:nvSpPr>
        <p:spPr bwMode="auto">
          <a:xfrm>
            <a:off x="2971800" y="1676400"/>
            <a:ext cx="4267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8" name="Line 24"/>
          <p:cNvSpPr>
            <a:spLocks noChangeShapeType="1"/>
          </p:cNvSpPr>
          <p:nvPr/>
        </p:nvSpPr>
        <p:spPr bwMode="auto">
          <a:xfrm>
            <a:off x="7239000" y="16764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1371600" y="121920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Given</a:t>
            </a:r>
            <a:r>
              <a:rPr lang="en-US" b="1" dirty="0" smtClean="0"/>
              <a:t>:</a:t>
            </a:r>
            <a:endParaRPr lang="en-US" b="1" dirty="0"/>
          </a:p>
        </p:txBody>
      </p:sp>
      <p:sp>
        <p:nvSpPr>
          <p:cNvPr id="72" name="TextBox 71"/>
          <p:cNvSpPr txBox="1"/>
          <p:nvPr/>
        </p:nvSpPr>
        <p:spPr>
          <a:xfrm>
            <a:off x="2743200" y="24384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22 g</a:t>
            </a:r>
            <a:endParaRPr lang="en-US" sz="3600" b="1" dirty="0"/>
          </a:p>
        </p:txBody>
      </p:sp>
      <p:sp>
        <p:nvSpPr>
          <p:cNvPr id="65" name="TextBox 64"/>
          <p:cNvSpPr txBox="1"/>
          <p:nvPr/>
        </p:nvSpPr>
        <p:spPr>
          <a:xfrm>
            <a:off x="1371600" y="3581400"/>
            <a:ext cx="121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smtClean="0">
                <a:solidFill>
                  <a:srgbClr val="FF0000"/>
                </a:solidFill>
              </a:rPr>
              <a:t>m</a:t>
            </a:r>
            <a:endParaRPr lang="en-US" sz="3600" b="1" u="sng" dirty="0" smtClean="0"/>
          </a:p>
          <a:p>
            <a:r>
              <a:rPr lang="en-US" sz="3600" b="1" dirty="0" smtClean="0"/>
              <a:t>0.5 </a:t>
            </a:r>
            <a:endParaRPr lang="en-US" sz="3600" b="1" baseline="-25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438400" y="3657600"/>
            <a:ext cx="1447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 </a:t>
            </a:r>
            <a:r>
              <a:rPr lang="en-US" sz="3600" b="1" u="sng" dirty="0" smtClean="0"/>
              <a:t>4</a:t>
            </a:r>
          </a:p>
          <a:p>
            <a:r>
              <a:rPr lang="en-US" sz="3600" b="1" dirty="0" smtClean="0"/>
              <a:t>   1 </a:t>
            </a:r>
            <a:endParaRPr lang="en-US" sz="36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228600" y="3124200"/>
            <a:ext cx="502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3) Solve for </a:t>
            </a:r>
            <a:r>
              <a:rPr lang="en-US" sz="2800" b="1" dirty="0" smtClean="0">
                <a:solidFill>
                  <a:srgbClr val="FF0000"/>
                </a:solidFill>
              </a:rPr>
              <a:t>wanted </a:t>
            </a:r>
            <a:r>
              <a:rPr lang="en-US" sz="2800" b="1" dirty="0" smtClean="0"/>
              <a:t>moles</a:t>
            </a:r>
            <a:endParaRPr lang="en-US" sz="28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228600" y="37338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0.5 *</a:t>
            </a:r>
            <a:endParaRPr lang="en-US" sz="36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3048000" y="38100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*0.5</a:t>
            </a:r>
            <a:endParaRPr lang="en-US" sz="3600" b="1" dirty="0"/>
          </a:p>
        </p:txBody>
      </p:sp>
      <p:cxnSp>
        <p:nvCxnSpPr>
          <p:cNvPr id="28" name="Straight Connector 27"/>
          <p:cNvCxnSpPr/>
          <p:nvPr/>
        </p:nvCxnSpPr>
        <p:spPr>
          <a:xfrm>
            <a:off x="152400" y="3810000"/>
            <a:ext cx="838200" cy="5334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1371600" y="4191000"/>
            <a:ext cx="838200" cy="5334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114800" y="38100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= </a:t>
            </a:r>
            <a:r>
              <a:rPr lang="en-US" sz="3600" b="1" dirty="0" smtClean="0">
                <a:solidFill>
                  <a:srgbClr val="FF0000"/>
                </a:solidFill>
              </a:rPr>
              <a:t>2 mol H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600" b="1" dirty="0" smtClean="0">
                <a:solidFill>
                  <a:srgbClr val="FF0000"/>
                </a:solidFill>
              </a:rPr>
              <a:t>O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52400" y="48006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4) Convert </a:t>
            </a:r>
            <a:r>
              <a:rPr lang="en-US" sz="2800" b="1" dirty="0" smtClean="0">
                <a:solidFill>
                  <a:srgbClr val="FF0000"/>
                </a:solidFill>
              </a:rPr>
              <a:t>wanted moles </a:t>
            </a:r>
            <a:r>
              <a:rPr lang="en-US" sz="2800" b="1" dirty="0" smtClean="0"/>
              <a:t>to wanted </a:t>
            </a:r>
            <a:r>
              <a:rPr lang="en-US" sz="2800" b="1" dirty="0" smtClean="0">
                <a:solidFill>
                  <a:srgbClr val="FF0000"/>
                </a:solidFill>
              </a:rPr>
              <a:t>final units </a:t>
            </a:r>
            <a:r>
              <a:rPr lang="en-US" sz="2800" b="1" dirty="0" smtClean="0"/>
              <a:t>(grams)</a:t>
            </a:r>
            <a:endParaRPr lang="en-US" sz="28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762000" y="5334000"/>
            <a:ext cx="4800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 mol H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O </a:t>
            </a:r>
            <a:r>
              <a:rPr lang="en-US" sz="3200" b="1" dirty="0" smtClean="0"/>
              <a:t>*    </a:t>
            </a:r>
            <a:r>
              <a:rPr lang="en-US" sz="3200" b="1" u="sng" dirty="0" smtClean="0"/>
              <a:t>18 g H</a:t>
            </a:r>
            <a:r>
              <a:rPr lang="en-US" sz="3200" b="1" u="sng" baseline="-25000" dirty="0" smtClean="0"/>
              <a:t>2</a:t>
            </a:r>
            <a:r>
              <a:rPr lang="en-US" sz="3200" b="1" u="sng" dirty="0" smtClean="0"/>
              <a:t>O</a:t>
            </a:r>
          </a:p>
          <a:p>
            <a:r>
              <a:rPr lang="en-US" sz="3200" b="1" dirty="0" smtClean="0"/>
              <a:t>                          </a:t>
            </a:r>
            <a:r>
              <a:rPr lang="en-US" sz="3200" b="1" dirty="0" smtClean="0">
                <a:solidFill>
                  <a:srgbClr val="FF0000"/>
                </a:solidFill>
              </a:rPr>
              <a:t>1 mole H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O</a:t>
            </a:r>
            <a:endParaRPr lang="en-US" sz="3200" b="1" dirty="0">
              <a:solidFill>
                <a:srgbClr val="FF0000"/>
              </a:solidFill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1295400" y="5486400"/>
            <a:ext cx="838200" cy="5334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3733800" y="5943600"/>
            <a:ext cx="838200" cy="5334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486400" y="5410200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 </a:t>
            </a:r>
            <a:r>
              <a:rPr lang="en-US" sz="3200" b="1" dirty="0" smtClean="0">
                <a:solidFill>
                  <a:srgbClr val="FF0000"/>
                </a:solidFill>
              </a:rPr>
              <a:t>36 g </a:t>
            </a:r>
            <a:r>
              <a:rPr lang="en-US" sz="3200" b="1" dirty="0" smtClean="0"/>
              <a:t>H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O</a:t>
            </a:r>
            <a:endParaRPr lang="en-US" sz="3200" b="1" dirty="0"/>
          </a:p>
        </p:txBody>
      </p:sp>
    </p:spTree>
    <p:extLst>
      <p:ext uri="{BB962C8B-B14F-4D97-AF65-F5344CB8AC3E}">
        <p14:creationId xmlns="" xmlns:p14="http://schemas.microsoft.com/office/powerpoint/2010/main" val="2208704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7" grpId="0"/>
      <p:bldP spid="23" grpId="0"/>
      <p:bldP spid="24" grpId="0"/>
      <p:bldP spid="26" grpId="0"/>
      <p:bldP spid="30" grpId="0"/>
      <p:bldP spid="31" grpId="0"/>
      <p:bldP spid="32" grpId="0"/>
      <p:bldP spid="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z="4000" b="1" dirty="0"/>
              <a:t>AN ANECDOTE</a:t>
            </a:r>
          </a:p>
        </p:txBody>
      </p:sp>
      <p:sp>
        <p:nvSpPr>
          <p:cNvPr id="129027" name="Text Box 3"/>
          <p:cNvSpPr txBox="1">
            <a:spLocks noChangeArrowheads="1"/>
          </p:cNvSpPr>
          <p:nvPr/>
        </p:nvSpPr>
        <p:spPr bwMode="auto">
          <a:xfrm>
            <a:off x="1981200" y="1981200"/>
            <a:ext cx="7010400" cy="1077218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800" dirty="0">
                <a:latin typeface="Arial" charset="0"/>
              </a:rPr>
              <a:t> </a:t>
            </a:r>
            <a:r>
              <a:rPr lang="en-US" sz="3200" dirty="0">
                <a:latin typeface="Arial" charset="0"/>
              </a:rPr>
              <a:t>“</a:t>
            </a:r>
            <a:r>
              <a:rPr lang="en-US" sz="3200" b="1" dirty="0">
                <a:solidFill>
                  <a:srgbClr val="FF0000"/>
                </a:solidFill>
                <a:latin typeface="Arial" charset="0"/>
              </a:rPr>
              <a:t>How do you get to the </a:t>
            </a:r>
            <a:r>
              <a:rPr lang="en-US" sz="3200" b="1" dirty="0" smtClean="0">
                <a:solidFill>
                  <a:srgbClr val="FF0000"/>
                </a:solidFill>
                <a:latin typeface="Arial" charset="0"/>
              </a:rPr>
              <a:t>Lincoln </a:t>
            </a:r>
          </a:p>
          <a:p>
            <a:r>
              <a:rPr lang="en-US" sz="3200" b="1" dirty="0" smtClean="0">
                <a:solidFill>
                  <a:srgbClr val="FF0000"/>
                </a:solidFill>
                <a:latin typeface="Arial" charset="0"/>
              </a:rPr>
              <a:t>Center </a:t>
            </a:r>
            <a:r>
              <a:rPr lang="en-US" sz="3200" b="1" dirty="0">
                <a:solidFill>
                  <a:srgbClr val="FF0000"/>
                </a:solidFill>
                <a:latin typeface="Arial" charset="0"/>
              </a:rPr>
              <a:t>for the Performing Arts ?”</a:t>
            </a:r>
          </a:p>
        </p:txBody>
      </p:sp>
      <p:sp>
        <p:nvSpPr>
          <p:cNvPr id="129028" name="Text Box 4"/>
          <p:cNvSpPr txBox="1">
            <a:spLocks noChangeArrowheads="1"/>
          </p:cNvSpPr>
          <p:nvPr/>
        </p:nvSpPr>
        <p:spPr bwMode="auto">
          <a:xfrm>
            <a:off x="304800" y="3733800"/>
            <a:ext cx="5334000" cy="2554545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rgbClr val="FF0000"/>
                </a:solidFill>
                <a:latin typeface="Arial" charset="0"/>
              </a:rPr>
              <a:t>“</a:t>
            </a:r>
            <a:r>
              <a:rPr lang="en-US" sz="4000" b="1" dirty="0">
                <a:solidFill>
                  <a:srgbClr val="FF0000"/>
                </a:solidFill>
                <a:latin typeface="Arial" charset="0"/>
              </a:rPr>
              <a:t>Practice, </a:t>
            </a:r>
            <a:endParaRPr lang="en-US" sz="4000" b="1" dirty="0" smtClean="0">
              <a:solidFill>
                <a:srgbClr val="FF0000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FF0000"/>
                </a:solidFill>
                <a:latin typeface="Arial" charset="0"/>
              </a:rPr>
              <a:t>     practice</a:t>
            </a:r>
            <a:r>
              <a:rPr lang="en-US" sz="4000" b="1" dirty="0">
                <a:solidFill>
                  <a:srgbClr val="FF0000"/>
                </a:solidFill>
                <a:latin typeface="Arial" charset="0"/>
              </a:rPr>
              <a:t>, </a:t>
            </a:r>
            <a:endParaRPr lang="en-US" sz="4000" b="1" dirty="0" smtClean="0">
              <a:solidFill>
                <a:srgbClr val="FF0000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FF0000"/>
                </a:solidFill>
                <a:latin typeface="Arial" charset="0"/>
              </a:rPr>
              <a:t>         practice….”</a:t>
            </a:r>
            <a:endParaRPr lang="en-US" sz="40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29029" name="Text Box 5"/>
          <p:cNvSpPr txBox="1">
            <a:spLocks noChangeArrowheads="1"/>
          </p:cNvSpPr>
          <p:nvPr/>
        </p:nvSpPr>
        <p:spPr bwMode="auto">
          <a:xfrm>
            <a:off x="0" y="762000"/>
            <a:ext cx="91440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i="1" dirty="0" smtClean="0">
                <a:latin typeface="Arial" charset="0"/>
              </a:rPr>
              <a:t>An `out-of-towner’  visiting </a:t>
            </a:r>
            <a:r>
              <a:rPr lang="en-US" sz="3600" i="1" dirty="0">
                <a:latin typeface="Arial" charset="0"/>
              </a:rPr>
              <a:t>NYC </a:t>
            </a:r>
            <a:r>
              <a:rPr lang="en-US" sz="3600" i="1" dirty="0" smtClean="0">
                <a:latin typeface="Arial" charset="0"/>
              </a:rPr>
              <a:t>for the first time asks Joshua Bell (world’s </a:t>
            </a:r>
            <a:r>
              <a:rPr lang="en-US" sz="3600" i="1" dirty="0">
                <a:latin typeface="Arial" charset="0"/>
              </a:rPr>
              <a:t>greatest violinist</a:t>
            </a:r>
            <a:r>
              <a:rPr lang="en-US" sz="3600" i="1" dirty="0" smtClean="0">
                <a:latin typeface="Arial" charset="0"/>
              </a:rPr>
              <a:t>):</a:t>
            </a:r>
          </a:p>
          <a:p>
            <a:pPr>
              <a:spcBef>
                <a:spcPct val="50000"/>
              </a:spcBef>
            </a:pPr>
            <a:endParaRPr lang="en-US" sz="3600" i="1" dirty="0">
              <a:latin typeface="Arial" charset="0"/>
            </a:endParaRPr>
          </a:p>
        </p:txBody>
      </p:sp>
      <p:sp>
        <p:nvSpPr>
          <p:cNvPr id="129030" name="Text Box 6"/>
          <p:cNvSpPr txBox="1">
            <a:spLocks noChangeArrowheads="1"/>
          </p:cNvSpPr>
          <p:nvPr/>
        </p:nvSpPr>
        <p:spPr bwMode="auto">
          <a:xfrm>
            <a:off x="152400" y="3124200"/>
            <a:ext cx="8153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1" dirty="0" smtClean="0">
                <a:latin typeface="Arial" charset="0"/>
              </a:rPr>
              <a:t>Joshua’s </a:t>
            </a:r>
            <a:r>
              <a:rPr lang="en-US" sz="3600" b="1" i="1" dirty="0">
                <a:latin typeface="Arial" charset="0"/>
              </a:rPr>
              <a:t>answer (supposedly</a:t>
            </a:r>
            <a:r>
              <a:rPr lang="en-US" sz="3600" i="1" dirty="0">
                <a:latin typeface="Arial" charset="0"/>
              </a:rPr>
              <a:t>):</a:t>
            </a:r>
          </a:p>
        </p:txBody>
      </p:sp>
      <p:pic>
        <p:nvPicPr>
          <p:cNvPr id="2050" name="Picture 2" descr="http://i1.ytimg.com/vi/nW6Wl643k_0/hqdefault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3733800"/>
            <a:ext cx="3733800" cy="28003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9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9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9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9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7" grpId="0" animBg="1"/>
      <p:bldP spid="129028" grpId="0" animBg="1"/>
      <p:bldP spid="129029" grpId="0"/>
      <p:bldP spid="1290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838200" y="1219200"/>
            <a:ext cx="548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676400" y="762000"/>
            <a:ext cx="5867400" cy="193899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Sample </a:t>
            </a:r>
            <a:r>
              <a:rPr lang="en-US" sz="4000" b="1" dirty="0" smtClean="0">
                <a:solidFill>
                  <a:srgbClr val="FF0000"/>
                </a:solidFill>
              </a:rPr>
              <a:t>Reaction 1 Chemical </a:t>
            </a:r>
            <a:r>
              <a:rPr lang="en-US" sz="4000" b="1" dirty="0" err="1" smtClean="0">
                <a:solidFill>
                  <a:srgbClr val="FF0000"/>
                </a:solidFill>
              </a:rPr>
              <a:t>Stoichiometry</a:t>
            </a:r>
            <a:r>
              <a:rPr lang="en-US" sz="4000" b="1" dirty="0" smtClean="0">
                <a:solidFill>
                  <a:srgbClr val="FF0000"/>
                </a:solidFill>
              </a:rPr>
              <a:t> Problems Solved in Detail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2743200"/>
            <a:ext cx="88392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Sample reaction 1	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32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pt-BR" sz="3200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pt-BR" sz="32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lang="pt-BR" sz="3200" b="1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lang="pt-BR" sz="32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+ 5O</a:t>
            </a:r>
            <a:r>
              <a:rPr lang="pt-BR" sz="3200" b="1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pt-BR" sz="32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lang="pt-BR" sz="32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-----  </a:t>
            </a:r>
            <a:r>
              <a:rPr lang="pt-BR" sz="32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3CO</a:t>
            </a:r>
            <a:r>
              <a:rPr lang="pt-BR" sz="3200" b="1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pt-BR" sz="32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+ 4H</a:t>
            </a:r>
            <a:r>
              <a:rPr lang="pt-BR" sz="3200" b="1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pt-BR" sz="32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O  (BOOM)  </a:t>
            </a:r>
            <a:endParaRPr lang="en-US" sz="32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32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 44        32            </a:t>
            </a:r>
            <a:r>
              <a:rPr lang="pt-BR" sz="32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      </a:t>
            </a:r>
            <a:r>
              <a:rPr lang="pt-BR" sz="32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44	    </a:t>
            </a:r>
            <a:r>
              <a:rPr lang="pt-BR" sz="32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18</a:t>
            </a:r>
            <a:r>
              <a:rPr lang="pt-BR" sz="32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	g/mol	</a:t>
            </a:r>
            <a:r>
              <a:rPr lang="pt-BR" sz="32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   	</a:t>
            </a:r>
            <a:endParaRPr lang="en-US" sz="32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724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1536</TotalTime>
  <Words>800</Words>
  <Application>Microsoft Office PowerPoint</Application>
  <PresentationFormat>On-screen Show (4:3)</PresentationFormat>
  <Paragraphs>210</Paragraphs>
  <Slides>13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Slide 3</vt:lpstr>
      <vt:lpstr>More complex stoichiometry problem done 2 ways</vt:lpstr>
      <vt:lpstr>Method 2: mole ratio way (Board first)</vt:lpstr>
      <vt:lpstr>Method 2: mole ratio way</vt:lpstr>
      <vt:lpstr>Method 2: mole ratio way</vt:lpstr>
      <vt:lpstr>AN ANECDOTE</vt:lpstr>
      <vt:lpstr>Slide 9</vt:lpstr>
      <vt:lpstr>Slide 10</vt:lpstr>
      <vt:lpstr>Slide 11</vt:lpstr>
      <vt:lpstr>Slide 12</vt:lpstr>
      <vt:lpstr>Slide 13</vt:lpstr>
    </vt:vector>
  </TitlesOfParts>
  <Company>Alfred State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</cp:lastModifiedBy>
  <cp:revision>95</cp:revision>
  <dcterms:created xsi:type="dcterms:W3CDTF">2011-09-19T15:19:47Z</dcterms:created>
  <dcterms:modified xsi:type="dcterms:W3CDTF">2013-10-10T02:10:44Z</dcterms:modified>
</cp:coreProperties>
</file>