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  <p:sldMasterId id="2147483955" r:id="rId2"/>
    <p:sldMasterId id="2147483968" r:id="rId3"/>
    <p:sldMasterId id="2147483980" r:id="rId4"/>
  </p:sldMasterIdLst>
  <p:notesMasterIdLst>
    <p:notesMasterId r:id="rId23"/>
  </p:notesMasterIdLst>
  <p:sldIdLst>
    <p:sldId id="399" r:id="rId5"/>
    <p:sldId id="398" r:id="rId6"/>
    <p:sldId id="397" r:id="rId7"/>
    <p:sldId id="382" r:id="rId8"/>
    <p:sldId id="383" r:id="rId9"/>
    <p:sldId id="384" r:id="rId10"/>
    <p:sldId id="391" r:id="rId11"/>
    <p:sldId id="385" r:id="rId12"/>
    <p:sldId id="392" r:id="rId13"/>
    <p:sldId id="393" r:id="rId14"/>
    <p:sldId id="394" r:id="rId15"/>
    <p:sldId id="386" r:id="rId16"/>
    <p:sldId id="387" r:id="rId17"/>
    <p:sldId id="396" r:id="rId18"/>
    <p:sldId id="395" r:id="rId19"/>
    <p:sldId id="388" r:id="rId20"/>
    <p:sldId id="389" r:id="rId21"/>
    <p:sldId id="3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905B57-4C97-420A-BC88-028AFD9F3685}">
          <p14:sldIdLst/>
        </p14:section>
        <p14:section name="Untitled Section" id="{23CBC2A3-CB94-4CAF-9DCA-EB239E2DA874}">
          <p14:sldIdLst>
            <p14:sldId id="399"/>
            <p14:sldId id="398"/>
            <p14:sldId id="397"/>
            <p14:sldId id="382"/>
            <p14:sldId id="383"/>
            <p14:sldId id="384"/>
            <p14:sldId id="391"/>
            <p14:sldId id="385"/>
            <p14:sldId id="392"/>
            <p14:sldId id="393"/>
            <p14:sldId id="394"/>
            <p14:sldId id="386"/>
            <p14:sldId id="387"/>
            <p14:sldId id="396"/>
            <p14:sldId id="395"/>
            <p14:sldId id="388"/>
            <p14:sldId id="389"/>
            <p14:sldId id="3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  <a:srgbClr val="99FF66"/>
    <a:srgbClr val="15B13E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77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00544-8555-4736-990B-6AD2333313D9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1E089-4CB7-4101-BC91-45FE78EB2A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9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7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0040E-4B6F-44E6-8FB4-A933E858D5D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0040E-4B6F-44E6-8FB4-A933E858D5D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5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0040E-4B6F-44E6-8FB4-A933E858D5D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0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5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EE42-2380-4DFA-94DF-235082BF84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98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DE4C-EDDE-4398-8FCB-9C7A4F1B1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88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9C3E-4DF6-4784-944E-6B31E84AB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24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8367D-A6A5-4893-9321-8ADBFA34E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1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C72C-1C18-4783-A34E-CE4197B1F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75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8F7BB-0528-41EB-94D5-CB62EDC8C2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81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189C-4040-4EED-9E2B-CABD21818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4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6268-9292-4648-ABEE-DDEA7F1EF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7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56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A917-4BC4-45B2-8218-9D5CD609D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29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5B19-A7D7-41A5-9DB8-9A7469F551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4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0876-5EA7-463B-84BB-B88DE3699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90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4C675D-1E1B-4376-8F7C-083D259B04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28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14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96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16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68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13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8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32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91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12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60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96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80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47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84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54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72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2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706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89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18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3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9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67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7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6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1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5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6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4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1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0D4381-318E-4340-9E09-D67260784F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4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9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2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/url?sa=i&amp;rct=j&amp;q=&amp;esrc=s&amp;frm=1&amp;source=images&amp;cd=&amp;cad=rja&amp;docid=l29ePpW6tRjo8M&amp;tbnid=SEmfH4VAJPl37M:&amp;ved=0CAUQjRw&amp;url=http://favim.com/image/439541/&amp;ei=kYkqUtfJBISv2QWCtYCQBw&amp;bvm=bv.51773540,d.b2I&amp;psig=AFQjCNFTu82OGwC7tFQBul7Gbw4CvITMJA&amp;ust=1378605805645946" TargetMode="Externa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3GQn_eVwluCJCM&amp;tbnid=_ApFKBUoGei04M:&amp;ved=0CAUQjRw&amp;url=http://chemwiki.ucdavis.edu/Wikitexts/UCD_Chem_2A/ChemWiki_Module_Topics/Electrons_in_Atoms/Electronic_Orbitals&amp;ei=TCwtUr-VMcPA2AXK04GoCw&amp;bvm=bv.51773540,d.aWM&amp;psig=AFQjCNF5Cesw3nx2Qd-zO0_vEjcgqYYNnw&amp;ust=13787785400196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OSHlK82HZ3R3-M&amp;tbnid=yll0H6Gi2brHXM:&amp;ved=0CAUQjRw&amp;url=http://www.spectable.com/professeur-fou-spectacle-jeune-public/74807&amp;ei=lEAtUprdE-H92QW4-oCgDQ&amp;psig=AFQjCNEwlyXl4Wf2khHvZz8YZ2Ug5nRbxA&amp;ust=137878366419600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pLhSxvhzrn6hcM&amp;tbnid=A0YwhFntLglFJM:&amp;ved=0CAUQjRw&amp;url=http://www.shardcore.org/shardpress/index.php/2011/08/05/schrodinger-and-the-cat-2011/&amp;ei=GR8tUsmuDce62gWR_oHABQ&amp;bvm=bv.51773540,d.aWM&amp;psig=AFQjCNGSKOqmd6RuBX7idhgH-4aF0l-Vwg&amp;ust=137877516063701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docid=FVxJQUsqbz55CM&amp;tbnid=9HpMol03VAGw7M:&amp;ved=0CAUQjRw&amp;url=http://www.google.com/url?sa=i&amp;rct=j&amp;q=&amp;esrc=s&amp;frm=1&amp;source=images&amp;cd=&amp;cad=rja&amp;docid=FVxJQUsqbz55CM&amp;tbnid=9HpMol03VAGw7M:&amp;ved=&amp;url=http://www.chemistry.mcmaster.ca/esam/Chapter_3/section_2.html&amp;ei=ESctUt2ANIO4rQGS7ICoAw&amp;bvm=bv.51773540,d.aWM&amp;psig=AFQjCNH2uL8fH8aCxy60zLXvxNrUstklCA&amp;ust=1378777234353500&amp;ei=VSctUrXoPMaD2gWVn4GICg&amp;bvm=bv.51773540,d.aWM&amp;psig=AFQjCNH2uL8fH8aCxy60zLXvxNrUstklCA&amp;ust=137877723435350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_GN20as8C3Yr-M&amp;tbnid=ZHmFTJUili_jOM:&amp;ved=0CAUQjRw&amp;url=http://leonie101.edublogs.org/about/&amp;ei=v4EwUvLnK5Sa8wTD3oDoBg&amp;bvm=bv.51773540,d.eWU&amp;psig=AFQjCNGwPdjXx05MXruA-H7IymOs2Mkr9Q&amp;ust=137899699960548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source=images&amp;cd=&amp;cad=rja&amp;docid=Rq0nOMMrm-s4VM&amp;tbnid=mPKGYYstKoC-PM:&amp;ved=0CAgQjRwwAA&amp;url=http://www.catster.com/lifestyle/tabby-tuesday-the-happy-cat-dance&amp;ei=foIwUuCNFJHo8QSBpIGABw&amp;psig=AFQjCNGu9gsX0gOgA2pKJB_I87FnHqSiGg&amp;ust=13789972463843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61915"/>
            <a:ext cx="48768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Suggested </a:t>
            </a:r>
            <a:r>
              <a:rPr lang="en-US" sz="2400" b="1" dirty="0" smtClean="0">
                <a:solidFill>
                  <a:srgbClr val="FF0000"/>
                </a:solidFill>
              </a:rPr>
              <a:t>Homework:</a:t>
            </a:r>
            <a:r>
              <a:rPr lang="en-US" sz="2400" dirty="0" smtClean="0">
                <a:solidFill>
                  <a:prstClr val="black"/>
                </a:solidFill>
              </a:rPr>
              <a:t>*</a:t>
            </a:r>
          </a:p>
          <a:p>
            <a:r>
              <a:rPr lang="en-US" sz="2400" b="1" u="sng" dirty="0" smtClean="0">
                <a:solidFill>
                  <a:prstClr val="black"/>
                </a:solidFill>
              </a:rPr>
              <a:t>Page	  do problem(s)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p. 106	103,105,106,111,113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p. 107   115, 117, 119, 121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7073" y="584775"/>
            <a:ext cx="3744191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Re-Reading: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</a:t>
            </a:r>
            <a:r>
              <a:rPr lang="en-US" sz="2400" dirty="0" smtClean="0">
                <a:solidFill>
                  <a:prstClr val="black"/>
                </a:solidFill>
              </a:rPr>
              <a:t>p. 73-80 (quantum)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</a:t>
            </a:r>
            <a:r>
              <a:rPr lang="en-US" sz="2400" dirty="0" smtClean="0">
                <a:solidFill>
                  <a:prstClr val="black"/>
                </a:solidFill>
              </a:rPr>
              <a:t>p. 82-98 (</a:t>
            </a:r>
            <a:r>
              <a:rPr lang="en-US" sz="2400" dirty="0" err="1" smtClean="0">
                <a:solidFill>
                  <a:prstClr val="black"/>
                </a:solidFill>
              </a:rPr>
              <a:t>spdf</a:t>
            </a:r>
            <a:r>
              <a:rPr lang="en-US" sz="2400" dirty="0" smtClean="0">
                <a:solidFill>
                  <a:prstClr val="black"/>
                </a:solidFill>
              </a:rPr>
              <a:t> song +)</a:t>
            </a:r>
          </a:p>
          <a:p>
            <a:pPr marL="342900" indent="-342900"/>
            <a:r>
              <a:rPr lang="en-US" sz="2400" dirty="0" smtClean="0">
                <a:solidFill>
                  <a:prstClr val="black"/>
                </a:solidFill>
              </a:rPr>
              <a:t>    ….91-98 in particular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FOR WEEK </a:t>
            </a:r>
            <a:r>
              <a:rPr lang="en-US" sz="3200" b="1" dirty="0">
                <a:solidFill>
                  <a:prstClr val="black"/>
                </a:solidFill>
              </a:rPr>
              <a:t>4</a:t>
            </a:r>
            <a:r>
              <a:rPr lang="en-US" sz="3200" b="1" dirty="0" smtClean="0">
                <a:solidFill>
                  <a:prstClr val="black"/>
                </a:solidFill>
              </a:rPr>
              <a:t> (9/16-9/20)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2693075"/>
            <a:ext cx="411480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To Do: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 Exam 1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Friday 20 September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i="1" dirty="0" smtClean="0">
                <a:solidFill>
                  <a:prstClr val="black"/>
                </a:solidFill>
              </a:rPr>
              <a:t>Challenge problem </a:t>
            </a:r>
          </a:p>
          <a:p>
            <a:pPr algn="ctr"/>
            <a:r>
              <a:rPr lang="en-US" sz="2800" b="1" i="1" dirty="0" smtClean="0">
                <a:solidFill>
                  <a:prstClr val="black"/>
                </a:solidFill>
              </a:rPr>
              <a:t>Problem 154 page 109</a:t>
            </a: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Due Monday 23 September by 4 PM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124200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*</a:t>
            </a:r>
            <a:r>
              <a:rPr lang="en-US" sz="3200" b="1" dirty="0" smtClean="0">
                <a:solidFill>
                  <a:prstClr val="black"/>
                </a:solidFill>
              </a:rPr>
              <a:t>Periodic Trends</a:t>
            </a:r>
            <a:r>
              <a:rPr lang="en-US" sz="3200" dirty="0" smtClean="0">
                <a:solidFill>
                  <a:prstClr val="black"/>
                </a:solidFill>
              </a:rPr>
              <a:t>, discussed on pp. 91-98, will be part of </a:t>
            </a:r>
            <a:r>
              <a:rPr lang="en-US" sz="3200" b="1" dirty="0" smtClean="0">
                <a:solidFill>
                  <a:prstClr val="black"/>
                </a:solidFill>
              </a:rPr>
              <a:t>Exam 1</a:t>
            </a:r>
            <a:r>
              <a:rPr lang="en-US" sz="3200" dirty="0" smtClean="0">
                <a:solidFill>
                  <a:prstClr val="black"/>
                </a:solidFill>
              </a:rPr>
              <a:t>. The assigned problems are typical of what to expect.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7772400" cy="1143000"/>
          </a:xfrm>
        </p:spPr>
        <p:txBody>
          <a:bodyPr/>
          <a:lstStyle/>
          <a:p>
            <a:r>
              <a:rPr lang="en-US" sz="2800" dirty="0" smtClean="0"/>
              <a:t>   </a:t>
            </a:r>
            <a:r>
              <a:rPr lang="en-US" sz="2800" b="1" dirty="0"/>
              <a:t>the quantum cat </a:t>
            </a:r>
            <a:r>
              <a:rPr lang="en-US" sz="2800" b="1" dirty="0" smtClean="0"/>
              <a:t>dilemma-one </a:t>
            </a:r>
            <a:r>
              <a:rPr lang="en-US" sz="2800" b="1" dirty="0"/>
              <a:t>consequence of </a:t>
            </a:r>
            <a:br>
              <a:rPr lang="en-US" sz="2800" b="1" dirty="0"/>
            </a:br>
            <a:r>
              <a:rPr lang="en-US" sz="2800" b="1" dirty="0" smtClean="0"/>
              <a:t>Schrodinger’s </a:t>
            </a:r>
            <a:r>
              <a:rPr lang="en-US" sz="2800" b="1" dirty="0" smtClean="0">
                <a:sym typeface="Symbol"/>
              </a:rPr>
              <a:t></a:t>
            </a:r>
            <a:endParaRPr lang="en-US" sz="2800" b="1" dirty="0"/>
          </a:p>
        </p:txBody>
      </p:sp>
      <p:pic>
        <p:nvPicPr>
          <p:cNvPr id="51203" name="Picture 3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0" y="0"/>
            <a:ext cx="1809750" cy="2466975"/>
          </a:xfrm>
          <a:prstGeom prst="rect">
            <a:avLst/>
          </a:prstGeom>
          <a:noFill/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343400" y="2895600"/>
            <a:ext cx="3810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066800" y="2667000"/>
            <a:ext cx="6781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066800" y="6172200"/>
            <a:ext cx="6781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7467600" y="2895600"/>
            <a:ext cx="3810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066800" y="2895600"/>
            <a:ext cx="3810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57200" y="1066800"/>
            <a:ext cx="7162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sym typeface="Symbol" pitchFamily="18" charset="2"/>
              </a:rPr>
              <a:t>Kitty state = = </a:t>
            </a:r>
            <a:r>
              <a:rPr lang="en-US" sz="3600" dirty="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3600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3600" dirty="0">
                <a:solidFill>
                  <a:srgbClr val="FF0000"/>
                </a:solidFill>
                <a:sym typeface="Symbol" pitchFamily="18" charset="2"/>
              </a:rPr>
              <a:t> </a:t>
            </a:r>
            <a:r>
              <a:rPr lang="en-US" sz="3600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3600" dirty="0">
                <a:solidFill>
                  <a:srgbClr val="000000"/>
                </a:solidFill>
                <a:sym typeface="Symbol" pitchFamily="18" charset="2"/>
              </a:rPr>
              <a:t>  	+   </a:t>
            </a:r>
            <a:r>
              <a:rPr lang="en-US" sz="3600" dirty="0" smtClean="0">
                <a:solidFill>
                  <a:srgbClr val="000000"/>
                </a:solidFill>
                <a:sym typeface="Symbol" pitchFamily="18" charset="2"/>
              </a:rPr>
              <a:t>   </a:t>
            </a:r>
            <a:r>
              <a:rPr lang="en-US" sz="3600" dirty="0">
                <a:solidFill>
                  <a:srgbClr val="006699"/>
                </a:solidFill>
                <a:sym typeface="Symbol" pitchFamily="18" charset="2"/>
              </a:rPr>
              <a:t>f</a:t>
            </a:r>
            <a:r>
              <a:rPr lang="en-US" sz="3600" baseline="-25000" dirty="0">
                <a:solidFill>
                  <a:srgbClr val="006699"/>
                </a:solidFill>
                <a:sym typeface="Symbol" pitchFamily="18" charset="2"/>
              </a:rPr>
              <a:t>2</a:t>
            </a:r>
            <a:r>
              <a:rPr lang="en-US" sz="3600" dirty="0">
                <a:solidFill>
                  <a:srgbClr val="006699"/>
                </a:solidFill>
                <a:sym typeface="Symbol" pitchFamily="18" charset="2"/>
              </a:rPr>
              <a:t></a:t>
            </a:r>
            <a:r>
              <a:rPr lang="en-US" sz="3600" baseline="-25000" dirty="0">
                <a:solidFill>
                  <a:srgbClr val="006699"/>
                </a:solidFill>
                <a:sym typeface="Symbol" pitchFamily="18" charset="2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D60093"/>
                </a:solidFill>
                <a:sym typeface="Symbol" pitchFamily="18" charset="2"/>
              </a:rPr>
              <a:t>(According </a:t>
            </a:r>
            <a:r>
              <a:rPr lang="en-US" sz="2800" b="1" dirty="0">
                <a:solidFill>
                  <a:srgbClr val="D60093"/>
                </a:solidFill>
                <a:sym typeface="Symbol" pitchFamily="18" charset="2"/>
              </a:rPr>
              <a:t>to </a:t>
            </a:r>
            <a:r>
              <a:rPr lang="en-US" sz="2800" b="1" dirty="0" smtClean="0">
                <a:solidFill>
                  <a:srgbClr val="D60093"/>
                </a:solidFill>
                <a:sym typeface="Symbol" pitchFamily="18" charset="2"/>
              </a:rPr>
              <a:t>Schrodinger’s physics)</a:t>
            </a:r>
            <a:r>
              <a:rPr lang="en-US" sz="28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en-US" sz="28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28600" y="205740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            </a:t>
            </a:r>
            <a:r>
              <a:rPr lang="en-US" sz="3200" b="1" dirty="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3200" b="1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3200" dirty="0">
                <a:solidFill>
                  <a:srgbClr val="000000"/>
                </a:solidFill>
                <a:sym typeface="Symbol" pitchFamily="18" charset="2"/>
              </a:rPr>
              <a:t> ~ 1, but not quite	</a:t>
            </a:r>
            <a:r>
              <a:rPr lang="en-US" sz="3200" b="1" dirty="0">
                <a:solidFill>
                  <a:srgbClr val="006699"/>
                </a:solidFill>
                <a:sym typeface="Symbol" pitchFamily="18" charset="2"/>
              </a:rPr>
              <a:t>f</a:t>
            </a:r>
            <a:r>
              <a:rPr lang="en-US" sz="3200" b="1" baseline="-25000" dirty="0">
                <a:solidFill>
                  <a:srgbClr val="006699"/>
                </a:solidFill>
                <a:sym typeface="Symbol" pitchFamily="18" charset="2"/>
              </a:rPr>
              <a:t>2</a:t>
            </a:r>
            <a:r>
              <a:rPr lang="en-US" sz="3200" dirty="0">
                <a:solidFill>
                  <a:srgbClr val="000000"/>
                </a:solidFill>
                <a:sym typeface="Symbol" pitchFamily="18" charset="2"/>
              </a:rPr>
              <a:t> ~ 0 but not quite</a:t>
            </a:r>
          </a:p>
        </p:txBody>
      </p:sp>
      <p:pic>
        <p:nvPicPr>
          <p:cNvPr id="51211" name="Picture 11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76600"/>
            <a:ext cx="1809750" cy="2466975"/>
          </a:xfrm>
          <a:prstGeom prst="rect">
            <a:avLst/>
          </a:prstGeom>
          <a:noFill/>
        </p:spPr>
      </p:pic>
      <p:pic>
        <p:nvPicPr>
          <p:cNvPr id="51212" name="Picture 12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352800"/>
            <a:ext cx="1809750" cy="2466975"/>
          </a:xfrm>
          <a:prstGeom prst="rect">
            <a:avLst/>
          </a:prstGeom>
          <a:noFill/>
        </p:spPr>
      </p:pic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971800"/>
            <a:ext cx="5257800" cy="3200400"/>
          </a:xfrm>
          <a:prstGeom prst="rect">
            <a:avLst/>
          </a:prstGeom>
          <a:noFill/>
        </p:spPr>
      </p:pic>
      <p:pic>
        <p:nvPicPr>
          <p:cNvPr id="51214" name="Picture 14" descr="Cheshire-c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971800"/>
            <a:ext cx="59436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759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Another animated,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Abused quantum cat-in-a-box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story….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437912"/>
              </p:ext>
            </p:extLst>
          </p:nvPr>
        </p:nvGraphicFramePr>
        <p:xfrm>
          <a:off x="0" y="2895600"/>
          <a:ext cx="57753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Packager Shell Object" showAsIcon="1" r:id="rId3" imgW="5775480" imgH="685800" progId="Package">
                  <p:embed/>
                </p:oleObj>
              </mc:Choice>
              <mc:Fallback>
                <p:oleObj name="Packager Shell Object" showAsIcon="1" r:id="rId3" imgW="577548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95600"/>
                        <a:ext cx="57753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http://s4.favim.com/orig/48/kitty-box-cute-Favim.com-43954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8721" y="381001"/>
            <a:ext cx="4145278" cy="4876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11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44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A new wrinkle from Schrödinger: orbital shapes are tied to new quantum numbers </a:t>
            </a:r>
            <a:r>
              <a:rPr lang="en-US" sz="2000" b="1" dirty="0" smtClean="0">
                <a:solidFill>
                  <a:prstClr val="black"/>
                </a:solidFill>
              </a:rPr>
              <a:t>(see also: figures 2.14-2.18 pp. 77-79 of text) 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20486" name="Picture 6" descr="http://chemwiki.ucdavis.edu/@api/deki/files/4826/=Single_electron_orbital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160" y="914400"/>
            <a:ext cx="8254840" cy="518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0" y="1447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</a:rPr>
              <a:t>=0=&gt;s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514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</a:rPr>
              <a:t>=1=&gt;p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429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</a:rPr>
              <a:t>=2=&gt; d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343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</a:t>
            </a:r>
            <a:r>
              <a:rPr lang="en-US" sz="3200" b="1" dirty="0" smtClean="0">
                <a:solidFill>
                  <a:prstClr val="black"/>
                </a:solidFill>
              </a:rPr>
              <a:t>=3=&gt; f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2057400"/>
            <a:ext cx="2895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m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</a:rPr>
              <a:t>= -L,(-L+1)…   +L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2057400"/>
            <a:ext cx="30480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0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3276600"/>
            <a:ext cx="30480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0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3276600"/>
            <a:ext cx="45720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32766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+</a:t>
            </a:r>
            <a:r>
              <a:rPr lang="en-US" sz="2500" b="1" dirty="0" smtClean="0">
                <a:solidFill>
                  <a:srgbClr val="FF0000"/>
                </a:solidFill>
              </a:rPr>
              <a:t>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44958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+</a:t>
            </a:r>
            <a:r>
              <a:rPr lang="en-US" sz="2500" b="1" dirty="0" smtClean="0">
                <a:solidFill>
                  <a:srgbClr val="FF0000"/>
                </a:solidFill>
              </a:rPr>
              <a:t>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45720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44958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+</a:t>
            </a:r>
            <a:r>
              <a:rPr lang="en-US" sz="25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90800" y="44958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-2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45720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12192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Low E</a:t>
            </a:r>
            <a:r>
              <a:rPr lang="en-US" sz="2800" b="1" dirty="0" smtClean="0">
                <a:solidFill>
                  <a:prstClr val="black"/>
                </a:solidFill>
                <a:sym typeface="Wingdings" pitchFamily="2" charset="2"/>
              </a:rPr>
              <a:t> high E in magnetic field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-3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70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-2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624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30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+</a:t>
            </a:r>
            <a:r>
              <a:rPr lang="en-US" sz="2500" b="1" dirty="0" smtClean="0">
                <a:solidFill>
                  <a:srgbClr val="FF0000"/>
                </a:solidFill>
              </a:rPr>
              <a:t>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1400" y="57150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+</a:t>
            </a:r>
            <a:r>
              <a:rPr lang="en-US" sz="25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344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+</a:t>
            </a:r>
            <a:r>
              <a:rPr lang="en-US" sz="2500" b="1" dirty="0" smtClean="0">
                <a:solidFill>
                  <a:srgbClr val="FF0000"/>
                </a:solidFill>
              </a:rPr>
              <a:t>3</a:t>
            </a:r>
            <a:endParaRPr lang="en-US" sz="2500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676400" y="1066800"/>
            <a:ext cx="3276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2400" y="990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ENERGY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3000" y="838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HIGHER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28600" y="1447800"/>
            <a:ext cx="0" cy="4800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6334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HIGHER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4" grpId="0"/>
      <p:bldP spid="35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Counting Rules for assigning atomic electrons to:</a:t>
            </a:r>
          </a:p>
          <a:p>
            <a:r>
              <a:rPr lang="en-US" sz="3200" dirty="0">
                <a:solidFill>
                  <a:prstClr val="black"/>
                </a:solidFill>
              </a:rPr>
              <a:t>	</a:t>
            </a:r>
            <a:r>
              <a:rPr lang="en-US" sz="3200" dirty="0" smtClean="0">
                <a:solidFill>
                  <a:prstClr val="black"/>
                </a:solidFill>
              </a:rPr>
              <a:t>	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</a:rPr>
              <a:t>n, </a:t>
            </a:r>
            <a:r>
              <a:rPr lang="en-US" sz="3600" b="1" dirty="0" err="1" smtClean="0">
                <a:solidFill>
                  <a:srgbClr val="0070C0"/>
                </a:solidFill>
              </a:rPr>
              <a:t>L</a:t>
            </a:r>
            <a:r>
              <a:rPr lang="en-US" sz="3600" b="1" dirty="0" err="1" smtClean="0">
                <a:solidFill>
                  <a:prstClr val="black"/>
                </a:solidFill>
              </a:rPr>
              <a:t>,</a:t>
            </a:r>
            <a:r>
              <a:rPr lang="en-US" sz="3600" b="1" dirty="0" err="1" smtClean="0">
                <a:solidFill>
                  <a:srgbClr val="FF0000"/>
                </a:solidFill>
              </a:rPr>
              <a:t>m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</a:rPr>
              <a:t> and </a:t>
            </a:r>
            <a:r>
              <a:rPr lang="en-US" sz="3600" b="1" dirty="0" smtClean="0">
                <a:solidFill>
                  <a:srgbClr val="00B050"/>
                </a:solidFill>
              </a:rPr>
              <a:t>m</a:t>
            </a:r>
            <a:r>
              <a:rPr lang="en-US" sz="3600" b="1" baseline="-25000" dirty="0" smtClean="0">
                <a:solidFill>
                  <a:srgbClr val="00B050"/>
                </a:solidFill>
              </a:rPr>
              <a:t>s</a:t>
            </a:r>
            <a:r>
              <a:rPr lang="en-US" sz="3600" b="1" dirty="0" smtClean="0">
                <a:solidFill>
                  <a:srgbClr val="00B050"/>
                </a:solidFill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</a:rPr>
              <a:t>(see also: Table 2.2 p. 77)</a:t>
            </a:r>
            <a:endParaRPr lang="en-US" sz="2400" b="1" baseline="-25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858" y="2362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</a:rPr>
              <a:t>n</a:t>
            </a:r>
            <a:r>
              <a:rPr lang="en-US" sz="3600" b="1" dirty="0" smtClean="0">
                <a:solidFill>
                  <a:prstClr val="black"/>
                </a:solidFill>
              </a:rPr>
              <a:t>=1,2,3…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71" y="1600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L</a:t>
            </a:r>
            <a:r>
              <a:rPr lang="en-US" sz="3200" b="1" dirty="0" smtClean="0">
                <a:solidFill>
                  <a:prstClr val="black"/>
                </a:solidFill>
              </a:rPr>
              <a:t>ower  quantum numbers =&gt; lower energy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362200"/>
            <a:ext cx="6858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prstClr val="black"/>
                </a:solidFill>
              </a:rPr>
              <a:t>=</a:t>
            </a:r>
            <a:r>
              <a:rPr lang="en-US" sz="3400" b="1" u="sng" dirty="0" smtClean="0">
                <a:solidFill>
                  <a:prstClr val="black"/>
                </a:solidFill>
              </a:rPr>
              <a:t>Principal</a:t>
            </a:r>
            <a:r>
              <a:rPr lang="en-US" sz="3400" b="1" dirty="0" smtClean="0">
                <a:solidFill>
                  <a:prstClr val="black"/>
                </a:solidFill>
              </a:rPr>
              <a:t> quantum numbers (Bohr’s old quantum number for shells)</a:t>
            </a:r>
            <a:endParaRPr lang="en-US" sz="3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161" y="3600924"/>
            <a:ext cx="2362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 smtClean="0">
                <a:solidFill>
                  <a:prstClr val="black"/>
                </a:solidFill>
              </a:rPr>
              <a:t>Given n:</a:t>
            </a:r>
            <a:r>
              <a:rPr lang="en-US" sz="3200" b="1" dirty="0" smtClean="0">
                <a:solidFill>
                  <a:prstClr val="black"/>
                </a:solidFill>
              </a:rPr>
              <a:t>		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161" y="438134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Char char="ü"/>
            </a:pPr>
            <a:r>
              <a:rPr lang="en-US" sz="3600" b="1" dirty="0" smtClean="0">
                <a:solidFill>
                  <a:prstClr val="black"/>
                </a:solidFill>
              </a:rPr>
              <a:t>Given </a:t>
            </a:r>
            <a:r>
              <a:rPr lang="en-US" sz="3600" b="1" dirty="0" smtClean="0">
                <a:solidFill>
                  <a:srgbClr val="0070C0"/>
                </a:solidFill>
              </a:rPr>
              <a:t>L</a:t>
            </a:r>
            <a:r>
              <a:rPr lang="en-US" sz="3200" b="1" dirty="0" smtClean="0">
                <a:solidFill>
                  <a:prstClr val="black"/>
                </a:solidFill>
              </a:rPr>
              <a:t>: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3635337"/>
            <a:ext cx="2819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L </a:t>
            </a:r>
            <a:r>
              <a:rPr lang="en-US" sz="3600" b="1" dirty="0" smtClean="0">
                <a:solidFill>
                  <a:prstClr val="black"/>
                </a:solidFill>
              </a:rPr>
              <a:t>=n-1,n-2…0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4373433"/>
            <a:ext cx="6248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m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3600" b="1" dirty="0" smtClean="0">
                <a:solidFill>
                  <a:srgbClr val="FF0000"/>
                </a:solidFill>
              </a:rPr>
              <a:t>= </a:t>
            </a:r>
            <a:r>
              <a:rPr lang="en-US" sz="3600" b="1" dirty="0" smtClean="0">
                <a:solidFill>
                  <a:srgbClr val="0070C0"/>
                </a:solidFill>
              </a:rPr>
              <a:t>-L, (-L+1), (-L+2)…0, 1,2…+L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160" y="5031003"/>
            <a:ext cx="8409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 smtClean="0">
                <a:solidFill>
                  <a:prstClr val="black"/>
                </a:solidFill>
              </a:rPr>
              <a:t>Any specific </a:t>
            </a:r>
            <a:r>
              <a:rPr lang="en-US" sz="3600" b="1" dirty="0" err="1" smtClean="0">
                <a:solidFill>
                  <a:prstClr val="black"/>
                </a:solidFill>
              </a:rPr>
              <a:t>n,</a:t>
            </a:r>
            <a:r>
              <a:rPr lang="en-US" sz="3600" b="1" dirty="0" err="1" smtClean="0">
                <a:solidFill>
                  <a:srgbClr val="0070C0"/>
                </a:solidFill>
              </a:rPr>
              <a:t>L</a:t>
            </a:r>
            <a:r>
              <a:rPr lang="en-US" sz="3600" b="1" dirty="0" err="1" smtClean="0">
                <a:solidFill>
                  <a:prstClr val="black"/>
                </a:solidFill>
              </a:rPr>
              <a:t>,</a:t>
            </a:r>
            <a:r>
              <a:rPr lang="en-US" sz="3600" b="1" dirty="0" err="1" smtClean="0">
                <a:solidFill>
                  <a:srgbClr val="FF0000"/>
                </a:solidFill>
              </a:rPr>
              <a:t>m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</a:rPr>
              <a:t> has two possible `</a:t>
            </a:r>
            <a:r>
              <a:rPr lang="en-US" sz="3600" b="1" dirty="0" smtClean="0">
                <a:solidFill>
                  <a:srgbClr val="002060"/>
                </a:solidFill>
              </a:rPr>
              <a:t>spin states</a:t>
            </a:r>
            <a:r>
              <a:rPr lang="en-US" sz="3600" b="1" dirty="0" smtClean="0">
                <a:solidFill>
                  <a:prstClr val="black"/>
                </a:solidFill>
              </a:rPr>
              <a:t>’:</a:t>
            </a:r>
            <a:endParaRPr lang="en-US" sz="3600" b="1" baseline="-250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5676985"/>
            <a:ext cx="2819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m</a:t>
            </a:r>
            <a:r>
              <a:rPr lang="en-US" sz="3600" b="1" baseline="-25000" dirty="0" smtClean="0">
                <a:solidFill>
                  <a:srgbClr val="00B050"/>
                </a:solidFill>
              </a:rPr>
              <a:t>s</a:t>
            </a:r>
            <a:r>
              <a:rPr lang="en-US" sz="3600" b="1" dirty="0" smtClean="0">
                <a:solidFill>
                  <a:srgbClr val="002060"/>
                </a:solidFill>
              </a:rPr>
              <a:t>=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½ or – ½ 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6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</a:t>
            </a:r>
            <a:r>
              <a:rPr lang="en-US" sz="4000" b="1" dirty="0" smtClean="0"/>
              <a:t>ach electron in the Schr</a:t>
            </a:r>
            <a:r>
              <a:rPr lang="en-US" sz="4000" b="1" dirty="0" smtClean="0">
                <a:solidFill>
                  <a:prstClr val="black"/>
                </a:solidFill>
              </a:rPr>
              <a:t>ödinger model gets a  unique set or `address’ made</a:t>
            </a:r>
            <a:r>
              <a:rPr lang="en-US" sz="4000" b="1" dirty="0" smtClean="0"/>
              <a:t>  of 4 quantum numbers: n, </a:t>
            </a:r>
            <a:r>
              <a:rPr lang="en-US" sz="4000" b="1" dirty="0" smtClean="0">
                <a:solidFill>
                  <a:srgbClr val="0070C0"/>
                </a:solidFill>
              </a:rPr>
              <a:t>L</a:t>
            </a:r>
            <a:r>
              <a:rPr lang="en-US" sz="4000" b="1" dirty="0" smtClean="0"/>
              <a:t>, </a:t>
            </a:r>
            <a:r>
              <a:rPr lang="en-US" sz="4000" b="1" dirty="0" smtClean="0">
                <a:solidFill>
                  <a:srgbClr val="FF0000"/>
                </a:solidFill>
              </a:rPr>
              <a:t>m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L</a:t>
            </a:r>
            <a:r>
              <a:rPr lang="en-US" sz="4000" b="1" dirty="0" smtClean="0"/>
              <a:t> and </a:t>
            </a:r>
            <a:r>
              <a:rPr lang="en-US" sz="4000" b="1" dirty="0" err="1" smtClean="0">
                <a:solidFill>
                  <a:srgbClr val="00B050"/>
                </a:solidFill>
              </a:rPr>
              <a:t>m</a:t>
            </a:r>
            <a:r>
              <a:rPr lang="en-US" sz="4000" b="1" baseline="-25000" dirty="0" err="1" smtClean="0">
                <a:solidFill>
                  <a:srgbClr val="00B050"/>
                </a:solidFill>
              </a:rPr>
              <a:t>s</a:t>
            </a:r>
            <a:endParaRPr lang="en-US" sz="4000" b="1" baseline="-250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741173"/>
            <a:ext cx="63882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7200" b="1" dirty="0" smtClean="0">
                <a:solidFill>
                  <a:prstClr val="black"/>
                </a:solidFill>
              </a:rPr>
              <a:t>[n    </a:t>
            </a:r>
            <a:r>
              <a:rPr lang="en-US" sz="7200" b="1" dirty="0" smtClean="0">
                <a:solidFill>
                  <a:srgbClr val="0070C0"/>
                </a:solidFill>
              </a:rPr>
              <a:t>L</a:t>
            </a:r>
            <a:r>
              <a:rPr lang="en-US" sz="7200" b="1" dirty="0" smtClean="0">
                <a:solidFill>
                  <a:prstClr val="black"/>
                </a:solidFill>
              </a:rPr>
              <a:t>    </a:t>
            </a:r>
            <a:r>
              <a:rPr lang="en-US" sz="7200" b="1" dirty="0" smtClean="0">
                <a:solidFill>
                  <a:srgbClr val="FF0000"/>
                </a:solidFill>
              </a:rPr>
              <a:t>m</a:t>
            </a:r>
            <a:r>
              <a:rPr lang="en-US" sz="7200" b="1" baseline="-25000" dirty="0" smtClean="0">
                <a:solidFill>
                  <a:srgbClr val="FF0000"/>
                </a:solidFill>
              </a:rPr>
              <a:t>L</a:t>
            </a:r>
            <a:r>
              <a:rPr lang="en-US" sz="7200" b="1" dirty="0" smtClean="0">
                <a:solidFill>
                  <a:prstClr val="black"/>
                </a:solidFill>
              </a:rPr>
              <a:t>     </a:t>
            </a:r>
            <a:r>
              <a:rPr lang="en-US" sz="7200" b="1" dirty="0" err="1" smtClean="0">
                <a:solidFill>
                  <a:srgbClr val="00B050"/>
                </a:solidFill>
              </a:rPr>
              <a:t>m</a:t>
            </a:r>
            <a:r>
              <a:rPr lang="en-US" sz="7200" b="1" baseline="-25000" dirty="0" err="1" smtClean="0">
                <a:solidFill>
                  <a:srgbClr val="00B050"/>
                </a:solidFill>
              </a:rPr>
              <a:t>s</a:t>
            </a:r>
            <a:r>
              <a:rPr lang="en-US" sz="7200" b="1" dirty="0" smtClean="0"/>
              <a:t>]</a:t>
            </a:r>
            <a:endParaRPr lang="en-US" sz="7200" b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18160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atomic electron’s `social security number’</a:t>
            </a:r>
          </a:p>
          <a:p>
            <a:r>
              <a:rPr lang="en-US" sz="3600" b="1" smtClean="0"/>
              <a:t>		(</a:t>
            </a:r>
            <a:r>
              <a:rPr lang="en-US" sz="3600" b="1" dirty="0" smtClean="0"/>
              <a:t>or </a:t>
            </a:r>
            <a:r>
              <a:rPr lang="en-US" sz="3600" b="1" smtClean="0"/>
              <a:t>apartment address)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7119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41982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Examples of allowed, one electron `</a:t>
            </a:r>
            <a:r>
              <a:rPr lang="en-US" sz="3200" b="1" dirty="0" smtClean="0"/>
              <a:t>addresses’ </a:t>
            </a:r>
            <a:r>
              <a:rPr lang="en-US" sz="3200" b="1" dirty="0" smtClean="0"/>
              <a:t>for </a:t>
            </a:r>
            <a:r>
              <a:rPr lang="en-US" sz="4000" b="1" dirty="0" smtClean="0"/>
              <a:t>n=2</a:t>
            </a:r>
            <a:r>
              <a:rPr lang="en-US" sz="3200" b="1" dirty="0" smtClean="0"/>
              <a:t>  from Schr</a:t>
            </a:r>
            <a:r>
              <a:rPr lang="en-US" sz="3200" b="1" dirty="0" smtClean="0">
                <a:solidFill>
                  <a:prstClr val="black"/>
                </a:solidFill>
              </a:rPr>
              <a:t>ödinger model (low</a:t>
            </a:r>
            <a:r>
              <a:rPr lang="en-US" sz="3200" b="1" dirty="0" smtClean="0">
                <a:solidFill>
                  <a:prstClr val="black"/>
                </a:solidFill>
                <a:sym typeface="Wingdings" pitchFamily="2" charset="2"/>
              </a:rPr>
              <a:t> high E)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074003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n		</a:t>
            </a:r>
            <a:r>
              <a:rPr lang="en-US" sz="4800" b="1" dirty="0" smtClean="0">
                <a:solidFill>
                  <a:srgbClr val="0070C0"/>
                </a:solidFill>
              </a:rPr>
              <a:t>L</a:t>
            </a:r>
            <a:r>
              <a:rPr lang="en-US" sz="4800" b="1" dirty="0" smtClean="0"/>
              <a:t>		</a:t>
            </a:r>
            <a:r>
              <a:rPr lang="en-US" sz="4800" b="1" dirty="0" smtClean="0">
                <a:solidFill>
                  <a:srgbClr val="FF0000"/>
                </a:solidFill>
              </a:rPr>
              <a:t>m</a:t>
            </a:r>
            <a:r>
              <a:rPr lang="en-US" sz="4800" b="1" baseline="-25000" dirty="0" smtClean="0">
                <a:solidFill>
                  <a:srgbClr val="FF0000"/>
                </a:solidFill>
              </a:rPr>
              <a:t>L</a:t>
            </a:r>
            <a:r>
              <a:rPr lang="en-US" sz="4800" b="1" dirty="0" smtClean="0"/>
              <a:t>		</a:t>
            </a:r>
            <a:r>
              <a:rPr lang="en-US" sz="4800" b="1" dirty="0" err="1" smtClean="0">
                <a:solidFill>
                  <a:srgbClr val="00B050"/>
                </a:solidFill>
              </a:rPr>
              <a:t>m</a:t>
            </a:r>
            <a:r>
              <a:rPr lang="en-US" sz="4800" b="1" baseline="-25000" dirty="0" err="1" smtClean="0">
                <a:solidFill>
                  <a:srgbClr val="00B050"/>
                </a:solidFill>
              </a:rPr>
              <a:t>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22671" y="1752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0		      0        </a:t>
            </a:r>
            <a:r>
              <a:rPr lang="en-US" sz="4000" b="1" dirty="0" smtClean="0"/>
              <a:t>+1/2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2839" y="2276022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0		      0        </a:t>
            </a:r>
            <a:r>
              <a:rPr lang="en-US" sz="4000" b="1" dirty="0" smtClean="0"/>
              <a:t>-1/2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846586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</a:t>
            </a:r>
            <a:r>
              <a:rPr lang="en-US" sz="4000" b="1" dirty="0" smtClean="0"/>
              <a:t>2		    1	            -1        </a:t>
            </a:r>
            <a:r>
              <a:rPr lang="en-US" sz="4000" b="1" dirty="0" smtClean="0"/>
              <a:t>+1/2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8091" y="3328201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1	             -1        </a:t>
            </a:r>
            <a:r>
              <a:rPr lang="en-US" sz="4000" b="1" dirty="0" smtClean="0"/>
              <a:t>-1/2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8091" y="3834544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1	              0         </a:t>
            </a:r>
            <a:r>
              <a:rPr lang="en-US" sz="4000" b="1" dirty="0" smtClean="0"/>
              <a:t>+1/2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8091" y="4330982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1	              0         </a:t>
            </a:r>
            <a:r>
              <a:rPr lang="en-US" sz="4000" b="1" dirty="0" smtClean="0"/>
              <a:t>+1/2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2671" y="4837325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1	              1         -1/2</a:t>
            </a:r>
            <a:endParaRPr lang="en-US" sz="40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153400" y="2008386"/>
            <a:ext cx="0" cy="3030482"/>
          </a:xfrm>
          <a:prstGeom prst="straightConnector1">
            <a:avLst/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91400" y="1469836"/>
            <a:ext cx="1737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Low </a:t>
            </a:r>
            <a:r>
              <a:rPr lang="en-US" sz="4000" b="1" dirty="0" smtClean="0"/>
              <a:t>E*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95420" y="4940711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High E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410200"/>
            <a:ext cx="929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*</a:t>
            </a:r>
            <a:r>
              <a:rPr lang="en-US" sz="2200" b="1" dirty="0" smtClean="0"/>
              <a:t>A positive ( +) </a:t>
            </a:r>
            <a:r>
              <a:rPr lang="en-US" sz="2200" b="1" dirty="0" err="1" smtClean="0"/>
              <a:t>m</a:t>
            </a:r>
            <a:r>
              <a:rPr lang="en-US" sz="2200" b="1" baseline="-25000" dirty="0" err="1" smtClean="0"/>
              <a:t>s</a:t>
            </a:r>
            <a:r>
              <a:rPr lang="en-US" sz="2200" b="1" dirty="0" smtClean="0"/>
              <a:t> value is considered lower in energy since experimentalists designated the spin state that is coincident with  an applied magnetic field as +1/2 . This is lower in energy than when the spin opposes the field.(</a:t>
            </a:r>
            <a:r>
              <a:rPr lang="en-US" sz="2200" b="1" dirty="0" err="1" smtClean="0"/>
              <a:t>m</a:t>
            </a:r>
            <a:r>
              <a:rPr lang="en-US" sz="2200" b="1" baseline="-25000" dirty="0" err="1" smtClean="0"/>
              <a:t>s</a:t>
            </a:r>
            <a:r>
              <a:rPr lang="en-US" sz="2200" b="1" dirty="0" smtClean="0"/>
              <a:t> =-1/2) Schrodinger’s equations didn’t originally include spin states.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079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Schrödinger’s quantum number counting rules ~recreate the structure of the Periodic Table !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0574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…</a:t>
            </a:r>
            <a:r>
              <a:rPr lang="en-US" sz="4400" b="1" dirty="0" smtClean="0">
                <a:solidFill>
                  <a:prstClr val="black"/>
                </a:solidFill>
              </a:rPr>
              <a:t>A BRIEF IN -CLASS EXPOSITION </a:t>
            </a:r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10" name="Picture 4" descr="https://encrypted-tbn2.gstatic.com/images?q=tbn:ANd9GcQP0RdxQctaIZEkd0r3cxt76hZq9WtMI5DAgBIuhXLLkAG000DZ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971800"/>
            <a:ext cx="4811485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62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IN-class practice using the rules and language described on pp. 73-80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106507"/>
            <a:ext cx="807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Problem 77 page 105: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How many </a:t>
            </a:r>
            <a:r>
              <a:rPr lang="en-US" sz="3200" b="1" u="sng" dirty="0" smtClean="0">
                <a:solidFill>
                  <a:srgbClr val="FF0000"/>
                </a:solidFill>
              </a:rPr>
              <a:t>orbitals</a:t>
            </a:r>
            <a:r>
              <a:rPr lang="en-US" sz="3200" u="sng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in an atom can have the designation: </a:t>
            </a:r>
          </a:p>
          <a:p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5p</a:t>
            </a:r>
          </a:p>
          <a:p>
            <a:endParaRPr lang="en-US" sz="3200" b="1" dirty="0" smtClean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3d</a:t>
            </a:r>
            <a:r>
              <a:rPr lang="en-US" sz="3200" b="1" baseline="-25000" dirty="0" smtClean="0">
                <a:solidFill>
                  <a:prstClr val="black"/>
                </a:solidFill>
              </a:rPr>
              <a:t>z2</a:t>
            </a:r>
          </a:p>
          <a:p>
            <a:endParaRPr lang="en-US" sz="3200" b="1" dirty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4d</a:t>
            </a:r>
          </a:p>
          <a:p>
            <a:endParaRPr lang="en-US" sz="3200" b="1" dirty="0">
              <a:solidFill>
                <a:prstClr val="black"/>
              </a:solidFill>
            </a:endParaRPr>
          </a:p>
          <a:p>
            <a:r>
              <a:rPr lang="en-US" sz="3200" b="1" dirty="0">
                <a:solidFill>
                  <a:prstClr val="black"/>
                </a:solidFill>
              </a:rPr>
              <a:t>n</a:t>
            </a:r>
            <a:r>
              <a:rPr lang="en-US" sz="3200" b="1" dirty="0" smtClean="0">
                <a:solidFill>
                  <a:prstClr val="black"/>
                </a:solidFill>
              </a:rPr>
              <a:t>=4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8956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8862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57912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47244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0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IN-class practice using the rules and language described on pp. 73-80 (continued)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9906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Problem 79 page 105: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Give the maximum number of </a:t>
            </a:r>
            <a:r>
              <a:rPr lang="en-US" sz="3200" b="1" u="sng" dirty="0" smtClean="0">
                <a:solidFill>
                  <a:srgbClr val="0070C0"/>
                </a:solidFill>
              </a:rPr>
              <a:t>electrons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that have these quantum numbers:</a:t>
            </a: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en-US" sz="3200" b="1" dirty="0" smtClean="0">
                <a:solidFill>
                  <a:prstClr val="black"/>
                </a:solidFill>
              </a:rPr>
              <a:t>n=4</a:t>
            </a:r>
          </a:p>
          <a:p>
            <a:pPr marL="514350" indent="-514350"/>
            <a:endParaRPr lang="en-US" sz="3200" b="1" dirty="0" smtClean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b)n=5, </a:t>
            </a:r>
            <a:r>
              <a:rPr lang="en-US" sz="3200" b="1" dirty="0" err="1" smtClean="0">
                <a:solidFill>
                  <a:prstClr val="black"/>
                </a:solidFill>
              </a:rPr>
              <a:t>m</a:t>
            </a:r>
            <a:r>
              <a:rPr lang="en-US" sz="3200" b="1" baseline="-25000" dirty="0" err="1" smtClean="0">
                <a:solidFill>
                  <a:prstClr val="black"/>
                </a:solidFill>
              </a:rPr>
              <a:t>L</a:t>
            </a:r>
            <a:r>
              <a:rPr lang="en-US" sz="3200" b="1" dirty="0" smtClean="0">
                <a:solidFill>
                  <a:prstClr val="black"/>
                </a:solidFill>
              </a:rPr>
              <a:t>=+1</a:t>
            </a:r>
          </a:p>
          <a:p>
            <a:endParaRPr lang="en-US" sz="3200" b="1" dirty="0" smtClean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e)n=2, L=1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8956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32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38862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49530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1686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0" y="914400"/>
            <a:ext cx="58528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1.0   Really Basic Stuff from Chapter R (6 pts)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28600" y="1447800"/>
            <a:ext cx="5809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1.1  Rounding and Significant Figures  (9 pts)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8600" y="1981200"/>
            <a:ext cx="503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1.2.  Metric-English conversion  (3 pts)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" y="2438400"/>
            <a:ext cx="58192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1.3. Metric-metric conversions ( 9 pts total)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159250" y="609600"/>
            <a:ext cx="190023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228600" y="2971800"/>
            <a:ext cx="69446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1.4.  Basic Wave calculations (show work)    (4 pts total)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3581400"/>
            <a:ext cx="91734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1.5. Photoelectric Effect and Planck’s Equation  (show work</a:t>
            </a:r>
            <a:r>
              <a:rPr lang="en-US" sz="2400" b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)    (10 pts)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0" y="4114800"/>
            <a:ext cx="9326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1.6.  The Long, Twisting Evolutionary Path of the Atomic Model (23 pts)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0" y="4724400"/>
            <a:ext cx="54261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1.7. Electronic Configurations  (20 points)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52400" y="5410200"/>
            <a:ext cx="7346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1.8</a:t>
            </a:r>
            <a:r>
              <a:rPr lang="en-US" sz="2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Quantum Number Predictions for the Atom (10 pts)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228600" y="6019800"/>
            <a:ext cx="3616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1.9   Periodic Trends (4 pts)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Exam 1 headers and point distribution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484" y="1927086"/>
            <a:ext cx="1224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Cu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66019" y="368556"/>
            <a:ext cx="7929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Write the correct, abbreviated configurations for…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8484" y="3657600"/>
            <a:ext cx="1452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Co</a:t>
            </a:r>
            <a:r>
              <a:rPr lang="en-US" sz="5400" b="1" baseline="30000" dirty="0" smtClean="0"/>
              <a:t>3+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5690" y="5181600"/>
            <a:ext cx="1435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Fe</a:t>
            </a:r>
            <a:r>
              <a:rPr lang="en-US" sz="5400" b="1" baseline="30000" dirty="0"/>
              <a:t>2</a:t>
            </a:r>
            <a:r>
              <a:rPr lang="en-US" sz="5400" b="1" baseline="30000" dirty="0" smtClean="0"/>
              <a:t>+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80519" y="2003695"/>
            <a:ext cx="392552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[</a:t>
            </a:r>
            <a:r>
              <a:rPr lang="en-US" sz="5400" b="1" dirty="0" err="1" smtClean="0"/>
              <a:t>Ar</a:t>
            </a:r>
            <a:r>
              <a:rPr lang="en-US" sz="5400" b="1" dirty="0" smtClean="0"/>
              <a:t>] </a:t>
            </a:r>
            <a:r>
              <a:rPr lang="en-US" sz="5400" b="1" dirty="0" smtClean="0">
                <a:solidFill>
                  <a:srgbClr val="002060"/>
                </a:solidFill>
              </a:rPr>
              <a:t>3d</a:t>
            </a:r>
            <a:r>
              <a:rPr lang="en-US" sz="5400" b="1" baseline="30000" dirty="0" smtClean="0">
                <a:solidFill>
                  <a:srgbClr val="002060"/>
                </a:solidFill>
              </a:rPr>
              <a:t>10</a:t>
            </a:r>
            <a:r>
              <a:rPr lang="en-US" sz="5400" dirty="0" smtClean="0"/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4s</a:t>
            </a:r>
            <a:r>
              <a:rPr lang="en-US" sz="5400" b="1" baseline="30000" dirty="0" smtClean="0">
                <a:solidFill>
                  <a:srgbClr val="FF0000"/>
                </a:solidFill>
              </a:rPr>
              <a:t>1</a:t>
            </a:r>
            <a:endParaRPr lang="en-US" sz="54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4710" y="3544113"/>
            <a:ext cx="397714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[</a:t>
            </a:r>
            <a:r>
              <a:rPr lang="en-US" sz="5400" b="1" dirty="0" err="1" smtClean="0"/>
              <a:t>Ar</a:t>
            </a:r>
            <a:r>
              <a:rPr lang="en-US" sz="5400" b="1" dirty="0" smtClean="0"/>
              <a:t>] </a:t>
            </a:r>
            <a:r>
              <a:rPr lang="en-US" sz="5400" b="1" dirty="0" smtClean="0">
                <a:solidFill>
                  <a:srgbClr val="002060"/>
                </a:solidFill>
              </a:rPr>
              <a:t>3d</a:t>
            </a:r>
            <a:r>
              <a:rPr lang="en-US" sz="5400" b="1" baseline="30000" dirty="0">
                <a:solidFill>
                  <a:srgbClr val="002060"/>
                </a:solidFill>
              </a:rPr>
              <a:t>5</a:t>
            </a:r>
            <a:r>
              <a:rPr lang="en-US" sz="5400" dirty="0" smtClean="0"/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4s</a:t>
            </a:r>
            <a:r>
              <a:rPr lang="en-US" sz="5400" b="1" baseline="30000" dirty="0" smtClean="0">
                <a:solidFill>
                  <a:srgbClr val="FF0000"/>
                </a:solidFill>
              </a:rPr>
              <a:t>1</a:t>
            </a:r>
            <a:endParaRPr lang="en-US" sz="5400" b="1" baseline="30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0129" y="5048620"/>
            <a:ext cx="400172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[</a:t>
            </a:r>
            <a:r>
              <a:rPr lang="en-US" sz="5400" b="1" dirty="0" err="1" smtClean="0"/>
              <a:t>Ar</a:t>
            </a:r>
            <a:r>
              <a:rPr lang="en-US" sz="5400" b="1" dirty="0" smtClean="0"/>
              <a:t>] </a:t>
            </a:r>
            <a:r>
              <a:rPr lang="en-US" sz="5400" b="1" dirty="0" smtClean="0">
                <a:solidFill>
                  <a:srgbClr val="002060"/>
                </a:solidFill>
              </a:rPr>
              <a:t>3d</a:t>
            </a:r>
            <a:r>
              <a:rPr lang="en-US" sz="5400" b="1" baseline="30000" dirty="0">
                <a:solidFill>
                  <a:srgbClr val="002060"/>
                </a:solidFill>
              </a:rPr>
              <a:t>5</a:t>
            </a:r>
            <a:r>
              <a:rPr lang="en-US" sz="5400" dirty="0" smtClean="0"/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4s</a:t>
            </a:r>
            <a:r>
              <a:rPr lang="en-US" sz="5400" b="1" baseline="30000" dirty="0" smtClean="0">
                <a:solidFill>
                  <a:srgbClr val="FF0000"/>
                </a:solidFill>
              </a:rPr>
              <a:t>1</a:t>
            </a:r>
            <a:endParaRPr lang="en-US" sz="54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431197"/>
            <a:ext cx="1906003" cy="18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images.tutorvista.com/content/atoms-and-nuclei/plum-pudding-model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2441254" cy="222625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98494"/>
            <a:ext cx="7754942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>
                <a:solidFill>
                  <a:srgbClr val="C00000"/>
                </a:solidFill>
              </a:rPr>
              <a:t>E</a:t>
            </a:r>
            <a:r>
              <a:rPr lang="en-US" sz="3300" b="1" dirty="0" smtClean="0">
                <a:solidFill>
                  <a:srgbClr val="C00000"/>
                </a:solidFill>
              </a:rPr>
              <a:t>volution of the atomic model ….</a:t>
            </a:r>
            <a:endParaRPr lang="en-US" sz="33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50114"/>
            <a:ext cx="266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Philosophical Magazine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u="sng" dirty="0">
                <a:solidFill>
                  <a:srgbClr val="000000"/>
                </a:solidFill>
              </a:rPr>
              <a:t>44</a:t>
            </a:r>
            <a:r>
              <a:rPr lang="en-US" sz="2000" dirty="0">
                <a:solidFill>
                  <a:srgbClr val="000000"/>
                </a:solidFill>
              </a:rPr>
              <a:t>, 295 (</a:t>
            </a:r>
            <a:r>
              <a:rPr lang="en-US" sz="2000" dirty="0" smtClean="0">
                <a:solidFill>
                  <a:srgbClr val="000000"/>
                </a:solidFill>
              </a:rPr>
              <a:t>1897)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44958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</a:rPr>
              <a:t>Philosophical </a:t>
            </a:r>
          </a:p>
          <a:p>
            <a:pPr fontAlgn="base"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</a:rPr>
              <a:t>Magazine  </a:t>
            </a:r>
            <a:r>
              <a:rPr lang="en-US" sz="2000" dirty="0">
                <a:solidFill>
                  <a:srgbClr val="000000"/>
                </a:solidFill>
              </a:rPr>
              <a:t>Series 6, </a:t>
            </a:r>
          </a:p>
          <a:p>
            <a:pPr fontAlgn="base"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u="sng" dirty="0">
                <a:solidFill>
                  <a:srgbClr val="000000"/>
                </a:solidFill>
              </a:rPr>
              <a:t>21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669-688 (1911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48000"/>
            <a:ext cx="274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1) Thomson </a:t>
            </a:r>
            <a:r>
              <a:rPr lang="en-US" sz="2400" dirty="0">
                <a:solidFill>
                  <a:srgbClr val="000000"/>
                </a:solidFill>
              </a:rPr>
              <a:t>Model    </a:t>
            </a:r>
            <a:r>
              <a:rPr lang="en-US" sz="2400" b="1" dirty="0">
                <a:solidFill>
                  <a:srgbClr val="000000"/>
                </a:solidFill>
              </a:rPr>
              <a:t>  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     </a:t>
            </a:r>
            <a:r>
              <a:rPr lang="en-US" sz="2400" b="1" dirty="0" smtClean="0">
                <a:solidFill>
                  <a:srgbClr val="000000"/>
                </a:solidFill>
              </a:rPr>
              <a:t>     1897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3434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</a:rPr>
              <a:t>Philosophical </a:t>
            </a:r>
          </a:p>
          <a:p>
            <a:r>
              <a:rPr lang="en-US" sz="2000" i="1" dirty="0" smtClean="0">
                <a:solidFill>
                  <a:prstClr val="black"/>
                </a:solidFill>
              </a:rPr>
              <a:t>Magazine Series 6</a:t>
            </a:r>
            <a:endParaRPr lang="en-US" sz="2000" i="1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b="1" u="sng" dirty="0" smtClean="0">
                <a:solidFill>
                  <a:prstClr val="black"/>
                </a:solidFill>
              </a:rPr>
              <a:t>26</a:t>
            </a:r>
            <a:r>
              <a:rPr lang="en-US" sz="2000" dirty="0" smtClean="0">
                <a:solidFill>
                  <a:prstClr val="black"/>
                </a:solidFill>
              </a:rPr>
              <a:t>. 1-25 (1913)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16002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3) Bohr Model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       1913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23622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2)Rutherford Model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       1911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95600" y="3231297"/>
            <a:ext cx="11430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429000" y="3810000"/>
            <a:ext cx="67169" cy="55637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9906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</a:rPr>
              <a:t>  4) Experimental    </a:t>
            </a:r>
          </a:p>
          <a:p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    Spectroscopy Rules</a:t>
            </a:r>
          </a:p>
          <a:p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</a:rPr>
              <a:t>          ~ 1930</a:t>
            </a:r>
            <a:endParaRPr lang="en-US" sz="2200" b="1" dirty="0">
              <a:solidFill>
                <a:prstClr val="black"/>
              </a:solidFill>
            </a:endParaRPr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629400" y="2057400"/>
            <a:ext cx="2261092" cy="101441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010400" y="3352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1s</a:t>
            </a:r>
            <a:r>
              <a:rPr lang="en-US" sz="2400" baseline="30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2s</a:t>
            </a:r>
            <a:r>
              <a:rPr lang="en-US" sz="2400" baseline="30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2p</a:t>
            </a:r>
            <a:r>
              <a:rPr lang="en-US" sz="2400" baseline="30000" dirty="0" smtClean="0">
                <a:solidFill>
                  <a:prstClr val="black"/>
                </a:solidFill>
              </a:rPr>
              <a:t>6</a:t>
            </a:r>
            <a:r>
              <a:rPr lang="en-US" sz="2400" dirty="0" smtClean="0">
                <a:solidFill>
                  <a:prstClr val="black"/>
                </a:solidFill>
              </a:rPr>
              <a:t>….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0"/>
            <a:ext cx="1749719" cy="164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849329" y="5867400"/>
            <a:ext cx="5294671" cy="646331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My way or the highway…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0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  <p:bldP spid="14" grpId="0" animBg="1"/>
      <p:bldP spid="15" grpId="0" animBg="1"/>
      <p:bldP spid="16" grpId="0"/>
      <p:bldP spid="18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90678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Model 5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`</a:t>
            </a:r>
            <a:r>
              <a:rPr lang="en-US" sz="2800" b="1" dirty="0" smtClean="0">
                <a:solidFill>
                  <a:srgbClr val="FF0000"/>
                </a:solidFill>
              </a:rPr>
              <a:t>final’ </a:t>
            </a:r>
            <a:r>
              <a:rPr lang="en-US" sz="2800" dirty="0" smtClean="0">
                <a:solidFill>
                  <a:prstClr val="black"/>
                </a:solidFill>
              </a:rPr>
              <a:t>solution for the </a:t>
            </a:r>
            <a:r>
              <a:rPr lang="en-US" sz="2800" b="1" dirty="0" smtClean="0">
                <a:solidFill>
                  <a:prstClr val="black"/>
                </a:solidFill>
              </a:rPr>
              <a:t>H atom  </a:t>
            </a:r>
            <a:r>
              <a:rPr lang="en-US" sz="2800" dirty="0" smtClean="0">
                <a:solidFill>
                  <a:prstClr val="black"/>
                </a:solidFill>
              </a:rPr>
              <a:t>(pp. 73-80):</a:t>
            </a:r>
          </a:p>
          <a:p>
            <a:r>
              <a:rPr lang="en-US" sz="2800" b="1" dirty="0" smtClean="0">
                <a:solidFill>
                  <a:prstClr val="black"/>
                </a:solidFill>
              </a:rPr>
              <a:t>Erwin Schrödinger’s Equation </a:t>
            </a:r>
            <a:r>
              <a:rPr lang="en-US" sz="2800" dirty="0" smtClean="0">
                <a:solidFill>
                  <a:prstClr val="black"/>
                </a:solidFill>
              </a:rPr>
              <a:t>and </a:t>
            </a:r>
            <a:r>
              <a:rPr lang="en-US" sz="2800" b="1" dirty="0" smtClean="0">
                <a:solidFill>
                  <a:prstClr val="black"/>
                </a:solidFill>
              </a:rPr>
              <a:t>Modern Quantum Theory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5908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346" name="Picture 10" descr="http://www.shardcore.org/painting/schrodinger6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95400"/>
            <a:ext cx="4087236" cy="32766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1295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His theory in a nutshell: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133600"/>
            <a:ext cx="495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3200" b="1" dirty="0" smtClean="0">
                <a:solidFill>
                  <a:prstClr val="black"/>
                </a:solidFill>
              </a:rPr>
              <a:t>Find </a:t>
            </a:r>
            <a:r>
              <a:rPr lang="en-US" sz="3200" b="1" dirty="0" smtClean="0">
                <a:solidFill>
                  <a:prstClr val="black"/>
                </a:solidFill>
                <a:sym typeface="Symbol"/>
              </a:rPr>
              <a:t> &amp;  E  by solving the `</a:t>
            </a:r>
            <a:r>
              <a:rPr lang="en-US" sz="3200" b="1" dirty="0" err="1" smtClean="0">
                <a:solidFill>
                  <a:prstClr val="black"/>
                </a:solidFill>
                <a:sym typeface="Symbol"/>
              </a:rPr>
              <a:t>eigenvalue</a:t>
            </a:r>
            <a:r>
              <a:rPr lang="en-US" sz="3200" b="1" dirty="0" smtClean="0">
                <a:solidFill>
                  <a:prstClr val="black"/>
                </a:solidFill>
                <a:sym typeface="Symbol"/>
              </a:rPr>
              <a:t>’ problem:</a:t>
            </a:r>
          </a:p>
          <a:p>
            <a:pPr marL="342900" indent="-342900"/>
            <a:endParaRPr lang="en-US" b="1" dirty="0" smtClean="0">
              <a:solidFill>
                <a:prstClr val="black"/>
              </a:solidFill>
              <a:sym typeface="Symbol"/>
            </a:endParaRPr>
          </a:p>
          <a:p>
            <a:pPr marL="342900" indent="-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3637" y="3529103"/>
            <a:ext cx="1935126" cy="533400"/>
          </a:xfrm>
          <a:prstGeom prst="rect">
            <a:avLst/>
          </a:prstGeom>
          <a:noFill/>
        </p:spPr>
      </p:pic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4800600"/>
            <a:ext cx="804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2</a:t>
            </a:r>
            <a:r>
              <a:rPr lang="en-US" sz="3600" dirty="0" smtClean="0">
                <a:solidFill>
                  <a:prstClr val="black"/>
                </a:solidFill>
              </a:rPr>
              <a:t>) 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*(x)(x)</a:t>
            </a:r>
            <a:r>
              <a:rPr lang="en-US" sz="3600" b="1" dirty="0" err="1" smtClean="0">
                <a:solidFill>
                  <a:prstClr val="black"/>
                </a:solidFill>
                <a:sym typeface="Symbol"/>
              </a:rPr>
              <a:t>dx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 = P(x)</a:t>
            </a:r>
          </a:p>
          <a:p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     P(x) =probability of e</a:t>
            </a:r>
            <a:r>
              <a:rPr lang="en-US" sz="3600" b="1" baseline="30000" dirty="0" smtClean="0">
                <a:solidFill>
                  <a:prstClr val="black"/>
                </a:solidFill>
                <a:sym typeface="Symbol"/>
              </a:rPr>
              <a:t>-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  being at x=&gt; 	shape of orbitals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2800" y="3276600"/>
            <a:ext cx="1447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Text p. 74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062503"/>
            <a:ext cx="4267200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Schr</a:t>
            </a:r>
            <a:r>
              <a:rPr lang="en-US" sz="3200" b="1" dirty="0">
                <a:solidFill>
                  <a:prstClr val="black"/>
                </a:solidFill>
              </a:rPr>
              <a:t>ö</a:t>
            </a:r>
            <a:r>
              <a:rPr lang="en-US" sz="3200" b="1" dirty="0" smtClean="0"/>
              <a:t>dinger’s equation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7202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3" grpId="0"/>
      <p:bldP spid="2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0800" y="1524000"/>
            <a:ext cx="4038600" cy="4648200"/>
          </a:xfrm>
          <a:prstGeom prst="ellipse">
            <a:avLst/>
          </a:prstGeom>
          <a:noFill/>
          <a:ln w="762000">
            <a:solidFill>
              <a:srgbClr val="00B0F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67000" y="3962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826" y="4036142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Electron starts here, t=0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95800" y="3733800"/>
            <a:ext cx="45719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4724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Nucleus magnified 100,000X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3962400" y="4267200"/>
            <a:ext cx="609600" cy="3048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81500" y="4152900"/>
            <a:ext cx="609600" cy="5334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114800" y="3276600"/>
            <a:ext cx="838200" cy="838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648200" y="129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1371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Electron here t=t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3200" y="5257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Electron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</a:rPr>
              <a:t>ere t=t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48000" y="579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1600" y="54864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Electron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Here t=t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….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300" y="24457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800" b="1" dirty="0" smtClean="0">
                <a:solidFill>
                  <a:prstClr val="black"/>
                </a:solidFill>
              </a:rPr>
              <a:t>What P(x)=</a:t>
            </a:r>
            <a:r>
              <a:rPr lang="en-US" sz="3800" b="1" dirty="0">
                <a:solidFill>
                  <a:prstClr val="black"/>
                </a:solidFill>
                <a:sym typeface="Symbol"/>
              </a:rPr>
              <a:t>*(x)(x)dx </a:t>
            </a:r>
            <a:r>
              <a:rPr lang="en-US" sz="3800" b="1" dirty="0" smtClean="0">
                <a:solidFill>
                  <a:prstClr val="black"/>
                </a:solidFill>
                <a:sym typeface="Symbol"/>
              </a:rPr>
              <a:t> means:</a:t>
            </a:r>
            <a:endParaRPr lang="en-US" sz="3800" b="1" dirty="0" smtClean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Electrons  are </a:t>
            </a:r>
            <a:r>
              <a:rPr lang="en-US" sz="3200" b="1" i="1" dirty="0" smtClean="0">
                <a:solidFill>
                  <a:srgbClr val="0070C0"/>
                </a:solidFill>
              </a:rPr>
              <a:t>now you see it, now you don’t</a:t>
            </a:r>
            <a:r>
              <a:rPr lang="en-US" sz="3200" b="1" dirty="0" smtClean="0">
                <a:solidFill>
                  <a:srgbClr val="FF0000"/>
                </a:solidFill>
              </a:rPr>
              <a:t> bits of atomic popcorn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58994" y="1623378"/>
            <a:ext cx="3352800" cy="2308324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</a:rPr>
              <a:t>lectron </a:t>
            </a:r>
            <a:r>
              <a:rPr lang="en-US" sz="2400" b="1" dirty="0" smtClean="0">
                <a:solidFill>
                  <a:prstClr val="black"/>
                </a:solidFill>
              </a:rPr>
              <a:t>has P(x) chance to `pop out’ at x=distance from nucleus. 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It must be </a:t>
            </a:r>
            <a:r>
              <a:rPr lang="en-US" sz="2400" b="1" i="1" dirty="0" smtClean="0">
                <a:solidFill>
                  <a:prstClr val="black"/>
                </a:solidFill>
              </a:rPr>
              <a:t>somewhere</a:t>
            </a:r>
            <a:r>
              <a:rPr lang="en-US" sz="2400" b="1" dirty="0" smtClean="0">
                <a:solidFill>
                  <a:prstClr val="black"/>
                </a:solidFill>
              </a:rPr>
              <a:t> at all times…just can’t say where</a:t>
            </a:r>
            <a:r>
              <a:rPr lang="en-US" sz="2400" dirty="0" smtClean="0">
                <a:solidFill>
                  <a:prstClr val="black"/>
                </a:solidFill>
              </a:rPr>
              <a:t>…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0960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53200" y="21336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Electron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b="1" smtClean="0">
                <a:solidFill>
                  <a:srgbClr val="FF0000"/>
                </a:solidFill>
              </a:rPr>
              <a:t>ere </a:t>
            </a:r>
            <a:r>
              <a:rPr lang="en-US" sz="2800" b="1" dirty="0" smtClean="0">
                <a:solidFill>
                  <a:srgbClr val="FF0000"/>
                </a:solidFill>
              </a:rPr>
              <a:t>at t=t</a:t>
            </a:r>
            <a:r>
              <a:rPr lang="en-US" sz="2800" b="1" baseline="-25000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4" grpId="2" animBg="1"/>
      <p:bldP spid="5" grpId="0"/>
      <p:bldP spid="5" grpId="1"/>
      <p:bldP spid="6" grpId="0" animBg="1"/>
      <p:bldP spid="7" grpId="0"/>
      <p:bldP spid="16" grpId="0" animBg="1"/>
      <p:bldP spid="28" grpId="0" animBg="1"/>
      <p:bldP spid="28" grpId="1" animBg="1"/>
      <p:bldP spid="28" grpId="2" animBg="1"/>
      <p:bldP spid="29" grpId="0"/>
      <p:bldP spid="29" grpId="1"/>
      <p:bldP spid="30" grpId="0" animBg="1"/>
      <p:bldP spid="30" grpId="1" animBg="1"/>
      <p:bldP spid="30" grpId="2" animBg="1"/>
      <p:bldP spid="31" grpId="0"/>
      <p:bldP spid="31" grpId="1"/>
      <p:bldP spid="35" grpId="0" animBg="1"/>
      <p:bldP spid="35" grpId="1" animBg="1"/>
      <p:bldP spid="35" grpId="2" animBg="1"/>
      <p:bldP spid="36" grpId="0"/>
      <p:bldP spid="36" grpId="1"/>
      <p:bldP spid="38" grpId="0" animBg="1"/>
      <p:bldP spid="39" grpId="0" animBg="1"/>
      <p:bldP spid="39" grpId="1" animBg="1"/>
      <p:bldP spid="39" grpId="2" animBg="1"/>
      <p:bldP spid="40" grpId="0"/>
      <p:bldP spid="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90678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Model 5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`</a:t>
            </a:r>
            <a:r>
              <a:rPr lang="en-US" sz="2800" b="1" dirty="0" smtClean="0">
                <a:solidFill>
                  <a:srgbClr val="FF0000"/>
                </a:solidFill>
              </a:rPr>
              <a:t>final’ </a:t>
            </a:r>
            <a:r>
              <a:rPr lang="en-US" sz="2800" dirty="0" smtClean="0">
                <a:solidFill>
                  <a:prstClr val="black"/>
                </a:solidFill>
              </a:rPr>
              <a:t>solution for the </a:t>
            </a:r>
            <a:r>
              <a:rPr lang="en-US" sz="2800" b="1" dirty="0" smtClean="0">
                <a:solidFill>
                  <a:prstClr val="black"/>
                </a:solidFill>
              </a:rPr>
              <a:t>H atom  </a:t>
            </a:r>
            <a:r>
              <a:rPr lang="en-US" sz="2800" dirty="0" smtClean="0">
                <a:solidFill>
                  <a:prstClr val="black"/>
                </a:solidFill>
              </a:rPr>
              <a:t>(pp. 73-80):</a:t>
            </a:r>
          </a:p>
          <a:p>
            <a:r>
              <a:rPr lang="en-US" sz="2800" b="1" dirty="0" smtClean="0">
                <a:solidFill>
                  <a:prstClr val="black"/>
                </a:solidFill>
              </a:rPr>
              <a:t>Erwin Schrödinger’s Equation </a:t>
            </a:r>
            <a:r>
              <a:rPr lang="en-US" sz="2800" dirty="0" smtClean="0">
                <a:solidFill>
                  <a:prstClr val="black"/>
                </a:solidFill>
              </a:rPr>
              <a:t>and </a:t>
            </a:r>
            <a:r>
              <a:rPr lang="en-US" sz="2800" b="1" dirty="0" smtClean="0">
                <a:solidFill>
                  <a:prstClr val="black"/>
                </a:solidFill>
              </a:rPr>
              <a:t>Modern Quantum Theory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5908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295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His theory in a nutshell (continued): …The really important bit for chemists: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700" y="2744097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sym typeface="Symbol"/>
              </a:rPr>
              <a:t>3</a:t>
            </a:r>
            <a:r>
              <a:rPr lang="en-US" sz="2800" b="1" dirty="0" smtClean="0">
                <a:solidFill>
                  <a:prstClr val="black"/>
                </a:solidFill>
                <a:sym typeface="Symbol"/>
              </a:rPr>
              <a:t>) 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The possible states of the e</a:t>
            </a:r>
            <a:r>
              <a:rPr lang="en-US" sz="3600" b="1" baseline="30000" dirty="0" smtClean="0">
                <a:solidFill>
                  <a:prstClr val="black"/>
                </a:solidFill>
                <a:sym typeface="Symbol"/>
              </a:rPr>
              <a:t>-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 turn out to depend  on 4 quantum numbers:    n, </a:t>
            </a:r>
            <a:r>
              <a:rPr lang="en-US" sz="3600" b="1" dirty="0" smtClean="0">
                <a:solidFill>
                  <a:srgbClr val="0070C0"/>
                </a:solidFill>
                <a:sym typeface="Symbol"/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m</a:t>
            </a:r>
            <a:r>
              <a:rPr lang="en-US" sz="3600" b="1" baseline="-25000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 and </a:t>
            </a:r>
            <a:r>
              <a:rPr lang="en-US" sz="3600" b="1" dirty="0" err="1" smtClean="0">
                <a:solidFill>
                  <a:srgbClr val="00602B"/>
                </a:solidFill>
                <a:sym typeface="Symbol"/>
              </a:rPr>
              <a:t>m</a:t>
            </a:r>
            <a:r>
              <a:rPr lang="en-US" sz="3600" b="1" baseline="-25000" dirty="0" err="1" smtClean="0">
                <a:solidFill>
                  <a:srgbClr val="00602B"/>
                </a:solidFill>
                <a:sym typeface="Symbol"/>
              </a:rPr>
              <a:t>s</a:t>
            </a:r>
            <a:r>
              <a:rPr lang="en-US" sz="3600" b="1" dirty="0" smtClean="0">
                <a:solidFill>
                  <a:srgbClr val="00602B"/>
                </a:solidFill>
                <a:sym typeface="Symbol"/>
              </a:rPr>
              <a:t> </a:t>
            </a:r>
            <a:r>
              <a:rPr lang="en-US" sz="3600" b="1" dirty="0" smtClean="0">
                <a:sym typeface="Symbol"/>
              </a:rPr>
              <a:t>which are connected by some simple counting rules 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	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0" y="5052421"/>
            <a:ext cx="4953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sym typeface="Symbol"/>
              </a:rPr>
              <a:t>(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See text tables 2.1 and 2.2 pp 76-7)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0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hemistry.mcmaster.ca/esam/Chapter_3/fig3-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90600"/>
            <a:ext cx="4181475" cy="42005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Schrödinger’s prediction of 1s electron’s Probability of being in a thin shell at distance r from H nucleus: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5257800"/>
            <a:ext cx="5715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0.52  nm (Schr</a:t>
            </a:r>
            <a:r>
              <a:rPr lang="en-US" sz="2800" b="1" dirty="0">
                <a:solidFill>
                  <a:prstClr val="black"/>
                </a:solidFill>
              </a:rPr>
              <a:t>ö</a:t>
            </a:r>
            <a:r>
              <a:rPr lang="en-US" sz="2800" dirty="0" smtClean="0">
                <a:solidFill>
                  <a:prstClr val="black"/>
                </a:solidFill>
              </a:rPr>
              <a:t>dinger prediction)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57912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0.52 nm = observed effective radius of</a:t>
            </a:r>
          </a:p>
          <a:p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                   ground state  H atom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1676400"/>
            <a:ext cx="4953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E</a:t>
            </a:r>
            <a:r>
              <a:rPr lang="en-US" sz="3200" baseline="-25000" dirty="0" smtClean="0">
                <a:solidFill>
                  <a:prstClr val="black"/>
                </a:solidFill>
              </a:rPr>
              <a:t>H</a:t>
            </a:r>
            <a:r>
              <a:rPr lang="en-US" sz="3200" dirty="0" smtClean="0">
                <a:solidFill>
                  <a:prstClr val="black"/>
                </a:solidFill>
              </a:rPr>
              <a:t> (1s) =-13.6 </a:t>
            </a:r>
            <a:r>
              <a:rPr lang="en-US" sz="3200" dirty="0" err="1" smtClean="0">
                <a:solidFill>
                  <a:prstClr val="black"/>
                </a:solidFill>
              </a:rPr>
              <a:t>eV</a:t>
            </a:r>
            <a:r>
              <a:rPr lang="en-US" sz="3200" dirty="0" smtClean="0">
                <a:solidFill>
                  <a:prstClr val="black"/>
                </a:solidFill>
              </a:rPr>
              <a:t> (predicted)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2438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E</a:t>
            </a:r>
            <a:r>
              <a:rPr lang="en-US" sz="3200" baseline="-25000" dirty="0" smtClean="0">
                <a:solidFill>
                  <a:prstClr val="black"/>
                </a:solidFill>
              </a:rPr>
              <a:t>H</a:t>
            </a:r>
            <a:r>
              <a:rPr lang="en-US" sz="3200" dirty="0" smtClean="0">
                <a:solidFill>
                  <a:prstClr val="black"/>
                </a:solidFill>
              </a:rPr>
              <a:t> (1s) =-13.6 </a:t>
            </a:r>
            <a:r>
              <a:rPr lang="en-US" sz="3200" dirty="0" err="1" smtClean="0">
                <a:solidFill>
                  <a:prstClr val="black"/>
                </a:solidFill>
              </a:rPr>
              <a:t>eV</a:t>
            </a:r>
            <a:r>
              <a:rPr lang="en-US" sz="3200" dirty="0" smtClean="0">
                <a:solidFill>
                  <a:prstClr val="black"/>
                </a:solidFill>
              </a:rPr>
              <a:t> (observed)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76400"/>
            <a:ext cx="22098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predicts effects of magnets (</a:t>
            </a:r>
            <a:r>
              <a:rPr lang="en-US" sz="2800" b="1" dirty="0" err="1" smtClean="0">
                <a:solidFill>
                  <a:prstClr val="black"/>
                </a:solidFill>
              </a:rPr>
              <a:t>m</a:t>
            </a:r>
            <a:r>
              <a:rPr lang="en-US" sz="2800" b="1" baseline="-25000" dirty="0" err="1" smtClean="0">
                <a:solidFill>
                  <a:prstClr val="black"/>
                </a:solidFill>
              </a:rPr>
              <a:t>L</a:t>
            </a:r>
            <a:r>
              <a:rPr lang="en-US" sz="2800" b="1" dirty="0" smtClean="0">
                <a:solidFill>
                  <a:prstClr val="black"/>
                </a:solidFill>
              </a:rPr>
              <a:t>)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1066800"/>
            <a:ext cx="3125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</a:rPr>
              <a:t>See also: text p. 75 Fig. 2.13</a:t>
            </a:r>
            <a:endParaRPr lang="en-US" sz="2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39" y="19665"/>
            <a:ext cx="8915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The even better news: </a:t>
            </a:r>
            <a:r>
              <a:rPr lang="en-US" sz="3400" b="1" dirty="0" smtClean="0">
                <a:solidFill>
                  <a:prstClr val="black"/>
                </a:solidFill>
              </a:rPr>
              <a:t>Schrödinger’s methods can be extended with success (and some reasonable approximations)  to explain the rest of the elements’ spectra. </a:t>
            </a:r>
            <a:endParaRPr lang="en-US" sz="3400" dirty="0"/>
          </a:p>
        </p:txBody>
      </p:sp>
      <p:pic>
        <p:nvPicPr>
          <p:cNvPr id="3074" name="Picture 2" descr="http://leonie101.edublogs.org/files/2009/07/leonies-photos-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3090094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52400" y="2492589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</a:t>
            </a:r>
            <a:r>
              <a:rPr lang="en-US" sz="3200" b="1" dirty="0" err="1" smtClean="0">
                <a:solidFill>
                  <a:srgbClr val="FF0000"/>
                </a:solidFill>
              </a:rPr>
              <a:t>spectroscopists</a:t>
            </a:r>
            <a:r>
              <a:rPr lang="en-US" sz="3200" b="1" dirty="0" smtClean="0">
                <a:solidFill>
                  <a:srgbClr val="FF0000"/>
                </a:solidFill>
              </a:rPr>
              <a:t> are happy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www.catster.com/files/post_images/bf9f08a3412a7e3dd2f09f2ea869042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26" y="3007028"/>
            <a:ext cx="2947835" cy="385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5344" y="1904451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</a:t>
            </a:r>
            <a:r>
              <a:rPr lang="en-US" sz="3600" b="1" dirty="0" smtClean="0">
                <a:solidFill>
                  <a:srgbClr val="0070C0"/>
                </a:solidFill>
              </a:rPr>
              <a:t>so are theoreticians (sort of)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1065</Words>
  <Application>Microsoft Office PowerPoint</Application>
  <PresentationFormat>On-screen Show (4:3)</PresentationFormat>
  <Paragraphs>187</Paragraphs>
  <Slides>18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Office Theme</vt:lpstr>
      <vt:lpstr>Default Design</vt:lpstr>
      <vt:lpstr>1_Office Theme</vt:lpstr>
      <vt:lpstr>2_Office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the quantum cat dilemma-one consequence of  Schrodinger’s 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156</cp:revision>
  <dcterms:created xsi:type="dcterms:W3CDTF">2013-08-26T23:18:54Z</dcterms:created>
  <dcterms:modified xsi:type="dcterms:W3CDTF">2013-09-16T14:13:47Z</dcterms:modified>
</cp:coreProperties>
</file>