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2" r:id="rId2"/>
    <p:sldId id="273" r:id="rId3"/>
    <p:sldId id="256" r:id="rId4"/>
    <p:sldId id="257" r:id="rId5"/>
    <p:sldId id="258" r:id="rId6"/>
    <p:sldId id="259" r:id="rId7"/>
    <p:sldId id="260" r:id="rId8"/>
    <p:sldId id="261" r:id="rId9"/>
    <p:sldId id="262" r:id="rId10"/>
    <p:sldId id="263" r:id="rId11"/>
    <p:sldId id="267" r:id="rId12"/>
    <p:sldId id="264" r:id="rId13"/>
    <p:sldId id="266" r:id="rId14"/>
    <p:sldId id="269" r:id="rId15"/>
    <p:sldId id="270" r:id="rId16"/>
    <p:sldId id="2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073" autoAdjust="0"/>
  </p:normalViewPr>
  <p:slideViewPr>
    <p:cSldViewPr>
      <p:cViewPr varScale="1">
        <p:scale>
          <a:sx n="68" d="100"/>
          <a:sy n="68" d="100"/>
        </p:scale>
        <p:origin x="-66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ED9BA1-753C-4424-966A-2AACCC47159C}" type="datetimeFigureOut">
              <a:rPr lang="en-US" smtClean="0"/>
              <a:pPr/>
              <a:t>8/26/2013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0AB867-EC5F-485A-B27A-3E76FAC60893}" type="slidenum">
              <a:rPr lang="en-US" smtClean="0"/>
              <a:pPr/>
              <a:t>‹#›</a:t>
            </a:fld>
            <a:endParaRPr lang="en-US"/>
          </a:p>
        </p:txBody>
      </p:sp>
    </p:spTree>
    <p:extLst>
      <p:ext uri="{BB962C8B-B14F-4D97-AF65-F5344CB8AC3E}">
        <p14:creationId xmlns:p14="http://schemas.microsoft.com/office/powerpoint/2010/main" val="375374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FB09663-687F-4017-A174-7C1E201381E9}" type="slidenum">
              <a:rPr lang="en-US" smtClean="0"/>
              <a:t>2</a:t>
            </a:fld>
            <a:endParaRPr lang="en-US"/>
          </a:p>
        </p:txBody>
      </p:sp>
    </p:spTree>
    <p:extLst>
      <p:ext uri="{BB962C8B-B14F-4D97-AF65-F5344CB8AC3E}">
        <p14:creationId xmlns:p14="http://schemas.microsoft.com/office/powerpoint/2010/main" val="2425420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0AB867-EC5F-485A-B27A-3E76FAC60893}" type="slidenum">
              <a:rPr lang="en-US" smtClean="0"/>
              <a:pPr/>
              <a:t>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0484" name="Slide Number Placeholder 3"/>
          <p:cNvSpPr>
            <a:spLocks noGrp="1"/>
          </p:cNvSpPr>
          <p:nvPr>
            <p:ph type="sldNum" sz="quarter" idx="5"/>
          </p:nvPr>
        </p:nvSpPr>
        <p:spPr bwMode="auto">
          <a:noFill/>
          <a:ln>
            <a:miter lim="800000"/>
            <a:headEnd/>
            <a:tailEnd/>
          </a:ln>
        </p:spPr>
        <p:txBody>
          <a:bodyPr/>
          <a:lstStyle/>
          <a:p>
            <a:fld id="{210E0C55-3795-4966-9849-C3A1F1D03587}" type="slidenum">
              <a:rPr lang="en-US" smtClean="0"/>
              <a:pPr/>
              <a:t>11</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8436" name="Slide Number Placeholder 3"/>
          <p:cNvSpPr>
            <a:spLocks noGrp="1"/>
          </p:cNvSpPr>
          <p:nvPr>
            <p:ph type="sldNum" sz="quarter" idx="5"/>
          </p:nvPr>
        </p:nvSpPr>
        <p:spPr bwMode="auto">
          <a:noFill/>
          <a:ln>
            <a:miter lim="800000"/>
            <a:headEnd/>
            <a:tailEnd/>
          </a:ln>
        </p:spPr>
        <p:txBody>
          <a:bodyPr/>
          <a:lstStyle/>
          <a:p>
            <a:fld id="{D0541DE1-132E-44CA-A154-728F0B3B258F}" type="slidenum">
              <a:rPr lang="en-US" smtClean="0"/>
              <a:pPr/>
              <a:t>12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E99FCB-2F49-4977-BECE-827596505871}" type="datetimeFigureOut">
              <a:rPr lang="en-US" smtClean="0"/>
              <a:pPr/>
              <a:t>8/26/2013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50F4CF-F4D7-4E73-8A1C-D520B1F46287}" type="slidenum">
              <a:rPr lang="en-US" smtClean="0"/>
              <a:pPr/>
              <a:t>‹#›</a:t>
            </a:fld>
            <a:endParaRPr lang="en-US"/>
          </a:p>
        </p:txBody>
      </p:sp>
    </p:spTree>
    <p:extLst>
      <p:ext uri="{BB962C8B-B14F-4D97-AF65-F5344CB8AC3E}">
        <p14:creationId xmlns:p14="http://schemas.microsoft.com/office/powerpoint/2010/main" val="740168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E99FCB-2F49-4977-BECE-827596505871}" type="datetimeFigureOut">
              <a:rPr lang="en-US" smtClean="0"/>
              <a:pPr/>
              <a:t>8/26/2013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50F4CF-F4D7-4E73-8A1C-D520B1F46287}" type="slidenum">
              <a:rPr lang="en-US" smtClean="0"/>
              <a:pPr/>
              <a:t>‹#›</a:t>
            </a:fld>
            <a:endParaRPr lang="en-US"/>
          </a:p>
        </p:txBody>
      </p:sp>
    </p:spTree>
    <p:extLst>
      <p:ext uri="{BB962C8B-B14F-4D97-AF65-F5344CB8AC3E}">
        <p14:creationId xmlns:p14="http://schemas.microsoft.com/office/powerpoint/2010/main" val="3713640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E99FCB-2F49-4977-BECE-827596505871}" type="datetimeFigureOut">
              <a:rPr lang="en-US" smtClean="0"/>
              <a:pPr/>
              <a:t>8/26/2013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50F4CF-F4D7-4E73-8A1C-D520B1F46287}" type="slidenum">
              <a:rPr lang="en-US" smtClean="0"/>
              <a:pPr/>
              <a:t>‹#›</a:t>
            </a:fld>
            <a:endParaRPr lang="en-US"/>
          </a:p>
        </p:txBody>
      </p:sp>
    </p:spTree>
    <p:extLst>
      <p:ext uri="{BB962C8B-B14F-4D97-AF65-F5344CB8AC3E}">
        <p14:creationId xmlns:p14="http://schemas.microsoft.com/office/powerpoint/2010/main" val="3312443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E99FCB-2F49-4977-BECE-827596505871}" type="datetimeFigureOut">
              <a:rPr lang="en-US" smtClean="0"/>
              <a:pPr/>
              <a:t>8/26/2013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50F4CF-F4D7-4E73-8A1C-D520B1F46287}" type="slidenum">
              <a:rPr lang="en-US" smtClean="0"/>
              <a:pPr/>
              <a:t>‹#›</a:t>
            </a:fld>
            <a:endParaRPr lang="en-US"/>
          </a:p>
        </p:txBody>
      </p:sp>
    </p:spTree>
    <p:extLst>
      <p:ext uri="{BB962C8B-B14F-4D97-AF65-F5344CB8AC3E}">
        <p14:creationId xmlns:p14="http://schemas.microsoft.com/office/powerpoint/2010/main" val="2685620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E99FCB-2F49-4977-BECE-827596505871}" type="datetimeFigureOut">
              <a:rPr lang="en-US" smtClean="0"/>
              <a:pPr/>
              <a:t>8/26/2013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50F4CF-F4D7-4E73-8A1C-D520B1F46287}" type="slidenum">
              <a:rPr lang="en-US" smtClean="0"/>
              <a:pPr/>
              <a:t>‹#›</a:t>
            </a:fld>
            <a:endParaRPr lang="en-US"/>
          </a:p>
        </p:txBody>
      </p:sp>
    </p:spTree>
    <p:extLst>
      <p:ext uri="{BB962C8B-B14F-4D97-AF65-F5344CB8AC3E}">
        <p14:creationId xmlns:p14="http://schemas.microsoft.com/office/powerpoint/2010/main" val="1128565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E99FCB-2F49-4977-BECE-827596505871}" type="datetimeFigureOut">
              <a:rPr lang="en-US" smtClean="0"/>
              <a:pPr/>
              <a:t>8/26/2013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50F4CF-F4D7-4E73-8A1C-D520B1F46287}" type="slidenum">
              <a:rPr lang="en-US" smtClean="0"/>
              <a:pPr/>
              <a:t>‹#›</a:t>
            </a:fld>
            <a:endParaRPr lang="en-US"/>
          </a:p>
        </p:txBody>
      </p:sp>
    </p:spTree>
    <p:extLst>
      <p:ext uri="{BB962C8B-B14F-4D97-AF65-F5344CB8AC3E}">
        <p14:creationId xmlns:p14="http://schemas.microsoft.com/office/powerpoint/2010/main" val="3184522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E99FCB-2F49-4977-BECE-827596505871}" type="datetimeFigureOut">
              <a:rPr lang="en-US" smtClean="0"/>
              <a:pPr/>
              <a:t>8/26/2013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50F4CF-F4D7-4E73-8A1C-D520B1F46287}" type="slidenum">
              <a:rPr lang="en-US" smtClean="0"/>
              <a:pPr/>
              <a:t>‹#›</a:t>
            </a:fld>
            <a:endParaRPr lang="en-US"/>
          </a:p>
        </p:txBody>
      </p:sp>
    </p:spTree>
    <p:extLst>
      <p:ext uri="{BB962C8B-B14F-4D97-AF65-F5344CB8AC3E}">
        <p14:creationId xmlns:p14="http://schemas.microsoft.com/office/powerpoint/2010/main" val="1401388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E99FCB-2F49-4977-BECE-827596505871}" type="datetimeFigureOut">
              <a:rPr lang="en-US" smtClean="0"/>
              <a:pPr/>
              <a:t>8/26/2013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50F4CF-F4D7-4E73-8A1C-D520B1F46287}" type="slidenum">
              <a:rPr lang="en-US" smtClean="0"/>
              <a:pPr/>
              <a:t>‹#›</a:t>
            </a:fld>
            <a:endParaRPr lang="en-US"/>
          </a:p>
        </p:txBody>
      </p:sp>
    </p:spTree>
    <p:extLst>
      <p:ext uri="{BB962C8B-B14F-4D97-AF65-F5344CB8AC3E}">
        <p14:creationId xmlns:p14="http://schemas.microsoft.com/office/powerpoint/2010/main" val="350310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E99FCB-2F49-4977-BECE-827596505871}" type="datetimeFigureOut">
              <a:rPr lang="en-US" smtClean="0"/>
              <a:pPr/>
              <a:t>8/26/2013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50F4CF-F4D7-4E73-8A1C-D520B1F46287}" type="slidenum">
              <a:rPr lang="en-US" smtClean="0"/>
              <a:pPr/>
              <a:t>‹#›</a:t>
            </a:fld>
            <a:endParaRPr lang="en-US"/>
          </a:p>
        </p:txBody>
      </p:sp>
    </p:spTree>
    <p:extLst>
      <p:ext uri="{BB962C8B-B14F-4D97-AF65-F5344CB8AC3E}">
        <p14:creationId xmlns:p14="http://schemas.microsoft.com/office/powerpoint/2010/main" val="3736639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E99FCB-2F49-4977-BECE-827596505871}" type="datetimeFigureOut">
              <a:rPr lang="en-US" smtClean="0"/>
              <a:pPr/>
              <a:t>8/26/2013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50F4CF-F4D7-4E73-8A1C-D520B1F46287}" type="slidenum">
              <a:rPr lang="en-US" smtClean="0"/>
              <a:pPr/>
              <a:t>‹#›</a:t>
            </a:fld>
            <a:endParaRPr lang="en-US"/>
          </a:p>
        </p:txBody>
      </p:sp>
    </p:spTree>
    <p:extLst>
      <p:ext uri="{BB962C8B-B14F-4D97-AF65-F5344CB8AC3E}">
        <p14:creationId xmlns:p14="http://schemas.microsoft.com/office/powerpoint/2010/main" val="1405255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E99FCB-2F49-4977-BECE-827596505871}" type="datetimeFigureOut">
              <a:rPr lang="en-US" smtClean="0"/>
              <a:pPr/>
              <a:t>8/26/2013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50F4CF-F4D7-4E73-8A1C-D520B1F46287}" type="slidenum">
              <a:rPr lang="en-US" smtClean="0"/>
              <a:pPr/>
              <a:t>‹#›</a:t>
            </a:fld>
            <a:endParaRPr lang="en-US"/>
          </a:p>
        </p:txBody>
      </p:sp>
    </p:spTree>
    <p:extLst>
      <p:ext uri="{BB962C8B-B14F-4D97-AF65-F5344CB8AC3E}">
        <p14:creationId xmlns:p14="http://schemas.microsoft.com/office/powerpoint/2010/main" val="3728688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E99FCB-2F49-4977-BECE-827596505871}" type="datetimeFigureOut">
              <a:rPr lang="en-US" smtClean="0"/>
              <a:pPr/>
              <a:t>8/26/2013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50F4CF-F4D7-4E73-8A1C-D520B1F46287}" type="slidenum">
              <a:rPr lang="en-US" smtClean="0"/>
              <a:pPr/>
              <a:t>‹#›</a:t>
            </a:fld>
            <a:endParaRPr lang="en-US"/>
          </a:p>
        </p:txBody>
      </p:sp>
    </p:spTree>
    <p:extLst>
      <p:ext uri="{BB962C8B-B14F-4D97-AF65-F5344CB8AC3E}">
        <p14:creationId xmlns:p14="http://schemas.microsoft.com/office/powerpoint/2010/main" val="21726872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com/url?sa=i&amp;rct=j&amp;q=&amp;esrc=s&amp;frm=1&amp;source=images&amp;cd=&amp;cad=rja&amp;docid=VVGUZ7GrpCvVtM&amp;tbnid=jjXrYf5gmxABJM:&amp;ved=0CAUQjRw&amp;url=http://vikrantnaik.wordpress.com/2012/03/08/cool-physicists-and-poor-chemists/&amp;ei=UHcWUtDFBYHB4AOuq4G4BA&amp;bvm=bv.51156542,d.dmg&amp;psig=AFQjCNH3m0xMaYaV_-fpGyIvuYKCrlikdg&amp;ust=1377290390432218"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http://www.google.com/url?sa=i&amp;rct=j&amp;q=&amp;esrc=s&amp;frm=1&amp;source=images&amp;cd=&amp;cad=rja&amp;docid=V1Ll0cMooQ_RpM&amp;tbnid=P_baf1or9epLSM:&amp;ved=0CAUQjRw&amp;url=http://neurobonkers.com/2011/04/26/the-mystery-chemist/&amp;ei=9W8WUszHBYeo4APUt4CIBA&amp;bvm=bv.51156542,d.dmg&amp;psig=AFQjCNFrZHBmBMWyTQjShtbpSZE1eFHqVA&amp;ust=1377288539396703" TargetMode="Externa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hyperlink" Target="http://www.google.com/url?sa=i&amp;rct=j&amp;q=&amp;esrc=s&amp;frm=1&amp;source=images&amp;cd=&amp;cad=rja&amp;docid=FIYF36qs1DduwM&amp;tbnid=4EglANXX8DjhpM:&amp;ved=0CAUQjRw&amp;url=http://images.yourdictionary.com/chemist&amp;ei=q3QWUvDeF7ip4AOm7IHQBw&amp;psig=AFQjCNFaCDlfbkVyO4Loer0dY5hpBdEDDw&amp;ust=1377289711846720"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google.com/url?sa=i&amp;rct=j&amp;q=&amp;esrc=s&amp;frm=1&amp;source=images&amp;cd=&amp;cad=rja&amp;docid=RVESK7Ep7igJeM&amp;tbnid=llCqAe8aFGrGIM:&amp;ved=0CAUQjRw&amp;url=http://itchythebear.com/&amp;ei=FXQWUo39JbXH4AO09IGADA&amp;psig=AFQjCNFDgNhuOrXME4mjFH3AzQ8TC6SbpQ&amp;ust=1377289581997941" TargetMode="Externa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hyperlink" Target="http://www.google.com/url?sa=i&amp;rct=j&amp;q=&amp;esrc=s&amp;frm=1&amp;source=images&amp;cd=&amp;cad=rja&amp;docid=-7iZg8wLAP2vzM&amp;tbnid=wao2sNiyk-29RM:&amp;ved=0CAUQjRw&amp;url=http://triadmomsonmain.com/my-blog/rainy-day-activities-for-kids-of-all-ages&amp;ei=PnUWUoimLZet4APju4CwAw&amp;psig=AFQjCNFQgP6UinWE8wr8Q0qrf_e61lZaUA&amp;ust=1377289899178571"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www.google.com/url?sa=i&amp;rct=j&amp;q=&amp;esrc=s&amp;frm=1&amp;source=images&amp;cd=&amp;cad=rja&amp;docid=nt8nuc_xNAtDnM&amp;tbnid=f3cHMXmX9g323M:&amp;ved=0CAUQjRw&amp;url=http://www.istockphoto.com/stock-photo-10467109-beautiful-mad-chemist-dangerous-reaction-at-laboratory.php&amp;ei=qHYWUtriNtSr4APJqYCABw&amp;psig=AFQjCNE-aGdbcpFIpO-pXldxhQM9XA7Aog&amp;ust=1377290143182502" TargetMode="External"/><Relationship Id="rId3" Type="http://schemas.openxmlformats.org/officeDocument/2006/relationships/image" Target="../media/image6.png"/><Relationship Id="rId7" Type="http://schemas.openxmlformats.org/officeDocument/2006/relationships/image" Target="../media/image8.jpeg"/><Relationship Id="rId2" Type="http://schemas.openxmlformats.org/officeDocument/2006/relationships/hyperlink" Target="http://www.google.com/url?sa=i&amp;rct=j&amp;q=&amp;esrc=s&amp;frm=1&amp;source=images&amp;cd=&amp;cad=rja&amp;docid=VF3kEoWPODYM9M&amp;tbnid=ZfCvHobkGxZWHM:&amp;ved=0CAUQjRw&amp;url=http://www.scilogs.com/counterbalanced/unsung-mad-scientists/&amp;ei=r3UWUsLNHdbk4AOhhYDwCA&amp;psig=AFQjCNE31tuITf7WrywD6CkEwljdQZqgyA&amp;ust=1377290030519691" TargetMode="External"/><Relationship Id="rId1" Type="http://schemas.openxmlformats.org/officeDocument/2006/relationships/slideLayout" Target="../slideLayouts/slideLayout7.xml"/><Relationship Id="rId6" Type="http://schemas.openxmlformats.org/officeDocument/2006/relationships/hyperlink" Target="http://www.google.com/url?sa=i&amp;rct=j&amp;q=&amp;esrc=s&amp;frm=1&amp;source=images&amp;cd=&amp;cad=rja&amp;docid=Amtnm4yO7pkG5M&amp;tbnid=LAvGTgFNyTwjNM:&amp;ved=0CAUQjRw&amp;url=http://www.mookychick.co.uk/how-to/how-to-guides/mad-scientist.php&amp;ei=53UWUsXWIZan4AOh-4B4&amp;psig=AFQjCNE31tuITf7WrywD6CkEwljdQZqgyA&amp;ust=1377290030519691" TargetMode="External"/><Relationship Id="rId5" Type="http://schemas.openxmlformats.org/officeDocument/2006/relationships/image" Target="../media/image7.jpeg"/><Relationship Id="rId4" Type="http://schemas.openxmlformats.org/officeDocument/2006/relationships/hyperlink" Target="http://www.google.com/url?sa=i&amp;rct=j&amp;q=&amp;esrc=s&amp;frm=1&amp;source=images&amp;cd=&amp;cad=rja&amp;docid=pfF2Lci_xH_eHM&amp;tbnid=XLbKmHN0wsUmnM:&amp;ved=0CAUQjRw&amp;url=http://www.dreamstime.com/royalty-free-stock-images-mad-chemist-image21797099&amp;ei=ynUWUoyBE_aj4APQqYDIAg&amp;psig=AFQjCNE31tuITf7WrywD6CkEwljdQZqgyA&amp;ust=1377290030519691" TargetMode="External"/><Relationship Id="rId9"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www.google.com/url?sa=i&amp;rct=j&amp;q=&amp;esrc=s&amp;frm=1&amp;source=images&amp;cd=&amp;cad=rja&amp;docid=oBXoLcLNoF4rqM&amp;tbnid=PWm5KCeaX6n9cM:&amp;ved=0CAUQjRw&amp;url=http://en.wikipedia.org/wiki/Physicist&amp;ei=G3cWUuTtMdSu4AO-toDgCA&amp;bvm=bv.51156542,d.dmg&amp;psig=AFQjCNH3m0xMaYaV_-fpGyIvuYKCrlikdg&amp;ust=1377290390432218" TargetMode="External"/><Relationship Id="rId1" Type="http://schemas.openxmlformats.org/officeDocument/2006/relationships/slideLayout" Target="../slideLayouts/slideLayout7.xml"/><Relationship Id="rId6" Type="http://schemas.openxmlformats.org/officeDocument/2006/relationships/image" Target="../media/image11.jpeg"/><Relationship Id="rId5" Type="http://schemas.openxmlformats.org/officeDocument/2006/relationships/hyperlink" Target="http://www.google.com/url?sa=i&amp;rct=j&amp;q=&amp;esrc=s&amp;frm=1&amp;source=images&amp;cd=&amp;cad=rja&amp;docid=VVGUZ7GrpCvVtM&amp;tbnid=jjXrYf5gmxABJM:&amp;ved=0CAUQjRw&amp;url=http://vikrantnaik.wordpress.com/2012/03/08/cool-physicists-and-poor-chemists/&amp;ei=UHcWUtDFBYHB4AOuq4G4BA&amp;bvm=bv.51156542,d.dmg&amp;psig=AFQjCNH3m0xMaYaV_-fpGyIvuYKCrlikdg&amp;ust=1377290390432218" TargetMode="External"/><Relationship Id="rId4" Type="http://schemas.openxmlformats.org/officeDocument/2006/relationships/hyperlink" Target="http://theeraj1986.hpage.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www.google.com/url?sa=i&amp;rct=j&amp;q=&amp;esrc=s&amp;frm=1&amp;source=images&amp;cd=&amp;cad=rja&amp;docid=X0-EO5vKzFyN4M&amp;tbnid=U34Ah57UmGhURM:&amp;ved=0CAUQjRw&amp;url=http://www-scf.usc.edu/~kallos/feynman.htm&amp;ei=eHcWUtDPONir4AO1v4GIAw&amp;bvm=bv.51156542,d.dmg&amp;psig=AFQjCNH3m0xMaYaV_-fpGyIvuYKCrlikdg&amp;ust=1377290390432218"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docid=uqUaRQUKoZ0FdM&amp;tbnid=k0Ih3cc5l5fjMM:&amp;ved=0CAUQjRw&amp;url=http://www.thephysicsmill.com/2013/07/16/reality-is-the-feynman-path-integral/&amp;ei=O3kWUp2wO_G84AOWoIDYDg&amp;bvm=bv.51156542,d.dmg&amp;psig=AFQjCNEB616aFfli_RzVmar0Zbw8mHeOLg&amp;ust=13772909158747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782" y="152400"/>
            <a:ext cx="6878782" cy="6247864"/>
          </a:xfrm>
          <a:prstGeom prst="rect">
            <a:avLst/>
          </a:prstGeom>
          <a:noFill/>
        </p:spPr>
        <p:txBody>
          <a:bodyPr wrap="square" rtlCol="0">
            <a:spAutoFit/>
          </a:bodyPr>
          <a:lstStyle/>
          <a:p>
            <a:pPr algn="ctr"/>
            <a:r>
              <a:rPr lang="en-US" sz="4400" b="1" dirty="0" smtClean="0"/>
              <a:t>A CHEERFUL REMINDER FROM YOUR CHEM 1984 </a:t>
            </a:r>
            <a:r>
              <a:rPr lang="en-US" sz="4800" b="1" u="sng" dirty="0" smtClean="0">
                <a:solidFill>
                  <a:srgbClr val="FF0000"/>
                </a:solidFill>
              </a:rPr>
              <a:t>LAB</a:t>
            </a:r>
            <a:r>
              <a:rPr lang="en-US" sz="4400" b="1" dirty="0" smtClean="0"/>
              <a:t> INSTRUCTOR:</a:t>
            </a:r>
          </a:p>
          <a:p>
            <a:endParaRPr lang="en-US" sz="4400" dirty="0" smtClean="0"/>
          </a:p>
          <a:p>
            <a:r>
              <a:rPr lang="en-US" sz="4400" b="1" dirty="0" smtClean="0"/>
              <a:t>LISTEN UP, MAGGOTS </a:t>
            </a:r>
            <a:r>
              <a:rPr lang="en-US" sz="4400" b="1" dirty="0"/>
              <a:t>!</a:t>
            </a:r>
          </a:p>
          <a:p>
            <a:r>
              <a:rPr lang="en-US" sz="4400" b="1" dirty="0" smtClean="0">
                <a:solidFill>
                  <a:srgbClr val="FF0000"/>
                </a:solidFill>
              </a:rPr>
              <a:t>BRING YOUR SCIENTIFIC CALCULATOR AND ITS INSTRUCTION MANUAL TO THE </a:t>
            </a:r>
            <a:r>
              <a:rPr lang="en-US" sz="4400" b="1" u="sng" dirty="0" smtClean="0">
                <a:solidFill>
                  <a:srgbClr val="FF0000"/>
                </a:solidFill>
              </a:rPr>
              <a:t>FIRST</a:t>
            </a:r>
            <a:r>
              <a:rPr lang="en-US" sz="4400" b="1" dirty="0" smtClean="0">
                <a:solidFill>
                  <a:srgbClr val="FF0000"/>
                </a:solidFill>
              </a:rPr>
              <a:t> LAB, OR YOU DIE.</a:t>
            </a:r>
            <a:endParaRPr lang="en-US" dirty="0"/>
          </a:p>
        </p:txBody>
      </p:sp>
      <p:pic>
        <p:nvPicPr>
          <p:cNvPr id="3" name="Picture 9" descr="USMC_DI"/>
          <p:cNvPicPr>
            <a:picLocks noChangeAspect="1" noChangeArrowheads="1"/>
          </p:cNvPicPr>
          <p:nvPr/>
        </p:nvPicPr>
        <p:blipFill>
          <a:blip r:embed="rId2" cstate="print"/>
          <a:srcRect/>
          <a:stretch>
            <a:fillRect/>
          </a:stretch>
        </p:blipFill>
        <p:spPr bwMode="auto">
          <a:xfrm>
            <a:off x="6199947" y="187036"/>
            <a:ext cx="2964834" cy="4835236"/>
          </a:xfrm>
          <a:prstGeom prst="rect">
            <a:avLst/>
          </a:prstGeom>
          <a:noFill/>
        </p:spPr>
      </p:pic>
    </p:spTree>
    <p:extLst>
      <p:ext uri="{BB962C8B-B14F-4D97-AF65-F5344CB8AC3E}">
        <p14:creationId xmlns:p14="http://schemas.microsoft.com/office/powerpoint/2010/main" val="29596626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http://cms.skidmore.edu/news/admin/news/images/hoffman_roald.jpg"/>
          <p:cNvPicPr>
            <a:picLocks noChangeAspect="1" noChangeArrowheads="1"/>
          </p:cNvPicPr>
          <p:nvPr/>
        </p:nvPicPr>
        <p:blipFill>
          <a:blip r:embed="rId2" cstate="print"/>
          <a:srcRect/>
          <a:stretch>
            <a:fillRect/>
          </a:stretch>
        </p:blipFill>
        <p:spPr bwMode="auto">
          <a:xfrm>
            <a:off x="4876800" y="152400"/>
            <a:ext cx="4267200" cy="6705600"/>
          </a:xfrm>
          <a:prstGeom prst="rect">
            <a:avLst/>
          </a:prstGeom>
          <a:noFill/>
          <a:ln w="9525">
            <a:noFill/>
            <a:miter lim="800000"/>
            <a:headEnd/>
            <a:tailEnd/>
          </a:ln>
        </p:spPr>
      </p:pic>
      <p:sp>
        <p:nvSpPr>
          <p:cNvPr id="4" name="TextBox 3"/>
          <p:cNvSpPr txBox="1">
            <a:spLocks noChangeArrowheads="1"/>
          </p:cNvSpPr>
          <p:nvPr/>
        </p:nvSpPr>
        <p:spPr bwMode="auto">
          <a:xfrm>
            <a:off x="304800" y="5029200"/>
            <a:ext cx="4495800" cy="1323975"/>
          </a:xfrm>
          <a:prstGeom prst="rect">
            <a:avLst/>
          </a:prstGeom>
          <a:noFill/>
          <a:ln w="9525">
            <a:noFill/>
            <a:miter lim="800000"/>
            <a:headEnd/>
            <a:tailEnd/>
          </a:ln>
        </p:spPr>
        <p:txBody>
          <a:bodyPr wrap="square">
            <a:spAutoFit/>
          </a:bodyPr>
          <a:lstStyle/>
          <a:p>
            <a:r>
              <a:rPr lang="en-US" sz="3600" b="1" dirty="0"/>
              <a:t>“</a:t>
            </a:r>
            <a:r>
              <a:rPr lang="en-US" sz="4000" b="1" i="1" dirty="0">
                <a:solidFill>
                  <a:srgbClr val="002060"/>
                </a:solidFill>
              </a:rPr>
              <a:t>We can seem a bit dull and tedious…”</a:t>
            </a:r>
            <a:endParaRPr lang="en-US" sz="4000" b="1" dirty="0">
              <a:solidFill>
                <a:srgbClr val="002060"/>
              </a:solidFill>
            </a:endParaRPr>
          </a:p>
        </p:txBody>
      </p:sp>
      <p:sp>
        <p:nvSpPr>
          <p:cNvPr id="5" name="TextBox 4"/>
          <p:cNvSpPr txBox="1">
            <a:spLocks noChangeArrowheads="1"/>
          </p:cNvSpPr>
          <p:nvPr/>
        </p:nvSpPr>
        <p:spPr bwMode="auto">
          <a:xfrm>
            <a:off x="533400" y="1371600"/>
            <a:ext cx="4114800" cy="708025"/>
          </a:xfrm>
          <a:prstGeom prst="rect">
            <a:avLst/>
          </a:prstGeom>
          <a:noFill/>
          <a:ln w="9525">
            <a:noFill/>
            <a:miter lim="800000"/>
            <a:headEnd/>
            <a:tailEnd/>
          </a:ln>
        </p:spPr>
        <p:txBody>
          <a:bodyPr>
            <a:spAutoFit/>
          </a:bodyPr>
          <a:lstStyle/>
          <a:p>
            <a:r>
              <a:rPr lang="en-US" sz="4000" b="1" dirty="0" err="1">
                <a:solidFill>
                  <a:srgbClr val="FF0000"/>
                </a:solidFill>
              </a:rPr>
              <a:t>Roald</a:t>
            </a:r>
            <a:r>
              <a:rPr lang="en-US" sz="4000" b="1" dirty="0">
                <a:solidFill>
                  <a:srgbClr val="FF0000"/>
                </a:solidFill>
              </a:rPr>
              <a:t> Hoffman</a:t>
            </a:r>
          </a:p>
        </p:txBody>
      </p:sp>
      <p:sp>
        <p:nvSpPr>
          <p:cNvPr id="7" name="TextBox 6"/>
          <p:cNvSpPr txBox="1">
            <a:spLocks noChangeArrowheads="1"/>
          </p:cNvSpPr>
          <p:nvPr/>
        </p:nvSpPr>
        <p:spPr bwMode="auto">
          <a:xfrm>
            <a:off x="457200" y="2590800"/>
            <a:ext cx="4648200" cy="1938992"/>
          </a:xfrm>
          <a:prstGeom prst="rect">
            <a:avLst/>
          </a:prstGeom>
          <a:noFill/>
          <a:ln w="9525">
            <a:noFill/>
            <a:miter lim="800000"/>
            <a:headEnd/>
            <a:tailEnd/>
          </a:ln>
        </p:spPr>
        <p:txBody>
          <a:bodyPr wrap="square">
            <a:spAutoFit/>
          </a:bodyPr>
          <a:lstStyle/>
          <a:p>
            <a:r>
              <a:rPr lang="en-US" sz="4000" b="1" dirty="0"/>
              <a:t>1981 Nobel Chemistry Laureate </a:t>
            </a:r>
          </a:p>
          <a:p>
            <a:r>
              <a:rPr lang="en-US" sz="4000" b="1" dirty="0"/>
              <a:t>Cornell University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1"/>
          <p:cNvSpPr txBox="1">
            <a:spLocks noChangeArrowheads="1"/>
          </p:cNvSpPr>
          <p:nvPr/>
        </p:nvSpPr>
        <p:spPr bwMode="auto">
          <a:xfrm>
            <a:off x="457200" y="152400"/>
            <a:ext cx="7848600" cy="3478213"/>
          </a:xfrm>
          <a:prstGeom prst="rect">
            <a:avLst/>
          </a:prstGeom>
          <a:noFill/>
          <a:ln w="9525">
            <a:noFill/>
            <a:miter lim="800000"/>
            <a:headEnd/>
            <a:tailEnd/>
          </a:ln>
        </p:spPr>
        <p:txBody>
          <a:bodyPr>
            <a:spAutoFit/>
          </a:bodyPr>
          <a:lstStyle/>
          <a:p>
            <a:r>
              <a:rPr lang="en-US" sz="4000"/>
              <a:t>“</a:t>
            </a:r>
            <a:r>
              <a:rPr lang="en-US" sz="3600" b="1"/>
              <a:t>Chemists are poised between the physical and biological universes. We don’t  deal with either the infinitely small or large, making us fussy and neither fish nor fowl…. the way things in the middle are.”</a:t>
            </a:r>
          </a:p>
        </p:txBody>
      </p:sp>
      <p:sp>
        <p:nvSpPr>
          <p:cNvPr id="9219" name="TextBox 3"/>
          <p:cNvSpPr txBox="1">
            <a:spLocks noChangeArrowheads="1"/>
          </p:cNvSpPr>
          <p:nvPr/>
        </p:nvSpPr>
        <p:spPr bwMode="auto">
          <a:xfrm>
            <a:off x="4343400" y="3505200"/>
            <a:ext cx="4267200" cy="646113"/>
          </a:xfrm>
          <a:prstGeom prst="rect">
            <a:avLst/>
          </a:prstGeom>
          <a:noFill/>
          <a:ln w="9525">
            <a:noFill/>
            <a:miter lim="800000"/>
            <a:headEnd/>
            <a:tailEnd/>
          </a:ln>
        </p:spPr>
        <p:txBody>
          <a:bodyPr>
            <a:spAutoFit/>
          </a:bodyPr>
          <a:lstStyle/>
          <a:p>
            <a:r>
              <a:rPr lang="en-US" sz="3600" b="1">
                <a:solidFill>
                  <a:srgbClr val="FF0000"/>
                </a:solidFill>
              </a:rPr>
              <a:t>Roald Hoffman</a:t>
            </a:r>
          </a:p>
        </p:txBody>
      </p:sp>
      <p:sp>
        <p:nvSpPr>
          <p:cNvPr id="5" name="TextBox 4"/>
          <p:cNvSpPr txBox="1">
            <a:spLocks noChangeArrowheads="1"/>
          </p:cNvSpPr>
          <p:nvPr/>
        </p:nvSpPr>
        <p:spPr bwMode="auto">
          <a:xfrm>
            <a:off x="0" y="4572000"/>
            <a:ext cx="8763000" cy="1938338"/>
          </a:xfrm>
          <a:prstGeom prst="rect">
            <a:avLst/>
          </a:prstGeom>
          <a:solidFill>
            <a:srgbClr val="FFFF00"/>
          </a:solidFill>
          <a:ln w="9525">
            <a:noFill/>
            <a:miter lim="800000"/>
            <a:headEnd/>
            <a:tailEnd/>
          </a:ln>
        </p:spPr>
        <p:txBody>
          <a:bodyPr>
            <a:spAutoFit/>
          </a:bodyPr>
          <a:lstStyle/>
          <a:p>
            <a:r>
              <a:rPr lang="en-US" sz="4000" b="1">
                <a:solidFill>
                  <a:srgbClr val="0070C0"/>
                </a:solidFill>
              </a:rPr>
              <a:t>Chemistry’s </a:t>
            </a:r>
            <a:r>
              <a:rPr lang="en-US" sz="4000" b="1">
                <a:solidFill>
                  <a:schemeClr val="tx1"/>
                </a:solidFill>
              </a:rPr>
              <a:t>obsession with molecules makes it th</a:t>
            </a:r>
            <a:r>
              <a:rPr lang="en-US" sz="4000" b="1"/>
              <a:t>e ignored middle child of the modern sciences…  </a:t>
            </a:r>
            <a:r>
              <a:rPr lang="en-US" sz="4000" b="1">
                <a:sym typeface="Wingdings" pitchFamily="2" charset="2"/>
              </a:rPr>
              <a:t> </a:t>
            </a:r>
            <a:endParaRPr lang="en-US" sz="4000"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6"/>
          <p:cNvSpPr txBox="1">
            <a:spLocks noChangeArrowheads="1"/>
          </p:cNvSpPr>
          <p:nvPr/>
        </p:nvSpPr>
        <p:spPr bwMode="auto">
          <a:xfrm>
            <a:off x="685800" y="0"/>
            <a:ext cx="7848600" cy="646331"/>
          </a:xfrm>
          <a:prstGeom prst="rect">
            <a:avLst/>
          </a:prstGeom>
          <a:noFill/>
          <a:ln w="9525">
            <a:noFill/>
            <a:miter lim="800000"/>
            <a:headEnd/>
            <a:tailEnd/>
          </a:ln>
        </p:spPr>
        <p:txBody>
          <a:bodyPr wrap="square">
            <a:spAutoFit/>
          </a:bodyPr>
          <a:lstStyle/>
          <a:p>
            <a:r>
              <a:rPr lang="en-US" sz="3600" b="1" dirty="0"/>
              <a:t>THE “PROBLEM” WITH </a:t>
            </a:r>
            <a:r>
              <a:rPr lang="en-US" sz="3600" b="1" dirty="0" smtClean="0"/>
              <a:t>CHEMISTS …..</a:t>
            </a:r>
            <a:endParaRPr lang="en-US" sz="3600" b="1" dirty="0"/>
          </a:p>
        </p:txBody>
      </p:sp>
      <p:sp>
        <p:nvSpPr>
          <p:cNvPr id="8" name="TextBox 7"/>
          <p:cNvSpPr txBox="1"/>
          <p:nvPr/>
        </p:nvSpPr>
        <p:spPr>
          <a:xfrm>
            <a:off x="381000" y="1295400"/>
            <a:ext cx="8648700" cy="2308324"/>
          </a:xfrm>
          <a:prstGeom prst="rect">
            <a:avLst/>
          </a:prstGeom>
          <a:gradFill>
            <a:gsLst>
              <a:gs pos="0">
                <a:srgbClr val="FFEFD1">
                  <a:alpha val="0"/>
                </a:srgbClr>
              </a:gs>
              <a:gs pos="64999">
                <a:srgbClr val="F0EBD5"/>
              </a:gs>
              <a:gs pos="100000">
                <a:srgbClr val="D1C39F"/>
              </a:gs>
            </a:gsLst>
            <a:lin ang="5400000" scaled="0"/>
          </a:gradFill>
        </p:spPr>
        <p:txBody>
          <a:bodyPr>
            <a:spAutoFit/>
          </a:bodyPr>
          <a:lstStyle/>
          <a:p>
            <a:pPr algn="l">
              <a:defRPr/>
            </a:pPr>
            <a:r>
              <a:rPr lang="en-US" sz="3600" b="1" dirty="0"/>
              <a:t>The strength and weakness of all chemists is that </a:t>
            </a:r>
            <a:r>
              <a:rPr lang="en-US" sz="3600" b="1" dirty="0" smtClean="0"/>
              <a:t>they </a:t>
            </a:r>
            <a:r>
              <a:rPr lang="en-US" sz="3600" b="1" dirty="0"/>
              <a:t>are  obsessed with </a:t>
            </a:r>
            <a:r>
              <a:rPr lang="en-US" sz="3600" b="1" dirty="0" smtClean="0"/>
              <a:t>molecules- </a:t>
            </a:r>
            <a:r>
              <a:rPr lang="en-US" sz="3600" b="1" dirty="0"/>
              <a:t>which is like being infatuated with car parts- but not in driving the car…. </a:t>
            </a:r>
          </a:p>
        </p:txBody>
      </p:sp>
      <p:sp>
        <p:nvSpPr>
          <p:cNvPr id="4" name="TextBox 3"/>
          <p:cNvSpPr txBox="1"/>
          <p:nvPr/>
        </p:nvSpPr>
        <p:spPr>
          <a:xfrm>
            <a:off x="685800" y="4800600"/>
            <a:ext cx="8322892" cy="1261884"/>
          </a:xfrm>
          <a:prstGeom prst="rect">
            <a:avLst/>
          </a:prstGeom>
          <a:solidFill>
            <a:srgbClr val="FFFF00"/>
          </a:solidFill>
        </p:spPr>
        <p:txBody>
          <a:bodyPr wrap="square" rtlCol="0">
            <a:spAutoFit/>
          </a:bodyPr>
          <a:lstStyle/>
          <a:p>
            <a:r>
              <a:rPr lang="en-US" sz="3600" b="1" dirty="0" smtClean="0"/>
              <a:t>You can name famous race car drivers…but what are their chief mechanics named </a:t>
            </a:r>
            <a:r>
              <a:rPr lang="en-US" sz="4000" dirty="0" smtClean="0"/>
              <a:t>?</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28600" y="1143000"/>
            <a:ext cx="8534400" cy="2554288"/>
          </a:xfrm>
          <a:prstGeom prst="rect">
            <a:avLst/>
          </a:prstGeom>
          <a:noFill/>
          <a:ln w="9525">
            <a:noFill/>
            <a:miter lim="800000"/>
            <a:headEnd/>
            <a:tailEnd/>
          </a:ln>
        </p:spPr>
        <p:txBody>
          <a:bodyPr>
            <a:spAutoFit/>
          </a:bodyPr>
          <a:lstStyle/>
          <a:p>
            <a:pPr>
              <a:buFont typeface="Arial" charset="0"/>
              <a:buChar char="•"/>
            </a:pPr>
            <a:r>
              <a:rPr lang="en-US" sz="4000"/>
              <a:t>You can’t see molecules directly.</a:t>
            </a:r>
          </a:p>
          <a:p>
            <a:pPr>
              <a:buFont typeface="Arial" charset="0"/>
              <a:buChar char="•"/>
            </a:pPr>
            <a:r>
              <a:rPr lang="en-US" sz="4000"/>
              <a:t>You can’t measure molecules directly.</a:t>
            </a:r>
          </a:p>
          <a:p>
            <a:pPr>
              <a:buFont typeface="Arial" charset="0"/>
              <a:buChar char="•"/>
            </a:pPr>
            <a:r>
              <a:rPr lang="en-US" sz="4000"/>
              <a:t>You can’t watch how molecules react.</a:t>
            </a:r>
          </a:p>
        </p:txBody>
      </p:sp>
      <p:sp>
        <p:nvSpPr>
          <p:cNvPr id="12292" name="TextBox 7"/>
          <p:cNvSpPr txBox="1">
            <a:spLocks noChangeArrowheads="1"/>
          </p:cNvSpPr>
          <p:nvPr/>
        </p:nvSpPr>
        <p:spPr bwMode="auto">
          <a:xfrm>
            <a:off x="838200" y="0"/>
            <a:ext cx="7239000" cy="708025"/>
          </a:xfrm>
          <a:prstGeom prst="rect">
            <a:avLst/>
          </a:prstGeom>
          <a:noFill/>
          <a:ln w="9525">
            <a:noFill/>
            <a:miter lim="800000"/>
            <a:headEnd/>
            <a:tailEnd/>
          </a:ln>
        </p:spPr>
        <p:txBody>
          <a:bodyPr>
            <a:spAutoFit/>
          </a:bodyPr>
          <a:lstStyle/>
          <a:p>
            <a:r>
              <a:rPr lang="en-US" sz="4000" b="1">
                <a:solidFill>
                  <a:srgbClr val="FF0000"/>
                </a:solidFill>
              </a:rPr>
              <a:t>The “real” deal with chemistry</a:t>
            </a:r>
          </a:p>
        </p:txBody>
      </p:sp>
      <p:sp>
        <p:nvSpPr>
          <p:cNvPr id="9" name="TextBox 8"/>
          <p:cNvSpPr txBox="1">
            <a:spLocks noChangeArrowheads="1"/>
          </p:cNvSpPr>
          <p:nvPr/>
        </p:nvSpPr>
        <p:spPr bwMode="auto">
          <a:xfrm>
            <a:off x="762000" y="3048000"/>
            <a:ext cx="7315200" cy="708025"/>
          </a:xfrm>
          <a:prstGeom prst="rect">
            <a:avLst/>
          </a:prstGeom>
          <a:noFill/>
          <a:ln w="9525">
            <a:noFill/>
            <a:miter lim="800000"/>
            <a:headEnd/>
            <a:tailEnd/>
          </a:ln>
        </p:spPr>
        <p:txBody>
          <a:bodyPr>
            <a:spAutoFit/>
          </a:bodyPr>
          <a:lstStyle/>
          <a:p>
            <a:r>
              <a:rPr lang="en-US" sz="4000" b="1" dirty="0">
                <a:solidFill>
                  <a:srgbClr val="FF0000"/>
                </a:solidFill>
              </a:rPr>
              <a:t>They’re just too damned small.</a:t>
            </a:r>
          </a:p>
        </p:txBody>
      </p:sp>
      <p:sp>
        <p:nvSpPr>
          <p:cNvPr id="7" name="TextBox 6"/>
          <p:cNvSpPr txBox="1"/>
          <p:nvPr/>
        </p:nvSpPr>
        <p:spPr>
          <a:xfrm>
            <a:off x="0" y="4267200"/>
            <a:ext cx="9144000" cy="923330"/>
          </a:xfrm>
          <a:prstGeom prst="rect">
            <a:avLst/>
          </a:prstGeom>
          <a:solidFill>
            <a:srgbClr val="FFFF00"/>
          </a:solidFill>
        </p:spPr>
        <p:txBody>
          <a:bodyPr wrap="square" rtlCol="0">
            <a:spAutoFit/>
          </a:bodyPr>
          <a:lstStyle/>
          <a:p>
            <a:r>
              <a:rPr lang="en-US" sz="4000" dirty="0" smtClean="0"/>
              <a:t>…</a:t>
            </a:r>
            <a:r>
              <a:rPr lang="en-US" sz="5400" dirty="0" smtClean="0"/>
              <a:t>and the situation gets worse… </a:t>
            </a:r>
            <a:endParaRPr lang="en-US" sz="5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dissolve">
                                      <p:cBhvr>
                                        <p:cTn id="22" dur="500"/>
                                        <p:tgtEl>
                                          <p:spTgt spid="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228600" y="228600"/>
            <a:ext cx="8534400" cy="2554288"/>
          </a:xfrm>
          <a:prstGeom prst="rect">
            <a:avLst/>
          </a:prstGeom>
          <a:noFill/>
          <a:ln w="9525">
            <a:noFill/>
            <a:miter lim="800000"/>
            <a:headEnd/>
            <a:tailEnd/>
          </a:ln>
        </p:spPr>
        <p:txBody>
          <a:bodyPr>
            <a:spAutoFit/>
          </a:bodyPr>
          <a:lstStyle/>
          <a:p>
            <a:pPr>
              <a:buFont typeface="Arial" charset="0"/>
              <a:buChar char="•"/>
            </a:pPr>
            <a:r>
              <a:rPr lang="en-US" sz="4000" dirty="0"/>
              <a:t>You can’t see molecules directly.</a:t>
            </a:r>
          </a:p>
          <a:p>
            <a:pPr>
              <a:buFont typeface="Arial" charset="0"/>
              <a:buChar char="•"/>
            </a:pPr>
            <a:r>
              <a:rPr lang="en-US" sz="4000" dirty="0"/>
              <a:t>You can’t measure molecules directly.</a:t>
            </a:r>
          </a:p>
          <a:p>
            <a:pPr>
              <a:buFont typeface="Arial" charset="0"/>
              <a:buChar char="•"/>
            </a:pPr>
            <a:r>
              <a:rPr lang="en-US" sz="4000" dirty="0"/>
              <a:t>You can’t watch how molecules react.</a:t>
            </a:r>
          </a:p>
        </p:txBody>
      </p:sp>
      <p:sp>
        <p:nvSpPr>
          <p:cNvPr id="9" name="TextBox 8"/>
          <p:cNvSpPr txBox="1">
            <a:spLocks noChangeArrowheads="1"/>
          </p:cNvSpPr>
          <p:nvPr/>
        </p:nvSpPr>
        <p:spPr bwMode="auto">
          <a:xfrm>
            <a:off x="838200" y="2362200"/>
            <a:ext cx="7315200" cy="708025"/>
          </a:xfrm>
          <a:prstGeom prst="rect">
            <a:avLst/>
          </a:prstGeom>
          <a:noFill/>
          <a:ln w="9525">
            <a:noFill/>
            <a:miter lim="800000"/>
            <a:headEnd/>
            <a:tailEnd/>
          </a:ln>
        </p:spPr>
        <p:txBody>
          <a:bodyPr>
            <a:spAutoFit/>
          </a:bodyPr>
          <a:lstStyle/>
          <a:p>
            <a:r>
              <a:rPr lang="en-US" sz="4000" b="1" dirty="0">
                <a:solidFill>
                  <a:srgbClr val="FF0000"/>
                </a:solidFill>
              </a:rPr>
              <a:t>They’re just too damned small.</a:t>
            </a:r>
          </a:p>
        </p:txBody>
      </p:sp>
      <p:sp>
        <p:nvSpPr>
          <p:cNvPr id="6" name="TextBox 5"/>
          <p:cNvSpPr txBox="1"/>
          <p:nvPr/>
        </p:nvSpPr>
        <p:spPr>
          <a:xfrm>
            <a:off x="0" y="3276600"/>
            <a:ext cx="9144000" cy="2062103"/>
          </a:xfrm>
          <a:prstGeom prst="rect">
            <a:avLst/>
          </a:prstGeom>
          <a:solidFill>
            <a:srgbClr val="FFFF00"/>
          </a:solidFill>
        </p:spPr>
        <p:txBody>
          <a:bodyPr wrap="square" rtlCol="0">
            <a:spAutoFit/>
          </a:bodyPr>
          <a:lstStyle/>
          <a:p>
            <a:r>
              <a:rPr lang="en-US" sz="3200" b="1" dirty="0" smtClean="0"/>
              <a:t>To understand molecular behavior you follow how their </a:t>
            </a:r>
            <a:r>
              <a:rPr lang="en-US" sz="3200" b="1" dirty="0" smtClean="0">
                <a:solidFill>
                  <a:srgbClr val="0070C0"/>
                </a:solidFill>
              </a:rPr>
              <a:t>electrons</a:t>
            </a:r>
            <a:r>
              <a:rPr lang="en-US" sz="3200" b="1" dirty="0" smtClean="0"/>
              <a:t> act. </a:t>
            </a:r>
            <a:r>
              <a:rPr lang="en-US" sz="3200" b="1" dirty="0" smtClean="0">
                <a:solidFill>
                  <a:srgbClr val="0070C0"/>
                </a:solidFill>
              </a:rPr>
              <a:t>Electrons</a:t>
            </a:r>
            <a:r>
              <a:rPr lang="en-US" sz="3200" b="1" dirty="0" smtClean="0"/>
              <a:t> are way, way smaller than molecules (which are </a:t>
            </a:r>
            <a:r>
              <a:rPr lang="en-US" sz="3200" b="1" dirty="0" smtClean="0">
                <a:solidFill>
                  <a:srgbClr val="FF0000"/>
                </a:solidFill>
              </a:rPr>
              <a:t>already too damned small) </a:t>
            </a:r>
            <a:endParaRPr lang="en-US" sz="3200" b="1" dirty="0">
              <a:solidFill>
                <a:srgbClr val="FF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92579" y="3567157"/>
            <a:ext cx="8915400" cy="2800767"/>
          </a:xfrm>
          <a:prstGeom prst="rect">
            <a:avLst/>
          </a:prstGeom>
          <a:solidFill>
            <a:srgbClr val="FFFF00"/>
          </a:solidFill>
          <a:ln w="9525">
            <a:noFill/>
            <a:miter lim="800000"/>
            <a:headEnd/>
            <a:tailEnd/>
          </a:ln>
        </p:spPr>
        <p:txBody>
          <a:bodyPr>
            <a:spAutoFit/>
          </a:bodyPr>
          <a:lstStyle/>
          <a:p>
            <a:pPr algn="l"/>
            <a:r>
              <a:rPr lang="en-US" sz="3600" dirty="0">
                <a:solidFill>
                  <a:srgbClr val="FF0000"/>
                </a:solidFill>
              </a:rPr>
              <a:t> </a:t>
            </a:r>
            <a:r>
              <a:rPr lang="en-US" sz="3600" b="1" dirty="0">
                <a:solidFill>
                  <a:srgbClr val="FF0000"/>
                </a:solidFill>
                <a:sym typeface="Symbol" pitchFamily="18" charset="2"/>
              </a:rPr>
              <a:t></a:t>
            </a:r>
            <a:r>
              <a:rPr lang="en-US" sz="4400" b="1" dirty="0">
                <a:solidFill>
                  <a:srgbClr val="0070C0"/>
                </a:solidFill>
              </a:rPr>
              <a:t>Chemistry</a:t>
            </a:r>
            <a:r>
              <a:rPr lang="en-US" sz="4400" b="1" dirty="0">
                <a:solidFill>
                  <a:srgbClr val="FF0000"/>
                </a:solidFill>
              </a:rPr>
              <a:t> is a set of imaginative metaphors </a:t>
            </a:r>
            <a:r>
              <a:rPr lang="en-US" sz="4400" b="1" dirty="0" smtClean="0">
                <a:solidFill>
                  <a:srgbClr val="FF0000"/>
                </a:solidFill>
              </a:rPr>
              <a:t>and techniques for </a:t>
            </a:r>
            <a:r>
              <a:rPr lang="en-US" sz="4400" b="1" dirty="0" smtClean="0">
                <a:solidFill>
                  <a:srgbClr val="FF0000"/>
                </a:solidFill>
              </a:rPr>
              <a:t>understanding  </a:t>
            </a:r>
            <a:r>
              <a:rPr lang="en-US" sz="4400" b="1" dirty="0">
                <a:solidFill>
                  <a:srgbClr val="FF0000"/>
                </a:solidFill>
              </a:rPr>
              <a:t>things we can’t know directly.</a:t>
            </a:r>
          </a:p>
        </p:txBody>
      </p:sp>
      <p:sp>
        <p:nvSpPr>
          <p:cNvPr id="10" name="TextBox 9"/>
          <p:cNvSpPr txBox="1"/>
          <p:nvPr/>
        </p:nvSpPr>
        <p:spPr>
          <a:xfrm>
            <a:off x="0" y="0"/>
            <a:ext cx="8445454" cy="1323439"/>
          </a:xfrm>
          <a:prstGeom prst="rect">
            <a:avLst/>
          </a:prstGeom>
          <a:noFill/>
        </p:spPr>
        <p:txBody>
          <a:bodyPr wrap="none" rtlCol="0">
            <a:spAutoFit/>
          </a:bodyPr>
          <a:lstStyle/>
          <a:p>
            <a:r>
              <a:rPr lang="en-US" sz="4000" b="1" dirty="0" smtClean="0"/>
              <a:t>Your second critical thinking challenge:</a:t>
            </a:r>
          </a:p>
          <a:p>
            <a:endParaRPr lang="en-US" sz="4000" b="1" dirty="0"/>
          </a:p>
        </p:txBody>
      </p:sp>
      <p:sp>
        <p:nvSpPr>
          <p:cNvPr id="12" name="TextBox 11"/>
          <p:cNvSpPr txBox="1"/>
          <p:nvPr/>
        </p:nvSpPr>
        <p:spPr>
          <a:xfrm>
            <a:off x="381000" y="990600"/>
            <a:ext cx="8610600" cy="1938992"/>
          </a:xfrm>
          <a:prstGeom prst="rect">
            <a:avLst/>
          </a:prstGeom>
          <a:noFill/>
        </p:spPr>
        <p:txBody>
          <a:bodyPr wrap="square" rtlCol="0">
            <a:spAutoFit/>
          </a:bodyPr>
          <a:lstStyle/>
          <a:p>
            <a:r>
              <a:rPr lang="en-US" sz="4000" b="1" dirty="0" smtClean="0"/>
              <a:t>If chemists have never had direct experience with what they study, what the hell is chemistry anyhow ? </a:t>
            </a: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4585871"/>
          </a:xfrm>
          <a:prstGeom prst="rect">
            <a:avLst/>
          </a:prstGeom>
          <a:noFill/>
        </p:spPr>
        <p:txBody>
          <a:bodyPr wrap="square" rtlCol="0">
            <a:spAutoFit/>
          </a:bodyPr>
          <a:lstStyle/>
          <a:p>
            <a:r>
              <a:rPr lang="en-US" sz="3600" b="1" dirty="0" smtClean="0"/>
              <a:t>Next lecture: </a:t>
            </a:r>
          </a:p>
          <a:p>
            <a:endParaRPr lang="en-US" sz="3600" b="1" dirty="0" smtClean="0"/>
          </a:p>
          <a:p>
            <a:r>
              <a:rPr lang="en-US" sz="3600" b="1" dirty="0" smtClean="0"/>
              <a:t>We scope out the freakish behavior and dimensions of electrons both inside and outside of atoms, behavior, which, according to this guy is…</a:t>
            </a:r>
          </a:p>
          <a:p>
            <a:endParaRPr lang="en-US" sz="4000" dirty="0" smtClean="0"/>
          </a:p>
          <a:p>
            <a:endParaRPr lang="en-US" dirty="0" smtClean="0"/>
          </a:p>
          <a:p>
            <a:endParaRPr lang="en-US" dirty="0"/>
          </a:p>
        </p:txBody>
      </p:sp>
      <p:pic>
        <p:nvPicPr>
          <p:cNvPr id="3" name="Picture 6" descr="http://vikrantnaik.files.wordpress.com/2012/03/physicist_salary1.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2000" y="3297382"/>
            <a:ext cx="2790510" cy="356061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886200" y="4419600"/>
            <a:ext cx="5054269" cy="1200329"/>
          </a:xfrm>
          <a:prstGeom prst="rect">
            <a:avLst/>
          </a:prstGeom>
          <a:solidFill>
            <a:srgbClr val="FFFF00"/>
          </a:solidFill>
        </p:spPr>
        <p:txBody>
          <a:bodyPr wrap="none" rtlCol="0">
            <a:spAutoFit/>
          </a:bodyPr>
          <a:lstStyle/>
          <a:p>
            <a:r>
              <a:rPr lang="en-US" sz="7200" dirty="0" smtClean="0"/>
              <a:t>“</a:t>
            </a:r>
            <a:r>
              <a:rPr lang="en-US" sz="7200" b="1" dirty="0" smtClean="0">
                <a:solidFill>
                  <a:srgbClr val="FF0000"/>
                </a:solidFill>
                <a:latin typeface="Chiller" pitchFamily="82" charset="0"/>
              </a:rPr>
              <a:t>Spooky</a:t>
            </a:r>
            <a:r>
              <a:rPr lang="en-US" sz="7200" dirty="0" smtClean="0"/>
              <a:t> </a:t>
            </a:r>
            <a:r>
              <a:rPr lang="en-US" sz="7200" b="1" dirty="0" smtClean="0">
                <a:latin typeface="Chiller" pitchFamily="82" charset="0"/>
              </a:rPr>
              <a:t>science</a:t>
            </a:r>
            <a:r>
              <a:rPr lang="en-US" sz="7200" dirty="0" smtClean="0"/>
              <a:t>.”</a:t>
            </a:r>
            <a:endParaRPr lang="en-US" sz="7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29491" y="584775"/>
            <a:ext cx="3913909" cy="4862870"/>
          </a:xfrm>
          <a:prstGeom prst="rect">
            <a:avLst/>
          </a:prstGeom>
          <a:solidFill>
            <a:srgbClr val="92D050"/>
          </a:solidFill>
        </p:spPr>
        <p:txBody>
          <a:bodyPr wrap="square" rtlCol="0">
            <a:spAutoFit/>
          </a:bodyPr>
          <a:lstStyle/>
          <a:p>
            <a:r>
              <a:rPr lang="en-US" sz="2800" b="1" dirty="0" smtClean="0"/>
              <a:t>Suggested </a:t>
            </a:r>
            <a:r>
              <a:rPr lang="en-US" sz="2800" b="1" dirty="0" smtClean="0">
                <a:solidFill>
                  <a:srgbClr val="FF0000"/>
                </a:solidFill>
              </a:rPr>
              <a:t>Homework:</a:t>
            </a:r>
            <a:r>
              <a:rPr lang="en-US" sz="3200" dirty="0" smtClean="0"/>
              <a:t>*</a:t>
            </a:r>
          </a:p>
          <a:p>
            <a:r>
              <a:rPr lang="en-US" sz="2000" b="1" u="sng" dirty="0" smtClean="0"/>
              <a:t>Page	  do problem(s)</a:t>
            </a:r>
          </a:p>
          <a:p>
            <a:r>
              <a:rPr lang="en-US" sz="2000" b="1" dirty="0" smtClean="0">
                <a:solidFill>
                  <a:srgbClr val="FF0000"/>
                </a:solidFill>
              </a:rPr>
              <a:t>24	  15a,b,c,f,h</a:t>
            </a:r>
          </a:p>
          <a:p>
            <a:r>
              <a:rPr lang="en-US" sz="2000" b="1" dirty="0" smtClean="0">
                <a:solidFill>
                  <a:srgbClr val="FF0000"/>
                </a:solidFill>
              </a:rPr>
              <a:t>                   17a, b</a:t>
            </a:r>
          </a:p>
          <a:p>
            <a:r>
              <a:rPr lang="en-US" sz="2000" b="1" dirty="0" smtClean="0">
                <a:solidFill>
                  <a:srgbClr val="FF0000"/>
                </a:solidFill>
              </a:rPr>
              <a:t>25	    19</a:t>
            </a:r>
          </a:p>
          <a:p>
            <a:r>
              <a:rPr lang="en-US" sz="2000" b="1" dirty="0" smtClean="0">
                <a:solidFill>
                  <a:srgbClr val="FF0000"/>
                </a:solidFill>
              </a:rPr>
              <a:t>                    21a,d</a:t>
            </a:r>
          </a:p>
          <a:p>
            <a:r>
              <a:rPr lang="en-US" sz="2000" b="1" dirty="0" smtClean="0">
                <a:solidFill>
                  <a:srgbClr val="FF0000"/>
                </a:solidFill>
              </a:rPr>
              <a:t>                    23b,d</a:t>
            </a:r>
          </a:p>
          <a:p>
            <a:r>
              <a:rPr lang="en-US" sz="2000" b="1" dirty="0" smtClean="0">
                <a:solidFill>
                  <a:srgbClr val="FF0000"/>
                </a:solidFill>
              </a:rPr>
              <a:t>	   25a,c,f  </a:t>
            </a:r>
          </a:p>
          <a:p>
            <a:r>
              <a:rPr lang="en-US" sz="2000" b="1" dirty="0" smtClean="0">
                <a:solidFill>
                  <a:srgbClr val="FF0000"/>
                </a:solidFill>
              </a:rPr>
              <a:t>(see also supplement 1)</a:t>
            </a:r>
          </a:p>
          <a:p>
            <a:r>
              <a:rPr lang="en-US" sz="2000" b="1" dirty="0" smtClean="0">
                <a:solidFill>
                  <a:srgbClr val="FF0000"/>
                </a:solidFill>
              </a:rPr>
              <a:t>26               39a,b</a:t>
            </a:r>
          </a:p>
          <a:p>
            <a:r>
              <a:rPr lang="en-US" sz="2000" b="1" dirty="0" smtClean="0">
                <a:solidFill>
                  <a:srgbClr val="FF0000"/>
                </a:solidFill>
              </a:rPr>
              <a:t>	   41a,b</a:t>
            </a:r>
          </a:p>
          <a:p>
            <a:pPr marL="342900" indent="-342900">
              <a:buAutoNum type="arabicPlain" startAt="27"/>
            </a:pPr>
            <a:r>
              <a:rPr lang="en-US" sz="2000" b="1" dirty="0" smtClean="0">
                <a:solidFill>
                  <a:srgbClr val="FF0000"/>
                </a:solidFill>
              </a:rPr>
              <a:t>             49,51,53,57,59,61</a:t>
            </a:r>
          </a:p>
          <a:p>
            <a:pPr marL="342900" indent="-342900">
              <a:buAutoNum type="arabicPlain" startAt="27"/>
            </a:pPr>
            <a:endParaRPr lang="en-US" sz="2000" b="1" dirty="0" smtClean="0">
              <a:solidFill>
                <a:srgbClr val="FF0000"/>
              </a:solidFill>
            </a:endParaRPr>
          </a:p>
          <a:p>
            <a:r>
              <a:rPr lang="en-US" sz="2000" b="1" dirty="0" smtClean="0">
                <a:solidFill>
                  <a:srgbClr val="FF0000"/>
                </a:solidFill>
              </a:rPr>
              <a:t>28	   65 </a:t>
            </a:r>
            <a:r>
              <a:rPr lang="en-US" b="1" dirty="0" smtClean="0">
                <a:solidFill>
                  <a:srgbClr val="FF0000"/>
                </a:solidFill>
              </a:rPr>
              <a:t>	     </a:t>
            </a:r>
          </a:p>
          <a:p>
            <a:r>
              <a:rPr lang="en-US" b="1" dirty="0" smtClean="0"/>
              <a:t>	   </a:t>
            </a:r>
            <a:endParaRPr lang="en-US" b="1" dirty="0"/>
          </a:p>
        </p:txBody>
      </p:sp>
      <p:sp>
        <p:nvSpPr>
          <p:cNvPr id="4" name="TextBox 3"/>
          <p:cNvSpPr txBox="1"/>
          <p:nvPr/>
        </p:nvSpPr>
        <p:spPr>
          <a:xfrm>
            <a:off x="0" y="5502895"/>
            <a:ext cx="8915400" cy="1015663"/>
          </a:xfrm>
          <a:prstGeom prst="rect">
            <a:avLst/>
          </a:prstGeom>
          <a:noFill/>
        </p:spPr>
        <p:txBody>
          <a:bodyPr wrap="square" rtlCol="0">
            <a:spAutoFit/>
          </a:bodyPr>
          <a:lstStyle/>
          <a:p>
            <a:r>
              <a:rPr lang="en-US" sz="3200" b="1" dirty="0" smtClean="0"/>
              <a:t>*</a:t>
            </a:r>
            <a:r>
              <a:rPr lang="en-US" sz="2800" b="1" dirty="0" smtClean="0"/>
              <a:t>Friday 8/30 quiz  will</a:t>
            </a:r>
          </a:p>
          <a:p>
            <a:r>
              <a:rPr lang="en-US" sz="2800" b="1" dirty="0" smtClean="0"/>
              <a:t> be from assigned Reading and </a:t>
            </a:r>
            <a:r>
              <a:rPr lang="en-US" sz="2800" b="1" dirty="0" smtClean="0">
                <a:solidFill>
                  <a:srgbClr val="FF0000"/>
                </a:solidFill>
              </a:rPr>
              <a:t>problems</a:t>
            </a:r>
            <a:r>
              <a:rPr lang="en-US" sz="2800" b="1" dirty="0" smtClean="0"/>
              <a:t> similar to above</a:t>
            </a:r>
            <a:endParaRPr lang="en-US" sz="2800" b="1" dirty="0"/>
          </a:p>
        </p:txBody>
      </p:sp>
      <p:sp>
        <p:nvSpPr>
          <p:cNvPr id="5" name="TextBox 4"/>
          <p:cNvSpPr txBox="1"/>
          <p:nvPr/>
        </p:nvSpPr>
        <p:spPr>
          <a:xfrm>
            <a:off x="5399809" y="92847"/>
            <a:ext cx="3744191" cy="2739211"/>
          </a:xfrm>
          <a:prstGeom prst="rect">
            <a:avLst/>
          </a:prstGeom>
          <a:solidFill>
            <a:srgbClr val="FFFF00"/>
          </a:solidFill>
        </p:spPr>
        <p:txBody>
          <a:bodyPr wrap="square" rtlCol="0">
            <a:spAutoFit/>
          </a:bodyPr>
          <a:lstStyle/>
          <a:p>
            <a:r>
              <a:rPr lang="en-US" sz="2800" b="1" dirty="0" smtClean="0"/>
              <a:t>Reading:</a:t>
            </a:r>
          </a:p>
          <a:p>
            <a:pPr marL="342900" indent="-342900">
              <a:buFont typeface="Arial" pitchFamily="34" charset="0"/>
              <a:buChar char="•"/>
            </a:pPr>
            <a:r>
              <a:rPr lang="en-US" sz="2400" dirty="0" smtClean="0"/>
              <a:t>Course syllabus</a:t>
            </a:r>
          </a:p>
          <a:p>
            <a:pPr marL="342900" indent="-342900">
              <a:buFont typeface="Arial" pitchFamily="34" charset="0"/>
              <a:buChar char="•"/>
            </a:pPr>
            <a:r>
              <a:rPr lang="en-US" sz="2400" dirty="0" smtClean="0"/>
              <a:t>About Doc (website under </a:t>
            </a:r>
            <a:r>
              <a:rPr lang="en-US" sz="2400" b="1" u="sng" dirty="0">
                <a:solidFill>
                  <a:srgbClr val="0070C0"/>
                </a:solidFill>
              </a:rPr>
              <a:t>M</a:t>
            </a:r>
            <a:r>
              <a:rPr lang="en-US" sz="2400" b="1" u="sng" dirty="0" smtClean="0">
                <a:solidFill>
                  <a:srgbClr val="0070C0"/>
                </a:solidFill>
              </a:rPr>
              <a:t>iscellaneous)</a:t>
            </a:r>
          </a:p>
          <a:p>
            <a:pPr marL="342900" indent="-342900">
              <a:buFont typeface="Arial" pitchFamily="34" charset="0"/>
              <a:buChar char="•"/>
            </a:pPr>
            <a:r>
              <a:rPr lang="en-US" sz="2400" dirty="0" smtClean="0"/>
              <a:t>Review  Chapter R</a:t>
            </a:r>
          </a:p>
          <a:p>
            <a:pPr marL="342900" indent="-342900">
              <a:buFont typeface="Arial" pitchFamily="34" charset="0"/>
              <a:buChar char="•"/>
            </a:pPr>
            <a:r>
              <a:rPr lang="en-US" sz="2400" dirty="0" smtClean="0"/>
              <a:t>Supplement 1</a:t>
            </a:r>
          </a:p>
          <a:p>
            <a:pPr marL="342900" indent="-342900">
              <a:buFont typeface="Arial" pitchFamily="34" charset="0"/>
              <a:buChar char="•"/>
            </a:pPr>
            <a:r>
              <a:rPr lang="en-US" sz="2400" dirty="0" smtClean="0"/>
              <a:t>Chapter 1: </a:t>
            </a:r>
            <a:r>
              <a:rPr lang="en-US" sz="2400" dirty="0" err="1" smtClean="0"/>
              <a:t>pp</a:t>
            </a:r>
            <a:r>
              <a:rPr lang="en-US" sz="2400" dirty="0" smtClean="0"/>
              <a:t> 44-50</a:t>
            </a:r>
            <a:endParaRPr lang="en-US" sz="2400" dirty="0"/>
          </a:p>
        </p:txBody>
      </p:sp>
      <p:sp>
        <p:nvSpPr>
          <p:cNvPr id="6" name="TextBox 5"/>
          <p:cNvSpPr txBox="1"/>
          <p:nvPr/>
        </p:nvSpPr>
        <p:spPr>
          <a:xfrm>
            <a:off x="762000" y="0"/>
            <a:ext cx="4572000" cy="584775"/>
          </a:xfrm>
          <a:prstGeom prst="rect">
            <a:avLst/>
          </a:prstGeom>
          <a:noFill/>
        </p:spPr>
        <p:txBody>
          <a:bodyPr wrap="square" rtlCol="0">
            <a:spAutoFit/>
          </a:bodyPr>
          <a:lstStyle/>
          <a:p>
            <a:r>
              <a:rPr lang="en-US" sz="3200" b="1" dirty="0" smtClean="0"/>
              <a:t>FOR WEEK 1 (8/26-8/30)</a:t>
            </a:r>
            <a:endParaRPr lang="en-US" sz="3200" b="1" dirty="0"/>
          </a:p>
        </p:txBody>
      </p:sp>
      <p:sp>
        <p:nvSpPr>
          <p:cNvPr id="8" name="TextBox 7"/>
          <p:cNvSpPr txBox="1"/>
          <p:nvPr/>
        </p:nvSpPr>
        <p:spPr>
          <a:xfrm>
            <a:off x="5399809" y="3019056"/>
            <a:ext cx="3744191" cy="2800767"/>
          </a:xfrm>
          <a:prstGeom prst="rect">
            <a:avLst/>
          </a:prstGeom>
          <a:solidFill>
            <a:schemeClr val="accent1">
              <a:lumMod val="20000"/>
              <a:lumOff val="80000"/>
            </a:schemeClr>
          </a:solidFill>
        </p:spPr>
        <p:txBody>
          <a:bodyPr wrap="square" rtlCol="0">
            <a:spAutoFit/>
          </a:bodyPr>
          <a:lstStyle/>
          <a:p>
            <a:r>
              <a:rPr lang="en-US" sz="2800" b="1" dirty="0" smtClean="0"/>
              <a:t>To Do:</a:t>
            </a:r>
          </a:p>
          <a:p>
            <a:r>
              <a:rPr lang="en-US" sz="2400" dirty="0" smtClean="0"/>
              <a:t>Write a letter introducing your self (1-2 pages max)</a:t>
            </a:r>
          </a:p>
          <a:p>
            <a:pPr marL="285750" indent="-285750">
              <a:buFont typeface="Arial" pitchFamily="34" charset="0"/>
              <a:buChar char="•"/>
            </a:pPr>
            <a:r>
              <a:rPr lang="en-US" sz="2400" dirty="0" smtClean="0"/>
              <a:t>major</a:t>
            </a:r>
          </a:p>
          <a:p>
            <a:pPr marL="285750" indent="-285750">
              <a:buFont typeface="Arial" pitchFamily="34" charset="0"/>
              <a:buChar char="•"/>
            </a:pPr>
            <a:r>
              <a:rPr lang="en-US" sz="2400" dirty="0" smtClean="0"/>
              <a:t>Hometown</a:t>
            </a:r>
          </a:p>
          <a:p>
            <a:pPr marL="285750" indent="-285750">
              <a:buFont typeface="Arial" pitchFamily="34" charset="0"/>
              <a:buChar char="•"/>
            </a:pPr>
            <a:r>
              <a:rPr lang="en-US" sz="2400" u="sng" dirty="0" smtClean="0"/>
              <a:t>&gt; </a:t>
            </a:r>
            <a:r>
              <a:rPr lang="en-US" sz="2400" dirty="0" smtClean="0"/>
              <a:t>1 juicy fact about you</a:t>
            </a:r>
          </a:p>
          <a:p>
            <a:r>
              <a:rPr lang="en-US" sz="2800" b="1" smtClean="0">
                <a:solidFill>
                  <a:srgbClr val="FF0000"/>
                </a:solidFill>
              </a:rPr>
              <a:t>  Due</a:t>
            </a:r>
            <a:r>
              <a:rPr lang="en-US" sz="2800" b="1" dirty="0" smtClean="0">
                <a:solidFill>
                  <a:srgbClr val="FF0000"/>
                </a:solidFill>
              </a:rPr>
              <a:t>: 8/28 in class</a:t>
            </a:r>
            <a:endParaRPr lang="en-US" sz="2800" b="1" dirty="0">
              <a:solidFill>
                <a:srgbClr val="FF0000"/>
              </a:solidFill>
            </a:endParaRPr>
          </a:p>
        </p:txBody>
      </p:sp>
    </p:spTree>
    <p:extLst>
      <p:ext uri="{BB962C8B-B14F-4D97-AF65-F5344CB8AC3E}">
        <p14:creationId xmlns:p14="http://schemas.microsoft.com/office/powerpoint/2010/main" val="229983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neurobonkers.com/wp-content/uploads/2011/04/Mystery-Chemist.gif">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323109"/>
            <a:ext cx="2657475" cy="37433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33400" y="0"/>
            <a:ext cx="8610600" cy="707886"/>
          </a:xfrm>
          <a:prstGeom prst="rect">
            <a:avLst/>
          </a:prstGeom>
          <a:noFill/>
        </p:spPr>
        <p:txBody>
          <a:bodyPr wrap="square" rtlCol="0">
            <a:spAutoFit/>
          </a:bodyPr>
          <a:lstStyle/>
          <a:p>
            <a:r>
              <a:rPr lang="en-US" sz="4000" b="1" dirty="0" smtClean="0"/>
              <a:t>Images listed after `</a:t>
            </a:r>
            <a:r>
              <a:rPr lang="en-US" sz="4000" b="1" dirty="0" err="1"/>
              <a:t>G</a:t>
            </a:r>
            <a:r>
              <a:rPr lang="en-US" sz="4000" b="1" dirty="0" err="1" smtClean="0"/>
              <a:t>oogling</a:t>
            </a:r>
            <a:r>
              <a:rPr lang="en-US" sz="4000" dirty="0" smtClean="0"/>
              <a:t>’ </a:t>
            </a:r>
            <a:r>
              <a:rPr lang="en-US" sz="4000" b="1" dirty="0" smtClean="0">
                <a:solidFill>
                  <a:srgbClr val="0070C0"/>
                </a:solidFill>
              </a:rPr>
              <a:t>Chemist</a:t>
            </a:r>
            <a:endParaRPr lang="en-US" sz="4000" b="1" dirty="0">
              <a:solidFill>
                <a:srgbClr val="0070C0"/>
              </a:solidFill>
            </a:endParaRPr>
          </a:p>
        </p:txBody>
      </p:sp>
      <p:sp>
        <p:nvSpPr>
          <p:cNvPr id="5" name="TextBox 4"/>
          <p:cNvSpPr txBox="1"/>
          <p:nvPr/>
        </p:nvSpPr>
        <p:spPr>
          <a:xfrm>
            <a:off x="457200" y="5486400"/>
            <a:ext cx="3733800" cy="707886"/>
          </a:xfrm>
          <a:prstGeom prst="rect">
            <a:avLst/>
          </a:prstGeom>
          <a:noFill/>
        </p:spPr>
        <p:txBody>
          <a:bodyPr wrap="square" rtlCol="0">
            <a:spAutoFit/>
          </a:bodyPr>
          <a:lstStyle/>
          <a:p>
            <a:r>
              <a:rPr lang="en-US" sz="4000" b="1" dirty="0" smtClean="0">
                <a:solidFill>
                  <a:srgbClr val="0070C0"/>
                </a:solidFill>
              </a:rPr>
              <a:t>1</a:t>
            </a:r>
            <a:r>
              <a:rPr lang="en-US" sz="4000" b="1" baseline="30000" dirty="0" smtClean="0">
                <a:solidFill>
                  <a:srgbClr val="0070C0"/>
                </a:solidFill>
              </a:rPr>
              <a:t>st</a:t>
            </a:r>
            <a:r>
              <a:rPr lang="en-US" sz="4000" b="1" dirty="0" smtClean="0">
                <a:solidFill>
                  <a:srgbClr val="0070C0"/>
                </a:solidFill>
              </a:rPr>
              <a:t>  image listed</a:t>
            </a:r>
            <a:endParaRPr lang="en-US" sz="4000" b="1" dirty="0">
              <a:solidFill>
                <a:srgbClr val="0070C0"/>
              </a:solidFill>
            </a:endParaRPr>
          </a:p>
        </p:txBody>
      </p:sp>
      <p:pic>
        <p:nvPicPr>
          <p:cNvPr id="1040" name="Picture 16" descr="http://images.yourdictionary.com/images/definitions/lg/chemist.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6500" y="1904999"/>
            <a:ext cx="4711700" cy="3124469"/>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4838700" y="5546375"/>
            <a:ext cx="4000500" cy="707886"/>
          </a:xfrm>
          <a:prstGeom prst="rect">
            <a:avLst/>
          </a:prstGeom>
          <a:noFill/>
        </p:spPr>
        <p:txBody>
          <a:bodyPr wrap="square" rtlCol="0">
            <a:spAutoFit/>
          </a:bodyPr>
          <a:lstStyle/>
          <a:p>
            <a:r>
              <a:rPr lang="en-US" sz="4000" b="1" dirty="0" smtClean="0">
                <a:solidFill>
                  <a:srgbClr val="0070C0"/>
                </a:solidFill>
              </a:rPr>
              <a:t>3</a:t>
            </a:r>
            <a:r>
              <a:rPr lang="en-US" sz="4000" b="1" baseline="30000" dirty="0" smtClean="0">
                <a:solidFill>
                  <a:srgbClr val="0070C0"/>
                </a:solidFill>
              </a:rPr>
              <a:t>rd</a:t>
            </a:r>
            <a:r>
              <a:rPr lang="en-US" sz="4000" b="1" dirty="0" smtClean="0">
                <a:solidFill>
                  <a:srgbClr val="0070C0"/>
                </a:solidFill>
              </a:rPr>
              <a:t> image listed</a:t>
            </a:r>
            <a:endParaRPr lang="en-US" sz="4000" b="1" dirty="0">
              <a:solidFill>
                <a:srgbClr val="0070C0"/>
              </a:solidFill>
            </a:endParaRPr>
          </a:p>
        </p:txBody>
      </p:sp>
    </p:spTree>
    <p:extLst>
      <p:ext uri="{BB962C8B-B14F-4D97-AF65-F5344CB8AC3E}">
        <p14:creationId xmlns:p14="http://schemas.microsoft.com/office/powerpoint/2010/main" val="4269971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blinds(horizontal)">
                                      <p:cBhvr>
                                        <p:cTn id="12" dur="5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40"/>
                                        </p:tgtEl>
                                        <p:attrNameLst>
                                          <p:attrName>style.visibility</p:attrName>
                                        </p:attrNameLst>
                                      </p:cBhvr>
                                      <p:to>
                                        <p:strVal val="visible"/>
                                      </p:to>
                                    </p:set>
                                    <p:animEffect transition="in" filter="blinds(horizontal)">
                                      <p:cBhvr>
                                        <p:cTn id="22" dur="500"/>
                                        <p:tgtEl>
                                          <p:spTgt spid="10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4" descr="http://itchythebear.com/wp-content/uploads/2013/06/featured-image.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0" y="1295400"/>
            <a:ext cx="4934595" cy="328540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4419600" y="4804320"/>
            <a:ext cx="4191000" cy="769441"/>
          </a:xfrm>
          <a:prstGeom prst="rect">
            <a:avLst/>
          </a:prstGeom>
          <a:noFill/>
        </p:spPr>
        <p:txBody>
          <a:bodyPr wrap="square" rtlCol="0">
            <a:spAutoFit/>
          </a:bodyPr>
          <a:lstStyle/>
          <a:p>
            <a:r>
              <a:rPr lang="en-US" sz="4400" b="1" dirty="0" smtClean="0">
                <a:solidFill>
                  <a:srgbClr val="0070C0"/>
                </a:solidFill>
              </a:rPr>
              <a:t>5</a:t>
            </a:r>
            <a:r>
              <a:rPr lang="en-US" sz="4400" b="1" baseline="30000" dirty="0" smtClean="0">
                <a:solidFill>
                  <a:srgbClr val="0070C0"/>
                </a:solidFill>
              </a:rPr>
              <a:t>th</a:t>
            </a:r>
            <a:r>
              <a:rPr lang="en-US" sz="4400" b="1" dirty="0" smtClean="0">
                <a:solidFill>
                  <a:srgbClr val="0070C0"/>
                </a:solidFill>
              </a:rPr>
              <a:t> image listed</a:t>
            </a:r>
            <a:endParaRPr lang="en-US" sz="4400" b="1" dirty="0">
              <a:solidFill>
                <a:srgbClr val="0070C0"/>
              </a:solidFill>
            </a:endParaRPr>
          </a:p>
        </p:txBody>
      </p:sp>
      <p:pic>
        <p:nvPicPr>
          <p:cNvPr id="2052" name="Picture 4" descr="http://triadmomsonmain.com/images/Rachel%20Originals/chemist.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28600" y="858260"/>
            <a:ext cx="3629025" cy="37433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28625" y="4876800"/>
            <a:ext cx="3810000" cy="707886"/>
          </a:xfrm>
          <a:prstGeom prst="rect">
            <a:avLst/>
          </a:prstGeom>
          <a:noFill/>
        </p:spPr>
        <p:txBody>
          <a:bodyPr wrap="square" rtlCol="0">
            <a:spAutoFit/>
          </a:bodyPr>
          <a:lstStyle/>
          <a:p>
            <a:r>
              <a:rPr lang="en-US" sz="4000" b="1" dirty="0" smtClean="0">
                <a:solidFill>
                  <a:srgbClr val="0070C0"/>
                </a:solidFill>
              </a:rPr>
              <a:t>4</a:t>
            </a:r>
            <a:r>
              <a:rPr lang="en-US" sz="4000" b="1" baseline="30000" dirty="0" smtClean="0">
                <a:solidFill>
                  <a:srgbClr val="0070C0"/>
                </a:solidFill>
              </a:rPr>
              <a:t>th</a:t>
            </a:r>
            <a:r>
              <a:rPr lang="en-US" sz="4000" b="1" dirty="0" smtClean="0">
                <a:solidFill>
                  <a:srgbClr val="0070C0"/>
                </a:solidFill>
              </a:rPr>
              <a:t> image listed</a:t>
            </a:r>
            <a:endParaRPr lang="en-US" sz="4000" b="1" dirty="0">
              <a:solidFill>
                <a:srgbClr val="0070C0"/>
              </a:solidFill>
            </a:endParaRPr>
          </a:p>
        </p:txBody>
      </p:sp>
    </p:spTree>
    <p:extLst>
      <p:ext uri="{BB962C8B-B14F-4D97-AF65-F5344CB8AC3E}">
        <p14:creationId xmlns:p14="http://schemas.microsoft.com/office/powerpoint/2010/main" val="2812601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nodeType="withEffect">
                                  <p:stCondLst>
                                    <p:cond delay="0"/>
                                  </p:stCondLst>
                                  <p:childTnLst>
                                    <p:set>
                                      <p:cBhvr>
                                        <p:cTn id="9" dur="1" fill="hold">
                                          <p:stCondLst>
                                            <p:cond delay="0"/>
                                          </p:stCondLst>
                                        </p:cTn>
                                        <p:tgtEl>
                                          <p:spTgt spid="2052"/>
                                        </p:tgtEl>
                                        <p:attrNameLst>
                                          <p:attrName>style.visibility</p:attrName>
                                        </p:attrNameLst>
                                      </p:cBhvr>
                                      <p:to>
                                        <p:strVal val="visible"/>
                                      </p:to>
                                    </p:set>
                                    <p:animEffect transition="in" filter="blinds(horizontal)">
                                      <p:cBhvr>
                                        <p:cTn id="10" dur="500"/>
                                        <p:tgtEl>
                                          <p:spTgt spid="2052"/>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par>
                                <p:cTn id="16" presetID="3" presetClass="entr" presetSubtype="10"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linds(horizont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http://www.scilogs.com/counterbalanced/files/mad-scientist.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651164"/>
            <a:ext cx="3619500" cy="3386818"/>
          </a:xfrm>
          <a:prstGeom prst="rect">
            <a:avLst/>
          </a:prstGeom>
          <a:noFill/>
          <a:extLst>
            <a:ext uri="{909E8E84-426E-40DD-AFC4-6F175D3DCCD1}">
              <a14:hiddenFill xmlns:a14="http://schemas.microsoft.com/office/drawing/2010/main">
                <a:solidFill>
                  <a:srgbClr val="FFFFFF"/>
                </a:solidFill>
              </a14:hiddenFill>
            </a:ext>
          </a:extLst>
        </p:spPr>
      </p:pic>
      <p:pic>
        <p:nvPicPr>
          <p:cNvPr id="3078" name="Picture 6" descr="http://thumbs.dreamstime.com/z/mad-chemist-21797099.jpg">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29200" y="651164"/>
            <a:ext cx="3477491" cy="3477491"/>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http://www.mookychick.co.uk/images/mad-scientist-1.jpg">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28601" y="3919766"/>
            <a:ext cx="3581400" cy="2938234"/>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http://i.istockimg.com/file_thumbview_approve/10467109/2/stock-photo-10467109-beautiful-mad-chemist-dangerous-reaction-at-laboratory.jp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758123" y="4031289"/>
            <a:ext cx="4019643" cy="267623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28600" y="0"/>
            <a:ext cx="8991600" cy="769441"/>
          </a:xfrm>
          <a:prstGeom prst="rect">
            <a:avLst/>
          </a:prstGeom>
          <a:noFill/>
        </p:spPr>
        <p:txBody>
          <a:bodyPr wrap="square" rtlCol="0">
            <a:spAutoFit/>
          </a:bodyPr>
          <a:lstStyle/>
          <a:p>
            <a:r>
              <a:rPr lang="en-US" sz="4400" dirty="0" smtClean="0"/>
              <a:t>Other </a:t>
            </a:r>
            <a:r>
              <a:rPr lang="en-US" sz="4400" dirty="0"/>
              <a:t>G</a:t>
            </a:r>
            <a:r>
              <a:rPr lang="en-US" sz="4400" dirty="0" smtClean="0"/>
              <a:t>oogle images under `</a:t>
            </a:r>
            <a:r>
              <a:rPr lang="en-US" sz="4400" b="1" dirty="0" smtClean="0"/>
              <a:t>chemist’</a:t>
            </a:r>
            <a:endParaRPr lang="en-US" sz="4400" b="1" dirty="0"/>
          </a:p>
        </p:txBody>
      </p:sp>
    </p:spTree>
    <p:extLst>
      <p:ext uri="{BB962C8B-B14F-4D97-AF65-F5344CB8AC3E}">
        <p14:creationId xmlns:p14="http://schemas.microsoft.com/office/powerpoint/2010/main" val="3324503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blinds(horizontal)">
                                      <p:cBhvr>
                                        <p:cTn id="7" dur="500"/>
                                        <p:tgtEl>
                                          <p:spTgt spid="307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080"/>
                                        </p:tgtEl>
                                        <p:attrNameLst>
                                          <p:attrName>style.visibility</p:attrName>
                                        </p:attrNameLst>
                                      </p:cBhvr>
                                      <p:to>
                                        <p:strVal val="visible"/>
                                      </p:to>
                                    </p:set>
                                    <p:animEffect transition="in" filter="blinds(horizontal)">
                                      <p:cBhvr>
                                        <p:cTn id="12" dur="500"/>
                                        <p:tgtEl>
                                          <p:spTgt spid="308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078"/>
                                        </p:tgtEl>
                                        <p:attrNameLst>
                                          <p:attrName>style.visibility</p:attrName>
                                        </p:attrNameLst>
                                      </p:cBhvr>
                                      <p:to>
                                        <p:strVal val="visible"/>
                                      </p:to>
                                    </p:set>
                                    <p:animEffect transition="in" filter="blinds(horizontal)">
                                      <p:cBhvr>
                                        <p:cTn id="17" dur="500"/>
                                        <p:tgtEl>
                                          <p:spTgt spid="307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082"/>
                                        </p:tgtEl>
                                        <p:attrNameLst>
                                          <p:attrName>style.visibility</p:attrName>
                                        </p:attrNameLst>
                                      </p:cBhvr>
                                      <p:to>
                                        <p:strVal val="visible"/>
                                      </p:to>
                                    </p:set>
                                    <p:animEffect transition="in" filter="blinds(horizontal)">
                                      <p:cBhvr>
                                        <p:cTn id="22" dur="500"/>
                                        <p:tgtEl>
                                          <p:spTgt spid="30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upload.wikimedia.org/wikipedia/commons/thumb/3/39/GodfreyKneller-IsaacNewton-1689.jpg/200px-GodfreyKneller-IsaacNewton-1689.jp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 y="838200"/>
            <a:ext cx="3619789" cy="4977210"/>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4" descr="data:image/jpeg;base64,/9j/4AAQSkZJRgABAQAAAQABAAD/2wCEAAkGBxQSEhUUEhQUFBQUFRQQFRUUFBUUFhQUFBQWFhQUFBQYHCggGBolHRQUITEhJSkrLi4uFx8zODMsNygtLisBCgoKBQUFDgUFDisZExkrKysrKysrKysrKysrKysrKysrKysrKysrKysrKysrKysrKysrKysrKysrKysrKysrK//AABEIAP0AyAMBIgACEQEDEQH/xAAcAAACAwEBAQEAAAAAAAAAAAABAgADBQQGBwj/xAA9EAABAwIEAwYDBwIEBwAAAAABAAIRAyEEBRIxQVFhBhMicYGRMqGxByNCwdHh8BRiMzRS8RUkcoKSorL/xAAUAQEAAAAAAAAAAAAAAAAAAAAA/8QAFBEBAAAAAAAAAAAAAAAAAAAAAP/aAAwDAQACEQMRAD8A8ZKkokIQghKCMIhqAKFPpQLUFRKqeVe5qrLEFbU8ohqMIEclTOCBQIUE0KEIAEYQTAIApKKVBEwSoygJQKMoFBJQUUQRRFRB36VNKsa1HSgq0ohqs0qQgSFNKfSiAgq0pSxdACUhBRoSOar3Lle4kw0SgRyVXuLGfHfmJ/cFdOX5rQBAfTDRNzcGPdBnpSvoNHskzFM14WowmJLH2J8nBYGZ5NUoS2pTNMni4eE+Ttig86jKlQFpIcIP18khKBpUhLKgQMgipCCKKKSgikIJggEIooINQIpQUZQMiAgE6BYQTJCUElIUSueviA3c/r7IJiKgFpudgNyphgT4WCXHlJ9OpWXXqOe4wIExJWvlGMNKGU/jd8TwJIH+lo5oN7D5OynHfd012/3j/Ffm0ELrdgcM5saqLh0M/wDqR8wVpZH2MdXIfVloOzJ+EdXcTxK9rl/YrDUxdmojnJQfNMBh6lB3/LkiLgSSP+08jyK9hge0riNOIpFzSIIc2d9+i9g3IqIEBrfKFY3LaTd2z0QfKe1vZ+g9pfhxo46Z8J6Absd8l86c0gwQQRzC/TNXKqRafAF4LtL2Qp1KbqrW+JpOoNF45gcfJB8ilELTzTLdBsOtjII5hZYCBwmhVhOCghQRhRAEZQUQNKiCiDUhEBFFAQEyCIQBLCshQoKSFh1aw7wzw8MRay3XLEo0y9zuNzv5oLcDhKmIqilQaS48T8LRzJ4BfWex3YenhhqqHvKu5OwB6Lg7EYZlCnMCXXJ/dfQcrLHtBknmg6KDIgAD5J31I5+gP1Vlam1vivYTvZctLENvf2gIOhtaAJ1ex4pX1AZg39iufvW8S7luVVWud5HAGJ9IQdVPEzY2hc+IgSeBmfLf91SH8rwuDEY4APBt8J/K384IPIdoMqaXODAJgugcQNy39F89xtPSYO/1C+i5tVJIIsQZHMEbwvO5xlnfNLmDxNuQPmR0+iDyiKOmN+CICAgIQiAoUAUKjkEECiiKDWRSkoEoHThVsKdAyEqIwgrKw21YceAJMeUrcqskFYVdpBFpGwA4yboPpHZ7MGtpAvIgxv6K6t2yp0nACoBzsSF4PN2VGNpgO0iB6cyfcLExeHkTqc6RIJgavIcBbig+10u2LalJ4EuJAuNpkLAzXta+jJAl20bR59FhfZfgqlWq6m0EgNBM8Lr0nbfs64Wa0lxFoG/rwQeYq/aHiybWHAN2WpkX2iVNYbXaYdaeXULz+GymuJIYQW3EAF0zGxBj2laL8srVKQNSmC4XDgIqtPEOaAA4HcGAbIPrGExTarA+mQQeSx8ww5Ljq2LXNHOSJH/yFzdiHPa0SbREQRfqTELX7S09LQ/Y7g9UHmsNpfZzoI2cRBEcwu05YY1t0zxLTIPIjksbDV9R2O1xbT56twFdRzEsqkNOm8biPKOSDE7R5I4kvaw6uOnY+y8zUolpgiCvado8wgeEmNiLiPReNxR8RQVSpKihCBVESggiigRQaoQLUWpoQBoTgIBMCgkKKBMAgRzSRAV1fEUmsAczxCItuR1S6VzYikHb+qDcoZWMU1ruETAHLgtIZdoA1U6cxZ2/rG89FlZBjtFMUyYPMeZWk2uLkmSg9r9m2EY1lVwA1F+kkCJDQPzJXpM1y4VY6W91w9iMCKWGaeL/ABnzN1q16pBsJ4oPnGY5AcPUOsF9MmQ7c+s8V6TIDQHEA2i1gPSwWtXc2qNO8/y683m1AUJLbfLqg9Q/B09wBzkW+m68121b93HO0KrLs+gAXPquPOMx714B2b+fP2KDwucUalKlraTIPi8unW6xDmDwzVYEyRAF4jpM3X0DMcIa1QUwPANDnEQZ3lpngZ3XmcxyMCqKdm02HVY/hMGB1MlBlYvW5wD5uA7003sqMQywvf6Wlene2m95qkxSpt7psfiP4o9bLyVR0koApCkIFACgiggIUQCKDTBTalXKZA4KYKsJ0DAqByCCC0OR7gu2+k/IKoFdmCpOJECZsgoxOCdTAMiZix4H6XC6hWcyiYu82aOq6Myw5DSIGq0/qsulibweAj1QbeQ/ajVoRSqM2tBtB5FbeG+1Os6oAcE5zSQNTSCf2XzrG4EPJPqvovZHQ5jXSJsDaLhB60YWuZrUhcnWaR4zchp4Houw91iqMncWINnNcNweS7aGMptb8Q91mZi8NP8AUUjBlrKwGzmkwKhHMGL8vJB5zF5YKUkXHDzWdSdNxOqSJ3ubQRPktztFXAbp1HxFpB3EOuT8isbKGFzjF2SHA7xPP1i/QoOPH5m7DnWNMhgB1AwN7g7Why8xlWcvqYp1R8OY4QWiYaIgWPr7r3mfYQOYdRsAXEWiG3cbg2if/EFfKsww9ak5zdTWhpsGt+IGS0l0bR1Qd2Nr/GGzpaYHK5tCy03fktj1PVAIClKZISghQUUQFRQqINEKIhqMII1WSqwnBQGEZQBUQMF25dii02JHMjkuEFX4Y39dkGvmWLbohpBdzjby5u6ry2ZNOgOEancJk24krWrtBPi2HWBzPrZYejvXk7D4pMgABBdllGoT/j0WRwqtIHuvVZVgLkHNMNTm+mlTNS/meC8fVy11QgM4wR6rZyrsTVMEOaHC+8eiD2J7NhwkY2s8ji1tNo9JaufKs0fhqzqNd/fUnAsmAHeK0HhN0MNhKtAFrwQY5zPkVjVMKapc558bZkcYudQI4bc90Hos9x5Dg5pljvuy0jYt3IEW4SPNc2EqWIaSATFifxDYm1jB4/vg0cWYc18l3xyYm7iLc7l/stzJHwHDbU0sdb4due42Pn8g9LhcGO68QE35mYF5kxcSPVfJMzrXc0EkCWgnkCIHlZfZW1j3NSx+6Gsui0AXi/LpC+MZrRipsQHXAJkgIOEBEJyEpQFVlOUpQAJggEEBKiCiDWARhBpRlArlEXJSUBlEKuU2pA4TAwkBTONkFNepaS7YmBA9f51XBr2ZwMTe5G59N0+KqCJ6mfb+eyXLqcnUb2Hof9kGtgXVdJdA1MMhoidJ4Cd/2Whl/aSHAzB2IM7qnCZkGGZkCAepgmOcHj/0qir/AJqBu4F8gSA1w7scOBL/AGCD2GHzd9ZzZbzNzG2+6qxWGY2rqmGOdMj8IMh9vI3A4slU4LGxVl0BtSiGm8Q9pN5FwYIFt9XqqczxJPdjwmPhNgdQJg8i0zpI6BBk5x9264uxxpubwc3w6izkC3T7Fd+VVyILTMiJEwRME9DeUmMDKgg3c3bq0QI2vA/hXVkOHa5xc8aWd0WmIB1CNr3mBHmUH1DspofRJt4txPCN78CvhPaSk2niatNjtTGPcGEcWzb5R57r1HaftU2izuqP4gRyLzvrfBi0/NfPjVLiSTJJm6C8qIBMgBCUhWJSgBSFMVECwimKCDRailBUlAxQKEqIApKiCCwFPKqBTByDgxjeHKTA3MoYF58QMxAJ5wJmwXXiaZI3/dZgxRY62wINwRIm/wAkGrTr3aDZznB0H8JkC/X4j6JDiD3pMy3SAQeol1+e/usyniTJi5M+I/zeDCJxRbpncguJ5Xt+RhB6l9QwC3fwu6ERcjmZDvknNbvmhoID27AwCP7b2jqsHLswBpmmYaZBbxbFzaTb02gIU8w0FxIuCPPmNJ3jZBuuxEGbT8AEwHDmLcPyXDm3aA0gKbQC4gxHnBWRmOYuAaWkXEztMkn3ExCzGVHPOpxkxHkAg6JJMuJJPEoyqnVLINJQd9N4VoMiyzKtWBA47+SFHEFu1xyKDUKUqqnimm2x6qwlBEyVqYoFUUUQd4CJRhQoAoFFJQRAqIIIkr4lrBLjC5cfje7EC5PBefrVXOMuM9EGtjM6AEMufkuHDV3OJJvHG1lymiS6BxML0GXZS+o+nRpjU95DQOp4+SB8ryZ7/GCdP68/0VlPI3nWItc9JP8Asvt+U9iGUaTGG+kAHqeJ95Xme3uJpYY9xQg1SPEQBFMHn1jgg+U4jBlpIYASCCf7fPquetSczoTYj+br0dSm2mzUbGQSee82WBisQXu1H0A4Dkg5XzeSYsI4Jtk7tvmqXvlA6ZroVZNkjRugsc2TyTCmQjQbKsqvQVmmraVUixuEqCDuY5MuKlUjyXW10oASilcog1SUpRJQQAKFRAoBKJKUrOzbEwNI3KDNzCtqeTysFzBuyOlW0qepwaOYnyQaeTYSZefIfmV9K+yLLdeMqViLUaekT/refqAD7ryFFjabB0C+qZEf+GZV35a3W8is5pOme8IDWg8SGxZBtdtu1DcFR8MGtUkU2/V5HIT7wvirKjnPc57i5ziXOJMlzjxKtznNamLrOq1jd0ANGzGTZrRyH6rIx+O0thp8TgbjcDaY4IOPOMbrcWg2Fj1K4mbJEA9Bc7Zcvkr3XVbaQBQKCrJ4eqAN0z7IA6vpsFdSvc7/AJLgpnUb81oMQW6YCQBF9SUAUCq2k+FXCACDuaJUS4R1wig0lFCogBQUKiBXFefxtXU4rUzavpZHE2WCCgda2SUBGridp5LIptLnBvMr1OGYKYAPJBrZNg+/xFCiTDXPBef7AZM+gWz267Sf1NUU6f8Al6JhkbVHC2uOQ2HqeK8vQeRdpLXOBBPJp4KwR5jj0P6IK8Y9oBOzYvbbyXmDW1OLnbn6bBaOfYqfuwTG7vyH5+yyGmEFlRIAkeUWyg6AIhAlCm5K5yCp7rpHVChWdCqL7ckHVQXUSuHCtMyul5KCxoVumyrppjUQKHItQlFpQX4d11EjFEG0oSogUASvfAJKZZ+a1obHEoMrGYgvcTw4Kpo4pgE1Jmpwb7oOzJsMS4OPOy9B3Ot2ngLny4KjD0g0W2j6LUw1VtHD63XqVXENG9hxQc3d8QLDfr5LnxOODGkk7AkRuTw8iqP6io8wPA2dzc+g/VY2a0wH6QXOIHiJM79OCDnfULiXHckk+qTWmIMBVNKAgFMD1UKEIHE80C9C6pquQLXfJS02yUAFdTEIOhhgIlyrplWBkoOhiYkJAhCCzSlDEA9O1AWBRNxUQbRSlEpSgj3QJXnMdW1PJ5WXfm2JjwhZEIG6rVyLDTLz5LKDJIaOd16bL6YYzyQXCqDDeVz5K2m0WJknYDeBwhCjTiLSXXTVnBm5Hn+RCCvHVQxpc4bcrSeAC8q50kk7m5XfnGO1kNbcC7jzPD2Wc50ICQkUN0AEDohKAm2QB6oe1XkqiqUCAK4FVNTB6C+mVcSuWiCVfUKC2mrjZcbXomug6RdFoVYcmY5BY43Hz8lFGlBBtFV1HwJVpWfmr4EIMvEO1OJVcK5lOyWpTkx5IOrLKIjVx4eS1mDYkw0XPoqMJTAIHRVV23DjcXOnhYxdB0YnNX1P8FhIBguiB78VRWpAU3OrOL3ATp2bJ4AcfVaFOr4LAAGLLDzmp4g3hGrzKDgpNiEtRWBswlcIMIAwqKSogMKakWpSgR7lQ50p6yqQWAqaU1IK9jEDUxCFU2Vndwqq6DlDlfQaqg266adkHQ1PpS0QmQMwKJWvuog//9k=">
            <a:hlinkClick r:id="rId4"/>
          </p:cNvPr>
          <p:cNvSpPr>
            <a:spLocks noChangeAspect="1" noChangeArrowheads="1"/>
          </p:cNvSpPr>
          <p:nvPr/>
        </p:nvSpPr>
        <p:spPr bwMode="auto">
          <a:xfrm>
            <a:off x="155575" y="-1790700"/>
            <a:ext cx="2962275" cy="37433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102" name="Picture 6" descr="http://vikrantnaik.files.wordpress.com/2012/03/physicist_salary1.jpg">
            <a:hlinkClick r:id="rId5"/>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876800" y="838200"/>
            <a:ext cx="3810000" cy="486146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33400" y="0"/>
            <a:ext cx="8610600" cy="707886"/>
          </a:xfrm>
          <a:prstGeom prst="rect">
            <a:avLst/>
          </a:prstGeom>
          <a:noFill/>
        </p:spPr>
        <p:txBody>
          <a:bodyPr wrap="square" rtlCol="0">
            <a:spAutoFit/>
          </a:bodyPr>
          <a:lstStyle/>
          <a:p>
            <a:r>
              <a:rPr lang="en-US" sz="4000" b="1" dirty="0" smtClean="0"/>
              <a:t>Images listed after </a:t>
            </a:r>
            <a:r>
              <a:rPr lang="en-US" sz="4000" b="1" dirty="0" err="1" smtClean="0"/>
              <a:t>Googling</a:t>
            </a:r>
            <a:r>
              <a:rPr lang="en-US" sz="4000" dirty="0" smtClean="0"/>
              <a:t>’ </a:t>
            </a:r>
            <a:r>
              <a:rPr lang="en-US" sz="4000" b="1" dirty="0" smtClean="0">
                <a:solidFill>
                  <a:srgbClr val="FF0000"/>
                </a:solidFill>
              </a:rPr>
              <a:t>Physicist</a:t>
            </a:r>
            <a:endParaRPr lang="en-US" sz="4000" b="1" dirty="0">
              <a:solidFill>
                <a:srgbClr val="FF0000"/>
              </a:solidFill>
            </a:endParaRPr>
          </a:p>
        </p:txBody>
      </p:sp>
      <p:sp>
        <p:nvSpPr>
          <p:cNvPr id="7" name="TextBox 6"/>
          <p:cNvSpPr txBox="1"/>
          <p:nvPr/>
        </p:nvSpPr>
        <p:spPr>
          <a:xfrm>
            <a:off x="457200" y="5867400"/>
            <a:ext cx="3733800" cy="707886"/>
          </a:xfrm>
          <a:prstGeom prst="rect">
            <a:avLst/>
          </a:prstGeom>
          <a:noFill/>
        </p:spPr>
        <p:txBody>
          <a:bodyPr wrap="square" rtlCol="0">
            <a:spAutoFit/>
          </a:bodyPr>
          <a:lstStyle/>
          <a:p>
            <a:r>
              <a:rPr lang="en-US" sz="4000" b="1" dirty="0" smtClean="0">
                <a:solidFill>
                  <a:srgbClr val="FF0000"/>
                </a:solidFill>
              </a:rPr>
              <a:t>1</a:t>
            </a:r>
            <a:r>
              <a:rPr lang="en-US" sz="4000" b="1" baseline="30000" dirty="0" smtClean="0">
                <a:solidFill>
                  <a:srgbClr val="FF0000"/>
                </a:solidFill>
              </a:rPr>
              <a:t>st</a:t>
            </a:r>
            <a:r>
              <a:rPr lang="en-US" sz="4000" b="1" dirty="0" smtClean="0">
                <a:solidFill>
                  <a:srgbClr val="FF0000"/>
                </a:solidFill>
              </a:rPr>
              <a:t>  image listed</a:t>
            </a:r>
            <a:endParaRPr lang="en-US" sz="4000" b="1" dirty="0">
              <a:solidFill>
                <a:srgbClr val="FF0000"/>
              </a:solidFill>
            </a:endParaRPr>
          </a:p>
        </p:txBody>
      </p:sp>
      <p:sp>
        <p:nvSpPr>
          <p:cNvPr id="8" name="TextBox 7"/>
          <p:cNvSpPr txBox="1"/>
          <p:nvPr/>
        </p:nvSpPr>
        <p:spPr>
          <a:xfrm>
            <a:off x="4724400" y="5826488"/>
            <a:ext cx="3733800" cy="707886"/>
          </a:xfrm>
          <a:prstGeom prst="rect">
            <a:avLst/>
          </a:prstGeom>
          <a:noFill/>
        </p:spPr>
        <p:txBody>
          <a:bodyPr wrap="square" rtlCol="0">
            <a:spAutoFit/>
          </a:bodyPr>
          <a:lstStyle/>
          <a:p>
            <a:r>
              <a:rPr lang="en-US" sz="4000" b="1" dirty="0" smtClean="0">
                <a:solidFill>
                  <a:srgbClr val="FF0000"/>
                </a:solidFill>
              </a:rPr>
              <a:t>4</a:t>
            </a:r>
            <a:r>
              <a:rPr lang="en-US" sz="4000" b="1" baseline="30000" dirty="0" smtClean="0">
                <a:solidFill>
                  <a:srgbClr val="FF0000"/>
                </a:solidFill>
              </a:rPr>
              <a:t>th</a:t>
            </a:r>
            <a:r>
              <a:rPr lang="en-US" sz="4000" b="1" dirty="0" smtClean="0">
                <a:solidFill>
                  <a:srgbClr val="FF0000"/>
                </a:solidFill>
              </a:rPr>
              <a:t>   image listed</a:t>
            </a:r>
            <a:endParaRPr lang="en-US" sz="4000" b="1" dirty="0">
              <a:solidFill>
                <a:srgbClr val="FF0000"/>
              </a:solidFill>
            </a:endParaRPr>
          </a:p>
        </p:txBody>
      </p:sp>
    </p:spTree>
    <p:extLst>
      <p:ext uri="{BB962C8B-B14F-4D97-AF65-F5344CB8AC3E}">
        <p14:creationId xmlns:p14="http://schemas.microsoft.com/office/powerpoint/2010/main" val="3896224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098"/>
                                        </p:tgtEl>
                                        <p:attrNameLst>
                                          <p:attrName>style.visibility</p:attrName>
                                        </p:attrNameLst>
                                      </p:cBhvr>
                                      <p:to>
                                        <p:strVal val="visible"/>
                                      </p:to>
                                    </p:set>
                                    <p:animEffect transition="in" filter="blinds(horizontal)">
                                      <p:cBhvr>
                                        <p:cTn id="12" dur="500"/>
                                        <p:tgtEl>
                                          <p:spTgt spid="409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102"/>
                                        </p:tgtEl>
                                        <p:attrNameLst>
                                          <p:attrName>style.visibility</p:attrName>
                                        </p:attrNameLst>
                                      </p:cBhvr>
                                      <p:to>
                                        <p:strVal val="visible"/>
                                      </p:to>
                                    </p:set>
                                    <p:animEffect transition="in" filter="blinds(horizontal)">
                                      <p:cBhvr>
                                        <p:cTn id="22" dur="500"/>
                                        <p:tgtEl>
                                          <p:spTgt spid="4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8" descr="http://www-scf.usc.edu/~kallos/images/Feynman.gif">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9600" y="3124200"/>
            <a:ext cx="3899051" cy="3455033"/>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33400" y="609600"/>
            <a:ext cx="8458200" cy="2554545"/>
          </a:xfrm>
          <a:prstGeom prst="rect">
            <a:avLst/>
          </a:prstGeom>
          <a:noFill/>
        </p:spPr>
        <p:txBody>
          <a:bodyPr wrap="square" rtlCol="0">
            <a:spAutoFit/>
          </a:bodyPr>
          <a:lstStyle/>
          <a:p>
            <a:pPr marL="571500" indent="-571500">
              <a:buFont typeface="Arial" pitchFamily="34" charset="0"/>
              <a:buChar char="•"/>
            </a:pPr>
            <a:r>
              <a:rPr lang="en-US" sz="4000" b="1" dirty="0" smtClean="0"/>
              <a:t>In the first 20 images listed, all are pictures of real &amp; famous </a:t>
            </a:r>
            <a:r>
              <a:rPr lang="en-US" sz="4000" b="1" dirty="0" smtClean="0">
                <a:solidFill>
                  <a:srgbClr val="FF0000"/>
                </a:solidFill>
              </a:rPr>
              <a:t>physicists</a:t>
            </a:r>
            <a:r>
              <a:rPr lang="en-US" sz="4000" b="1" dirty="0" smtClean="0"/>
              <a:t>.</a:t>
            </a:r>
          </a:p>
          <a:p>
            <a:pPr marL="571500" indent="-571500">
              <a:buFont typeface="Arial" pitchFamily="34" charset="0"/>
              <a:buChar char="•"/>
            </a:pPr>
            <a:r>
              <a:rPr lang="en-US" sz="4000" b="1" dirty="0" smtClean="0"/>
              <a:t>Einstein is in 5 out of the 20. </a:t>
            </a:r>
          </a:p>
          <a:p>
            <a:pPr marL="571500" indent="-571500">
              <a:buFont typeface="Arial" pitchFamily="34" charset="0"/>
              <a:buChar char="•"/>
            </a:pPr>
            <a:r>
              <a:rPr lang="en-US" sz="4000" b="1" dirty="0" smtClean="0"/>
              <a:t>All 20 are men.</a:t>
            </a:r>
            <a:endParaRPr lang="en-US" sz="4000" b="1" dirty="0"/>
          </a:p>
        </p:txBody>
      </p:sp>
      <p:sp>
        <p:nvSpPr>
          <p:cNvPr id="4" name="TextBox 3"/>
          <p:cNvSpPr txBox="1"/>
          <p:nvPr/>
        </p:nvSpPr>
        <p:spPr>
          <a:xfrm>
            <a:off x="4572001" y="2705456"/>
            <a:ext cx="4343400" cy="1754326"/>
          </a:xfrm>
          <a:prstGeom prst="rect">
            <a:avLst/>
          </a:prstGeom>
          <a:solidFill>
            <a:srgbClr val="FFFF00">
              <a:alpha val="43000"/>
            </a:srgbClr>
          </a:solidFill>
        </p:spPr>
        <p:txBody>
          <a:bodyPr wrap="square" rtlCol="0">
            <a:spAutoFit/>
          </a:bodyPr>
          <a:lstStyle/>
          <a:p>
            <a:r>
              <a:rPr lang="en-US" sz="3600" b="1" dirty="0" smtClean="0"/>
              <a:t>6</a:t>
            </a:r>
            <a:r>
              <a:rPr lang="en-US" sz="3600" b="1" baseline="30000" dirty="0" smtClean="0"/>
              <a:t>th</a:t>
            </a:r>
            <a:r>
              <a:rPr lang="en-US" sz="3600" b="1" dirty="0" smtClean="0"/>
              <a:t> listed. </a:t>
            </a:r>
          </a:p>
          <a:p>
            <a:r>
              <a:rPr lang="en-US" sz="3600" b="1" dirty="0" smtClean="0"/>
              <a:t>For fun and mole $  can you name him. </a:t>
            </a:r>
            <a:endParaRPr lang="en-US" sz="3600" b="1" dirty="0"/>
          </a:p>
        </p:txBody>
      </p:sp>
      <p:sp>
        <p:nvSpPr>
          <p:cNvPr id="5" name="TextBox 4"/>
          <p:cNvSpPr txBox="1"/>
          <p:nvPr/>
        </p:nvSpPr>
        <p:spPr>
          <a:xfrm>
            <a:off x="4612560" y="4303455"/>
            <a:ext cx="4531440" cy="2554545"/>
          </a:xfrm>
          <a:prstGeom prst="rect">
            <a:avLst/>
          </a:prstGeom>
          <a:noFill/>
        </p:spPr>
        <p:txBody>
          <a:bodyPr wrap="square" rtlCol="0">
            <a:spAutoFit/>
          </a:bodyPr>
          <a:lstStyle/>
          <a:p>
            <a:pPr marL="571500" indent="-571500">
              <a:buFont typeface="Arial" pitchFamily="34" charset="0"/>
              <a:buChar char="•"/>
            </a:pPr>
            <a:r>
              <a:rPr lang="en-US" sz="4000" dirty="0" smtClean="0"/>
              <a:t>R. Feynman </a:t>
            </a:r>
          </a:p>
          <a:p>
            <a:pPr marL="571500" indent="-571500">
              <a:buFont typeface="Arial" pitchFamily="34" charset="0"/>
              <a:buChar char="•"/>
            </a:pPr>
            <a:r>
              <a:rPr lang="en-US" sz="4000" dirty="0" smtClean="0"/>
              <a:t> Cal Tech</a:t>
            </a:r>
          </a:p>
          <a:p>
            <a:pPr marL="571500" indent="-571500">
              <a:buFont typeface="Arial" pitchFamily="34" charset="0"/>
              <a:buChar char="•"/>
            </a:pPr>
            <a:r>
              <a:rPr lang="en-US" sz="4000" dirty="0" smtClean="0"/>
              <a:t>1965 Nobel Prize in Physics</a:t>
            </a:r>
            <a:endParaRPr lang="en-US" sz="4000" dirty="0"/>
          </a:p>
        </p:txBody>
      </p:sp>
      <p:sp>
        <p:nvSpPr>
          <p:cNvPr id="7" name="TextBox 6"/>
          <p:cNvSpPr txBox="1"/>
          <p:nvPr/>
        </p:nvSpPr>
        <p:spPr>
          <a:xfrm>
            <a:off x="762000" y="0"/>
            <a:ext cx="7239000" cy="707886"/>
          </a:xfrm>
          <a:prstGeom prst="rect">
            <a:avLst/>
          </a:prstGeom>
          <a:solidFill>
            <a:srgbClr val="FFFF00"/>
          </a:solidFill>
        </p:spPr>
        <p:txBody>
          <a:bodyPr wrap="square" rtlCol="0">
            <a:spAutoFit/>
          </a:bodyPr>
          <a:lstStyle/>
          <a:p>
            <a:r>
              <a:rPr lang="en-US" sz="4000" dirty="0" smtClean="0"/>
              <a:t>Trends w/ </a:t>
            </a:r>
            <a:r>
              <a:rPr lang="en-US" sz="4000" b="1" dirty="0" smtClean="0">
                <a:solidFill>
                  <a:srgbClr val="FF0000"/>
                </a:solidFill>
              </a:rPr>
              <a:t>Physicist</a:t>
            </a:r>
            <a:r>
              <a:rPr lang="en-US" sz="4000" dirty="0" smtClean="0">
                <a:solidFill>
                  <a:srgbClr val="FF0000"/>
                </a:solidFill>
              </a:rPr>
              <a:t> </a:t>
            </a:r>
            <a:r>
              <a:rPr lang="en-US" sz="4000" dirty="0" smtClean="0"/>
              <a:t>pix</a:t>
            </a:r>
            <a:endParaRPr lang="en-US" sz="4000" dirty="0"/>
          </a:p>
        </p:txBody>
      </p:sp>
    </p:spTree>
    <p:extLst>
      <p:ext uri="{BB962C8B-B14F-4D97-AF65-F5344CB8AC3E}">
        <p14:creationId xmlns:p14="http://schemas.microsoft.com/office/powerpoint/2010/main" val="1116959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par>
                                <p:cTn id="23" presetID="3" presetClass="entr" presetSubtype="10" fill="hold" nodeType="with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blinds(horizontal)">
                                      <p:cBhvr>
                                        <p:cTn id="25" dur="500"/>
                                        <p:tgtEl>
                                          <p:spTgt spid="2"/>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5">
                                            <p:txEl>
                                              <p:pRg st="0" end="0"/>
                                            </p:txEl>
                                          </p:spTgt>
                                        </p:tgtEl>
                                        <p:attrNameLst>
                                          <p:attrName>style.visibility</p:attrName>
                                        </p:attrNameLst>
                                      </p:cBhvr>
                                      <p:to>
                                        <p:strVal val="visible"/>
                                      </p:to>
                                    </p:set>
                                    <p:animEffect transition="in" filter="blinds(horizontal)">
                                      <p:cBhvr>
                                        <p:cTn id="30" dur="500"/>
                                        <p:tgtEl>
                                          <p:spTgt spid="5">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Effect transition="in" filter="blinds(horizontal)">
                                      <p:cBhvr>
                                        <p:cTn id="35" dur="500"/>
                                        <p:tgtEl>
                                          <p:spTgt spid="5">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5">
                                            <p:txEl>
                                              <p:pRg st="2" end="2"/>
                                            </p:txEl>
                                          </p:spTgt>
                                        </p:tgtEl>
                                        <p:attrNameLst>
                                          <p:attrName>style.visibility</p:attrName>
                                        </p:attrNameLst>
                                      </p:cBhvr>
                                      <p:to>
                                        <p:strVal val="visible"/>
                                      </p:to>
                                    </p:set>
                                    <p:animEffect transition="in" filter="blinds(horizontal)">
                                      <p:cBhvr>
                                        <p:cTn id="40"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www.thephysicsmill.com/blog/wp-content/uploads/2006-12-25-what-would-richard-feynman-do.pn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3014" y="228600"/>
            <a:ext cx="8518113" cy="64008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28600" y="228600"/>
            <a:ext cx="8610600" cy="1138773"/>
          </a:xfrm>
          <a:prstGeom prst="rect">
            <a:avLst/>
          </a:prstGeom>
          <a:solidFill>
            <a:schemeClr val="bg1"/>
          </a:solidFill>
        </p:spPr>
        <p:txBody>
          <a:bodyPr wrap="square" rtlCol="0">
            <a:spAutoFit/>
          </a:bodyPr>
          <a:lstStyle/>
          <a:p>
            <a:endParaRPr lang="en-US" dirty="0" smtClean="0"/>
          </a:p>
          <a:p>
            <a:endParaRPr lang="en-US" dirty="0"/>
          </a:p>
          <a:p>
            <a:r>
              <a:rPr lang="en-US" sz="3200" b="1" dirty="0" smtClean="0"/>
              <a:t>Tongue-in-cheek Modified `Feynman’ diagram</a:t>
            </a:r>
            <a:endParaRPr lang="en-US" sz="3200" b="1" dirty="0"/>
          </a:p>
        </p:txBody>
      </p:sp>
    </p:spTree>
    <p:extLst>
      <p:ext uri="{BB962C8B-B14F-4D97-AF65-F5344CB8AC3E}">
        <p14:creationId xmlns:p14="http://schemas.microsoft.com/office/powerpoint/2010/main" val="15733009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3600" y="2514600"/>
            <a:ext cx="152400" cy="923330"/>
          </a:xfrm>
          <a:prstGeom prst="rect">
            <a:avLst/>
          </a:prstGeom>
          <a:noFill/>
        </p:spPr>
        <p:txBody>
          <a:bodyPr wrap="square" rtlCol="0">
            <a:spAutoFit/>
          </a:bodyPr>
          <a:lstStyle/>
          <a:p>
            <a:r>
              <a:rPr lang="en-US" dirty="0" smtClean="0"/>
              <a:t>		 </a:t>
            </a:r>
            <a:endParaRPr lang="en-US" dirty="0"/>
          </a:p>
        </p:txBody>
      </p:sp>
      <p:sp>
        <p:nvSpPr>
          <p:cNvPr id="4" name="TextBox 3"/>
          <p:cNvSpPr txBox="1"/>
          <p:nvPr/>
        </p:nvSpPr>
        <p:spPr>
          <a:xfrm>
            <a:off x="1219200" y="1905000"/>
            <a:ext cx="6629400" cy="2554545"/>
          </a:xfrm>
          <a:prstGeom prst="rect">
            <a:avLst/>
          </a:prstGeom>
          <a:solidFill>
            <a:srgbClr val="FFFF00"/>
          </a:solidFill>
        </p:spPr>
        <p:txBody>
          <a:bodyPr wrap="square" rtlCol="0">
            <a:spAutoFit/>
          </a:bodyPr>
          <a:lstStyle/>
          <a:p>
            <a:r>
              <a:rPr lang="en-US" sz="4000" b="1" dirty="0" smtClean="0"/>
              <a:t>Compare and contrast the common Google images of:</a:t>
            </a:r>
          </a:p>
          <a:p>
            <a:endParaRPr lang="en-US" sz="4000" dirty="0" smtClean="0"/>
          </a:p>
          <a:p>
            <a:r>
              <a:rPr lang="en-US" sz="4000" dirty="0" smtClean="0"/>
              <a:t> </a:t>
            </a:r>
            <a:r>
              <a:rPr lang="en-US" sz="4000" b="1" dirty="0" smtClean="0">
                <a:solidFill>
                  <a:srgbClr val="0070C0"/>
                </a:solidFill>
              </a:rPr>
              <a:t>Chemist</a:t>
            </a:r>
            <a:r>
              <a:rPr lang="en-US" sz="4000" dirty="0" smtClean="0"/>
              <a:t> vs. </a:t>
            </a:r>
            <a:r>
              <a:rPr lang="en-US" sz="4000" b="1" dirty="0" smtClean="0">
                <a:solidFill>
                  <a:srgbClr val="FF0000"/>
                </a:solidFill>
              </a:rPr>
              <a:t>Physicist</a:t>
            </a:r>
            <a:endParaRPr lang="en-US" sz="4000" b="1" dirty="0">
              <a:solidFill>
                <a:srgbClr val="FF0000"/>
              </a:solidFill>
            </a:endParaRPr>
          </a:p>
        </p:txBody>
      </p:sp>
      <p:sp>
        <p:nvSpPr>
          <p:cNvPr id="8" name="TextBox 7"/>
          <p:cNvSpPr txBox="1"/>
          <p:nvPr/>
        </p:nvSpPr>
        <p:spPr>
          <a:xfrm>
            <a:off x="0" y="0"/>
            <a:ext cx="7785080" cy="1323439"/>
          </a:xfrm>
          <a:prstGeom prst="rect">
            <a:avLst/>
          </a:prstGeom>
          <a:noFill/>
        </p:spPr>
        <p:txBody>
          <a:bodyPr wrap="none" rtlCol="0">
            <a:spAutoFit/>
          </a:bodyPr>
          <a:lstStyle/>
          <a:p>
            <a:r>
              <a:rPr lang="en-US" sz="4000" b="1" dirty="0" smtClean="0"/>
              <a:t>Your first critical thinking challenge:</a:t>
            </a:r>
          </a:p>
          <a:p>
            <a:endParaRPr lang="en-US" sz="40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TotalTime>
  <Words>527</Words>
  <Application>Microsoft Office PowerPoint</Application>
  <PresentationFormat>On-screen Show (4:3)</PresentationFormat>
  <Paragraphs>93</Paragraphs>
  <Slides>16</Slides>
  <Notes>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Alfred State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Fong, Jerry</dc:creator>
  <cp:lastModifiedBy>Fong, Jerry</cp:lastModifiedBy>
  <cp:revision>21</cp:revision>
  <dcterms:created xsi:type="dcterms:W3CDTF">2013-08-22T20:08:26Z</dcterms:created>
  <dcterms:modified xsi:type="dcterms:W3CDTF">2013-08-26T14:12:18Z</dcterms:modified>
</cp:coreProperties>
</file>