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p Desk" initials="H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45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6-10-19T22:17:58.328" idx="1">
    <p:pos x="10" y="10"/>
    <p:text/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6-10-19T22:17:58.328" idx="2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6FE9F-B9C6-4FA1-95E7-A66F01D558B8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D8D8A-74F4-48DC-83FC-A462287B8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80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D8D8A-74F4-48DC-83FC-A462287B83A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D8D8A-74F4-48DC-83FC-A462287B83A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246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164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38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19B1-D48B-4577-BCE0-B4D50CDFEFB2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AB87-A712-41D9-8852-B0012DEBA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19B1-D48B-4577-BCE0-B4D50CDFEFB2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AB87-A712-41D9-8852-B0012DEBA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19B1-D48B-4577-BCE0-B4D50CDFEFB2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AB87-A712-41D9-8852-B0012DEBA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19B1-D48B-4577-BCE0-B4D50CDFEFB2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AB87-A712-41D9-8852-B0012DEBA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19B1-D48B-4577-BCE0-B4D50CDFEFB2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AB87-A712-41D9-8852-B0012DEBA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19B1-D48B-4577-BCE0-B4D50CDFEFB2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AB87-A712-41D9-8852-B0012DEBA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19B1-D48B-4577-BCE0-B4D50CDFEFB2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AB87-A712-41D9-8852-B0012DEBA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19B1-D48B-4577-BCE0-B4D50CDFEFB2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AB87-A712-41D9-8852-B0012DEBA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19B1-D48B-4577-BCE0-B4D50CDFEFB2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AB87-A712-41D9-8852-B0012DEBA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19B1-D48B-4577-BCE0-B4D50CDFEFB2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AB87-A712-41D9-8852-B0012DEBA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19B1-D48B-4577-BCE0-B4D50CDFEFB2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AB87-A712-41D9-8852-B0012DEBA1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C19B1-D48B-4577-BCE0-B4D50CDFEFB2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6AB87-A712-41D9-8852-B0012DEBA14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source=images&amp;cd=&amp;cad=rja&amp;docid=21mcFXsyICIdXM&amp;tbnid=XLvOdYq3WvhDgM:&amp;ved=0CAgQjRwwAA&amp;url=http://awildernessvoice.com/AllTruth.html&amp;ei=5aZcUobNI9GpqwHktIHwAg&amp;psig=AFQjCNGFawzRFaT8NoQVLML54UemNnhC9w&amp;ust=1381890149625115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iBDVuOIeTnjwzM&amp;tbnid=jQP4zLL2FQ7TNM:&amp;ved=&amp;url=http://adventure.howstuffworks.com/survival/wilderness/desert-survival3.htm&amp;ei=_apcUrezBcuwqQHfyoGABQ&amp;bvm=bv.53899372,d.aWM&amp;psig=AFQjCNFyF4UMxnIhNf9PMa_UkWhPeVNMPg&amp;ust=138189119733472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frm=1&amp;source=images&amp;cd=&amp;cad=rja&amp;docid=KvGnG0tdCOnPXM&amp;tbnid=xp5ypfURQmYCTM:&amp;ved=0CAUQjRw&amp;url=https://www.jumeirah.com/en/hotels-resorts/kuwait/jumeirah-messilah-beach-hotel-and-spa/&amp;ei=VrJcUuKvJ4GU2AWo74G4BA&amp;bvm=bv.53899372,d.aWM&amp;psig=AFQjCNFtKz1iWt_jMotgMe-eaF4brjq14g&amp;ust=1381893059006298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url?sa=i&amp;rct=j&amp;q=&amp;esrc=s&amp;frm=1&amp;source=images&amp;cd=&amp;cad=rja&amp;docid=J86woLFf1oHxsM&amp;tbnid=Rdc5zm8k9aHnnM:&amp;ved=0CAUQjRw&amp;url=http://www.corbisimages.com/stock-photo/rights-managed/42-21931577/human-skeleton-lying-in-desert-atlantis-dunes&amp;ei=xrFcUqDmL-Lh2QWV3ICQDg&amp;bvm=bv.53899372,d.aWM&amp;psig=AFQjCNFxNTELC8HnBKQAJVSEn2hiJdoX9A&amp;ust=1381892630423883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awildernessvoice.com/images/MountainClimbin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270589"/>
            <a:ext cx="3352799" cy="4587411"/>
          </a:xfrm>
          <a:prstGeom prst="rect">
            <a:avLst/>
          </a:prstGeom>
          <a:noFill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" y="685800"/>
            <a:ext cx="91440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buFont typeface="Wingdings" pitchFamily="2" charset="2"/>
              <a:buChar char="ü"/>
            </a:pPr>
            <a:r>
              <a:rPr lang="en-US" sz="2600" b="1" dirty="0" smtClean="0">
                <a:solidFill>
                  <a:srgbClr val="0070C0"/>
                </a:solidFill>
              </a:rPr>
              <a:t>Basic mole calculations (pp.112-124)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2600" b="1" dirty="0" smtClean="0">
                <a:solidFill>
                  <a:srgbClr val="0070C0"/>
                </a:solidFill>
              </a:rPr>
              <a:t>% composition problems/combustion analysis (pp.384-392)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altLang="en-US" sz="2600" b="1" dirty="0" smtClean="0">
                <a:solidFill>
                  <a:srgbClr val="0070C0"/>
                </a:solidFill>
              </a:rPr>
              <a:t>Reaction </a:t>
            </a:r>
            <a:r>
              <a:rPr lang="en-US" altLang="en-US" sz="2600" b="1" dirty="0">
                <a:solidFill>
                  <a:srgbClr val="0070C0"/>
                </a:solidFill>
              </a:rPr>
              <a:t>balancing (pp. 392-395)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altLang="en-US" sz="2600" b="1" dirty="0">
                <a:solidFill>
                  <a:srgbClr val="FF0000"/>
                </a:solidFill>
              </a:rPr>
              <a:t>Reaction </a:t>
            </a:r>
            <a:r>
              <a:rPr lang="en-US" altLang="en-US" sz="2600" b="1" dirty="0" err="1">
                <a:solidFill>
                  <a:srgbClr val="FF0000"/>
                </a:solidFill>
              </a:rPr>
              <a:t>stoichiometry</a:t>
            </a:r>
            <a:r>
              <a:rPr lang="en-US" altLang="en-US" sz="2600" b="1" dirty="0">
                <a:solidFill>
                  <a:srgbClr val="FF0000"/>
                </a:solidFill>
              </a:rPr>
              <a:t> predictions (pp. </a:t>
            </a:r>
            <a:r>
              <a:rPr lang="en-US" altLang="en-US" sz="2600" b="1" dirty="0" smtClean="0">
                <a:solidFill>
                  <a:srgbClr val="FF0000"/>
                </a:solidFill>
              </a:rPr>
              <a:t>396-406) =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Quiz Friday</a:t>
            </a:r>
            <a:endParaRPr lang="en-US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2514600"/>
            <a:ext cx="510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-Today-</a:t>
            </a:r>
          </a:p>
          <a:p>
            <a:pPr algn="ctr"/>
            <a:r>
              <a:rPr lang="en-US" sz="3600" b="1" dirty="0" smtClean="0"/>
              <a:t>The final assault on mole    calculations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1524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Where we’ve been for ~ 2 weeks now: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4343400"/>
            <a:ext cx="5410200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Limiting yield and % yield calculations  </a:t>
            </a:r>
          </a:p>
          <a:p>
            <a:r>
              <a:rPr lang="en-US" sz="4800" b="1" dirty="0" smtClean="0">
                <a:solidFill>
                  <a:srgbClr val="FF0000"/>
                </a:solidFill>
              </a:rPr>
              <a:t>       pp. 400-406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Another non-chemical % yield calculation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0" y="990600"/>
            <a:ext cx="388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Dollars left over from lottery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581400" y="1143000"/>
            <a:ext cx="60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=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191000" y="1143000"/>
            <a:ext cx="25908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$</a:t>
            </a:r>
            <a:r>
              <a:rPr lang="en-US" sz="3600" b="1" dirty="0"/>
              <a:t>29 billion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0" y="2209800"/>
            <a:ext cx="4267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Annual K-12 budget in New York 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962400" y="2286000"/>
            <a:ext cx="60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=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495800" y="2286000"/>
            <a:ext cx="2209800" cy="646331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15 billion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152400" y="3276600"/>
            <a:ext cx="2057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% yield =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990600" y="3657600"/>
            <a:ext cx="3581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u="sng" dirty="0"/>
              <a:t>15 billion</a:t>
            </a:r>
            <a:r>
              <a:rPr lang="en-US" sz="3200" b="1" dirty="0"/>
              <a:t> x 100</a:t>
            </a:r>
            <a:endParaRPr lang="en-US" sz="3200" b="1" u="sng" dirty="0"/>
          </a:p>
          <a:p>
            <a:r>
              <a:rPr lang="en-US" sz="3200" b="1" dirty="0"/>
              <a:t>29 billion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4800600" y="3657600"/>
            <a:ext cx="20574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 51.7 %</a:t>
            </a: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4191000" y="3733800"/>
            <a:ext cx="60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=</a:t>
            </a:r>
          </a:p>
        </p:txBody>
      </p:sp>
      <p:pic>
        <p:nvPicPr>
          <p:cNvPr id="10253" name="Picture 13" descr="abandonedscho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2438400"/>
            <a:ext cx="1786729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4" name="Picture 14" descr="newscho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85800"/>
            <a:ext cx="1524000" cy="1658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91" name="Picture 15" descr="NYS legislat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4323862"/>
            <a:ext cx="3133725" cy="235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0" y="4495800"/>
            <a:ext cx="6324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</a:rPr>
              <a:t>29 billion-15 billion=14 billion for…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304800" y="5596116"/>
            <a:ext cx="5600700" cy="1261884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 dirty="0"/>
              <a:t>NYS Assemblyman doing what he does </a:t>
            </a:r>
            <a:r>
              <a:rPr lang="en-US" sz="3800" b="1" dirty="0" smtClean="0"/>
              <a:t>best…</a:t>
            </a:r>
            <a:endParaRPr lang="en-US" sz="3800" b="1" dirty="0"/>
          </a:p>
        </p:txBody>
      </p:sp>
    </p:spTree>
    <p:extLst>
      <p:ext uri="{BB962C8B-B14F-4D97-AF65-F5344CB8AC3E}">
        <p14:creationId xmlns:p14="http://schemas.microsoft.com/office/powerpoint/2010/main" val="101198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10248" grpId="0" animBg="1"/>
      <p:bldP spid="50185" grpId="0"/>
      <p:bldP spid="50186" grpId="0"/>
      <p:bldP spid="50187" grpId="0" animBg="1"/>
      <p:bldP spid="50188" grpId="0"/>
      <p:bldP spid="50192" grpId="0"/>
      <p:bldP spid="5019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/>
              <a:t>Examples of chemical % yield 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1828800" y="1066800"/>
            <a:ext cx="62484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CC0000"/>
                </a:solidFill>
              </a:rPr>
              <a:t>5</a:t>
            </a:r>
            <a:r>
              <a:rPr lang="en-US" sz="3200" b="1" dirty="0"/>
              <a:t>O</a:t>
            </a:r>
            <a:r>
              <a:rPr lang="en-US" sz="3200" b="1" baseline="-25000" dirty="0"/>
              <a:t>2</a:t>
            </a:r>
            <a:r>
              <a:rPr lang="en-US" sz="3200" b="1" dirty="0"/>
              <a:t> + </a:t>
            </a:r>
            <a:r>
              <a:rPr lang="en-US" sz="3200" b="1" dirty="0" smtClean="0"/>
              <a:t>  C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8</a:t>
            </a:r>
            <a:r>
              <a:rPr lang="en-US" sz="3200" b="1" dirty="0" smtClean="0"/>
              <a:t> </a:t>
            </a:r>
            <a:r>
              <a:rPr lang="en-US" sz="3200" b="1" dirty="0"/>
              <a:t>	</a:t>
            </a:r>
            <a:r>
              <a:rPr lang="en-US" sz="3200" b="1" dirty="0">
                <a:sym typeface="Wingdings" pitchFamily="2" charset="2"/>
              </a:rPr>
              <a:t>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000066"/>
                </a:solidFill>
              </a:rPr>
              <a:t>3</a:t>
            </a:r>
            <a:r>
              <a:rPr lang="en-US" sz="3200" b="1" dirty="0">
                <a:sym typeface="Wingdings" pitchFamily="2" charset="2"/>
              </a:rPr>
              <a:t>CO</a:t>
            </a:r>
            <a:r>
              <a:rPr lang="en-US" sz="3200" b="1" baseline="-25000" dirty="0"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  + </a:t>
            </a:r>
            <a:r>
              <a:rPr lang="en-US" sz="3200" b="1" dirty="0">
                <a:solidFill>
                  <a:srgbClr val="FF3300"/>
                </a:solidFill>
                <a:sym typeface="Wingdings" pitchFamily="2" charset="2"/>
              </a:rPr>
              <a:t>4</a:t>
            </a:r>
            <a:r>
              <a:rPr lang="en-US" sz="3200" b="1" dirty="0">
                <a:sym typeface="Wingdings" pitchFamily="2" charset="2"/>
              </a:rPr>
              <a:t>H</a:t>
            </a:r>
            <a:r>
              <a:rPr lang="en-US" sz="3200" b="1" baseline="-25000" dirty="0"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O</a:t>
            </a:r>
            <a:endParaRPr lang="en-US" sz="3200" b="1" baseline="-25000" dirty="0"/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0" y="1752600"/>
            <a:ext cx="8839200" cy="5847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/>
              <a:t>Given </a:t>
            </a:r>
            <a:r>
              <a:rPr lang="en-US" sz="2800" b="1" dirty="0" err="1"/>
              <a:t>mol</a:t>
            </a:r>
            <a:r>
              <a:rPr lang="en-US" sz="2800" b="1" dirty="0"/>
              <a:t>  </a:t>
            </a:r>
            <a:r>
              <a:rPr lang="en-US" sz="2800" b="1" dirty="0" smtClean="0"/>
              <a:t> excess    </a:t>
            </a:r>
            <a:r>
              <a:rPr lang="en-US" sz="3200" b="1" dirty="0" smtClean="0">
                <a:solidFill>
                  <a:srgbClr val="FF0000"/>
                </a:solidFill>
              </a:rPr>
              <a:t>0.25</a:t>
            </a:r>
            <a:r>
              <a:rPr lang="en-US" sz="3200" b="1" dirty="0" smtClean="0"/>
              <a:t>                              </a:t>
            </a:r>
            <a:r>
              <a:rPr lang="en-US" sz="3200" b="1" dirty="0">
                <a:solidFill>
                  <a:srgbClr val="0070C0"/>
                </a:solidFill>
              </a:rPr>
              <a:t>0.7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b="1" dirty="0" err="1"/>
              <a:t>obs</a:t>
            </a:r>
            <a:r>
              <a:rPr lang="en-US" sz="3200" b="1" dirty="0"/>
              <a:t>)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533400" y="2623634"/>
            <a:ext cx="3448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Theory</a:t>
            </a:r>
            <a:r>
              <a:rPr lang="en-US" sz="2800" b="1" dirty="0" smtClean="0"/>
              <a:t> product </a:t>
            </a:r>
            <a:r>
              <a:rPr lang="en-US" sz="2800" b="1" dirty="0" err="1"/>
              <a:t>mol</a:t>
            </a:r>
            <a:endParaRPr lang="en-US" sz="2800" b="1" dirty="0"/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2667000" y="3967609"/>
            <a:ext cx="5257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/>
              <a:t>% yield</a:t>
            </a:r>
            <a:r>
              <a:rPr lang="en-US" sz="3600" dirty="0"/>
              <a:t> </a:t>
            </a:r>
            <a:r>
              <a:rPr lang="en-US" sz="3600" dirty="0" smtClean="0"/>
              <a:t>=</a:t>
            </a:r>
            <a:r>
              <a:rPr lang="en-US" sz="3600" b="1" u="sng" dirty="0" smtClean="0">
                <a:solidFill>
                  <a:srgbClr val="0070C0"/>
                </a:solidFill>
              </a:rPr>
              <a:t>exp. </a:t>
            </a:r>
            <a:r>
              <a:rPr lang="en-US" sz="3600" b="1" u="sng" dirty="0" err="1" smtClean="0">
                <a:solidFill>
                  <a:srgbClr val="0070C0"/>
                </a:solidFill>
              </a:rPr>
              <a:t>Mol</a:t>
            </a:r>
            <a:r>
              <a:rPr lang="en-US" sz="3600" b="1" u="sng" dirty="0" smtClean="0">
                <a:solidFill>
                  <a:srgbClr val="0070C0"/>
                </a:solidFill>
              </a:rPr>
              <a:t>  </a:t>
            </a:r>
            <a:r>
              <a:rPr lang="en-US" sz="3600" b="1" dirty="0" smtClean="0">
                <a:solidFill>
                  <a:srgbClr val="0070C0"/>
                </a:solidFill>
              </a:rPr>
              <a:t>x 100</a:t>
            </a:r>
          </a:p>
          <a:p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                </a:t>
            </a:r>
            <a:r>
              <a:rPr lang="en-US" sz="3600" b="1" dirty="0" smtClean="0">
                <a:solidFill>
                  <a:srgbClr val="FF0000"/>
                </a:solidFill>
              </a:rPr>
              <a:t>theory mol</a:t>
            </a:r>
            <a:r>
              <a:rPr lang="en-US" sz="3600" b="1" dirty="0" smtClean="0"/>
              <a:t>.</a:t>
            </a:r>
            <a:endParaRPr lang="en-US" sz="3600" b="1" dirty="0"/>
          </a:p>
          <a:p>
            <a:r>
              <a:rPr lang="en-US" sz="3600" b="1" dirty="0" smtClean="0"/>
              <a:t>		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314325" y="3112218"/>
            <a:ext cx="388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u="sng" dirty="0"/>
              <a:t>4 x </a:t>
            </a:r>
            <a:r>
              <a:rPr lang="en-US" sz="3200" b="1" u="sng" dirty="0">
                <a:solidFill>
                  <a:srgbClr val="FF0000"/>
                </a:solidFill>
              </a:rPr>
              <a:t>0.25 </a:t>
            </a:r>
            <a:r>
              <a:rPr lang="en-US" sz="3200" b="1" dirty="0"/>
              <a:t>=</a:t>
            </a:r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r>
              <a:rPr lang="en-US" sz="3200" b="1" dirty="0" smtClean="0"/>
              <a:t> (theory)</a:t>
            </a:r>
            <a:r>
              <a:rPr lang="en-US" sz="3200" dirty="0" smtClean="0"/>
              <a:t>                                                                                </a:t>
            </a:r>
            <a:r>
              <a:rPr lang="en-US" sz="3200" b="1" dirty="0" smtClean="0"/>
              <a:t>1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5839691" y="2562079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Exp</a:t>
            </a:r>
            <a:r>
              <a:rPr lang="en-US" sz="3200" b="1" dirty="0" smtClean="0"/>
              <a:t>. Product </a:t>
            </a:r>
            <a:r>
              <a:rPr lang="en-US" sz="3200" b="1" dirty="0" err="1" smtClean="0"/>
              <a:t>mol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010400" y="5121771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= 70%</a:t>
            </a:r>
            <a:endParaRPr lang="en-US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33850" y="5237018"/>
            <a:ext cx="2876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=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b="1" u="sng" dirty="0">
                <a:solidFill>
                  <a:srgbClr val="0070C0"/>
                </a:solidFill>
              </a:rPr>
              <a:t>0.7 </a:t>
            </a:r>
            <a:r>
              <a:rPr lang="en-US" sz="3600" b="1" u="sng" dirty="0"/>
              <a:t>x </a:t>
            </a:r>
            <a:r>
              <a:rPr lang="en-US" sz="3600" b="1" u="sng" dirty="0" smtClean="0"/>
              <a:t>100</a:t>
            </a:r>
            <a:r>
              <a:rPr lang="en-US" sz="3600" dirty="0" smtClean="0"/>
              <a:t>                        	</a:t>
            </a:r>
            <a:r>
              <a:rPr lang="en-US" sz="3600" b="1" dirty="0" smtClean="0">
                <a:solidFill>
                  <a:srgbClr val="FF0000"/>
                </a:solidFill>
              </a:rPr>
              <a:t>1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96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nimBg="1"/>
      <p:bldP spid="51204" grpId="0" animBg="1"/>
      <p:bldP spid="51205" grpId="0"/>
      <p:bldP spid="51206" grpId="0"/>
      <p:bldP spid="51212" grpId="0"/>
      <p:bldP spid="2" grpId="0"/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Examples of chemical % yield (continued)</a:t>
            </a:r>
            <a:endParaRPr lang="en-US" dirty="0" smtClean="0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550718" y="1752600"/>
            <a:ext cx="7225144" cy="5847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MW    </a:t>
            </a:r>
            <a:r>
              <a:rPr lang="en-US" sz="3200" b="1" dirty="0" smtClean="0"/>
              <a:t>32          44</a:t>
            </a:r>
            <a:r>
              <a:rPr lang="en-US" sz="3200" b="1" dirty="0"/>
              <a:t>	</a:t>
            </a:r>
            <a:r>
              <a:rPr lang="en-US" sz="3200" b="1" dirty="0" smtClean="0"/>
              <a:t>       44            </a:t>
            </a:r>
            <a:r>
              <a:rPr lang="en-US" sz="3200" b="1" dirty="0"/>
              <a:t>18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387927" y="2378940"/>
            <a:ext cx="6248400" cy="5847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Given   excess    </a:t>
            </a:r>
            <a:r>
              <a:rPr lang="en-US" sz="3200" b="1" dirty="0">
                <a:solidFill>
                  <a:srgbClr val="FF0000"/>
                </a:solidFill>
              </a:rPr>
              <a:t>1.1 g </a:t>
            </a:r>
            <a:r>
              <a:rPr lang="en-US" sz="3200" b="1" dirty="0" smtClean="0"/>
              <a:t>          </a:t>
            </a:r>
            <a:r>
              <a:rPr lang="en-US" sz="3200" b="1" dirty="0">
                <a:solidFill>
                  <a:srgbClr val="002060"/>
                </a:solidFill>
              </a:rPr>
              <a:t>0.5 g</a:t>
            </a:r>
            <a:r>
              <a:rPr lang="en-US" sz="3200" dirty="0"/>
              <a:t>  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235527" y="2963715"/>
            <a:ext cx="404206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err="1" smtClean="0"/>
              <a:t>Mol</a:t>
            </a:r>
            <a:r>
              <a:rPr lang="en-US" sz="3200" b="1" dirty="0" smtClean="0"/>
              <a:t> C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8</a:t>
            </a:r>
            <a:r>
              <a:rPr lang="en-US" sz="3200" b="1" dirty="0" smtClean="0"/>
              <a:t>   = </a:t>
            </a:r>
            <a:r>
              <a:rPr lang="en-US" sz="3200" b="1" u="sng" dirty="0" smtClean="0">
                <a:solidFill>
                  <a:srgbClr val="FF0000"/>
                </a:solidFill>
              </a:rPr>
              <a:t>1.1</a:t>
            </a:r>
            <a:r>
              <a:rPr lang="en-US" sz="3200" b="1" dirty="0" smtClean="0"/>
              <a:t>=0.025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                   44</a:t>
            </a:r>
            <a:endParaRPr lang="en-US" sz="3200" b="1" dirty="0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>
            <a:off x="3380508" y="5009070"/>
            <a:ext cx="762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4156363" y="4470461"/>
            <a:ext cx="2957945" cy="107721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u="sng" dirty="0"/>
              <a:t>3 x 0.025 =</a:t>
            </a:r>
            <a:r>
              <a:rPr lang="en-US" sz="3200" b="1" dirty="0"/>
              <a:t>0.075</a:t>
            </a:r>
          </a:p>
          <a:p>
            <a:r>
              <a:rPr lang="en-US" sz="3200" b="1" dirty="0"/>
              <a:t>  1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3295651" y="5547679"/>
            <a:ext cx="5763492" cy="1077218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% yield </a:t>
            </a:r>
            <a:r>
              <a:rPr lang="en-US" sz="3200" b="1" dirty="0" smtClean="0"/>
              <a:t>=</a:t>
            </a:r>
            <a:r>
              <a:rPr lang="en-US" sz="3200" b="1" u="sng" dirty="0" smtClean="0"/>
              <a:t>0.01136  </a:t>
            </a:r>
            <a:r>
              <a:rPr lang="en-US" sz="3200" b="1" dirty="0" smtClean="0"/>
              <a:t>x 100% =15.1%</a:t>
            </a:r>
            <a:endParaRPr lang="en-US" sz="3200" b="1" u="sng" dirty="0"/>
          </a:p>
          <a:p>
            <a:r>
              <a:rPr lang="en-US" sz="3200" b="1" dirty="0" smtClean="0"/>
              <a:t>                  0.75</a:t>
            </a:r>
            <a:endParaRPr lang="en-US" sz="3200" b="1" dirty="0"/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233795" y="4470461"/>
            <a:ext cx="3061856" cy="1077218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/>
              <a:t>Theory  product</a:t>
            </a:r>
          </a:p>
          <a:p>
            <a:r>
              <a:rPr lang="en-US" sz="3200" b="1" dirty="0" smtClean="0"/>
              <a:t>CO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moles</a:t>
            </a:r>
            <a:endParaRPr lang="en-US" sz="3200" b="1" dirty="0"/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447800" y="990600"/>
            <a:ext cx="62484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CC0000"/>
                </a:solidFill>
              </a:rPr>
              <a:t>5</a:t>
            </a:r>
            <a:r>
              <a:rPr lang="en-US" sz="3200" b="1" dirty="0"/>
              <a:t>O</a:t>
            </a:r>
            <a:r>
              <a:rPr lang="en-US" sz="3200" b="1" baseline="-25000" dirty="0"/>
              <a:t>2</a:t>
            </a:r>
            <a:r>
              <a:rPr lang="en-US" sz="3200" b="1" dirty="0"/>
              <a:t> + </a:t>
            </a:r>
            <a:r>
              <a:rPr lang="en-US" sz="3200" b="1" dirty="0" smtClean="0"/>
              <a:t>    C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8</a:t>
            </a:r>
            <a:r>
              <a:rPr lang="en-US" sz="3200" b="1" dirty="0" smtClean="0"/>
              <a:t> </a:t>
            </a:r>
            <a:r>
              <a:rPr lang="en-US" sz="3200" b="1" dirty="0"/>
              <a:t>	</a:t>
            </a:r>
            <a:r>
              <a:rPr lang="en-US" sz="3200" b="1" dirty="0">
                <a:sym typeface="Wingdings" pitchFamily="2" charset="2"/>
              </a:rPr>
              <a:t>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000066"/>
                </a:solidFill>
              </a:rPr>
              <a:t>3</a:t>
            </a:r>
            <a:r>
              <a:rPr lang="en-US" sz="3200" b="1" dirty="0">
                <a:sym typeface="Wingdings" pitchFamily="2" charset="2"/>
              </a:rPr>
              <a:t>CO</a:t>
            </a:r>
            <a:r>
              <a:rPr lang="en-US" sz="3200" b="1" baseline="-25000" dirty="0"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  + </a:t>
            </a:r>
            <a:r>
              <a:rPr lang="en-US" sz="3200" b="1" dirty="0">
                <a:solidFill>
                  <a:srgbClr val="FF3300"/>
                </a:solidFill>
                <a:sym typeface="Wingdings" pitchFamily="2" charset="2"/>
              </a:rPr>
              <a:t>4</a:t>
            </a:r>
            <a:r>
              <a:rPr lang="en-US" sz="3200" b="1" dirty="0">
                <a:sym typeface="Wingdings" pitchFamily="2" charset="2"/>
              </a:rPr>
              <a:t>H</a:t>
            </a:r>
            <a:r>
              <a:rPr lang="en-US" sz="3200" b="1" baseline="-25000" dirty="0"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O</a:t>
            </a:r>
            <a:endParaRPr lang="en-US" sz="3200" b="1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4904509" y="2963715"/>
            <a:ext cx="43572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Exp. </a:t>
            </a:r>
            <a:r>
              <a:rPr lang="en-US" sz="3200" b="1" dirty="0" err="1" smtClean="0"/>
              <a:t>Mol</a:t>
            </a:r>
            <a:r>
              <a:rPr lang="en-US" sz="3200" b="1" dirty="0" smtClean="0"/>
              <a:t> CO</a:t>
            </a:r>
            <a:r>
              <a:rPr lang="en-US" sz="3200" b="1" baseline="-25000" dirty="0" smtClean="0"/>
              <a:t>2</a:t>
            </a:r>
          </a:p>
          <a:p>
            <a:r>
              <a:rPr lang="en-US" sz="3200" b="1" dirty="0" smtClean="0"/>
              <a:t>= </a:t>
            </a:r>
            <a:r>
              <a:rPr lang="en-US" sz="3200" b="1" u="sng" dirty="0" smtClean="0">
                <a:solidFill>
                  <a:srgbClr val="002060"/>
                </a:solidFill>
              </a:rPr>
              <a:t>0.5</a:t>
            </a:r>
            <a:r>
              <a:rPr lang="en-US" sz="3200" b="1" u="sng" dirty="0" smtClean="0"/>
              <a:t> </a:t>
            </a:r>
            <a:r>
              <a:rPr lang="en-US" sz="3200" b="1" dirty="0" smtClean="0"/>
              <a:t>= 0.01136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44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2715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8" grpId="0" animBg="1"/>
      <p:bldP spid="51209" grpId="0" animBg="1"/>
      <p:bldP spid="51210" grpId="0"/>
      <p:bldP spid="51213" grpId="0" animBg="1"/>
      <p:bldP spid="51214" grpId="0" animBg="1"/>
      <p:bldP spid="51215" grpId="0" animBg="1"/>
      <p:bldP spid="51216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 non-chemical example of a `limiting’ yield problem</a:t>
            </a:r>
            <a:endParaRPr lang="en-US" sz="3200" b="1" dirty="0"/>
          </a:p>
        </p:txBody>
      </p:sp>
      <p:pic>
        <p:nvPicPr>
          <p:cNvPr id="14338" name="Picture 2" descr="http://static.ddmcdn.com/gif/desert-survival-4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048000"/>
            <a:ext cx="5181600" cy="343281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52400" y="533400"/>
            <a:ext cx="8991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You have gotten lost on the Ad </a:t>
            </a:r>
            <a:r>
              <a:rPr lang="en-US" sz="2800" dirty="0" err="1" smtClean="0"/>
              <a:t>Dahna</a:t>
            </a:r>
            <a:r>
              <a:rPr lang="en-US" sz="2800" dirty="0" smtClean="0"/>
              <a:t> desert –largest desert on the Saudi </a:t>
            </a:r>
            <a:r>
              <a:rPr lang="en-US" sz="2800" dirty="0" err="1" smtClean="0"/>
              <a:t>pennisula</a:t>
            </a:r>
            <a:r>
              <a:rPr lang="en-US" sz="2800" dirty="0" smtClean="0"/>
              <a:t>. To avoid perishing you must reach the nearest oasis which is 100 km away.  You can walk at maximum 10 km/ day. You need to consume at least 2 liters of water and ½ kg of food per day to walk that distance. </a:t>
            </a:r>
          </a:p>
          <a:p>
            <a:endParaRPr lang="en-US" sz="2800" dirty="0" smtClean="0"/>
          </a:p>
          <a:p>
            <a:r>
              <a:rPr lang="en-US" sz="2800" b="1" dirty="0" smtClean="0"/>
              <a:t>You have in your pack:  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16 liters of water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5 kg of food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Broken cell phone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953000"/>
            <a:ext cx="39624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What’s the maximum distance you can expect to travel ??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152400"/>
            <a:ext cx="54102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</a:rPr>
              <a:t>Food Calculation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143000"/>
            <a:ext cx="548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5</a:t>
            </a:r>
            <a:r>
              <a:rPr lang="en-US" sz="4000" b="1" u="sng" dirty="0" smtClean="0"/>
              <a:t> kg food</a:t>
            </a:r>
            <a:r>
              <a:rPr lang="en-US" sz="4000" b="1" dirty="0" smtClean="0"/>
              <a:t>  = 10 days</a:t>
            </a:r>
            <a:endParaRPr lang="en-US" sz="4000" b="1" u="sng" dirty="0" smtClean="0"/>
          </a:p>
          <a:p>
            <a:r>
              <a:rPr lang="en-US" sz="4000" b="1" dirty="0" smtClean="0"/>
              <a:t>½ kg/day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2514600"/>
            <a:ext cx="8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=&gt;</a:t>
            </a:r>
            <a:r>
              <a:rPr lang="en-US" sz="4000" b="1" dirty="0" smtClean="0"/>
              <a:t>10 days * </a:t>
            </a:r>
            <a:r>
              <a:rPr lang="en-US" sz="4000" b="1" u="sng" dirty="0" smtClean="0"/>
              <a:t>10 km</a:t>
            </a:r>
            <a:r>
              <a:rPr lang="en-US" sz="4000" b="1" dirty="0" smtClean="0"/>
              <a:t> = </a:t>
            </a:r>
            <a:r>
              <a:rPr lang="en-US" sz="4000" b="1" dirty="0" smtClean="0">
                <a:solidFill>
                  <a:srgbClr val="FF0000"/>
                </a:solidFill>
              </a:rPr>
              <a:t>100 km  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  <a:r>
              <a:rPr lang="en-US" sz="4000" b="1" dirty="0" smtClean="0">
                <a:solidFill>
                  <a:srgbClr val="FF0000"/>
                </a:solidFill>
              </a:rPr>
              <a:t>   </a:t>
            </a:r>
            <a:endParaRPr lang="en-US" sz="4000" b="1" u="sng" dirty="0" smtClean="0">
              <a:solidFill>
                <a:srgbClr val="FF0000"/>
              </a:solidFill>
            </a:endParaRPr>
          </a:p>
          <a:p>
            <a:r>
              <a:rPr lang="en-US" sz="4000" b="1" dirty="0"/>
              <a:t>	</a:t>
            </a:r>
            <a:r>
              <a:rPr lang="en-US" sz="4000" b="1" dirty="0" smtClean="0"/>
              <a:t>  </a:t>
            </a:r>
            <a:r>
              <a:rPr lang="en-US" sz="4000" b="1" dirty="0"/>
              <a:t> </a:t>
            </a:r>
            <a:r>
              <a:rPr lang="en-US" sz="4000" b="1" dirty="0" smtClean="0"/>
              <a:t>            day</a:t>
            </a:r>
            <a:endParaRPr lang="en-US" sz="4000" b="1" dirty="0"/>
          </a:p>
        </p:txBody>
      </p:sp>
      <p:pic>
        <p:nvPicPr>
          <p:cNvPr id="15366" name="Picture 6" descr="https://mediastream.jumeirah.com/webimage/heroactual/global/hotels-and-resorts/kuwait/carousel/jumeirah-messilah-beach-hotel-and-spa-swimming-pool-her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86200"/>
            <a:ext cx="914400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838200"/>
            <a:ext cx="457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16 liters   </a:t>
            </a:r>
            <a:r>
              <a:rPr lang="en-US" sz="4000" b="1" dirty="0" smtClean="0"/>
              <a:t>=    8 days</a:t>
            </a:r>
          </a:p>
          <a:p>
            <a:r>
              <a:rPr lang="en-US" sz="4000" b="1" dirty="0" smtClean="0"/>
              <a:t>2 liters/day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52400"/>
            <a:ext cx="44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0070C0"/>
                </a:solidFill>
              </a:rPr>
              <a:t>Water Calculation </a:t>
            </a:r>
            <a:endParaRPr lang="en-US" sz="4000" b="1" u="sng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133600"/>
            <a:ext cx="6477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Symbol"/>
              <a:buChar char="Þ"/>
            </a:pPr>
            <a:r>
              <a:rPr lang="en-US" sz="4000" b="1" dirty="0" smtClean="0"/>
              <a:t>8 days * </a:t>
            </a:r>
            <a:r>
              <a:rPr lang="en-US" sz="4000" b="1" u="sng" dirty="0" smtClean="0"/>
              <a:t>10 km</a:t>
            </a:r>
            <a:r>
              <a:rPr lang="en-US" sz="4000" b="1" dirty="0" smtClean="0"/>
              <a:t>   = </a:t>
            </a:r>
            <a:r>
              <a:rPr lang="en-US" sz="4000" b="1" dirty="0" smtClean="0">
                <a:solidFill>
                  <a:srgbClr val="0070C0"/>
                </a:solidFill>
              </a:rPr>
              <a:t>80 km  </a:t>
            </a:r>
            <a:r>
              <a:rPr lang="en-US" sz="4000" b="1" dirty="0" smtClean="0">
                <a:solidFill>
                  <a:srgbClr val="0070C0"/>
                </a:solidFill>
                <a:sym typeface="Wingdings" pitchFamily="2" charset="2"/>
              </a:rPr>
              <a:t></a:t>
            </a:r>
          </a:p>
          <a:p>
            <a:r>
              <a:rPr lang="en-US" sz="4000" b="1" dirty="0" smtClean="0"/>
              <a:t>                     day</a:t>
            </a:r>
          </a:p>
        </p:txBody>
      </p:sp>
      <p:pic>
        <p:nvPicPr>
          <p:cNvPr id="18434" name="Picture 2" descr="http://www.corbisimages.com/images/Corbis-42-21931577.jpg?size=67&amp;uid=306d8e5b-0c6b-4e4a-9563-ac6144dbdf3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3276600"/>
            <a:ext cx="4699000" cy="34290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0" y="3581400"/>
            <a:ext cx="4191000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The winner is….always the smaller one…it limits.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22238"/>
            <a:ext cx="8001000" cy="86836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smtClean="0">
                <a:solidFill>
                  <a:srgbClr val="FF3300"/>
                </a:solidFill>
              </a:rPr>
              <a:t>Examples of chemical limiting yield calculations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066800" y="838200"/>
            <a:ext cx="55626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Chemical reaction example #</a:t>
            </a:r>
            <a:r>
              <a:rPr lang="en-US" sz="3200" b="1" dirty="0" smtClean="0"/>
              <a:t>1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845127" y="1447800"/>
            <a:ext cx="807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5O</a:t>
            </a:r>
            <a:r>
              <a:rPr lang="en-US" sz="3200" b="1" baseline="-25000" dirty="0"/>
              <a:t>2</a:t>
            </a:r>
            <a:r>
              <a:rPr lang="en-US" sz="3200" b="1" dirty="0"/>
              <a:t> + C</a:t>
            </a:r>
            <a:r>
              <a:rPr lang="en-US" sz="3200" b="1" baseline="-25000" dirty="0"/>
              <a:t>3</a:t>
            </a:r>
            <a:r>
              <a:rPr lang="en-US" sz="3200" b="1" dirty="0"/>
              <a:t>H</a:t>
            </a:r>
            <a:r>
              <a:rPr lang="en-US" sz="3200" b="1" baseline="-25000" dirty="0"/>
              <a:t>8</a:t>
            </a:r>
            <a:r>
              <a:rPr lang="en-US" sz="3200" b="1" dirty="0"/>
              <a:t> 	</a:t>
            </a:r>
            <a:r>
              <a:rPr lang="en-US" sz="3200" b="1" dirty="0">
                <a:sym typeface="Wingdings" pitchFamily="2" charset="2"/>
              </a:rPr>
              <a:t>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FF0000"/>
                </a:solidFill>
              </a:rPr>
              <a:t>3</a:t>
            </a:r>
            <a:r>
              <a:rPr lang="en-US" sz="3200" b="1" dirty="0">
                <a:solidFill>
                  <a:srgbClr val="FF0000"/>
                </a:solidFill>
                <a:sym typeface="Wingdings" pitchFamily="2" charset="2"/>
              </a:rPr>
              <a:t>CO</a:t>
            </a:r>
            <a:r>
              <a:rPr lang="en-US" sz="3200" b="1" baseline="-25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  + 4H</a:t>
            </a:r>
            <a:r>
              <a:rPr lang="en-US" sz="3200" b="1" baseline="-25000" dirty="0"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O</a:t>
            </a:r>
            <a:endParaRPr lang="en-US" sz="3200" b="1" baseline="-25000" dirty="0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0" y="2057400"/>
            <a:ext cx="7543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 </a:t>
            </a:r>
            <a:r>
              <a:rPr lang="en-US" sz="3200" b="1" dirty="0" smtClean="0"/>
              <a:t>mol 0.33      </a:t>
            </a:r>
            <a:r>
              <a:rPr lang="en-US" sz="3200" b="1" dirty="0" smtClean="0">
                <a:solidFill>
                  <a:srgbClr val="FF0000"/>
                </a:solidFill>
              </a:rPr>
              <a:t>0.05</a:t>
            </a:r>
            <a:r>
              <a:rPr lang="en-US" sz="3200" b="1" dirty="0"/>
              <a:t>	</a:t>
            </a:r>
            <a:r>
              <a:rPr lang="en-US" sz="3200" b="1" dirty="0" smtClean="0"/>
              <a:t>   ?? </a:t>
            </a:r>
            <a:r>
              <a:rPr lang="en-US" sz="3200" b="1" dirty="0"/>
              <a:t>mol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219200" y="36576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533400" y="2819400"/>
            <a:ext cx="8229600" cy="212365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/>
              <a:t>Given </a:t>
            </a:r>
            <a:r>
              <a:rPr lang="en-US" sz="4400" b="1" dirty="0">
                <a:solidFill>
                  <a:srgbClr val="FF0000"/>
                </a:solidFill>
              </a:rPr>
              <a:t>0.33 </a:t>
            </a:r>
            <a:r>
              <a:rPr lang="en-US" sz="4400" b="1" dirty="0"/>
              <a:t>mol O</a:t>
            </a:r>
            <a:r>
              <a:rPr lang="en-US" sz="4400" b="1" baseline="-25000" dirty="0"/>
              <a:t>2</a:t>
            </a:r>
            <a:r>
              <a:rPr lang="en-US" sz="4400" b="1" dirty="0"/>
              <a:t> and 0.10 mol C</a:t>
            </a:r>
            <a:r>
              <a:rPr lang="en-US" sz="4400" b="1" baseline="-25000" dirty="0"/>
              <a:t>3</a:t>
            </a:r>
            <a:r>
              <a:rPr lang="en-US" sz="4400" b="1" dirty="0"/>
              <a:t>H</a:t>
            </a:r>
            <a:r>
              <a:rPr lang="en-US" sz="4400" b="1" baseline="-25000" dirty="0"/>
              <a:t>8</a:t>
            </a:r>
            <a:r>
              <a:rPr lang="en-US" sz="4400" b="1" dirty="0"/>
              <a:t>, compute </a:t>
            </a:r>
            <a:r>
              <a:rPr lang="en-US" sz="4400" b="1" dirty="0" smtClean="0"/>
              <a:t>the maximum </a:t>
            </a:r>
            <a:r>
              <a:rPr lang="en-US" sz="4400" b="1" dirty="0"/>
              <a:t>theoretical yield of CO</a:t>
            </a:r>
            <a:r>
              <a:rPr lang="en-US" sz="4400" b="1" baseline="-25000" dirty="0"/>
              <a:t>2</a:t>
            </a:r>
            <a:r>
              <a:rPr lang="en-US" sz="4400" b="1" dirty="0"/>
              <a:t> </a:t>
            </a:r>
            <a:r>
              <a:rPr lang="en-US" sz="4400" b="1" dirty="0" smtClean="0"/>
              <a:t>moles</a:t>
            </a:r>
            <a:endParaRPr lang="en-US" sz="4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276600" y="5105400"/>
            <a:ext cx="5486400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Ans.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0.20 </a:t>
            </a:r>
            <a:r>
              <a:rPr lang="en-US" sz="4400" b="1" dirty="0" smtClean="0">
                <a:solidFill>
                  <a:srgbClr val="FF0000"/>
                </a:solidFill>
              </a:rPr>
              <a:t>mol CO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smtClean="0"/>
              <a:t>(C</a:t>
            </a:r>
            <a:r>
              <a:rPr lang="en-US" sz="4400" b="1" baseline="-25000" dirty="0" smtClean="0"/>
              <a:t>3</a:t>
            </a:r>
            <a:r>
              <a:rPr lang="en-US" sz="4400" b="1" dirty="0" smtClean="0"/>
              <a:t>H</a:t>
            </a:r>
            <a:r>
              <a:rPr lang="en-US" sz="4400" b="1" baseline="-25000" dirty="0" smtClean="0"/>
              <a:t>8</a:t>
            </a:r>
            <a:r>
              <a:rPr lang="en-US" sz="4400" b="1" dirty="0" smtClean="0"/>
              <a:t> limits)</a:t>
            </a:r>
            <a:endParaRPr lang="en-US" sz="4400" b="1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426225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  <p:bldP spid="46085" grpId="0"/>
      <p:bldP spid="46094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" y="46038"/>
            <a:ext cx="8801100" cy="868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b="1" dirty="0" smtClean="0">
                <a:solidFill>
                  <a:srgbClr val="FF3300"/>
                </a:solidFill>
              </a:rPr>
              <a:t>The `cut &amp; try’ approach to limiting yield calculations (cont.)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762000" y="1447800"/>
            <a:ext cx="807720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CC0000"/>
                </a:solidFill>
              </a:rPr>
              <a:t>5</a:t>
            </a:r>
            <a:r>
              <a:rPr lang="en-US" sz="3200" b="1" dirty="0"/>
              <a:t>O</a:t>
            </a:r>
            <a:r>
              <a:rPr lang="en-US" sz="3200" b="1" baseline="-25000" dirty="0"/>
              <a:t>2</a:t>
            </a:r>
            <a:r>
              <a:rPr lang="en-US" sz="3200" b="1" dirty="0"/>
              <a:t> + C</a:t>
            </a:r>
            <a:r>
              <a:rPr lang="en-US" sz="3200" b="1" baseline="-25000" dirty="0"/>
              <a:t>3</a:t>
            </a:r>
            <a:r>
              <a:rPr lang="en-US" sz="3200" b="1" dirty="0"/>
              <a:t>H</a:t>
            </a:r>
            <a:r>
              <a:rPr lang="en-US" sz="3200" b="1" baseline="-25000" dirty="0"/>
              <a:t>8</a:t>
            </a:r>
            <a:r>
              <a:rPr lang="en-US" sz="3200" b="1" dirty="0"/>
              <a:t> 	</a:t>
            </a:r>
            <a:r>
              <a:rPr lang="en-US" sz="3200" b="1" dirty="0">
                <a:sym typeface="Wingdings" pitchFamily="2" charset="2"/>
              </a:rPr>
              <a:t>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000066"/>
                </a:solidFill>
              </a:rPr>
              <a:t>3</a:t>
            </a:r>
            <a:r>
              <a:rPr lang="en-US" sz="3200" b="1" dirty="0">
                <a:sym typeface="Wingdings" pitchFamily="2" charset="2"/>
              </a:rPr>
              <a:t>CO</a:t>
            </a:r>
            <a:r>
              <a:rPr lang="en-US" sz="3200" b="1" baseline="-25000" dirty="0"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  + </a:t>
            </a:r>
            <a:r>
              <a:rPr lang="en-US" sz="3200" b="1" dirty="0">
                <a:solidFill>
                  <a:srgbClr val="FF3300"/>
                </a:solidFill>
                <a:sym typeface="Wingdings" pitchFamily="2" charset="2"/>
              </a:rPr>
              <a:t>4</a:t>
            </a:r>
            <a:r>
              <a:rPr lang="en-US" sz="3200" b="1" dirty="0">
                <a:solidFill>
                  <a:srgbClr val="FF0000"/>
                </a:solidFill>
                <a:sym typeface="Wingdings" pitchFamily="2" charset="2"/>
              </a:rPr>
              <a:t>H</a:t>
            </a:r>
            <a:r>
              <a:rPr lang="en-US" sz="3200" b="1" baseline="-25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3200" b="1" dirty="0">
                <a:solidFill>
                  <a:srgbClr val="FF0000"/>
                </a:solidFill>
                <a:sym typeface="Wingdings" pitchFamily="2" charset="2"/>
              </a:rPr>
              <a:t>O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52400" y="259080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MW  </a:t>
            </a:r>
            <a:r>
              <a:rPr lang="en-US" sz="2800" b="1" dirty="0" smtClean="0"/>
              <a:t> </a:t>
            </a:r>
            <a:r>
              <a:rPr lang="en-US" sz="2800" b="1" dirty="0"/>
              <a:t>32	</a:t>
            </a:r>
            <a:r>
              <a:rPr lang="en-US" sz="2800" b="1" dirty="0" smtClean="0"/>
              <a:t>   44</a:t>
            </a:r>
            <a:r>
              <a:rPr lang="en-US" sz="2800" b="1" dirty="0"/>
              <a:t>	      </a:t>
            </a:r>
            <a:r>
              <a:rPr lang="en-US" sz="2800" b="1" dirty="0" smtClean="0"/>
              <a:t>       </a:t>
            </a:r>
            <a:r>
              <a:rPr lang="en-US" sz="2800" b="1" dirty="0"/>
              <a:t>44       </a:t>
            </a:r>
            <a:r>
              <a:rPr lang="en-US" sz="2800" b="1" dirty="0" smtClean="0"/>
              <a:t>    </a:t>
            </a:r>
            <a:r>
              <a:rPr lang="en-US" sz="2800" b="1" dirty="0"/>
              <a:t>18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219200" y="36576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242455" y="2092036"/>
            <a:ext cx="5943600" cy="5847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 </a:t>
            </a:r>
            <a:r>
              <a:rPr lang="en-US" sz="3200" b="1" dirty="0"/>
              <a:t>g    </a:t>
            </a: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4.0 </a:t>
            </a:r>
            <a:r>
              <a:rPr lang="en-US" sz="3200" b="1" dirty="0" smtClean="0"/>
              <a:t>     2.2</a:t>
            </a:r>
            <a:r>
              <a:rPr lang="en-US" sz="3200" b="1" dirty="0"/>
              <a:t>	</a:t>
            </a:r>
            <a:r>
              <a:rPr lang="en-US" sz="3200" b="1" dirty="0" smtClean="0"/>
              <a:t>                       ? g </a:t>
            </a:r>
            <a:endParaRPr lang="en-US" sz="3200" b="1" dirty="0"/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457200" y="914400"/>
            <a:ext cx="48768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Chemical reaction example #2: </a:t>
            </a:r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6477000" y="1143000"/>
            <a:ext cx="2667000" cy="163121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smtClean="0">
                <a:solidFill>
                  <a:srgbClr val="CC0000"/>
                </a:solidFill>
              </a:rPr>
              <a:t>1.</a:t>
            </a:r>
            <a:r>
              <a:rPr lang="en-US" sz="4000" b="1" smtClean="0">
                <a:solidFill>
                  <a:srgbClr val="CC0000"/>
                </a:solidFill>
              </a:rPr>
              <a:t>8 </a:t>
            </a:r>
            <a:r>
              <a:rPr lang="en-US" sz="4000" b="1" dirty="0" smtClean="0">
                <a:solidFill>
                  <a:srgbClr val="CC0000"/>
                </a:solidFill>
              </a:rPr>
              <a:t>g H</a:t>
            </a:r>
            <a:r>
              <a:rPr lang="en-US" sz="4000" b="1" baseline="-25000" dirty="0" smtClean="0">
                <a:solidFill>
                  <a:srgbClr val="CC0000"/>
                </a:solidFill>
              </a:rPr>
              <a:t>2</a:t>
            </a:r>
            <a:r>
              <a:rPr lang="en-US" sz="4000" b="1" dirty="0" smtClean="0">
                <a:solidFill>
                  <a:srgbClr val="CC0000"/>
                </a:solidFill>
              </a:rPr>
              <a:t>O</a:t>
            </a:r>
          </a:p>
          <a:p>
            <a:pPr>
              <a:spcBef>
                <a:spcPct val="50000"/>
              </a:spcBef>
            </a:pPr>
            <a:r>
              <a:rPr lang="en-US" sz="4000" b="1" dirty="0" smtClean="0"/>
              <a:t>(O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limits)</a:t>
            </a:r>
            <a:endParaRPr lang="en-US" sz="4000" b="1" dirty="0"/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381000" y="3429000"/>
            <a:ext cx="8763000" cy="280076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/>
              <a:t>Given </a:t>
            </a:r>
            <a:r>
              <a:rPr lang="en-US" sz="4400" b="1" dirty="0">
                <a:solidFill>
                  <a:srgbClr val="FF0000"/>
                </a:solidFill>
              </a:rPr>
              <a:t>4.0</a:t>
            </a:r>
            <a:r>
              <a:rPr lang="en-US" sz="4400" b="1" dirty="0"/>
              <a:t> grams O</a:t>
            </a:r>
            <a:r>
              <a:rPr lang="en-US" sz="4400" b="1" baseline="-25000" dirty="0"/>
              <a:t>2</a:t>
            </a:r>
            <a:r>
              <a:rPr lang="en-US" sz="4400" b="1" dirty="0"/>
              <a:t> and 2.2 grams C</a:t>
            </a:r>
            <a:r>
              <a:rPr lang="en-US" sz="4400" b="1" baseline="-25000" dirty="0"/>
              <a:t>3</a:t>
            </a:r>
            <a:r>
              <a:rPr lang="en-US" sz="4400" b="1" dirty="0"/>
              <a:t>H</a:t>
            </a:r>
            <a:r>
              <a:rPr lang="en-US" sz="4400" b="1" baseline="-25000" dirty="0"/>
              <a:t>8</a:t>
            </a:r>
            <a:r>
              <a:rPr lang="en-US" sz="4400" b="1" dirty="0"/>
              <a:t>, compute the theoretical yield of </a:t>
            </a:r>
            <a:r>
              <a:rPr lang="en-US" sz="4400" b="1" dirty="0">
                <a:solidFill>
                  <a:srgbClr val="FF0000"/>
                </a:solidFill>
              </a:rPr>
              <a:t>H</a:t>
            </a:r>
            <a:r>
              <a:rPr lang="en-US" sz="4400" b="1" baseline="-25000" dirty="0">
                <a:solidFill>
                  <a:srgbClr val="FF0000"/>
                </a:solidFill>
              </a:rPr>
              <a:t>2</a:t>
            </a:r>
            <a:r>
              <a:rPr lang="en-US" sz="4400" b="1" dirty="0">
                <a:solidFill>
                  <a:srgbClr val="FF0000"/>
                </a:solidFill>
              </a:rPr>
              <a:t>O</a:t>
            </a:r>
            <a:r>
              <a:rPr lang="en-US" sz="4400" b="1" dirty="0"/>
              <a:t> for the combustion shown above</a:t>
            </a:r>
          </a:p>
        </p:txBody>
      </p:sp>
    </p:spTree>
    <p:extLst>
      <p:ext uri="{BB962C8B-B14F-4D97-AF65-F5344CB8AC3E}">
        <p14:creationId xmlns:p14="http://schemas.microsoft.com/office/powerpoint/2010/main" val="428420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animBg="1"/>
      <p:bldP spid="47110" grpId="0" animBg="1"/>
      <p:bldP spid="47111" grpId="0" animBg="1"/>
      <p:bldP spid="47119" grpId="0" animBg="1"/>
      <p:bldP spid="471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04800" y="493693"/>
            <a:ext cx="897874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3850" algn="l"/>
              </a:tabLst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385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         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11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+      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--------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12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CO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  +       11H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385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MW     342 g/mol       32 g/mol           44 g/mol	 18 g/mol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3850" algn="l"/>
              </a:tabLst>
            </a:pPr>
            <a:r>
              <a:rPr lang="en-US" sz="2800" dirty="0" smtClean="0">
                <a:latin typeface="+mj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w(g)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	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68.40	    72.73		?? 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3850" algn="l"/>
              </a:tabLs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2209800"/>
            <a:ext cx="8839200" cy="258532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323850" algn="l"/>
              </a:tabLs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How many grams of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CO</a:t>
            </a:r>
            <a:r>
              <a:rPr kumimoji="0" lang="en-US" sz="36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will be produced if 68.40 grams of sucrose, C</a:t>
            </a:r>
            <a:r>
              <a:rPr kumimoji="0" lang="en-US" sz="3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12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3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22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en-US" sz="3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11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is     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23850" algn="l"/>
              </a:tabLs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combined with 72.73 grams of O</a:t>
            </a:r>
            <a:r>
              <a:rPr kumimoji="0" lang="en-US" sz="3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according to the balanced equation abo</a:t>
            </a:r>
            <a:r>
              <a:rPr lang="en-US" sz="3600" b="1" dirty="0" smtClean="0">
                <a:ea typeface="Times New Roman" pitchFamily="18" charset="0"/>
                <a:cs typeface="Times New Roman" pitchFamily="18" charset="0"/>
              </a:rPr>
              <a:t>ve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?	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2385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029200" y="4876800"/>
            <a:ext cx="320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100 g </a:t>
            </a:r>
            <a:r>
              <a:rPr lang="en-US" sz="4000" b="1" dirty="0" smtClean="0">
                <a:solidFill>
                  <a:srgbClr val="FF0000"/>
                </a:solidFill>
              </a:rPr>
              <a:t>CO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en-US" sz="4000" b="1" dirty="0" smtClean="0"/>
              <a:t>(O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limits)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327" y="314143"/>
            <a:ext cx="8610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% Yield:  </a:t>
            </a:r>
            <a:r>
              <a:rPr lang="en-US" sz="3600" b="1" dirty="0" smtClean="0"/>
              <a:t>a Familiar, non-chemical analogy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71500" y="1276713"/>
            <a:ext cx="777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Billy comes home with his math test. He got 40 out of 75 questions right.  Did he `pass’ the test ?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283527"/>
            <a:ext cx="474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Test Score </a:t>
            </a:r>
            <a:r>
              <a:rPr lang="en-US" sz="3600" dirty="0" smtClean="0"/>
              <a:t>= </a:t>
            </a:r>
            <a:r>
              <a:rPr lang="en-US" sz="3600" b="1" dirty="0" smtClean="0">
                <a:solidFill>
                  <a:srgbClr val="FF0000"/>
                </a:solidFill>
              </a:rPr>
              <a:t>Test Yield </a:t>
            </a:r>
            <a:r>
              <a:rPr lang="en-US" sz="3600" dirty="0" smtClean="0"/>
              <a:t>=</a:t>
            </a:r>
            <a:endParaRPr lang="en-US" sz="3600" dirty="0"/>
          </a:p>
        </p:txBody>
      </p:sp>
      <p:pic>
        <p:nvPicPr>
          <p:cNvPr id="1028" name="Picture 4" descr="http://thesmolderingremnants.files.wordpress.com/2011/06/dunce-ca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291" y="2590800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3182" y="4114800"/>
            <a:ext cx="44958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100* </a:t>
            </a:r>
            <a:r>
              <a:rPr lang="en-US" sz="4800" u="sng" dirty="0" smtClean="0"/>
              <a:t>40</a:t>
            </a:r>
            <a:r>
              <a:rPr lang="en-US" sz="4800" dirty="0" smtClean="0"/>
              <a:t>  =</a:t>
            </a:r>
            <a:r>
              <a:rPr lang="en-US" sz="4800" b="1" dirty="0" smtClean="0">
                <a:solidFill>
                  <a:srgbClr val="FF0000"/>
                </a:solidFill>
              </a:rPr>
              <a:t>53.3%</a:t>
            </a:r>
            <a:r>
              <a:rPr lang="en-US" sz="4800" dirty="0" smtClean="0"/>
              <a:t> </a:t>
            </a:r>
            <a:endParaRPr lang="en-US" sz="4800" u="sng" dirty="0" smtClean="0"/>
          </a:p>
          <a:p>
            <a:r>
              <a:rPr lang="en-US" sz="4800" dirty="0" smtClean="0"/>
              <a:t>          75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3924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…</a:t>
            </a:r>
            <a:r>
              <a:rPr lang="en-US" b="1" dirty="0" smtClean="0"/>
              <a:t>and % Yield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0"/>
            <a:ext cx="3733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</a:rPr>
              <a:t>Lottery Math</a:t>
            </a:r>
          </a:p>
        </p:txBody>
      </p:sp>
      <p:pic>
        <p:nvPicPr>
          <p:cNvPr id="49156" name="Picture 4" descr="mon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219200"/>
            <a:ext cx="1828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0" y="2743200"/>
            <a:ext cx="3810000" cy="138499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/>
              <a:t>What New Yorkers put </a:t>
            </a:r>
            <a:r>
              <a:rPr lang="en-US" sz="2800" b="1" dirty="0" smtClean="0"/>
              <a:t>in </a:t>
            </a:r>
          </a:p>
          <a:p>
            <a:r>
              <a:rPr lang="en-US" sz="2800" b="1" dirty="0" smtClean="0"/>
              <a:t>(~ $30 </a:t>
            </a:r>
            <a:r>
              <a:rPr lang="en-US" sz="2800" b="1" dirty="0"/>
              <a:t>billion /year)</a:t>
            </a:r>
          </a:p>
        </p:txBody>
      </p:sp>
      <p:pic>
        <p:nvPicPr>
          <p:cNvPr id="49158" name="Picture 6" descr="lottery_web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1285875"/>
            <a:ext cx="2570163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2362200" y="1981200"/>
            <a:ext cx="990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/>
              <a:t>+</a:t>
            </a: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5943600" y="2514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49161" name="Picture 9" descr="penni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1905000"/>
            <a:ext cx="14922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5715000" y="304800"/>
            <a:ext cx="3429000" cy="138499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/>
              <a:t>What you get back as winnings </a:t>
            </a:r>
            <a:endParaRPr lang="en-US" sz="2400" b="1" dirty="0" smtClean="0"/>
          </a:p>
          <a:p>
            <a:pPr>
              <a:spcBef>
                <a:spcPts val="0"/>
              </a:spcBef>
            </a:pPr>
            <a:r>
              <a:rPr lang="en-US" sz="3600" b="1" dirty="0" smtClean="0"/>
              <a:t>(</a:t>
            </a:r>
            <a:r>
              <a:rPr lang="en-US" sz="3600" b="1" dirty="0"/>
              <a:t>1 billion /year)</a:t>
            </a:r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2819400" y="3886200"/>
            <a:ext cx="1219200" cy="1371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381000" y="4549676"/>
            <a:ext cx="2286000" cy="2308324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29 billion “</a:t>
            </a:r>
            <a:r>
              <a:rPr lang="en-US" sz="3600" b="1" dirty="0">
                <a:solidFill>
                  <a:srgbClr val="CC0000"/>
                </a:solidFill>
              </a:rPr>
              <a:t>for the children</a:t>
            </a:r>
            <a:r>
              <a:rPr lang="en-US" sz="3600" b="1" dirty="0"/>
              <a:t>”’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3657600" y="4114800"/>
            <a:ext cx="5486400" cy="95410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/>
              <a:t>% yield </a:t>
            </a:r>
            <a:r>
              <a:rPr lang="en-US" sz="2800" dirty="0"/>
              <a:t>= </a:t>
            </a:r>
            <a:r>
              <a:rPr lang="en-US" sz="2800" b="1" u="sng" dirty="0"/>
              <a:t>what get back </a:t>
            </a:r>
            <a:r>
              <a:rPr lang="en-US" sz="2800" b="1" u="sng" dirty="0" smtClean="0"/>
              <a:t>__</a:t>
            </a:r>
            <a:r>
              <a:rPr lang="en-US" sz="2800" b="1" dirty="0" smtClean="0"/>
              <a:t>x 100</a:t>
            </a:r>
            <a:endParaRPr lang="en-US" sz="2800" b="1" dirty="0"/>
          </a:p>
          <a:p>
            <a:r>
              <a:rPr lang="en-US" sz="2800" b="1" dirty="0"/>
              <a:t>              </a:t>
            </a:r>
            <a:r>
              <a:rPr lang="en-US" sz="2800" b="1" dirty="0" smtClean="0"/>
              <a:t>what we put in</a:t>
            </a:r>
            <a:endParaRPr lang="en-US" sz="2800" b="1" dirty="0"/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3581400" y="5638800"/>
            <a:ext cx="5562600" cy="954107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/>
              <a:t>% yield = </a:t>
            </a:r>
            <a:r>
              <a:rPr lang="en-US" sz="2800" b="1" u="sng" dirty="0"/>
              <a:t>1 billion</a:t>
            </a:r>
            <a:r>
              <a:rPr lang="en-US" sz="2800" b="1" dirty="0"/>
              <a:t>  x 100= 3.3</a:t>
            </a:r>
          </a:p>
          <a:p>
            <a:r>
              <a:rPr lang="en-US" sz="2800" b="1" dirty="0"/>
              <a:t>                   30 billion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003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 animBg="1"/>
      <p:bldP spid="49159" grpId="0"/>
      <p:bldP spid="49160" grpId="0" animBg="1"/>
      <p:bldP spid="49162" grpId="0" animBg="1"/>
      <p:bldP spid="49163" grpId="0" animBg="1"/>
      <p:bldP spid="49164" grpId="0" animBg="1"/>
      <p:bldP spid="49165" grpId="0" animBg="1"/>
      <p:bldP spid="4916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639</Words>
  <Application>Microsoft Office PowerPoint</Application>
  <PresentationFormat>On-screen Show (4:3)</PresentationFormat>
  <Paragraphs>113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Examples of chemical limiting yield calculations</vt:lpstr>
      <vt:lpstr>The `cut &amp; try’ approach to limiting yield calculations (cont.)</vt:lpstr>
      <vt:lpstr>PowerPoint Presentation</vt:lpstr>
      <vt:lpstr>PowerPoint Presentation</vt:lpstr>
      <vt:lpstr>…and % Yield</vt:lpstr>
      <vt:lpstr>Another non-chemical % yield calculation</vt:lpstr>
      <vt:lpstr>Examples of chemical % yield </vt:lpstr>
      <vt:lpstr>Examples of chemical % yield (continued)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10</cp:revision>
  <dcterms:created xsi:type="dcterms:W3CDTF">2013-10-15T02:21:29Z</dcterms:created>
  <dcterms:modified xsi:type="dcterms:W3CDTF">2013-10-16T19:57:14Z</dcterms:modified>
</cp:coreProperties>
</file>