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  <p:sldMasterId id="2147483955" r:id="rId2"/>
  </p:sldMasterIdLst>
  <p:notesMasterIdLst>
    <p:notesMasterId r:id="rId23"/>
  </p:notesMasterIdLst>
  <p:sldIdLst>
    <p:sldId id="386" r:id="rId3"/>
    <p:sldId id="387" r:id="rId4"/>
    <p:sldId id="396" r:id="rId5"/>
    <p:sldId id="395" r:id="rId6"/>
    <p:sldId id="388" r:id="rId7"/>
    <p:sldId id="389" r:id="rId8"/>
    <p:sldId id="390" r:id="rId9"/>
    <p:sldId id="398" r:id="rId10"/>
    <p:sldId id="399" r:id="rId11"/>
    <p:sldId id="397" r:id="rId12"/>
    <p:sldId id="403" r:id="rId13"/>
    <p:sldId id="407" r:id="rId14"/>
    <p:sldId id="408" r:id="rId15"/>
    <p:sldId id="402" r:id="rId16"/>
    <p:sldId id="404" r:id="rId17"/>
    <p:sldId id="401" r:id="rId18"/>
    <p:sldId id="405" r:id="rId19"/>
    <p:sldId id="406" r:id="rId20"/>
    <p:sldId id="409" r:id="rId21"/>
    <p:sldId id="41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1905B57-4C97-420A-BC88-028AFD9F3685}">
          <p14:sldIdLst/>
        </p14:section>
        <p14:section name="Untitled Section" id="{23CBC2A3-CB94-4CAF-9DCA-EB239E2DA874}">
          <p14:sldIdLst>
            <p14:sldId id="386"/>
            <p14:sldId id="387"/>
            <p14:sldId id="396"/>
            <p14:sldId id="395"/>
            <p14:sldId id="388"/>
            <p14:sldId id="389"/>
            <p14:sldId id="390"/>
            <p14:sldId id="398"/>
            <p14:sldId id="399"/>
            <p14:sldId id="3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99FF66"/>
    <a:srgbClr val="15B13E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>
      <p:cViewPr varScale="1">
        <p:scale>
          <a:sx n="104" d="100"/>
          <a:sy n="104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00544-8555-4736-990B-6AD2333313D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1E089-4CB7-4101-BC91-45FE78EB2A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39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95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70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65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8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532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32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71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24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445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20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6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35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356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871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816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910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14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97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86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61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35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56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04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2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3GQn_eVwluCJCM&amp;tbnid=_ApFKBUoGei04M:&amp;ved=0CAUQjRw&amp;url=http://chemwiki.ucdavis.edu/Wikitexts/UCD_Chem_2A/ChemWiki_Module_Topics/Electrons_in_Atoms/Electronic_Orbitals&amp;ei=TCwtUr-VMcPA2AXK04GoCw&amp;bvm=bv.51773540,d.aWM&amp;psig=AFQjCNF5Cesw3nx2Qd-zO0_vEjcgqYYNnw&amp;ust=13787785400196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SHlK82HZ3R3-M&amp;tbnid=yll0H6Gi2brHXM:&amp;ved=0CAUQjRw&amp;url=http://www.spectable.com/professeur-fou-spectacle-jeune-public/74807&amp;ei=lEAtUprdE-H92QW4-oCgDQ&amp;psig=AFQjCNEwlyXl4Wf2khHvZz8YZ2Ug5nRbxA&amp;ust=13787836641960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A new wrinkle from Schrödinger: orbital shapes are tied to new quantum numbers </a:t>
            </a:r>
            <a:r>
              <a:rPr lang="en-US" sz="2000" b="1" dirty="0" smtClean="0">
                <a:solidFill>
                  <a:prstClr val="black"/>
                </a:solidFill>
              </a:rPr>
              <a:t>(see also: figures 2.14-2.18 pp. 77-79 of text) 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20486" name="Picture 6" descr="http://chemwiki.ucdavis.edu/@api/deki/files/4826/=Single_electron_orbita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160" y="914400"/>
            <a:ext cx="8254840" cy="518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1447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=0=&gt;s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514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=1=&gt;p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=2=&gt; d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343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=3=&gt; f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057400"/>
            <a:ext cx="2895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</a:rPr>
              <a:t>= -L,(-L+1)…   +L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057400"/>
            <a:ext cx="3048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0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276600"/>
            <a:ext cx="3048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0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3276600"/>
            <a:ext cx="4572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32766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4572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+</a:t>
            </a:r>
            <a:r>
              <a:rPr lang="en-US" sz="2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08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572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1219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Low E</a:t>
            </a:r>
            <a: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  <a:t> high E in magnetic field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-3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400" y="5715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+</a:t>
            </a:r>
            <a:r>
              <a:rPr lang="en-US" sz="2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4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3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76400" y="1066800"/>
            <a:ext cx="3276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990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ENERGY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838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HIGHER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28600" y="1447800"/>
            <a:ext cx="0" cy="480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HIGHER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3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/>
      <p:bldP spid="35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Periodic </a:t>
            </a:r>
            <a:r>
              <a:rPr lang="en-US" sz="2800" b="1" dirty="0" smtClean="0"/>
              <a:t>Trends </a:t>
            </a:r>
            <a:r>
              <a:rPr lang="en-US" sz="2800" b="1" dirty="0" smtClean="0"/>
              <a:t>in </a:t>
            </a:r>
            <a:r>
              <a:rPr lang="en-US" sz="2800" b="1" dirty="0" smtClean="0"/>
              <a:t>Selected* Physical </a:t>
            </a:r>
            <a:r>
              <a:rPr lang="en-US" sz="2800" b="1" dirty="0" smtClean="0"/>
              <a:t>Properties of the </a:t>
            </a:r>
            <a:r>
              <a:rPr lang="en-US" sz="2800" b="1" dirty="0" smtClean="0"/>
              <a:t>Elements</a:t>
            </a:r>
          </a:p>
          <a:p>
            <a:pPr algn="ctr"/>
            <a:r>
              <a:rPr lang="en-US" sz="2800" b="1" dirty="0" smtClean="0"/>
              <a:t>(see pp. 91-98)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47244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Covalent Atomic Radii, 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First Ionization Potentials, </a:t>
            </a:r>
            <a:r>
              <a:rPr lang="en-US" sz="3200" b="1" dirty="0" smtClean="0">
                <a:solidFill>
                  <a:srgbClr val="00B0F0"/>
                </a:solidFill>
              </a:rPr>
              <a:t>I</a:t>
            </a:r>
            <a:r>
              <a:rPr lang="en-US" sz="3200" b="1" baseline="-25000" dirty="0" smtClean="0">
                <a:solidFill>
                  <a:srgbClr val="00B0F0"/>
                </a:solidFill>
              </a:rPr>
              <a:t>1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Electron Affinities, 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962400"/>
            <a:ext cx="5715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</a:t>
            </a:r>
            <a:r>
              <a:rPr lang="en-US" sz="2800" b="1" i="1" dirty="0" smtClean="0"/>
              <a:t>The usual suspects varied…</a:t>
            </a:r>
            <a:endParaRPr lang="en-US" sz="2800" b="1" i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5257800" cy="235904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276600" y="1524000"/>
            <a:ext cx="3962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1676400"/>
            <a:ext cx="0" cy="1981200"/>
          </a:xfrm>
          <a:prstGeom prst="straightConnector1">
            <a:avLst/>
          </a:prstGeom>
          <a:ln w="603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21336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Trend=&gt; </a:t>
            </a:r>
            <a:r>
              <a:rPr lang="en-US" sz="2800" b="1" u="sng" dirty="0" smtClean="0">
                <a:solidFill>
                  <a:srgbClr val="002060"/>
                </a:solidFill>
              </a:rPr>
              <a:t>down</a:t>
            </a:r>
            <a:r>
              <a:rPr lang="en-US" sz="2800" b="1" dirty="0" smtClean="0">
                <a:solidFill>
                  <a:srgbClr val="002060"/>
                </a:solidFill>
              </a:rPr>
              <a:t>  a column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1524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Trend=&gt; </a:t>
            </a:r>
            <a:r>
              <a:rPr lang="en-US" sz="2800" b="1" u="sng" dirty="0" smtClean="0">
                <a:solidFill>
                  <a:srgbClr val="FF0000"/>
                </a:solidFill>
              </a:rPr>
              <a:t>across</a:t>
            </a:r>
            <a:r>
              <a:rPr lang="en-US" sz="2800" b="1" dirty="0" smtClean="0">
                <a:solidFill>
                  <a:srgbClr val="FF0000"/>
                </a:solidFill>
              </a:rPr>
              <a:t>  a row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2133600"/>
            <a:ext cx="16002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86200" y="2133600"/>
            <a:ext cx="16002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457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Covalent </a:t>
            </a:r>
            <a:r>
              <a:rPr lang="en-US" sz="4000" dirty="0" smtClean="0"/>
              <a:t>a</a:t>
            </a:r>
            <a:r>
              <a:rPr lang="en-US" sz="4000" dirty="0" smtClean="0"/>
              <a:t>tomic radius, </a:t>
            </a:r>
            <a:r>
              <a:rPr lang="en-US" sz="4000" b="1" dirty="0" smtClean="0"/>
              <a:t>r</a:t>
            </a:r>
            <a:r>
              <a:rPr lang="en-US" sz="4000" dirty="0" smtClean="0"/>
              <a:t>, defined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Atoms of element are assumed to be  spherical and `covalently’ bonded (no net charge on either atom)   see also: p. 95, figure 2.35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24200" y="1905000"/>
            <a:ext cx="15240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4200" y="1676400"/>
            <a:ext cx="0" cy="137160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8200" y="1676400"/>
            <a:ext cx="0" cy="137160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6600" y="1295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2r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First Ionization Potential, </a:t>
            </a:r>
            <a:r>
              <a:rPr lang="en-US" sz="4000" b="1" dirty="0" smtClean="0">
                <a:solidFill>
                  <a:srgbClr val="00B0F0"/>
                </a:solidFill>
              </a:rPr>
              <a:t>I</a:t>
            </a:r>
            <a:r>
              <a:rPr lang="en-US" sz="4000" b="1" baseline="-25000" dirty="0" smtClean="0">
                <a:solidFill>
                  <a:srgbClr val="00B0F0"/>
                </a:solidFill>
              </a:rPr>
              <a:t>1</a:t>
            </a:r>
            <a:r>
              <a:rPr lang="en-US" sz="4000" b="1" dirty="0" smtClean="0"/>
              <a:t> defined </a:t>
            </a:r>
            <a:r>
              <a:rPr lang="en-US" sz="2000" b="1" dirty="0" smtClean="0"/>
              <a:t>(see also p.91)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124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I</a:t>
            </a:r>
            <a:r>
              <a:rPr lang="en-US" sz="4000" b="1" baseline="-25000" dirty="0" smtClean="0">
                <a:solidFill>
                  <a:srgbClr val="00B0F0"/>
                </a:solidFill>
              </a:rPr>
              <a:t>1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smtClean="0"/>
              <a:t>+  X </a:t>
            </a:r>
            <a:r>
              <a:rPr lang="en-US" sz="4000" b="1" dirty="0" smtClean="0">
                <a:sym typeface="Wingdings" pitchFamily="2" charset="2"/>
              </a:rPr>
              <a:t> X</a:t>
            </a:r>
            <a:r>
              <a:rPr lang="en-US" sz="4000" b="1" baseline="30000" dirty="0" smtClean="0">
                <a:sym typeface="Wingdings" pitchFamily="2" charset="2"/>
              </a:rPr>
              <a:t>+</a:t>
            </a:r>
            <a:r>
              <a:rPr lang="en-US" sz="4000" b="1" dirty="0" smtClean="0">
                <a:sym typeface="Wingdings" pitchFamily="2" charset="2"/>
              </a:rPr>
              <a:t>   + 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US" sz="4000" b="1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I</a:t>
            </a:r>
            <a:r>
              <a:rPr lang="en-US" sz="3200" b="1" baseline="-25000" dirty="0" smtClean="0">
                <a:solidFill>
                  <a:srgbClr val="00B0F0"/>
                </a:solidFill>
              </a:rPr>
              <a:t>1</a:t>
            </a:r>
            <a:r>
              <a:rPr lang="en-US" sz="3200" b="1" dirty="0" smtClean="0"/>
              <a:t> is the energy required to remove the first electron from an initially neutral element X</a:t>
            </a:r>
          </a:p>
          <a:p>
            <a:r>
              <a:rPr lang="en-US" sz="3200" b="1" dirty="0" smtClean="0"/>
              <a:t>(The electron ejected is the easiest one to eject)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5943600"/>
            <a:ext cx="685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24600" y="5181600"/>
            <a:ext cx="685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553200" y="5562600"/>
            <a:ext cx="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05600" y="5562600"/>
            <a:ext cx="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05600" y="4800600"/>
            <a:ext cx="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40386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  </a:t>
            </a:r>
            <a:r>
              <a:rPr lang="en-US" sz="4000" b="1" dirty="0" smtClean="0">
                <a:solidFill>
                  <a:srgbClr val="00B0F0"/>
                </a:solidFill>
              </a:rPr>
              <a:t>I</a:t>
            </a:r>
            <a:r>
              <a:rPr lang="en-US" sz="4000" b="1" baseline="-25000" dirty="0" smtClean="0">
                <a:solidFill>
                  <a:srgbClr val="00B0F0"/>
                </a:solidFill>
              </a:rPr>
              <a:t>1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dirty="0" smtClean="0"/>
              <a:t>+ Li</a:t>
            </a:r>
            <a:r>
              <a:rPr lang="en-US" sz="4000" dirty="0" smtClean="0">
                <a:sym typeface="Wingdings" pitchFamily="2" charset="2"/>
              </a:rPr>
              <a:t> Li</a:t>
            </a:r>
            <a:r>
              <a:rPr lang="en-US" sz="4000" baseline="30000" dirty="0" smtClean="0">
                <a:sym typeface="Wingdings" pitchFamily="2" charset="2"/>
              </a:rPr>
              <a:t>+</a:t>
            </a:r>
            <a:r>
              <a:rPr lang="en-US" sz="4000" dirty="0" smtClean="0">
                <a:sym typeface="Wingdings" pitchFamily="2" charset="2"/>
              </a:rPr>
              <a:t> + 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e-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4191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 in</a:t>
            </a:r>
            <a:endParaRPr lang="en-US" sz="3600" b="1" dirty="0"/>
          </a:p>
        </p:txBody>
      </p:sp>
      <p:sp>
        <p:nvSpPr>
          <p:cNvPr id="25" name="Freeform 24"/>
          <p:cNvSpPr/>
          <p:nvPr/>
        </p:nvSpPr>
        <p:spPr>
          <a:xfrm>
            <a:off x="7467600" y="4953000"/>
            <a:ext cx="1299134" cy="210312"/>
          </a:xfrm>
          <a:custGeom>
            <a:avLst/>
            <a:gdLst>
              <a:gd name="connsiteX0" fmla="*/ 1289304 w 1299134"/>
              <a:gd name="connsiteY0" fmla="*/ 192024 h 210312"/>
              <a:gd name="connsiteX1" fmla="*/ 1252728 w 1299134"/>
              <a:gd name="connsiteY1" fmla="*/ 128016 h 210312"/>
              <a:gd name="connsiteX2" fmla="*/ 1207008 w 1299134"/>
              <a:gd name="connsiteY2" fmla="*/ 64008 h 210312"/>
              <a:gd name="connsiteX3" fmla="*/ 1188720 w 1299134"/>
              <a:gd name="connsiteY3" fmla="*/ 36576 h 210312"/>
              <a:gd name="connsiteX4" fmla="*/ 1133856 w 1299134"/>
              <a:gd name="connsiteY4" fmla="*/ 0 h 210312"/>
              <a:gd name="connsiteX5" fmla="*/ 1069848 w 1299134"/>
              <a:gd name="connsiteY5" fmla="*/ 73152 h 210312"/>
              <a:gd name="connsiteX6" fmla="*/ 1051560 w 1299134"/>
              <a:gd name="connsiteY6" fmla="*/ 100584 h 210312"/>
              <a:gd name="connsiteX7" fmla="*/ 1033272 w 1299134"/>
              <a:gd name="connsiteY7" fmla="*/ 155448 h 210312"/>
              <a:gd name="connsiteX8" fmla="*/ 1024128 w 1299134"/>
              <a:gd name="connsiteY8" fmla="*/ 182880 h 210312"/>
              <a:gd name="connsiteX9" fmla="*/ 996696 w 1299134"/>
              <a:gd name="connsiteY9" fmla="*/ 210312 h 210312"/>
              <a:gd name="connsiteX10" fmla="*/ 978408 w 1299134"/>
              <a:gd name="connsiteY10" fmla="*/ 182880 h 210312"/>
              <a:gd name="connsiteX11" fmla="*/ 896112 w 1299134"/>
              <a:gd name="connsiteY11" fmla="*/ 137160 h 210312"/>
              <a:gd name="connsiteX12" fmla="*/ 877824 w 1299134"/>
              <a:gd name="connsiteY12" fmla="*/ 109728 h 210312"/>
              <a:gd name="connsiteX13" fmla="*/ 850392 w 1299134"/>
              <a:gd name="connsiteY13" fmla="*/ 100584 h 210312"/>
              <a:gd name="connsiteX14" fmla="*/ 813816 w 1299134"/>
              <a:gd name="connsiteY14" fmla="*/ 45720 h 210312"/>
              <a:gd name="connsiteX15" fmla="*/ 795528 w 1299134"/>
              <a:gd name="connsiteY15" fmla="*/ 18288 h 210312"/>
              <a:gd name="connsiteX16" fmla="*/ 758952 w 1299134"/>
              <a:gd name="connsiteY16" fmla="*/ 27432 h 210312"/>
              <a:gd name="connsiteX17" fmla="*/ 713232 w 1299134"/>
              <a:gd name="connsiteY17" fmla="*/ 36576 h 210312"/>
              <a:gd name="connsiteX18" fmla="*/ 685800 w 1299134"/>
              <a:gd name="connsiteY18" fmla="*/ 45720 h 210312"/>
              <a:gd name="connsiteX19" fmla="*/ 640080 w 1299134"/>
              <a:gd name="connsiteY19" fmla="*/ 109728 h 210312"/>
              <a:gd name="connsiteX20" fmla="*/ 621792 w 1299134"/>
              <a:gd name="connsiteY20" fmla="*/ 137160 h 210312"/>
              <a:gd name="connsiteX21" fmla="*/ 585216 w 1299134"/>
              <a:gd name="connsiteY21" fmla="*/ 182880 h 210312"/>
              <a:gd name="connsiteX22" fmla="*/ 539496 w 1299134"/>
              <a:gd name="connsiteY22" fmla="*/ 173736 h 210312"/>
              <a:gd name="connsiteX23" fmla="*/ 484632 w 1299134"/>
              <a:gd name="connsiteY23" fmla="*/ 128016 h 210312"/>
              <a:gd name="connsiteX24" fmla="*/ 457200 w 1299134"/>
              <a:gd name="connsiteY24" fmla="*/ 109728 h 210312"/>
              <a:gd name="connsiteX25" fmla="*/ 393192 w 1299134"/>
              <a:gd name="connsiteY25" fmla="*/ 36576 h 210312"/>
              <a:gd name="connsiteX26" fmla="*/ 283464 w 1299134"/>
              <a:gd name="connsiteY26" fmla="*/ 64008 h 210312"/>
              <a:gd name="connsiteX27" fmla="*/ 256032 w 1299134"/>
              <a:gd name="connsiteY27" fmla="*/ 82296 h 210312"/>
              <a:gd name="connsiteX28" fmla="*/ 237744 w 1299134"/>
              <a:gd name="connsiteY28" fmla="*/ 109728 h 210312"/>
              <a:gd name="connsiteX29" fmla="*/ 228600 w 1299134"/>
              <a:gd name="connsiteY29" fmla="*/ 137160 h 210312"/>
              <a:gd name="connsiteX30" fmla="*/ 192024 w 1299134"/>
              <a:gd name="connsiteY30" fmla="*/ 155448 h 210312"/>
              <a:gd name="connsiteX31" fmla="*/ 0 w 1299134"/>
              <a:gd name="connsiteY31" fmla="*/ 155448 h 2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99134" h="210312">
                <a:moveTo>
                  <a:pt x="1289304" y="192024"/>
                </a:moveTo>
                <a:cubicBezTo>
                  <a:pt x="1244748" y="125190"/>
                  <a:pt x="1299134" y="209226"/>
                  <a:pt x="1252728" y="128016"/>
                </a:cubicBezTo>
                <a:cubicBezTo>
                  <a:pt x="1240414" y="106466"/>
                  <a:pt x="1221026" y="83634"/>
                  <a:pt x="1207008" y="64008"/>
                </a:cubicBezTo>
                <a:cubicBezTo>
                  <a:pt x="1200620" y="55065"/>
                  <a:pt x="1196991" y="43813"/>
                  <a:pt x="1188720" y="36576"/>
                </a:cubicBezTo>
                <a:cubicBezTo>
                  <a:pt x="1172179" y="22102"/>
                  <a:pt x="1133856" y="0"/>
                  <a:pt x="1133856" y="0"/>
                </a:cubicBezTo>
                <a:cubicBezTo>
                  <a:pt x="1088136" y="30480"/>
                  <a:pt x="1112520" y="9144"/>
                  <a:pt x="1069848" y="73152"/>
                </a:cubicBezTo>
                <a:cubicBezTo>
                  <a:pt x="1063752" y="82296"/>
                  <a:pt x="1055035" y="90158"/>
                  <a:pt x="1051560" y="100584"/>
                </a:cubicBezTo>
                <a:lnTo>
                  <a:pt x="1033272" y="155448"/>
                </a:lnTo>
                <a:cubicBezTo>
                  <a:pt x="1030224" y="164592"/>
                  <a:pt x="1030944" y="176064"/>
                  <a:pt x="1024128" y="182880"/>
                </a:cubicBezTo>
                <a:lnTo>
                  <a:pt x="996696" y="210312"/>
                </a:lnTo>
                <a:cubicBezTo>
                  <a:pt x="990600" y="201168"/>
                  <a:pt x="986679" y="190117"/>
                  <a:pt x="978408" y="182880"/>
                </a:cubicBezTo>
                <a:cubicBezTo>
                  <a:pt x="939710" y="149019"/>
                  <a:pt x="933789" y="149719"/>
                  <a:pt x="896112" y="137160"/>
                </a:cubicBezTo>
                <a:cubicBezTo>
                  <a:pt x="890016" y="128016"/>
                  <a:pt x="886406" y="116593"/>
                  <a:pt x="877824" y="109728"/>
                </a:cubicBezTo>
                <a:cubicBezTo>
                  <a:pt x="870298" y="103707"/>
                  <a:pt x="857208" y="107400"/>
                  <a:pt x="850392" y="100584"/>
                </a:cubicBezTo>
                <a:cubicBezTo>
                  <a:pt x="834850" y="85042"/>
                  <a:pt x="826008" y="64008"/>
                  <a:pt x="813816" y="45720"/>
                </a:cubicBezTo>
                <a:lnTo>
                  <a:pt x="795528" y="18288"/>
                </a:lnTo>
                <a:cubicBezTo>
                  <a:pt x="783336" y="21336"/>
                  <a:pt x="771220" y="24706"/>
                  <a:pt x="758952" y="27432"/>
                </a:cubicBezTo>
                <a:cubicBezTo>
                  <a:pt x="743780" y="30803"/>
                  <a:pt x="728310" y="32807"/>
                  <a:pt x="713232" y="36576"/>
                </a:cubicBezTo>
                <a:cubicBezTo>
                  <a:pt x="703881" y="38914"/>
                  <a:pt x="694944" y="42672"/>
                  <a:pt x="685800" y="45720"/>
                </a:cubicBezTo>
                <a:cubicBezTo>
                  <a:pt x="642701" y="110369"/>
                  <a:pt x="696790" y="30334"/>
                  <a:pt x="640080" y="109728"/>
                </a:cubicBezTo>
                <a:cubicBezTo>
                  <a:pt x="633692" y="118671"/>
                  <a:pt x="626707" y="127330"/>
                  <a:pt x="621792" y="137160"/>
                </a:cubicBezTo>
                <a:cubicBezTo>
                  <a:pt x="599708" y="181327"/>
                  <a:pt x="631459" y="152051"/>
                  <a:pt x="585216" y="182880"/>
                </a:cubicBezTo>
                <a:cubicBezTo>
                  <a:pt x="569976" y="179832"/>
                  <a:pt x="554048" y="179193"/>
                  <a:pt x="539496" y="173736"/>
                </a:cubicBezTo>
                <a:cubicBezTo>
                  <a:pt x="514729" y="164448"/>
                  <a:pt x="504038" y="144187"/>
                  <a:pt x="484632" y="128016"/>
                </a:cubicBezTo>
                <a:cubicBezTo>
                  <a:pt x="476189" y="120981"/>
                  <a:pt x="466344" y="115824"/>
                  <a:pt x="457200" y="109728"/>
                </a:cubicBezTo>
                <a:cubicBezTo>
                  <a:pt x="414528" y="45720"/>
                  <a:pt x="438912" y="67056"/>
                  <a:pt x="393192" y="36576"/>
                </a:cubicBezTo>
                <a:cubicBezTo>
                  <a:pt x="365768" y="41147"/>
                  <a:pt x="307615" y="47907"/>
                  <a:pt x="283464" y="64008"/>
                </a:cubicBezTo>
                <a:lnTo>
                  <a:pt x="256032" y="82296"/>
                </a:lnTo>
                <a:cubicBezTo>
                  <a:pt x="249936" y="91440"/>
                  <a:pt x="242659" y="99898"/>
                  <a:pt x="237744" y="109728"/>
                </a:cubicBezTo>
                <a:cubicBezTo>
                  <a:pt x="233433" y="118349"/>
                  <a:pt x="235416" y="130344"/>
                  <a:pt x="228600" y="137160"/>
                </a:cubicBezTo>
                <a:cubicBezTo>
                  <a:pt x="218961" y="146799"/>
                  <a:pt x="205612" y="154361"/>
                  <a:pt x="192024" y="155448"/>
                </a:cubicBezTo>
                <a:cubicBezTo>
                  <a:pt x="128220" y="160552"/>
                  <a:pt x="64008" y="155448"/>
                  <a:pt x="0" y="155448"/>
                </a:cubicBezTo>
              </a:path>
            </a:pathLst>
          </a:custGeom>
          <a:ln w="952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86400" y="5562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1s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486400" y="4800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0695 L -0.125 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0.02083 C 0.03143 0.01273 0.03334 0.00509 0.03438 -0.0037 C 0.03525 -0.0213 0.03733 -0.03866 0.03941 -0.05694 C 0.04028 -0.07755 0.03924 -0.10486 0.04445 -0.12454 C 0.04619 -0.13958 0.04671 -0.15486 0.04844 -0.16991 C 0.04914 -0.1956 0.04671 -0.20347 0.05139 -0.2206 C 0.05278 -0.23079 0.05434 -0.24167 0.05747 -0.25116 C 0.05851 -0.26018 0.06094 -0.2662 0.06441 -0.27384 C 0.06546 -0.28055 0.06632 -0.28727 0.06737 -0.29421 C 0.0665 -0.32245 0.0691 -0.32569 0.05938 -0.34375 C 0.04948 -0.34097 0.04028 -0.33704 0.03039 -0.33449 C 0.01684 -0.32361 0.02587 -0.33009 0.00244 -0.31829 C -0.00781 -0.31296 -0.0092 -0.30717 -0.01562 -0.29792 C -0.02795 -0.28032 -0.03368 -0.26921 -0.04166 -0.24745 C -0.0434 -0.23542 -0.04548 -0.2243 -0.04652 -0.21296 C -0.04583 -0.20393 -0.04635 -0.19444 -0.04461 -0.18588 C -0.04357 -0.18032 -0.0375 -0.1794 -0.03368 -0.17662 C -0.01857 -0.16643 -0.00138 -0.16782 0.01546 -0.16643 C 0.02744 -0.1669 0.03941 -0.16667 0.05139 -0.16852 C 0.05678 -0.16944 0.06737 -0.17384 0.06737 -0.17361 C 0.07223 -0.17708 0.07709 -0.17917 0.08143 -0.18333 C 0.08612 -0.18819 0.08889 -0.19329 0.09341 -0.19792 C 0.09514 -0.20347 0.09775 -0.20741 0.09948 -0.21296 C 0.10591 -0.23194 0.10747 -0.25486 0.11146 -0.27569 C 0.11355 -0.31134 0.11303 -0.33148 0.10938 -0.37384 C 0.10816 -0.38889 0.10139 -0.40417 0.0974 -0.41829 C 0.09098 -0.44005 0.08369 -0.46342 0.0724 -0.48217 C 0.06945 -0.49467 0.06441 -0.50255 0.05834 -0.5125 C 0.05625 -0.51597 0.05139 -0.52199 0.05139 -0.52176 C 0.04914 -0.52824 0.04948 -0.52824 0.04549 -0.53403 C 0.04289 -0.53773 0.03733 -0.54467 0.03733 -0.54467 C 0.03542 -0.5537 0.02379 -0.56944 0.01841 -0.57569 C 0.01494 -0.58657 0.00955 -0.59653 0.00747 -0.6088 C 0.00643 -0.62963 0.00573 -0.62755 0.00747 -0.64861 C 0.00782 -0.6537 0.00869 -0.65185 0.01042 -0.65648 C 0.01632 -0.67199 0.02171 -0.68866 0.03247 -0.6993 C 0.03386 -0.70231 0.04115 -0.71134 0.04341 -0.7125 C 0.04584 -0.71412 0.05139 -0.71528 0.05139 -0.71505 C 0.05469 -0.72176 0.06129 -0.72454 0.06632 -0.7287 C 0.08282 -0.74236 0.07275 -0.73657 0.08646 -0.74329 C 0.0875 -0.74467 0.0882 -0.7463 0.08941 -0.74722 C 0.09289 -0.75023 0.0974 -0.75162 0.10035 -0.75532 C 0.11129 -0.76898 0.11598 -0.77245 0.13143 -0.77384 C 0.14115 -0.77616 0.15053 -0.77917 0.16042 -0.77917 " pathEditMode="relative" rAng="0" ptsTypes="fffffffffffffffffffffffffffffffffffffffffff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24" grpId="0"/>
      <p:bldP spid="25" grpId="0" animBg="1"/>
      <p:bldP spid="25" grpId="1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Electron Affinity, </a:t>
            </a:r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4000" b="1" baseline="-25000" dirty="0" smtClean="0"/>
              <a:t> </a:t>
            </a:r>
            <a:r>
              <a:rPr lang="en-US" sz="4000" b="1" dirty="0" smtClean="0"/>
              <a:t>defined </a:t>
            </a:r>
            <a:r>
              <a:rPr lang="en-US" sz="2000" b="1" dirty="0" smtClean="0"/>
              <a:t>(see p. 94)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124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smtClean="0"/>
              <a:t>+  X </a:t>
            </a:r>
            <a:r>
              <a:rPr lang="en-US" sz="4000" b="1" dirty="0" smtClean="0">
                <a:sym typeface="Wingdings" pitchFamily="2" charset="2"/>
              </a:rPr>
              <a:t> X</a:t>
            </a:r>
            <a:r>
              <a:rPr lang="en-US" sz="4000" b="1" baseline="30000" dirty="0" smtClean="0">
                <a:sym typeface="Wingdings" pitchFamily="2" charset="2"/>
              </a:rPr>
              <a:t>-</a:t>
            </a:r>
            <a:r>
              <a:rPr lang="en-US" sz="4000" b="1" dirty="0" smtClean="0">
                <a:sym typeface="Wingdings" pitchFamily="2" charset="2"/>
              </a:rPr>
              <a:t>   + 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US" sz="4000" b="1" baseline="-25000" dirty="0" smtClean="0">
                <a:solidFill>
                  <a:srgbClr val="FF0000"/>
                </a:solidFill>
                <a:sym typeface="Wingdings" pitchFamily="2" charset="2"/>
              </a:rPr>
              <a:t>a</a:t>
            </a:r>
            <a:endParaRPr lang="en-US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smtClean="0"/>
              <a:t>is the energy released when an electron is added  to an initially neutral element X. (Because the system is losing energy, 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3200" b="1" dirty="0" smtClean="0"/>
              <a:t> is &lt; 0)</a:t>
            </a:r>
          </a:p>
          <a:p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5943600"/>
            <a:ext cx="685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24600" y="5181600"/>
            <a:ext cx="685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553200" y="5562600"/>
            <a:ext cx="0" cy="381000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05600" y="5562600"/>
            <a:ext cx="0" cy="381000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05600" y="4724400"/>
            <a:ext cx="0" cy="457200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40386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 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US" sz="4000" b="1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en-US" sz="4000" dirty="0" smtClean="0"/>
              <a:t> + Li</a:t>
            </a:r>
            <a:r>
              <a:rPr lang="en-US" sz="4000" dirty="0" smtClean="0">
                <a:sym typeface="Wingdings" pitchFamily="2" charset="2"/>
              </a:rPr>
              <a:t> Li</a:t>
            </a:r>
            <a:r>
              <a:rPr lang="en-US" sz="4000" baseline="30000" dirty="0" smtClean="0">
                <a:sym typeface="Wingdings" pitchFamily="2" charset="2"/>
              </a:rPr>
              <a:t>-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0" y="5562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1s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486400" y="4800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2s</a:t>
            </a:r>
            <a:endParaRPr lang="en-US" sz="3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1000" y="5334000"/>
            <a:ext cx="0" cy="5334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800" y="53340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 want to bond with Li !!</a:t>
            </a:r>
            <a:endParaRPr lang="en-US" sz="3200" b="1" dirty="0"/>
          </a:p>
        </p:txBody>
      </p:sp>
      <p:sp>
        <p:nvSpPr>
          <p:cNvPr id="28" name="Freeform 27"/>
          <p:cNvSpPr/>
          <p:nvPr/>
        </p:nvSpPr>
        <p:spPr>
          <a:xfrm>
            <a:off x="7169052" y="5358384"/>
            <a:ext cx="1270860" cy="265176"/>
          </a:xfrm>
          <a:custGeom>
            <a:avLst/>
            <a:gdLst>
              <a:gd name="connsiteX0" fmla="*/ 36420 w 1270860"/>
              <a:gd name="connsiteY0" fmla="*/ 201168 h 265176"/>
              <a:gd name="connsiteX1" fmla="*/ 82140 w 1270860"/>
              <a:gd name="connsiteY1" fmla="*/ 146304 h 265176"/>
              <a:gd name="connsiteX2" fmla="*/ 118716 w 1270860"/>
              <a:gd name="connsiteY2" fmla="*/ 91440 h 265176"/>
              <a:gd name="connsiteX3" fmla="*/ 137004 w 1270860"/>
              <a:gd name="connsiteY3" fmla="*/ 64008 h 265176"/>
              <a:gd name="connsiteX4" fmla="*/ 173580 w 1270860"/>
              <a:gd name="connsiteY4" fmla="*/ 45720 h 265176"/>
              <a:gd name="connsiteX5" fmla="*/ 201012 w 1270860"/>
              <a:gd name="connsiteY5" fmla="*/ 36576 h 265176"/>
              <a:gd name="connsiteX6" fmla="*/ 237588 w 1270860"/>
              <a:gd name="connsiteY6" fmla="*/ 45720 h 265176"/>
              <a:gd name="connsiteX7" fmla="*/ 265020 w 1270860"/>
              <a:gd name="connsiteY7" fmla="*/ 73152 h 265176"/>
              <a:gd name="connsiteX8" fmla="*/ 310740 w 1270860"/>
              <a:gd name="connsiteY8" fmla="*/ 146304 h 265176"/>
              <a:gd name="connsiteX9" fmla="*/ 319884 w 1270860"/>
              <a:gd name="connsiteY9" fmla="*/ 173736 h 265176"/>
              <a:gd name="connsiteX10" fmla="*/ 338172 w 1270860"/>
              <a:gd name="connsiteY10" fmla="*/ 201168 h 265176"/>
              <a:gd name="connsiteX11" fmla="*/ 356460 w 1270860"/>
              <a:gd name="connsiteY11" fmla="*/ 265176 h 265176"/>
              <a:gd name="connsiteX12" fmla="*/ 402180 w 1270860"/>
              <a:gd name="connsiteY12" fmla="*/ 256032 h 265176"/>
              <a:gd name="connsiteX13" fmla="*/ 447900 w 1270860"/>
              <a:gd name="connsiteY13" fmla="*/ 201168 h 265176"/>
              <a:gd name="connsiteX14" fmla="*/ 493620 w 1270860"/>
              <a:gd name="connsiteY14" fmla="*/ 173736 h 265176"/>
              <a:gd name="connsiteX15" fmla="*/ 511908 w 1270860"/>
              <a:gd name="connsiteY15" fmla="*/ 146304 h 265176"/>
              <a:gd name="connsiteX16" fmla="*/ 539340 w 1270860"/>
              <a:gd name="connsiteY16" fmla="*/ 128016 h 265176"/>
              <a:gd name="connsiteX17" fmla="*/ 548484 w 1270860"/>
              <a:gd name="connsiteY17" fmla="*/ 91440 h 265176"/>
              <a:gd name="connsiteX18" fmla="*/ 557628 w 1270860"/>
              <a:gd name="connsiteY18" fmla="*/ 64008 h 265176"/>
              <a:gd name="connsiteX19" fmla="*/ 566772 w 1270860"/>
              <a:gd name="connsiteY19" fmla="*/ 27432 h 265176"/>
              <a:gd name="connsiteX20" fmla="*/ 594204 w 1270860"/>
              <a:gd name="connsiteY20" fmla="*/ 0 h 265176"/>
              <a:gd name="connsiteX21" fmla="*/ 612492 w 1270860"/>
              <a:gd name="connsiteY21" fmla="*/ 27432 h 265176"/>
              <a:gd name="connsiteX22" fmla="*/ 630780 w 1270860"/>
              <a:gd name="connsiteY22" fmla="*/ 100584 h 265176"/>
              <a:gd name="connsiteX23" fmla="*/ 649068 w 1270860"/>
              <a:gd name="connsiteY23" fmla="*/ 128016 h 265176"/>
              <a:gd name="connsiteX24" fmla="*/ 667356 w 1270860"/>
              <a:gd name="connsiteY24" fmla="*/ 192024 h 265176"/>
              <a:gd name="connsiteX25" fmla="*/ 713076 w 1270860"/>
              <a:gd name="connsiteY25" fmla="*/ 246888 h 265176"/>
              <a:gd name="connsiteX26" fmla="*/ 740508 w 1270860"/>
              <a:gd name="connsiteY26" fmla="*/ 265176 h 265176"/>
              <a:gd name="connsiteX27" fmla="*/ 786228 w 1270860"/>
              <a:gd name="connsiteY27" fmla="*/ 237744 h 265176"/>
              <a:gd name="connsiteX28" fmla="*/ 822804 w 1270860"/>
              <a:gd name="connsiteY28" fmla="*/ 219456 h 265176"/>
              <a:gd name="connsiteX29" fmla="*/ 850236 w 1270860"/>
              <a:gd name="connsiteY29" fmla="*/ 192024 h 265176"/>
              <a:gd name="connsiteX30" fmla="*/ 886812 w 1270860"/>
              <a:gd name="connsiteY30" fmla="*/ 137160 h 265176"/>
              <a:gd name="connsiteX31" fmla="*/ 914244 w 1270860"/>
              <a:gd name="connsiteY31" fmla="*/ 118872 h 265176"/>
              <a:gd name="connsiteX32" fmla="*/ 950820 w 1270860"/>
              <a:gd name="connsiteY32" fmla="*/ 54864 h 265176"/>
              <a:gd name="connsiteX33" fmla="*/ 959964 w 1270860"/>
              <a:gd name="connsiteY33" fmla="*/ 27432 h 265176"/>
              <a:gd name="connsiteX34" fmla="*/ 978252 w 1270860"/>
              <a:gd name="connsiteY34" fmla="*/ 0 h 265176"/>
              <a:gd name="connsiteX35" fmla="*/ 1033116 w 1270860"/>
              <a:gd name="connsiteY35" fmla="*/ 27432 h 265176"/>
              <a:gd name="connsiteX36" fmla="*/ 1051404 w 1270860"/>
              <a:gd name="connsiteY36" fmla="*/ 64008 h 265176"/>
              <a:gd name="connsiteX37" fmla="*/ 1087980 w 1270860"/>
              <a:gd name="connsiteY37" fmla="*/ 118872 h 265176"/>
              <a:gd name="connsiteX38" fmla="*/ 1133700 w 1270860"/>
              <a:gd name="connsiteY38" fmla="*/ 164592 h 265176"/>
              <a:gd name="connsiteX39" fmla="*/ 1270860 w 1270860"/>
              <a:gd name="connsiteY39" fmla="*/ 164592 h 26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70860" h="265176">
                <a:moveTo>
                  <a:pt x="36420" y="201168"/>
                </a:moveTo>
                <a:cubicBezTo>
                  <a:pt x="101770" y="103143"/>
                  <a:pt x="0" y="251913"/>
                  <a:pt x="82140" y="146304"/>
                </a:cubicBezTo>
                <a:cubicBezTo>
                  <a:pt x="95634" y="128954"/>
                  <a:pt x="106524" y="109728"/>
                  <a:pt x="118716" y="91440"/>
                </a:cubicBezTo>
                <a:cubicBezTo>
                  <a:pt x="124812" y="82296"/>
                  <a:pt x="127174" y="68923"/>
                  <a:pt x="137004" y="64008"/>
                </a:cubicBezTo>
                <a:cubicBezTo>
                  <a:pt x="149196" y="57912"/>
                  <a:pt x="161051" y="51090"/>
                  <a:pt x="173580" y="45720"/>
                </a:cubicBezTo>
                <a:cubicBezTo>
                  <a:pt x="182439" y="41923"/>
                  <a:pt x="191868" y="39624"/>
                  <a:pt x="201012" y="36576"/>
                </a:cubicBezTo>
                <a:cubicBezTo>
                  <a:pt x="213204" y="39624"/>
                  <a:pt x="226677" y="39485"/>
                  <a:pt x="237588" y="45720"/>
                </a:cubicBezTo>
                <a:cubicBezTo>
                  <a:pt x="248816" y="52136"/>
                  <a:pt x="256604" y="63334"/>
                  <a:pt x="265020" y="73152"/>
                </a:cubicBezTo>
                <a:cubicBezTo>
                  <a:pt x="287524" y="99407"/>
                  <a:pt x="297359" y="115082"/>
                  <a:pt x="310740" y="146304"/>
                </a:cubicBezTo>
                <a:cubicBezTo>
                  <a:pt x="314537" y="155163"/>
                  <a:pt x="315573" y="165115"/>
                  <a:pt x="319884" y="173736"/>
                </a:cubicBezTo>
                <a:cubicBezTo>
                  <a:pt x="324799" y="183566"/>
                  <a:pt x="333257" y="191338"/>
                  <a:pt x="338172" y="201168"/>
                </a:cubicBezTo>
                <a:cubicBezTo>
                  <a:pt x="344731" y="214286"/>
                  <a:pt x="353530" y="253457"/>
                  <a:pt x="356460" y="265176"/>
                </a:cubicBezTo>
                <a:cubicBezTo>
                  <a:pt x="371700" y="262128"/>
                  <a:pt x="387978" y="262344"/>
                  <a:pt x="402180" y="256032"/>
                </a:cubicBezTo>
                <a:cubicBezTo>
                  <a:pt x="501590" y="211850"/>
                  <a:pt x="399074" y="249994"/>
                  <a:pt x="447900" y="201168"/>
                </a:cubicBezTo>
                <a:cubicBezTo>
                  <a:pt x="460467" y="188601"/>
                  <a:pt x="478380" y="182880"/>
                  <a:pt x="493620" y="173736"/>
                </a:cubicBezTo>
                <a:cubicBezTo>
                  <a:pt x="499716" y="164592"/>
                  <a:pt x="504137" y="154075"/>
                  <a:pt x="511908" y="146304"/>
                </a:cubicBezTo>
                <a:cubicBezTo>
                  <a:pt x="519679" y="138533"/>
                  <a:pt x="533244" y="137160"/>
                  <a:pt x="539340" y="128016"/>
                </a:cubicBezTo>
                <a:cubicBezTo>
                  <a:pt x="546311" y="117559"/>
                  <a:pt x="545032" y="103524"/>
                  <a:pt x="548484" y="91440"/>
                </a:cubicBezTo>
                <a:cubicBezTo>
                  <a:pt x="551132" y="82172"/>
                  <a:pt x="554980" y="73276"/>
                  <a:pt x="557628" y="64008"/>
                </a:cubicBezTo>
                <a:cubicBezTo>
                  <a:pt x="561080" y="51924"/>
                  <a:pt x="560537" y="38343"/>
                  <a:pt x="566772" y="27432"/>
                </a:cubicBezTo>
                <a:cubicBezTo>
                  <a:pt x="573188" y="16204"/>
                  <a:pt x="585060" y="9144"/>
                  <a:pt x="594204" y="0"/>
                </a:cubicBezTo>
                <a:cubicBezTo>
                  <a:pt x="600300" y="9144"/>
                  <a:pt x="608736" y="17104"/>
                  <a:pt x="612492" y="27432"/>
                </a:cubicBezTo>
                <a:cubicBezTo>
                  <a:pt x="621082" y="51053"/>
                  <a:pt x="616838" y="79671"/>
                  <a:pt x="630780" y="100584"/>
                </a:cubicBezTo>
                <a:cubicBezTo>
                  <a:pt x="636876" y="109728"/>
                  <a:pt x="644153" y="118186"/>
                  <a:pt x="649068" y="128016"/>
                </a:cubicBezTo>
                <a:cubicBezTo>
                  <a:pt x="666862" y="163604"/>
                  <a:pt x="649777" y="151007"/>
                  <a:pt x="667356" y="192024"/>
                </a:cubicBezTo>
                <a:cubicBezTo>
                  <a:pt x="675348" y="210672"/>
                  <a:pt x="698429" y="234682"/>
                  <a:pt x="713076" y="246888"/>
                </a:cubicBezTo>
                <a:cubicBezTo>
                  <a:pt x="721519" y="253923"/>
                  <a:pt x="731364" y="259080"/>
                  <a:pt x="740508" y="265176"/>
                </a:cubicBezTo>
                <a:cubicBezTo>
                  <a:pt x="755748" y="256032"/>
                  <a:pt x="770692" y="246375"/>
                  <a:pt x="786228" y="237744"/>
                </a:cubicBezTo>
                <a:cubicBezTo>
                  <a:pt x="798144" y="231124"/>
                  <a:pt x="811712" y="227379"/>
                  <a:pt x="822804" y="219456"/>
                </a:cubicBezTo>
                <a:cubicBezTo>
                  <a:pt x="833327" y="211940"/>
                  <a:pt x="842297" y="202232"/>
                  <a:pt x="850236" y="192024"/>
                </a:cubicBezTo>
                <a:cubicBezTo>
                  <a:pt x="863730" y="174674"/>
                  <a:pt x="868524" y="149352"/>
                  <a:pt x="886812" y="137160"/>
                </a:cubicBezTo>
                <a:lnTo>
                  <a:pt x="914244" y="118872"/>
                </a:lnTo>
                <a:cubicBezTo>
                  <a:pt x="935210" y="55975"/>
                  <a:pt x="906533" y="132366"/>
                  <a:pt x="950820" y="54864"/>
                </a:cubicBezTo>
                <a:cubicBezTo>
                  <a:pt x="955602" y="46495"/>
                  <a:pt x="955653" y="36053"/>
                  <a:pt x="959964" y="27432"/>
                </a:cubicBezTo>
                <a:cubicBezTo>
                  <a:pt x="964879" y="17602"/>
                  <a:pt x="972156" y="9144"/>
                  <a:pt x="978252" y="0"/>
                </a:cubicBezTo>
                <a:cubicBezTo>
                  <a:pt x="996975" y="6241"/>
                  <a:pt x="1019481" y="11070"/>
                  <a:pt x="1033116" y="27432"/>
                </a:cubicBezTo>
                <a:cubicBezTo>
                  <a:pt x="1041842" y="37904"/>
                  <a:pt x="1044391" y="52319"/>
                  <a:pt x="1051404" y="64008"/>
                </a:cubicBezTo>
                <a:cubicBezTo>
                  <a:pt x="1062712" y="82855"/>
                  <a:pt x="1081029" y="98020"/>
                  <a:pt x="1087980" y="118872"/>
                </a:cubicBezTo>
                <a:cubicBezTo>
                  <a:pt x="1097076" y="146161"/>
                  <a:pt x="1094666" y="160483"/>
                  <a:pt x="1133700" y="164592"/>
                </a:cubicBezTo>
                <a:cubicBezTo>
                  <a:pt x="1179169" y="169378"/>
                  <a:pt x="1225140" y="164592"/>
                  <a:pt x="1270860" y="164592"/>
                </a:cubicBezTo>
              </a:path>
            </a:pathLst>
          </a:cu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62800" y="4419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sz="3200" dirty="0" smtClean="0"/>
              <a:t>out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2777 C 0.00347 0.01852 3.33333E-6 0.03009 0.00607 0.01852 C 0.0118 0.00787 0.01389 -0.00579 0.02014 -0.01621 C 0.02205 -0.025 0.01909 -0.01505 0.025 -0.02292 C 0.02795 -0.02686 0.02968 -0.03357 0.03298 -0.0375 C 0.03698 -0.04213 0.04271 -0.04561 0.04705 -0.04954 C 0.05382 -0.05579 0.06128 -0.05973 0.06909 -0.06412 C 0.07291 -0.06621 0.07604 -0.07014 0.08003 -0.07223 C 0.09583 -0.08056 0.11267 -0.08658 0.12899 -0.09352 C 0.13298 -0.09723 0.13732 -0.09676 0.14201 -0.09885 C 0.21041 -0.09792 0.21805 -0.10324 0.26215 -0.09098 C 0.26805 -0.08681 0.2776 -0.08125 0.28402 -0.07894 C 0.28941 -0.07408 0.29236 -0.07014 0.29896 -0.06829 C 0.30468 -0.04167 0.27916 -0.02037 0.2651 -0.00834 C 0.26076 -0.01667 0.25503 -0.01505 0.24791 -0.0176 C 0.24253 -0.025 0.24461 -0.03588 0.24201 -0.04561 C 0.24409 -0.0544 0.24496 -0.06389 0.24791 -0.07223 C 0.24913 -0.075 0.25191 -0.07593 0.25399 -0.07755 C 0.26059 -0.08287 0.26684 -0.09028 0.27413 -0.09352 C 0.28993 -0.10834 0.32639 -0.1 0.33507 -0.10023 C 0.3434 -0.0963 0.34323 -0.09213 0.34913 -0.08426 C 0.35139 -0.07477 0.35798 -0.06366 0.36406 -0.05764 C 0.3658 -0.0544 0.36927 -0.05209 0.36909 -0.04815 C 0.36875 -0.0426 0.36892 -0.02686 0.36614 -0.02014 C 0.36389 -0.01505 0.36024 -0.0125 0.35711 -0.00834 C 0.35052 -0.0088 0.34045 -0.00186 0.33715 -0.00949 C 0.32517 -0.0375 0.33906 -0.06389 0.35798 -0.06945 C 0.3684 -0.08079 0.38003 -0.07963 0.39305 -0.08148 C 0.41093 -0.08403 0.42899 -0.08565 0.44705 -0.08681 C 0.47448 -0.09098 0.50086 -0.09028 0.52899 -0.09098 C 0.54149 -0.09329 0.55295 -0.09699 0.5651 -0.10278 C 0.56944 -0.10486 0.57396 -0.10764 0.57708 -0.11227 C 0.57864 -0.11459 0.58107 -0.12014 0.58107 -0.11991 C 0.58316 -0.12871 0.58836 -0.13658 0.59201 -0.14422 C 0.59305 -0.1463 0.59323 -0.14885 0.59409 -0.15093 C 0.59496 -0.15278 0.596 -0.1544 0.59705 -0.15625 C 0.59843 -0.16505 0.60225 -0.17199 0.60503 -0.18033 C 0.60798 -0.18912 0.60885 -0.19861 0.61406 -0.20556 C 0.61944 -0.20301 0.62396 -0.2 0.62812 -0.19491 C 0.62899 -0.19074 0.63055 -0.18658 0.63211 -0.18287 C 0.63333 -0.1801 0.63593 -0.175 0.63593 -0.17477 C 0.63732 -0.16806 0.6401 -0.16598 0.64114 -0.1588 C 0.64184 -0.14792 0.64323 -0.14445 0.64514 -0.13496 C 0.64583 -0.12315 0.6467 -0.11621 0.65399 -0.10949 C 0.65451 -0.10787 0.65555 -0.10232 0.65711 -0.10162 C 0.65989 -0.10023 0.66614 -0.10023 0.66614 -0.1 " pathEditMode="relative" rAng="0" ptsTypes="fffffffffffffffffffffffffffffffffffffffffffff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26" grpId="0"/>
      <p:bldP spid="27" grpId="0"/>
      <p:bldP spid="23" grpId="0"/>
      <p:bldP spid="23" grpId="1"/>
      <p:bldP spid="28" grpId="0" animBg="1"/>
      <p:bldP spid="28" grpId="1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estimated  r for most of the elements </a:t>
            </a:r>
            <a:r>
              <a:rPr lang="en-US" sz="2400" b="1" dirty="0" smtClean="0"/>
              <a:t>(crystallographic data)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What’s the trend for </a:t>
            </a:r>
            <a:r>
              <a:rPr lang="en-US" sz="2800" b="1" dirty="0" smtClean="0"/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 across a row 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751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2667000" y="1143000"/>
            <a:ext cx="5181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48600" y="76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295400"/>
            <a:ext cx="327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 decreasing…</a:t>
            </a:r>
            <a:r>
              <a:rPr lang="en-US" sz="3200" b="1" dirty="0" smtClean="0">
                <a:sym typeface="Wingdings" pitchFamily="2" charset="2"/>
              </a:rPr>
              <a:t>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954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Trend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d</a:t>
            </a:r>
            <a:r>
              <a:rPr lang="en-US" sz="2800" b="1" dirty="0" smtClean="0">
                <a:solidFill>
                  <a:srgbClr val="002060"/>
                </a:solidFill>
              </a:rPr>
              <a:t>own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</a:rPr>
              <a:t> column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0400"/>
            <a:ext cx="2057400" cy="18004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/>
              <a:t>     r ~increasing</a:t>
            </a:r>
          </a:p>
          <a:p>
            <a:r>
              <a:rPr lang="en-US" sz="3100" b="1" dirty="0" smtClean="0"/>
              <a:t>except…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0200" y="4343400"/>
            <a:ext cx="1524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762000"/>
            <a:ext cx="0" cy="2438400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Decrease across a row reveals that not all electrons are created equal…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295400"/>
            <a:ext cx="7848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sz="2800" b="1" dirty="0" smtClean="0"/>
              <a:t>bility of given electron type to neutralize (shield off) its nuclear proton follows the order: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2438400"/>
            <a:ext cx="2895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</a:t>
            </a:r>
            <a:r>
              <a:rPr lang="en-US" sz="4000" dirty="0" smtClean="0"/>
              <a:t>&gt; p &gt; d &gt; f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4290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weaker the neutralization (shielding), the more powerful is the pull of the un-neutralized protons…which then pull the entire electron cloud closer in. (see p. 95)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4267200" y="5029200"/>
            <a:ext cx="1371600" cy="152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increase down a column compares the sizes of the same kind of orbital electrons…except that as we go down the column, the number of electrons increases. Hence, size should increase.</a:t>
            </a:r>
            <a:endParaRPr lang="en-US" sz="32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929553" cy="467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2133600"/>
            <a:ext cx="1905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H  </a:t>
            </a:r>
            <a:r>
              <a:rPr lang="en-US" sz="2600" b="1" dirty="0" smtClean="0">
                <a:solidFill>
                  <a:srgbClr val="FF0000"/>
                </a:solidFill>
              </a:rPr>
              <a:t>1s  </a:t>
            </a:r>
            <a:r>
              <a:rPr lang="en-US" sz="2600" b="1" dirty="0" smtClean="0"/>
              <a:t> 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Li  [He]  </a:t>
            </a:r>
            <a:r>
              <a:rPr lang="en-US" sz="2600" b="1" dirty="0" smtClean="0">
                <a:solidFill>
                  <a:srgbClr val="FF0000"/>
                </a:solidFill>
              </a:rPr>
              <a:t>2s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Na [Ne] </a:t>
            </a:r>
            <a:r>
              <a:rPr lang="en-US" sz="2600" b="1" dirty="0" smtClean="0">
                <a:solidFill>
                  <a:srgbClr val="FF0000"/>
                </a:solidFill>
              </a:rPr>
              <a:t>3s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K   [</a:t>
            </a:r>
            <a:r>
              <a:rPr lang="en-US" sz="2600" b="1" dirty="0" err="1" smtClean="0"/>
              <a:t>Ar</a:t>
            </a:r>
            <a:r>
              <a:rPr lang="en-US" sz="2600" b="1" dirty="0" smtClean="0"/>
              <a:t>]  </a:t>
            </a:r>
            <a:r>
              <a:rPr lang="en-US" sz="2600" b="1" dirty="0" smtClean="0">
                <a:solidFill>
                  <a:srgbClr val="FF0000"/>
                </a:solidFill>
              </a:rPr>
              <a:t>4s</a:t>
            </a:r>
          </a:p>
          <a:p>
            <a:endParaRPr lang="en-US" sz="2600" b="1" dirty="0" smtClean="0"/>
          </a:p>
          <a:p>
            <a:r>
              <a:rPr lang="en-US" sz="2600" b="1" dirty="0" err="1" smtClean="0"/>
              <a:t>Rb</a:t>
            </a:r>
            <a:r>
              <a:rPr lang="en-US" sz="2600" b="1" dirty="0" smtClean="0"/>
              <a:t>  [Kr] </a:t>
            </a:r>
            <a:r>
              <a:rPr lang="en-US" sz="2600" b="1" dirty="0" smtClean="0">
                <a:solidFill>
                  <a:srgbClr val="FF0000"/>
                </a:solidFill>
              </a:rPr>
              <a:t>5s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Cs  [</a:t>
            </a:r>
            <a:r>
              <a:rPr lang="en-US" sz="2600" b="1" dirty="0" err="1" smtClean="0"/>
              <a:t>Xe</a:t>
            </a:r>
            <a:r>
              <a:rPr lang="en-US" sz="2600" b="1" dirty="0" smtClean="0"/>
              <a:t>] </a:t>
            </a:r>
            <a:r>
              <a:rPr lang="en-US" sz="2600" b="1" dirty="0" smtClean="0">
                <a:solidFill>
                  <a:srgbClr val="FF0000"/>
                </a:solidFill>
              </a:rPr>
              <a:t>6s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133600"/>
            <a:ext cx="914400" cy="44935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1 e-   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3 e-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11 e-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19 e-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37 e-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55 e-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4290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Example: column 1- the alkali metals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you understand the reason for the trend in r, you can predict the trends in Ionization potential, </a:t>
            </a:r>
            <a:r>
              <a:rPr lang="en-US" sz="2800" b="1" dirty="0" smtClean="0">
                <a:solidFill>
                  <a:srgbClr val="00B0F0"/>
                </a:solidFill>
              </a:rPr>
              <a:t>I</a:t>
            </a:r>
            <a:r>
              <a:rPr lang="en-US" sz="2800" b="1" baseline="-25000" dirty="0" smtClean="0">
                <a:solidFill>
                  <a:srgbClr val="00B0F0"/>
                </a:solidFill>
              </a:rPr>
              <a:t>1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/>
              <a:t>and Electron Affinity, </a:t>
            </a:r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a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0987" y="3048000"/>
            <a:ext cx="7133013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1600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I</a:t>
            </a:r>
            <a:r>
              <a:rPr lang="en-US" sz="3200" b="1" baseline="-25000" dirty="0" smtClean="0">
                <a:solidFill>
                  <a:srgbClr val="00B0F0"/>
                </a:solidFill>
              </a:rPr>
              <a:t>1</a:t>
            </a:r>
            <a:r>
              <a:rPr lang="en-US" sz="3200" b="1" dirty="0" smtClean="0"/>
              <a:t> trends  ?? …and why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3886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U-Do-It Predictions…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2362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I</a:t>
            </a:r>
            <a:r>
              <a:rPr lang="en-US" sz="2400" b="1" baseline="-25000" dirty="0" smtClean="0">
                <a:solidFill>
                  <a:srgbClr val="00B0F0"/>
                </a:solidFill>
              </a:rPr>
              <a:t>1</a:t>
            </a:r>
            <a:r>
              <a:rPr lang="en-US" sz="2400" u="sng" dirty="0" smtClean="0"/>
              <a:t> </a:t>
            </a:r>
            <a:r>
              <a:rPr lang="en-US" sz="2400" b="1" u="sng" dirty="0" smtClean="0"/>
              <a:t>increases </a:t>
            </a:r>
            <a:r>
              <a:rPr lang="en-US" sz="2400" b="1" dirty="0" smtClean="0"/>
              <a:t>across..because protons pull harder on electrons, making them harder to remove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3657600"/>
            <a:ext cx="2971800" cy="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200400"/>
            <a:ext cx="205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I</a:t>
            </a:r>
            <a:r>
              <a:rPr lang="en-US" sz="2400" b="1" baseline="-25000" dirty="0" smtClean="0">
                <a:solidFill>
                  <a:srgbClr val="00B0F0"/>
                </a:solidFill>
              </a:rPr>
              <a:t>1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decreases</a:t>
            </a:r>
            <a:r>
              <a:rPr lang="en-US" sz="2400" b="1" dirty="0" smtClean="0"/>
              <a:t> down..because electrons</a:t>
            </a:r>
            <a:r>
              <a:rPr lang="en-US" sz="2400" b="1" dirty="0" smtClean="0"/>
              <a:t> </a:t>
            </a:r>
            <a:r>
              <a:rPr lang="en-US" sz="2400" b="1" dirty="0" smtClean="0"/>
              <a:t>are further away </a:t>
            </a:r>
          </a:p>
          <a:p>
            <a:r>
              <a:rPr lang="en-US" sz="2400" b="1" dirty="0" smtClean="0"/>
              <a:t>As we move down making them easier to remove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1200" y="3429000"/>
            <a:ext cx="0" cy="2362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5867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3429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you understand the reason for the trend in r, you can predict the trends in Ionization potential, </a:t>
            </a:r>
            <a:r>
              <a:rPr lang="en-US" sz="2800" b="1" dirty="0" smtClean="0">
                <a:solidFill>
                  <a:srgbClr val="00B0F0"/>
                </a:solidFill>
              </a:rPr>
              <a:t>I</a:t>
            </a:r>
            <a:r>
              <a:rPr lang="en-US" sz="2800" b="1" baseline="-25000" dirty="0" smtClean="0">
                <a:solidFill>
                  <a:srgbClr val="00B0F0"/>
                </a:solidFill>
              </a:rPr>
              <a:t>1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/>
              <a:t>and Electron Affinity, </a:t>
            </a:r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a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0987" y="2971800"/>
            <a:ext cx="7133013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1600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trends  ?? …and why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3886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U-Do-It Predictions…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2286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B0F0"/>
                </a:solidFill>
              </a:rPr>
              <a:t> </a:t>
            </a:r>
            <a:r>
              <a:rPr lang="en-US" sz="2400" u="sng" dirty="0" smtClean="0"/>
              <a:t> </a:t>
            </a:r>
            <a:r>
              <a:rPr lang="en-US" sz="2400" b="1" u="sng" dirty="0" smtClean="0"/>
              <a:t>increases </a:t>
            </a:r>
            <a:r>
              <a:rPr lang="en-US" sz="2400" b="1" dirty="0" smtClean="0"/>
              <a:t>across..because protons pull harder on new electrons, which means a deeper potential well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3657600"/>
            <a:ext cx="2971800" cy="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200400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E</a:t>
            </a:r>
            <a:r>
              <a:rPr lang="en-US" sz="2400" b="1" baseline="-25000" dirty="0" smtClean="0">
                <a:solidFill>
                  <a:srgbClr val="00B0F0"/>
                </a:solidFill>
              </a:rPr>
              <a:t>a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decreases</a:t>
            </a:r>
            <a:r>
              <a:rPr lang="en-US" sz="2400" b="1" dirty="0" smtClean="0"/>
              <a:t> down..because open orbits are further away </a:t>
            </a:r>
          </a:p>
          <a:p>
            <a:r>
              <a:rPr lang="en-US" sz="2400" b="1" dirty="0" smtClean="0"/>
              <a:t>a</a:t>
            </a:r>
            <a:r>
              <a:rPr lang="en-US" sz="2400" b="1" dirty="0" smtClean="0"/>
              <a:t>s we move down making them more shallow in potential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57400" y="3429000"/>
            <a:ext cx="0" cy="2362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5867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3429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Counting Rules for assigning atomic electrons to:</a:t>
            </a:r>
          </a:p>
          <a:p>
            <a:r>
              <a:rPr lang="en-US" sz="3200" dirty="0">
                <a:solidFill>
                  <a:prstClr val="black"/>
                </a:solidFill>
              </a:rPr>
              <a:t>	</a:t>
            </a:r>
            <a:r>
              <a:rPr lang="en-US" sz="3200" dirty="0" smtClean="0">
                <a:solidFill>
                  <a:prstClr val="black"/>
                </a:solidFill>
              </a:rPr>
              <a:t>	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n, </a:t>
            </a:r>
            <a:r>
              <a:rPr lang="en-US" sz="3600" b="1" dirty="0" err="1" smtClean="0">
                <a:solidFill>
                  <a:srgbClr val="0070C0"/>
                </a:solidFill>
              </a:rPr>
              <a:t>L</a:t>
            </a:r>
            <a:r>
              <a:rPr lang="en-US" sz="3600" b="1" dirty="0" err="1" smtClean="0">
                <a:solidFill>
                  <a:prstClr val="black"/>
                </a:solidFill>
              </a:rPr>
              <a:t>,</a:t>
            </a:r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 and </a:t>
            </a:r>
            <a:r>
              <a:rPr lang="en-US" sz="3600" b="1" dirty="0" smtClean="0">
                <a:solidFill>
                  <a:srgbClr val="00B050"/>
                </a:solidFill>
              </a:rPr>
              <a:t>m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s</a:t>
            </a:r>
            <a:r>
              <a:rPr lang="en-US" sz="36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</a:rPr>
              <a:t>(see also: Table 2.2 p. 77)</a:t>
            </a:r>
            <a:endParaRPr lang="en-US" sz="2400" b="1" baseline="-25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858" y="236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n</a:t>
            </a:r>
            <a:r>
              <a:rPr lang="en-US" sz="3600" b="1" dirty="0" smtClean="0">
                <a:solidFill>
                  <a:prstClr val="black"/>
                </a:solidFill>
              </a:rPr>
              <a:t>=1,2,3…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1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ower  quantum numbers =&gt; lower energy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362200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prstClr val="black"/>
                </a:solidFill>
              </a:rPr>
              <a:t>=</a:t>
            </a:r>
            <a:r>
              <a:rPr lang="en-US" sz="3400" b="1" u="sng" dirty="0" smtClean="0">
                <a:solidFill>
                  <a:prstClr val="black"/>
                </a:solidFill>
              </a:rPr>
              <a:t>Principal</a:t>
            </a:r>
            <a:r>
              <a:rPr lang="en-US" sz="3400" b="1" dirty="0" smtClean="0">
                <a:solidFill>
                  <a:prstClr val="black"/>
                </a:solidFill>
              </a:rPr>
              <a:t> quantum numbers (Bohr’s old quantum number for shells)</a:t>
            </a:r>
            <a:endParaRPr lang="en-US" sz="3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61" y="3600924"/>
            <a:ext cx="236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Given n:</a:t>
            </a:r>
            <a:r>
              <a:rPr lang="en-US" sz="3200" b="1" dirty="0" smtClean="0">
                <a:solidFill>
                  <a:prstClr val="black"/>
                </a:solidFill>
              </a:rPr>
              <a:t>		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161" y="438134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Given </a:t>
            </a:r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: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635337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 </a:t>
            </a:r>
            <a:r>
              <a:rPr lang="en-US" sz="3600" b="1" dirty="0" smtClean="0">
                <a:solidFill>
                  <a:prstClr val="black"/>
                </a:solidFill>
              </a:rPr>
              <a:t>=n-1,n-2…0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373433"/>
            <a:ext cx="6248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</a:rPr>
              <a:t>= </a:t>
            </a:r>
            <a:r>
              <a:rPr lang="en-US" sz="3600" b="1" dirty="0" smtClean="0">
                <a:solidFill>
                  <a:srgbClr val="0070C0"/>
                </a:solidFill>
              </a:rPr>
              <a:t>-L, (-L+1), (-L+2)…0, 1,2…+L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160" y="5031003"/>
            <a:ext cx="840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Any specific </a:t>
            </a:r>
            <a:r>
              <a:rPr lang="en-US" sz="3600" b="1" dirty="0" err="1" smtClean="0">
                <a:solidFill>
                  <a:prstClr val="black"/>
                </a:solidFill>
              </a:rPr>
              <a:t>n,</a:t>
            </a:r>
            <a:r>
              <a:rPr lang="en-US" sz="3600" b="1" dirty="0" err="1" smtClean="0">
                <a:solidFill>
                  <a:srgbClr val="0070C0"/>
                </a:solidFill>
              </a:rPr>
              <a:t>L</a:t>
            </a:r>
            <a:r>
              <a:rPr lang="en-US" sz="3600" b="1" dirty="0" err="1" smtClean="0">
                <a:solidFill>
                  <a:prstClr val="black"/>
                </a:solidFill>
              </a:rPr>
              <a:t>,</a:t>
            </a:r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 has two possible `</a:t>
            </a:r>
            <a:r>
              <a:rPr lang="en-US" sz="3600" b="1" dirty="0" smtClean="0">
                <a:solidFill>
                  <a:srgbClr val="002060"/>
                </a:solidFill>
              </a:rPr>
              <a:t>spin states</a:t>
            </a:r>
            <a:r>
              <a:rPr lang="en-US" sz="3600" b="1" dirty="0" smtClean="0">
                <a:solidFill>
                  <a:prstClr val="black"/>
                </a:solidFill>
              </a:rPr>
              <a:t>’:</a:t>
            </a:r>
            <a:endParaRPr lang="en-US" sz="3600" b="1" baseline="-25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676985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s</a:t>
            </a:r>
            <a:r>
              <a:rPr lang="en-US" sz="3600" b="1" dirty="0" smtClean="0">
                <a:solidFill>
                  <a:srgbClr val="002060"/>
                </a:solidFill>
              </a:rPr>
              <a:t>=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½ or – ½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9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Page 106: Problem 103  </a:t>
            </a:r>
          </a:p>
          <a:p>
            <a:r>
              <a:rPr lang="en-US" sz="2800" b="1" dirty="0" smtClean="0"/>
              <a:t>a)Arrange Te, S, Se in order of increasing size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b) Arrange K, Br, Ni in order of increasing size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c) Arrange </a:t>
            </a:r>
            <a:r>
              <a:rPr lang="en-US" sz="2800" b="1" dirty="0" err="1" smtClean="0"/>
              <a:t>Ba</a:t>
            </a:r>
            <a:r>
              <a:rPr lang="en-US" sz="2800" b="1" dirty="0" smtClean="0"/>
              <a:t> , Si, F in order of increasing size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Page 106: Problem 105  </a:t>
            </a:r>
          </a:p>
          <a:p>
            <a:r>
              <a:rPr lang="en-US" sz="2800" b="1" dirty="0" smtClean="0"/>
              <a:t>a)Arrange Te, S, Se in order of increasing I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	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b) Arrange K, Br, Ni in order of increasing I</a:t>
            </a:r>
            <a:r>
              <a:rPr lang="en-US" sz="2800" b="1" baseline="-25000" dirty="0" smtClean="0"/>
              <a:t>1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c) Arrange </a:t>
            </a:r>
            <a:r>
              <a:rPr lang="en-US" sz="2800" b="1" dirty="0" err="1" smtClean="0"/>
              <a:t>Ba</a:t>
            </a:r>
            <a:r>
              <a:rPr lang="en-US" sz="2800" b="1" dirty="0" smtClean="0"/>
              <a:t> , Si, F in order of increasing I</a:t>
            </a:r>
            <a:r>
              <a:rPr lang="en-US" sz="2800" b="1" baseline="-25000" dirty="0" smtClean="0"/>
              <a:t>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sz="3200" dirty="0" smtClean="0"/>
              <a:t>I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and E</a:t>
            </a:r>
            <a:r>
              <a:rPr lang="en-US" sz="3200" baseline="-25000" dirty="0" smtClean="0"/>
              <a:t>a</a:t>
            </a:r>
            <a:r>
              <a:rPr lang="en-US" sz="3200" dirty="0" smtClean="0"/>
              <a:t> follow the same trends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</a:t>
            </a:r>
            <a:r>
              <a:rPr lang="en-US" sz="4000" b="1" dirty="0" smtClean="0"/>
              <a:t>ach electron in the Schr</a:t>
            </a:r>
            <a:r>
              <a:rPr lang="en-US" sz="4000" b="1" dirty="0" smtClean="0">
                <a:solidFill>
                  <a:prstClr val="black"/>
                </a:solidFill>
              </a:rPr>
              <a:t>ödinger model gets a  unique set or `address’ made</a:t>
            </a:r>
            <a:r>
              <a:rPr lang="en-US" sz="4000" b="1" dirty="0" smtClean="0"/>
              <a:t>  of 4 quantum numbers: n, </a:t>
            </a:r>
            <a:r>
              <a:rPr lang="en-US" sz="4000" b="1" dirty="0" smtClean="0">
                <a:solidFill>
                  <a:srgbClr val="0070C0"/>
                </a:solidFill>
              </a:rPr>
              <a:t>L</a:t>
            </a:r>
            <a:r>
              <a:rPr lang="en-US" sz="4000" b="1" dirty="0" smtClean="0"/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m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4000" b="1" dirty="0" smtClean="0"/>
              <a:t> and </a:t>
            </a:r>
            <a:r>
              <a:rPr lang="en-US" sz="4000" b="1" dirty="0" err="1" smtClean="0">
                <a:solidFill>
                  <a:srgbClr val="00B050"/>
                </a:solidFill>
              </a:rPr>
              <a:t>m</a:t>
            </a:r>
            <a:r>
              <a:rPr lang="en-US" sz="4000" b="1" baseline="-25000" dirty="0" err="1" smtClean="0">
                <a:solidFill>
                  <a:srgbClr val="00B050"/>
                </a:solidFill>
              </a:rPr>
              <a:t>s</a:t>
            </a:r>
            <a:endParaRPr lang="en-US" sz="4000" b="1" baseline="-25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741173"/>
            <a:ext cx="6388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dirty="0" smtClean="0">
                <a:solidFill>
                  <a:prstClr val="black"/>
                </a:solidFill>
              </a:rPr>
              <a:t>[n    </a:t>
            </a:r>
            <a:r>
              <a:rPr lang="en-US" sz="7200" b="1" dirty="0" smtClean="0">
                <a:solidFill>
                  <a:srgbClr val="0070C0"/>
                </a:solidFill>
              </a:rPr>
              <a:t>L</a:t>
            </a:r>
            <a:r>
              <a:rPr lang="en-US" sz="7200" b="1" dirty="0" smtClean="0">
                <a:solidFill>
                  <a:prstClr val="black"/>
                </a:solidFill>
              </a:rPr>
              <a:t>    </a:t>
            </a:r>
            <a:r>
              <a:rPr lang="en-US" sz="7200" b="1" dirty="0" smtClean="0">
                <a:solidFill>
                  <a:srgbClr val="FF0000"/>
                </a:solidFill>
              </a:rPr>
              <a:t>m</a:t>
            </a:r>
            <a:r>
              <a:rPr lang="en-US" sz="72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7200" b="1" dirty="0" smtClean="0">
                <a:solidFill>
                  <a:prstClr val="black"/>
                </a:solidFill>
              </a:rPr>
              <a:t>     </a:t>
            </a:r>
            <a:r>
              <a:rPr lang="en-US" sz="7200" b="1" dirty="0" err="1" smtClean="0">
                <a:solidFill>
                  <a:srgbClr val="00B050"/>
                </a:solidFill>
              </a:rPr>
              <a:t>m</a:t>
            </a:r>
            <a:r>
              <a:rPr lang="en-US" sz="7200" b="1" baseline="-25000" dirty="0" err="1" smtClean="0">
                <a:solidFill>
                  <a:srgbClr val="00B050"/>
                </a:solidFill>
              </a:rPr>
              <a:t>s</a:t>
            </a:r>
            <a:r>
              <a:rPr lang="en-US" sz="7200" b="1" dirty="0" smtClean="0"/>
              <a:t>]</a:t>
            </a:r>
            <a:endParaRPr lang="en-US" sz="72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atomic electron’s `social security number’</a:t>
            </a:r>
          </a:p>
          <a:p>
            <a:r>
              <a:rPr lang="en-US" sz="3600" b="1" smtClean="0"/>
              <a:t>		(</a:t>
            </a:r>
            <a:r>
              <a:rPr lang="en-US" sz="3600" b="1" dirty="0" smtClean="0"/>
              <a:t>or </a:t>
            </a:r>
            <a:r>
              <a:rPr lang="en-US" sz="3600" b="1" smtClean="0"/>
              <a:t>apartment address)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711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198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Examples of allowed, one electron `addresses’ for </a:t>
            </a:r>
            <a:r>
              <a:rPr lang="en-US" sz="4000" b="1" dirty="0" smtClean="0"/>
              <a:t>n=2</a:t>
            </a:r>
            <a:r>
              <a:rPr lang="en-US" sz="3200" b="1" dirty="0" smtClean="0"/>
              <a:t>  from Schr</a:t>
            </a:r>
            <a:r>
              <a:rPr lang="en-US" sz="3200" b="1" dirty="0" smtClean="0">
                <a:solidFill>
                  <a:prstClr val="black"/>
                </a:solidFill>
              </a:rPr>
              <a:t>ödinger model (low</a:t>
            </a:r>
            <a:r>
              <a:rPr lang="en-US" sz="3200" b="1" dirty="0" smtClean="0">
                <a:solidFill>
                  <a:prstClr val="black"/>
                </a:solidFill>
                <a:sym typeface="Wingdings" pitchFamily="2" charset="2"/>
              </a:rPr>
              <a:t> high E)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0740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		</a:t>
            </a:r>
            <a:r>
              <a:rPr lang="en-US" sz="4800" b="1" dirty="0" smtClean="0">
                <a:solidFill>
                  <a:srgbClr val="0070C0"/>
                </a:solidFill>
              </a:rPr>
              <a:t>L</a:t>
            </a:r>
            <a:r>
              <a:rPr lang="en-US" sz="4800" b="1" dirty="0" smtClean="0"/>
              <a:t>		</a:t>
            </a:r>
            <a:r>
              <a:rPr lang="en-US" sz="4800" b="1" dirty="0" smtClean="0">
                <a:solidFill>
                  <a:srgbClr val="FF0000"/>
                </a:solidFill>
              </a:rPr>
              <a:t>m</a:t>
            </a:r>
            <a:r>
              <a:rPr lang="en-US" sz="48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4800" b="1" dirty="0" smtClean="0"/>
              <a:t>		</a:t>
            </a:r>
            <a:r>
              <a:rPr lang="en-US" sz="4800" b="1" dirty="0" err="1" smtClean="0">
                <a:solidFill>
                  <a:srgbClr val="00B050"/>
                </a:solidFill>
              </a:rPr>
              <a:t>m</a:t>
            </a:r>
            <a:r>
              <a:rPr lang="en-US" sz="4800" b="1" baseline="-25000" dirty="0" err="1" smtClean="0">
                <a:solidFill>
                  <a:srgbClr val="00B050"/>
                </a:solidFill>
              </a:rPr>
              <a:t>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22671" y="1752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0		      0        +1/2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2839" y="227602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0		      0        -1/2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84658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</a:t>
            </a:r>
            <a:r>
              <a:rPr lang="en-US" sz="4000" b="1" dirty="0" smtClean="0"/>
              <a:t>2		    1	            -1        +1/2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8091" y="3328201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-1        -1/2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8091" y="383454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0         +1/2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8091" y="433098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0         +1/2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2671" y="4837325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1         -1/2</a:t>
            </a:r>
            <a:endParaRPr lang="en-US" sz="4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153400" y="2008386"/>
            <a:ext cx="0" cy="3030482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1400" y="1469836"/>
            <a:ext cx="1737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Low E*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95420" y="494071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High 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10200"/>
            <a:ext cx="929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*</a:t>
            </a:r>
            <a:r>
              <a:rPr lang="en-US" sz="2200" b="1" dirty="0" smtClean="0"/>
              <a:t>A positive ( +) </a:t>
            </a:r>
            <a:r>
              <a:rPr lang="en-US" sz="2200" b="1" dirty="0" err="1" smtClean="0"/>
              <a:t>m</a:t>
            </a:r>
            <a:r>
              <a:rPr lang="en-US" sz="2200" b="1" baseline="-25000" dirty="0" err="1" smtClean="0"/>
              <a:t>s</a:t>
            </a:r>
            <a:r>
              <a:rPr lang="en-US" sz="2200" b="1" dirty="0" smtClean="0"/>
              <a:t> value is considered lower in energy since experimentalists designated the spin state that is coincident with  an applied magnetic field as +1/2 . This is lower in energy than when the spin opposes the field.(</a:t>
            </a:r>
            <a:r>
              <a:rPr lang="en-US" sz="2200" b="1" dirty="0" err="1" smtClean="0"/>
              <a:t>m</a:t>
            </a:r>
            <a:r>
              <a:rPr lang="en-US" sz="2200" b="1" baseline="-25000" dirty="0" err="1" smtClean="0"/>
              <a:t>s</a:t>
            </a:r>
            <a:r>
              <a:rPr lang="en-US" sz="2200" b="1" dirty="0" smtClean="0"/>
              <a:t> =-1/2) Schrodinger’s equations didn’t originally include spin states.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1079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Schrödinger’s quantum number counting rules ~recreate the structure of the Periodic Table !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0574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</a:t>
            </a:r>
            <a:r>
              <a:rPr lang="en-US" sz="4400" b="1" dirty="0" smtClean="0">
                <a:solidFill>
                  <a:prstClr val="black"/>
                </a:solidFill>
              </a:rPr>
              <a:t>A BRIEF IN -CLASS EXPOSITION 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10" name="Picture 4" descr="https://encrypted-tbn2.gstatic.com/images?q=tbn:ANd9GcQP0RdxQctaIZEkd0r3cxt76hZq9WtMI5DAgBIuhXLLkAG000D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0"/>
            <a:ext cx="4811485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62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IN-class practice using the rules and language described on pp. 73-80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06507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Problem 77 page 105: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How many </a:t>
            </a:r>
            <a:r>
              <a:rPr lang="en-US" sz="3200" b="1" u="sng" dirty="0" smtClean="0">
                <a:solidFill>
                  <a:srgbClr val="FF0000"/>
                </a:solidFill>
              </a:rPr>
              <a:t>orbitals</a:t>
            </a:r>
            <a:r>
              <a:rPr lang="en-US" sz="3200" u="sng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in an atom can have the designation: 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5p</a:t>
            </a:r>
          </a:p>
          <a:p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3d</a:t>
            </a:r>
            <a:r>
              <a:rPr lang="en-US" sz="3200" b="1" baseline="-25000" dirty="0" smtClean="0">
                <a:solidFill>
                  <a:prstClr val="black"/>
                </a:solidFill>
              </a:rPr>
              <a:t>z2</a:t>
            </a:r>
          </a:p>
          <a:p>
            <a:endParaRPr lang="en-US" sz="3200" b="1" dirty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4d</a:t>
            </a:r>
          </a:p>
          <a:p>
            <a:endParaRPr lang="en-US" sz="3200" b="1" dirty="0">
              <a:solidFill>
                <a:prstClr val="black"/>
              </a:solidFill>
            </a:endParaRPr>
          </a:p>
          <a:p>
            <a:r>
              <a:rPr lang="en-US" sz="3200" b="1" dirty="0">
                <a:solidFill>
                  <a:prstClr val="black"/>
                </a:solidFill>
              </a:rPr>
              <a:t>n</a:t>
            </a:r>
            <a:r>
              <a:rPr lang="en-US" sz="3200" b="1" dirty="0" smtClean="0">
                <a:solidFill>
                  <a:prstClr val="black"/>
                </a:solidFill>
              </a:rPr>
              <a:t>=4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8956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886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5791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7244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70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IN-class practice using the rules and language described on pp. 73-80 (continued)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906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Problem 79 page 105: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Give the maximum number of </a:t>
            </a:r>
            <a:r>
              <a:rPr lang="en-US" sz="3200" b="1" u="sng" dirty="0" smtClean="0">
                <a:solidFill>
                  <a:srgbClr val="0070C0"/>
                </a:solidFill>
              </a:rPr>
              <a:t>electrons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that have these quantum numbers:</a:t>
            </a: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en-US" sz="3200" b="1" dirty="0" smtClean="0">
                <a:solidFill>
                  <a:prstClr val="black"/>
                </a:solidFill>
              </a:rPr>
              <a:t>n=4</a:t>
            </a:r>
          </a:p>
          <a:p>
            <a:pPr marL="514350" indent="-514350"/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b)n=5, </a:t>
            </a:r>
            <a:r>
              <a:rPr lang="en-US" sz="3200" b="1" dirty="0" err="1" smtClean="0">
                <a:solidFill>
                  <a:prstClr val="black"/>
                </a:solidFill>
              </a:rPr>
              <a:t>m</a:t>
            </a:r>
            <a:r>
              <a:rPr lang="en-US" sz="3200" b="1" baseline="-25000" dirty="0" err="1" smtClean="0">
                <a:solidFill>
                  <a:prstClr val="black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=+1</a:t>
            </a:r>
          </a:p>
          <a:p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e)n=2, L=1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8956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32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86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49530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0168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1" y="554490"/>
            <a:ext cx="89153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Electrons </a:t>
            </a:r>
            <a:r>
              <a:rPr lang="en-US" sz="3200" b="1" dirty="0">
                <a:solidFill>
                  <a:srgbClr val="FF0000"/>
                </a:solidFill>
              </a:rPr>
              <a:t>utterly rule how elements </a:t>
            </a:r>
            <a:r>
              <a:rPr lang="en-US" sz="3200" b="1" dirty="0" smtClean="0">
                <a:solidFill>
                  <a:srgbClr val="FF0000"/>
                </a:solidFill>
              </a:rPr>
              <a:t>react to make compounds. What </a:t>
            </a:r>
            <a:r>
              <a:rPr lang="en-US" sz="3200" b="1" dirty="0">
                <a:solidFill>
                  <a:srgbClr val="FF0000"/>
                </a:solidFill>
              </a:rPr>
              <a:t>kind of electronic orbitals they possess decides how they behave </a:t>
            </a:r>
            <a:r>
              <a:rPr lang="en-US" sz="3200" b="1" dirty="0" smtClean="0">
                <a:solidFill>
                  <a:srgbClr val="FF0000"/>
                </a:solidFill>
              </a:rPr>
              <a:t>chemically.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2533" name="Picture 5" descr="orangekitt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167" y="2667000"/>
            <a:ext cx="2201047" cy="3000375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62000" y="5411450"/>
            <a:ext cx="2133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is for</a:t>
            </a:r>
            <a:r>
              <a:rPr lang="en-US" sz="4400" b="1" dirty="0">
                <a:solidFill>
                  <a:srgbClr val="FF0000"/>
                </a:solidFill>
              </a:rPr>
              <a:t> s</a:t>
            </a:r>
            <a:r>
              <a:rPr lang="en-US" sz="4400" dirty="0">
                <a:solidFill>
                  <a:srgbClr val="FF0000"/>
                </a:solidFill>
              </a:rPr>
              <a:t>illy cow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429000" y="5638799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70C0"/>
                </a:solidFill>
              </a:rPr>
              <a:t>p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is for </a:t>
            </a:r>
            <a:r>
              <a:rPr lang="en-US" sz="3600" b="1" dirty="0">
                <a:solidFill>
                  <a:srgbClr val="0070C0"/>
                </a:solidFill>
              </a:rPr>
              <a:t>p</a:t>
            </a:r>
            <a:r>
              <a:rPr lang="en-US" sz="3600" dirty="0">
                <a:solidFill>
                  <a:srgbClr val="0070C0"/>
                </a:solidFill>
              </a:rPr>
              <a:t>retty kitty</a:t>
            </a:r>
          </a:p>
        </p:txBody>
      </p:sp>
      <p:pic>
        <p:nvPicPr>
          <p:cNvPr id="22537" name="Picture 9" descr="ist2_604985_pooping_d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572829"/>
            <a:ext cx="2192482" cy="3294571"/>
          </a:xfrm>
          <a:prstGeom prst="rect">
            <a:avLst/>
          </a:prstGeom>
          <a:noFill/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943600" y="5671127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7030A0"/>
                </a:solidFill>
              </a:rPr>
              <a:t>d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>
                <a:solidFill>
                  <a:srgbClr val="7030A0"/>
                </a:solidFill>
              </a:rPr>
              <a:t>is for </a:t>
            </a:r>
            <a:r>
              <a:rPr lang="en-US" sz="3600" b="1" dirty="0">
                <a:solidFill>
                  <a:srgbClr val="7030A0"/>
                </a:solidFill>
              </a:rPr>
              <a:t>d</a:t>
            </a:r>
            <a:r>
              <a:rPr lang="en-US" sz="3600" dirty="0">
                <a:solidFill>
                  <a:srgbClr val="7030A0"/>
                </a:solidFill>
              </a:rPr>
              <a:t>umb </a:t>
            </a:r>
            <a:r>
              <a:rPr lang="en-US" sz="3600" b="1" dirty="0">
                <a:solidFill>
                  <a:srgbClr val="7030A0"/>
                </a:solidFill>
              </a:rPr>
              <a:t>d</a:t>
            </a:r>
            <a:r>
              <a:rPr lang="en-US" sz="3600" dirty="0">
                <a:solidFill>
                  <a:srgbClr val="7030A0"/>
                </a:solidFill>
              </a:rPr>
              <a:t>og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907482" y="3303021"/>
            <a:ext cx="13335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Dogs drool, cats rule</a:t>
            </a:r>
          </a:p>
        </p:txBody>
      </p:sp>
      <p:pic>
        <p:nvPicPr>
          <p:cNvPr id="22540" name="Picture 12" descr="C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" y="2895600"/>
            <a:ext cx="3799226" cy="26638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1673" y="76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>Why chemists love singing the </a:t>
            </a:r>
            <a:r>
              <a:rPr lang="en-US" sz="3600" b="1" dirty="0" err="1" smtClean="0">
                <a:solidFill>
                  <a:srgbClr val="000000"/>
                </a:solidFill>
              </a:rPr>
              <a:t>spdf</a:t>
            </a:r>
            <a:r>
              <a:rPr lang="en-US" sz="3600" b="1" dirty="0" smtClean="0">
                <a:solidFill>
                  <a:srgbClr val="000000"/>
                </a:solidFill>
              </a:rPr>
              <a:t> song: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2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8" grpId="0"/>
      <p:bldP spid="225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The specific combo of orbits </a:t>
            </a:r>
            <a:br>
              <a:rPr lang="en-US" sz="4000" b="1" dirty="0"/>
            </a:br>
            <a:r>
              <a:rPr lang="en-US" sz="4000" b="1" dirty="0"/>
              <a:t>creates the unique chemistry of an element</a:t>
            </a:r>
          </a:p>
        </p:txBody>
      </p:sp>
      <p:pic>
        <p:nvPicPr>
          <p:cNvPr id="27653" name="Picture 5" descr="cow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2070171" cy="2667000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971800" y="4876800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0000"/>
                </a:solidFill>
              </a:rPr>
              <a:t>Cl</a:t>
            </a:r>
            <a:r>
              <a:rPr lang="en-US" sz="3200" b="1" dirty="0" smtClean="0">
                <a:solidFill>
                  <a:srgbClr val="000000"/>
                </a:solidFill>
              </a:rPr>
              <a:t>=[Ne]</a:t>
            </a:r>
            <a:r>
              <a:rPr lang="en-US" sz="3200" b="1" dirty="0" smtClean="0">
                <a:solidFill>
                  <a:srgbClr val="FF0000"/>
                </a:solidFill>
              </a:rPr>
              <a:t>3s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CC"/>
                </a:solidFill>
              </a:rPr>
              <a:t>3p</a:t>
            </a:r>
            <a:r>
              <a:rPr lang="en-US" sz="3200" b="1" baseline="30000" dirty="0">
                <a:solidFill>
                  <a:srgbClr val="0000CC"/>
                </a:solidFill>
              </a:rPr>
              <a:t>4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Be= [He]</a:t>
            </a:r>
            <a:r>
              <a:rPr lang="en-US" sz="3200" b="1" dirty="0" smtClean="0">
                <a:solidFill>
                  <a:srgbClr val="FF0000"/>
                </a:solidFill>
              </a:rPr>
              <a:t>2s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12" descr="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0"/>
            <a:ext cx="3369039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5410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100% </a:t>
            </a:r>
            <a:r>
              <a:rPr lang="en-US" sz="2400" b="1" dirty="0" smtClean="0">
                <a:solidFill>
                  <a:srgbClr val="FF0000"/>
                </a:solidFill>
              </a:rPr>
              <a:t>cow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5410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33% </a:t>
            </a:r>
            <a:r>
              <a:rPr lang="en-US" sz="2400" b="1" dirty="0" smtClean="0">
                <a:solidFill>
                  <a:srgbClr val="FF0000"/>
                </a:solidFill>
              </a:rPr>
              <a:t>cow</a:t>
            </a:r>
            <a:r>
              <a:rPr lang="en-US" sz="2400" dirty="0" smtClean="0">
                <a:solidFill>
                  <a:srgbClr val="000000"/>
                </a:solidFill>
              </a:rPr>
              <a:t>+66% </a:t>
            </a:r>
            <a:r>
              <a:rPr lang="en-US" sz="2400" b="1" dirty="0" smtClean="0">
                <a:solidFill>
                  <a:srgbClr val="0000CC"/>
                </a:solidFill>
              </a:rPr>
              <a:t>kitty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95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Ti = [</a:t>
            </a:r>
            <a:r>
              <a:rPr lang="en-US" sz="3200" b="1" dirty="0" err="1" smtClean="0">
                <a:solidFill>
                  <a:srgbClr val="000000"/>
                </a:solidFill>
              </a:rPr>
              <a:t>Ar</a:t>
            </a:r>
            <a:r>
              <a:rPr lang="en-US" sz="3200" b="1" dirty="0" smtClean="0">
                <a:solidFill>
                  <a:srgbClr val="000000"/>
                </a:solidFill>
              </a:rPr>
              <a:t>] </a:t>
            </a:r>
            <a:r>
              <a:rPr lang="en-US" sz="3200" b="1" dirty="0" smtClean="0">
                <a:solidFill>
                  <a:srgbClr val="7030A0"/>
                </a:solidFill>
              </a:rPr>
              <a:t>3d</a:t>
            </a:r>
            <a:r>
              <a:rPr lang="en-US" sz="32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pic>
        <p:nvPicPr>
          <p:cNvPr id="10" name="Picture 9" descr="Dog-C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209800"/>
            <a:ext cx="1828800" cy="2575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5486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50% </a:t>
            </a:r>
            <a:r>
              <a:rPr lang="en-US" sz="2400" b="1" dirty="0" smtClean="0">
                <a:solidFill>
                  <a:srgbClr val="FF0000"/>
                </a:solidFill>
              </a:rPr>
              <a:t>cow</a:t>
            </a:r>
            <a:r>
              <a:rPr lang="en-US" sz="2400" dirty="0" smtClean="0">
                <a:solidFill>
                  <a:srgbClr val="000000"/>
                </a:solidFill>
              </a:rPr>
              <a:t> +50% </a:t>
            </a:r>
            <a:r>
              <a:rPr lang="en-US" sz="2400" b="1" dirty="0" smtClean="0">
                <a:solidFill>
                  <a:srgbClr val="000000"/>
                </a:solidFill>
              </a:rPr>
              <a:t>dog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5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5" grpId="0"/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1102</Words>
  <Application>Microsoft Office PowerPoint</Application>
  <PresentationFormat>On-screen Show (4:3)</PresentationFormat>
  <Paragraphs>201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The specific combo of orbits  creates the unique chemistry of an element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Alfred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</cp:lastModifiedBy>
  <cp:revision>170</cp:revision>
  <dcterms:created xsi:type="dcterms:W3CDTF">2013-08-26T23:18:54Z</dcterms:created>
  <dcterms:modified xsi:type="dcterms:W3CDTF">2013-09-17T04:12:32Z</dcterms:modified>
</cp:coreProperties>
</file>