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1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A9F6DAA-D8BE-4FD0-8245-F87A23356AF0}">
          <p14:sldIdLst>
            <p14:sldId id="411"/>
          </p14:sldIdLst>
        </p14:section>
        <p14:section name="Untitled Section" id="{61584A91-D702-441F-82AB-DE788CC454E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FF00"/>
    <a:srgbClr val="51F52B"/>
    <a:srgbClr val="B091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0C184-104F-4469-A750-5637E1229E2C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93A11-FE1C-46B9-A5A8-4EE9B9A43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966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93A11-FE1C-46B9-A5A8-4EE9B9A43A7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970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C3884-00C3-4487-BFAA-3EE15CFD5BC5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0"/>
            <a:ext cx="8382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Problem 46: N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H</a:t>
            </a:r>
            <a:r>
              <a:rPr lang="en-US" sz="3600" baseline="-25000" dirty="0" smtClean="0"/>
              <a:t>4</a:t>
            </a:r>
            <a:r>
              <a:rPr lang="en-US" sz="3600" dirty="0" smtClean="0"/>
              <a:t>+O</a:t>
            </a:r>
            <a:r>
              <a:rPr lang="en-US" sz="3600" baseline="-25000" dirty="0" smtClean="0"/>
              <a:t>2</a:t>
            </a:r>
            <a:r>
              <a:rPr lang="en-US" sz="3600" dirty="0" smtClean="0">
                <a:sym typeface="Wingdings" pitchFamily="2" charset="2"/>
              </a:rPr>
              <a:t> N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 + 2H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O	    </a:t>
            </a:r>
            <a:r>
              <a:rPr lang="en-US" sz="3600" dirty="0" smtClean="0">
                <a:sym typeface="Symbol"/>
              </a:rPr>
              <a:t>H</a:t>
            </a:r>
            <a:r>
              <a:rPr lang="en-US" sz="3600" dirty="0" smtClean="0">
                <a:sym typeface="Wingdings" pitchFamily="2" charset="2"/>
              </a:rPr>
              <a:t> = ? 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762000"/>
            <a:ext cx="9296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(1) 2NH</a:t>
            </a:r>
            <a:r>
              <a:rPr lang="en-US" sz="3600" baseline="-25000" dirty="0" smtClean="0"/>
              <a:t>3 </a:t>
            </a:r>
            <a:r>
              <a:rPr lang="en-US" sz="3600" dirty="0" smtClean="0"/>
              <a:t>+ 3N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O</a:t>
            </a:r>
            <a:r>
              <a:rPr lang="en-US" sz="3600" dirty="0" smtClean="0">
                <a:sym typeface="Wingdings" pitchFamily="2" charset="2"/>
              </a:rPr>
              <a:t> 4N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 + 3H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O	</a:t>
            </a:r>
            <a:r>
              <a:rPr lang="en-US" sz="3600" dirty="0" smtClean="0">
                <a:sym typeface="Symbol"/>
              </a:rPr>
              <a:t> H=-1010 kJ</a:t>
            </a:r>
          </a:p>
          <a:p>
            <a:r>
              <a:rPr lang="en-US" sz="3600" dirty="0" smtClean="0">
                <a:sym typeface="Symbol"/>
              </a:rPr>
              <a:t>(2) N</a:t>
            </a:r>
            <a:r>
              <a:rPr lang="en-US" sz="3600" baseline="-25000" dirty="0" smtClean="0">
                <a:sym typeface="Symbol"/>
              </a:rPr>
              <a:t>2</a:t>
            </a:r>
            <a:r>
              <a:rPr lang="en-US" sz="3600" dirty="0" smtClean="0">
                <a:sym typeface="Symbol"/>
              </a:rPr>
              <a:t>O +3H</a:t>
            </a:r>
            <a:r>
              <a:rPr lang="en-US" sz="3600" baseline="-25000" dirty="0" smtClean="0">
                <a:sym typeface="Symbol"/>
              </a:rPr>
              <a:t>2</a:t>
            </a:r>
            <a:r>
              <a:rPr lang="en-US" sz="3600" dirty="0" smtClean="0">
                <a:sym typeface="Symbol"/>
              </a:rPr>
              <a:t> </a:t>
            </a:r>
            <a:r>
              <a:rPr lang="en-US" sz="3600" dirty="0" smtClean="0">
                <a:sym typeface="Wingdings" pitchFamily="2" charset="2"/>
              </a:rPr>
              <a:t>N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H</a:t>
            </a:r>
            <a:r>
              <a:rPr lang="en-US" sz="3600" baseline="-25000" dirty="0" smtClean="0">
                <a:sym typeface="Wingdings" pitchFamily="2" charset="2"/>
              </a:rPr>
              <a:t>4</a:t>
            </a:r>
            <a:r>
              <a:rPr lang="en-US" sz="3600" dirty="0" smtClean="0">
                <a:sym typeface="Wingdings" pitchFamily="2" charset="2"/>
              </a:rPr>
              <a:t> + H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O 		</a:t>
            </a:r>
            <a:r>
              <a:rPr lang="en-US" sz="3600" dirty="0" smtClean="0">
                <a:sym typeface="Symbol"/>
              </a:rPr>
              <a:t>H=-317</a:t>
            </a:r>
          </a:p>
          <a:p>
            <a:r>
              <a:rPr lang="en-US" sz="3600" dirty="0" smtClean="0">
                <a:sym typeface="Symbol"/>
              </a:rPr>
              <a:t>(3) 2NH</a:t>
            </a:r>
            <a:r>
              <a:rPr lang="en-US" sz="3600" baseline="-25000" dirty="0" smtClean="0">
                <a:sym typeface="Symbol"/>
              </a:rPr>
              <a:t>3</a:t>
            </a:r>
            <a:r>
              <a:rPr lang="en-US" sz="3600" dirty="0" smtClean="0">
                <a:sym typeface="Symbol"/>
              </a:rPr>
              <a:t> +1/2 O</a:t>
            </a:r>
            <a:r>
              <a:rPr lang="en-US" sz="3600" baseline="-25000" dirty="0" smtClean="0">
                <a:sym typeface="Symbol"/>
              </a:rPr>
              <a:t>2</a:t>
            </a:r>
            <a:r>
              <a:rPr lang="en-US" sz="3600" dirty="0" smtClean="0">
                <a:sym typeface="Symbol"/>
              </a:rPr>
              <a:t> </a:t>
            </a:r>
            <a:r>
              <a:rPr lang="en-US" sz="3600" dirty="0" smtClean="0">
                <a:sym typeface="Wingdings" pitchFamily="2" charset="2"/>
              </a:rPr>
              <a:t> N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H</a:t>
            </a:r>
            <a:r>
              <a:rPr lang="en-US" sz="3600" baseline="-25000" dirty="0" smtClean="0">
                <a:sym typeface="Wingdings" pitchFamily="2" charset="2"/>
              </a:rPr>
              <a:t>4</a:t>
            </a:r>
            <a:r>
              <a:rPr lang="en-US" sz="3600" dirty="0" smtClean="0">
                <a:sym typeface="Wingdings" pitchFamily="2" charset="2"/>
              </a:rPr>
              <a:t> + H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O	</a:t>
            </a:r>
            <a:r>
              <a:rPr lang="en-US" sz="3600" dirty="0" smtClean="0">
                <a:sym typeface="Symbol"/>
              </a:rPr>
              <a:t> H=-143</a:t>
            </a:r>
          </a:p>
          <a:p>
            <a:r>
              <a:rPr lang="en-US" sz="3600" dirty="0" smtClean="0">
                <a:sym typeface="Symbol"/>
              </a:rPr>
              <a:t>(4) H</a:t>
            </a:r>
            <a:r>
              <a:rPr lang="en-US" sz="3600" baseline="-25000" dirty="0" smtClean="0">
                <a:sym typeface="Symbol"/>
              </a:rPr>
              <a:t>2</a:t>
            </a:r>
            <a:r>
              <a:rPr lang="en-US" sz="3600" dirty="0" smtClean="0">
                <a:sym typeface="Symbol"/>
              </a:rPr>
              <a:t> +1/2 O</a:t>
            </a:r>
            <a:r>
              <a:rPr lang="en-US" sz="3600" baseline="-25000" dirty="0" smtClean="0">
                <a:sym typeface="Symbol"/>
              </a:rPr>
              <a:t>2</a:t>
            </a:r>
            <a:r>
              <a:rPr lang="en-US" sz="3600" dirty="0" smtClean="0">
                <a:sym typeface="Symbol"/>
              </a:rPr>
              <a:t> </a:t>
            </a:r>
            <a:r>
              <a:rPr lang="en-US" sz="3600" dirty="0" smtClean="0">
                <a:sym typeface="Wingdings" pitchFamily="2" charset="2"/>
              </a:rPr>
              <a:t> H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O			</a:t>
            </a:r>
            <a:r>
              <a:rPr lang="en-US" sz="3600" dirty="0" smtClean="0">
                <a:sym typeface="Symbol"/>
              </a:rPr>
              <a:t> H=-286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038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(1) – (3)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3352800"/>
            <a:ext cx="746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trike="sngStrike" dirty="0" smtClean="0"/>
              <a:t>2NH</a:t>
            </a:r>
            <a:r>
              <a:rPr lang="en-US" strike="sngStrike" baseline="-25000" dirty="0" smtClean="0"/>
              <a:t>3</a:t>
            </a:r>
            <a:r>
              <a:rPr lang="en-US" baseline="-25000" dirty="0" smtClean="0"/>
              <a:t> </a:t>
            </a:r>
            <a:r>
              <a:rPr lang="en-US" dirty="0" smtClean="0"/>
              <a:t>+ 3N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dirty="0" smtClean="0">
                <a:sym typeface="Wingdings" pitchFamily="2" charset="2"/>
              </a:rPr>
              <a:t> 4N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 + 3H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O		</a:t>
            </a:r>
            <a:r>
              <a:rPr lang="en-US" dirty="0" smtClean="0">
                <a:sym typeface="Symbol"/>
              </a:rPr>
              <a:t> H=-1010 kJ</a:t>
            </a:r>
          </a:p>
          <a:p>
            <a:endParaRPr lang="en-US" dirty="0" smtClean="0">
              <a:sym typeface="Symbol"/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95400" y="36576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   </a:t>
            </a:r>
            <a:r>
              <a:rPr lang="en-US" u="sng" dirty="0" smtClean="0">
                <a:sym typeface="Wingdings" pitchFamily="2" charset="2"/>
              </a:rPr>
              <a:t>N</a:t>
            </a:r>
            <a:r>
              <a:rPr lang="en-US" u="sng" baseline="-25000" dirty="0" smtClean="0">
                <a:sym typeface="Wingdings" pitchFamily="2" charset="2"/>
              </a:rPr>
              <a:t>2</a:t>
            </a:r>
            <a:r>
              <a:rPr lang="en-US" u="sng" dirty="0" smtClean="0">
                <a:sym typeface="Wingdings" pitchFamily="2" charset="2"/>
              </a:rPr>
              <a:t>H</a:t>
            </a:r>
            <a:r>
              <a:rPr lang="en-US" u="sng" baseline="-25000" dirty="0" smtClean="0">
                <a:sym typeface="Wingdings" pitchFamily="2" charset="2"/>
              </a:rPr>
              <a:t>4</a:t>
            </a:r>
            <a:r>
              <a:rPr lang="en-US" u="sng" dirty="0" smtClean="0">
                <a:sym typeface="Wingdings" pitchFamily="2" charset="2"/>
              </a:rPr>
              <a:t> + H</a:t>
            </a:r>
            <a:r>
              <a:rPr lang="en-US" u="sng" baseline="-25000" dirty="0" smtClean="0">
                <a:sym typeface="Wingdings" pitchFamily="2" charset="2"/>
              </a:rPr>
              <a:t>2</a:t>
            </a:r>
            <a:r>
              <a:rPr lang="en-US" u="sng" dirty="0" smtClean="0">
                <a:sym typeface="Wingdings" pitchFamily="2" charset="2"/>
              </a:rPr>
              <a:t>O</a:t>
            </a:r>
            <a:r>
              <a:rPr lang="en-US" u="sng" dirty="0" smtClean="0">
                <a:sym typeface="Symbol"/>
              </a:rPr>
              <a:t> </a:t>
            </a:r>
            <a:r>
              <a:rPr lang="en-US" u="sng" strike="sngStrike" dirty="0" smtClean="0">
                <a:sym typeface="Symbol"/>
              </a:rPr>
              <a:t>2NH</a:t>
            </a:r>
            <a:r>
              <a:rPr lang="en-US" u="sng" strike="sngStrike" baseline="-25000" dirty="0" smtClean="0">
                <a:sym typeface="Symbol"/>
              </a:rPr>
              <a:t>3</a:t>
            </a:r>
            <a:r>
              <a:rPr lang="en-US" u="sng" strike="sngStrike" dirty="0" smtClean="0">
                <a:sym typeface="Symbol"/>
              </a:rPr>
              <a:t> +</a:t>
            </a:r>
            <a:r>
              <a:rPr lang="en-US" u="sng" dirty="0" smtClean="0">
                <a:sym typeface="Symbol"/>
              </a:rPr>
              <a:t> ½ O</a:t>
            </a:r>
            <a:r>
              <a:rPr lang="en-US" u="sng" baseline="-25000" dirty="0" smtClean="0">
                <a:sym typeface="Symbol"/>
              </a:rPr>
              <a:t>2</a:t>
            </a:r>
          </a:p>
          <a:p>
            <a:r>
              <a:rPr lang="en-US" u="sng" dirty="0" smtClean="0">
                <a:sym typeface="Symbol"/>
              </a:rPr>
              <a:t> </a:t>
            </a:r>
            <a:endParaRPr lang="en-US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365760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ym typeface="Symbol"/>
              </a:rPr>
              <a:t>H=+143 kJ</a:t>
            </a:r>
          </a:p>
          <a:p>
            <a:r>
              <a:rPr lang="en-US" dirty="0" smtClean="0">
                <a:sym typeface="Symbol"/>
              </a:rPr>
              <a:t>            -867</a:t>
            </a:r>
          </a:p>
          <a:p>
            <a:endParaRPr lang="en-US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4419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3*[-(2)]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6629400" y="3276600"/>
            <a:ext cx="1752600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Gets N</a:t>
            </a:r>
            <a:r>
              <a:rPr lang="en-US" baseline="-25000" dirty="0" smtClean="0"/>
              <a:t>2</a:t>
            </a:r>
            <a:r>
              <a:rPr lang="en-US" dirty="0" smtClean="0"/>
              <a:t> and some of N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4</a:t>
            </a:r>
            <a:r>
              <a:rPr lang="en-US" dirty="0" smtClean="0"/>
              <a:t> on right side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95400" y="44196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ym typeface="Wingdings" pitchFamily="2" charset="2"/>
              </a:rPr>
              <a:t>3N</a:t>
            </a:r>
            <a:r>
              <a:rPr lang="en-US" u="sng" baseline="-25000" dirty="0" smtClean="0">
                <a:sym typeface="Wingdings" pitchFamily="2" charset="2"/>
              </a:rPr>
              <a:t>2</a:t>
            </a:r>
            <a:r>
              <a:rPr lang="en-US" u="sng" dirty="0" smtClean="0">
                <a:sym typeface="Wingdings" pitchFamily="2" charset="2"/>
              </a:rPr>
              <a:t>H</a:t>
            </a:r>
            <a:r>
              <a:rPr lang="en-US" u="sng" baseline="-25000" dirty="0" smtClean="0">
                <a:sym typeface="Wingdings" pitchFamily="2" charset="2"/>
              </a:rPr>
              <a:t>4</a:t>
            </a:r>
            <a:r>
              <a:rPr lang="en-US" u="sng" dirty="0" smtClean="0">
                <a:sym typeface="Wingdings" pitchFamily="2" charset="2"/>
              </a:rPr>
              <a:t> + 3H</a:t>
            </a:r>
            <a:r>
              <a:rPr lang="en-US" u="sng" baseline="-25000" dirty="0" smtClean="0">
                <a:sym typeface="Wingdings" pitchFamily="2" charset="2"/>
              </a:rPr>
              <a:t>2</a:t>
            </a:r>
            <a:r>
              <a:rPr lang="en-US" u="sng" dirty="0" smtClean="0">
                <a:sym typeface="Wingdings" pitchFamily="2" charset="2"/>
              </a:rPr>
              <a:t>O </a:t>
            </a:r>
            <a:r>
              <a:rPr lang="en-US" u="sng" dirty="0" smtClean="0">
                <a:sym typeface="Symbol"/>
              </a:rPr>
              <a:t> </a:t>
            </a:r>
            <a:r>
              <a:rPr lang="en-US" u="sng" strike="sngStrike" dirty="0" smtClean="0">
                <a:sym typeface="Symbol"/>
              </a:rPr>
              <a:t>3N</a:t>
            </a:r>
            <a:r>
              <a:rPr lang="en-US" u="sng" strike="sngStrike" baseline="-25000" dirty="0" smtClean="0">
                <a:sym typeface="Symbol"/>
              </a:rPr>
              <a:t>2</a:t>
            </a:r>
            <a:r>
              <a:rPr lang="en-US" u="sng" strike="sngStrike" dirty="0" smtClean="0">
                <a:sym typeface="Symbol"/>
              </a:rPr>
              <a:t>O</a:t>
            </a:r>
            <a:r>
              <a:rPr lang="en-US" u="sng" dirty="0" smtClean="0">
                <a:sym typeface="Symbol"/>
              </a:rPr>
              <a:t> +9H</a:t>
            </a:r>
            <a:r>
              <a:rPr lang="en-US" u="sng" baseline="-25000" dirty="0" smtClean="0">
                <a:sym typeface="Symbol"/>
              </a:rPr>
              <a:t>2</a:t>
            </a:r>
            <a:r>
              <a:rPr lang="en-US" u="sng" dirty="0" smtClean="0">
                <a:sym typeface="Symbol"/>
              </a:rPr>
              <a:t> </a:t>
            </a:r>
            <a:endParaRPr lang="en-US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" y="40386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trike="sngStrike" dirty="0" smtClean="0"/>
              <a:t>3N</a:t>
            </a:r>
            <a:r>
              <a:rPr lang="en-US" strike="sngStrike" baseline="-25000" dirty="0" smtClean="0"/>
              <a:t>2</a:t>
            </a:r>
            <a:r>
              <a:rPr lang="en-US" strike="sngStrike" dirty="0" smtClean="0"/>
              <a:t>O</a:t>
            </a:r>
            <a:r>
              <a:rPr lang="en-US" dirty="0" smtClean="0"/>
              <a:t> + N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4</a:t>
            </a:r>
            <a:r>
              <a:rPr lang="en-US" dirty="0" smtClean="0"/>
              <a:t>  </a:t>
            </a:r>
            <a:r>
              <a:rPr lang="en-US" dirty="0" smtClean="0">
                <a:sym typeface="Wingdings" pitchFamily="2" charset="2"/>
              </a:rPr>
              <a:t> 4N</a:t>
            </a:r>
            <a:r>
              <a:rPr lang="en-US" baseline="-25000" dirty="0" smtClean="0">
                <a:sym typeface="Wingdings" pitchFamily="2" charset="2"/>
              </a:rPr>
              <a:t>2 </a:t>
            </a:r>
            <a:r>
              <a:rPr lang="en-US" dirty="0" smtClean="0">
                <a:sym typeface="Wingdings" pitchFamily="2" charset="2"/>
              </a:rPr>
              <a:t>+2H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O + ½ O</a:t>
            </a:r>
            <a:r>
              <a:rPr lang="en-US" baseline="-25000" dirty="0" smtClean="0">
                <a:sym typeface="Wingdings" pitchFamily="2" charset="2"/>
              </a:rPr>
              <a:t>2</a:t>
            </a:r>
            <a:endParaRPr lang="en-US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4724400" y="44196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Symbol"/>
              </a:rPr>
              <a:t></a:t>
            </a:r>
            <a:r>
              <a:rPr lang="en-US" u="sng" dirty="0" smtClean="0">
                <a:sym typeface="Symbol"/>
              </a:rPr>
              <a:t>H=3*317=951</a:t>
            </a:r>
            <a:endParaRPr lang="en-US" u="sng" dirty="0"/>
          </a:p>
        </p:txBody>
      </p:sp>
      <p:sp>
        <p:nvSpPr>
          <p:cNvPr id="14" name="TextBox 13"/>
          <p:cNvSpPr txBox="1"/>
          <p:nvPr/>
        </p:nvSpPr>
        <p:spPr>
          <a:xfrm>
            <a:off x="6705600" y="4191000"/>
            <a:ext cx="2286000" cy="92333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dirty="0" smtClean="0"/>
              <a:t>Gets other N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4</a:t>
            </a:r>
            <a:r>
              <a:rPr lang="en-US" dirty="0" smtClean="0"/>
              <a:t> on right side; *3 lets us </a:t>
            </a:r>
            <a:r>
              <a:rPr lang="en-US" smtClean="0"/>
              <a:t>eilminate</a:t>
            </a:r>
            <a:r>
              <a:rPr lang="en-US" dirty="0" smtClean="0"/>
              <a:t> </a:t>
            </a:r>
            <a:r>
              <a:rPr lang="en-US" dirty="0" smtClean="0"/>
              <a:t>N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38200" y="48006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4N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4</a:t>
            </a:r>
            <a:r>
              <a:rPr lang="en-US" dirty="0" smtClean="0"/>
              <a:t> +H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dirty="0" smtClean="0">
                <a:sym typeface="Wingdings" pitchFamily="2" charset="2"/>
              </a:rPr>
              <a:t>4N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strike="sngStrike" dirty="0" smtClean="0">
                <a:sym typeface="Wingdings" pitchFamily="2" charset="2"/>
              </a:rPr>
              <a:t>+9H</a:t>
            </a:r>
            <a:r>
              <a:rPr lang="en-US" strike="sngStrike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 +1/2O</a:t>
            </a:r>
            <a:r>
              <a:rPr lang="en-US" baseline="-25000" dirty="0" smtClean="0">
                <a:sym typeface="Wingdings" pitchFamily="2" charset="2"/>
              </a:rPr>
              <a:t>2</a:t>
            </a:r>
            <a:endParaRPr lang="en-US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4800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sz="1400" dirty="0" smtClean="0"/>
              <a:t>1)-(3)+3[(-2)]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381000" y="3276600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(1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04800" y="3657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-(3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715000" y="48768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84 kJ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781800" y="5181600"/>
            <a:ext cx="1828800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To eliminate 9H</a:t>
            </a:r>
            <a:r>
              <a:rPr lang="en-US" baseline="-25000" dirty="0" smtClean="0"/>
              <a:t>2</a:t>
            </a:r>
            <a:r>
              <a:rPr lang="en-US" dirty="0" smtClean="0"/>
              <a:t> multiply 9*(4) </a:t>
            </a:r>
            <a:r>
              <a:rPr lang="en-US" smtClean="0"/>
              <a:t>and add.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524000" y="51816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strike="sngStrike" dirty="0" smtClean="0">
                <a:sym typeface="Symbol"/>
              </a:rPr>
              <a:t>9H</a:t>
            </a:r>
            <a:r>
              <a:rPr lang="en-US" u="sng" strike="sngStrike" baseline="-25000" dirty="0" smtClean="0">
                <a:sym typeface="Symbol"/>
              </a:rPr>
              <a:t>2</a:t>
            </a:r>
            <a:r>
              <a:rPr lang="en-US" u="sng" strike="sngStrike" dirty="0" smtClean="0">
                <a:sym typeface="Symbol"/>
              </a:rPr>
              <a:t> </a:t>
            </a:r>
            <a:r>
              <a:rPr lang="en-US" u="sng" dirty="0" smtClean="0">
                <a:sym typeface="Symbol"/>
              </a:rPr>
              <a:t>+9/2 O</a:t>
            </a:r>
            <a:r>
              <a:rPr lang="en-US" u="sng" baseline="-25000" dirty="0" smtClean="0">
                <a:sym typeface="Symbol"/>
              </a:rPr>
              <a:t>2</a:t>
            </a:r>
            <a:r>
              <a:rPr lang="en-US" u="sng" dirty="0" smtClean="0">
                <a:sym typeface="Symbol"/>
              </a:rPr>
              <a:t> </a:t>
            </a:r>
            <a:r>
              <a:rPr lang="en-US" u="sng" dirty="0" smtClean="0">
                <a:sym typeface="Wingdings" pitchFamily="2" charset="2"/>
              </a:rPr>
              <a:t> 9H</a:t>
            </a:r>
            <a:r>
              <a:rPr lang="en-US" u="sng" baseline="-25000" dirty="0" smtClean="0">
                <a:sym typeface="Wingdings" pitchFamily="2" charset="2"/>
              </a:rPr>
              <a:t>2</a:t>
            </a:r>
            <a:r>
              <a:rPr lang="en-US" u="sng" dirty="0" smtClean="0">
                <a:sym typeface="Wingdings" pitchFamily="2" charset="2"/>
              </a:rPr>
              <a:t>O</a:t>
            </a:r>
            <a:endParaRPr lang="en-US" u="sng" dirty="0"/>
          </a:p>
        </p:txBody>
      </p:sp>
      <p:sp>
        <p:nvSpPr>
          <p:cNvPr id="23" name="TextBox 22"/>
          <p:cNvSpPr txBox="1"/>
          <p:nvPr/>
        </p:nvSpPr>
        <p:spPr>
          <a:xfrm>
            <a:off x="4953000" y="5257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9*(-286)=-2574</a:t>
            </a:r>
            <a:endParaRPr lang="en-US" u="sng" dirty="0"/>
          </a:p>
        </p:txBody>
      </p:sp>
      <p:sp>
        <p:nvSpPr>
          <p:cNvPr id="24" name="TextBox 23"/>
          <p:cNvSpPr txBox="1"/>
          <p:nvPr/>
        </p:nvSpPr>
        <p:spPr>
          <a:xfrm>
            <a:off x="152400" y="51816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9*[(4)]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1752600" y="55626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4N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4</a:t>
            </a:r>
            <a:r>
              <a:rPr lang="en-US" dirty="0" smtClean="0"/>
              <a:t> +8/2 O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4N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 +8H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O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0" y="55626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sz="1400" dirty="0" smtClean="0"/>
              <a:t>1)-(3)+3[(-2)] + 9*[(4)]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5105400" y="56388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-2490 kJ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858000" y="6096000"/>
            <a:ext cx="1371600" cy="36933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dirty="0" smtClean="0"/>
              <a:t>Divide by 4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752600" y="60960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H</a:t>
            </a:r>
            <a:r>
              <a:rPr lang="en-US" b="1" baseline="-25000" dirty="0" smtClean="0">
                <a:solidFill>
                  <a:srgbClr val="FF0000"/>
                </a:solidFill>
              </a:rPr>
              <a:t>4</a:t>
            </a:r>
            <a:r>
              <a:rPr lang="en-US" b="1" dirty="0" smtClean="0">
                <a:solidFill>
                  <a:srgbClr val="FF0000"/>
                </a:solidFill>
              </a:rPr>
              <a:t> +2 O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 N</a:t>
            </a:r>
            <a:r>
              <a:rPr lang="en-US" b="1" baseline="-25000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 +2H</a:t>
            </a:r>
            <a:r>
              <a:rPr lang="en-US" b="1" baseline="-25000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495800" y="6096000"/>
            <a:ext cx="2286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-2490 kJ/4=-622.5 kJ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048000" y="29718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Solution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3427</TotalTime>
  <Words>190</Words>
  <Application>Microsoft Office PowerPoint</Application>
  <PresentationFormat>On-screen Show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325</cp:revision>
  <dcterms:created xsi:type="dcterms:W3CDTF">2013-10-17T01:22:54Z</dcterms:created>
  <dcterms:modified xsi:type="dcterms:W3CDTF">2013-11-22T19:37:16Z</dcterms:modified>
</cp:coreProperties>
</file>